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27"/>
  </p:notesMasterIdLst>
  <p:sldIdLst>
    <p:sldId id="578" r:id="rId5"/>
    <p:sldId id="307" r:id="rId6"/>
    <p:sldId id="605" r:id="rId7"/>
    <p:sldId id="583" r:id="rId8"/>
    <p:sldId id="584" r:id="rId9"/>
    <p:sldId id="594" r:id="rId10"/>
    <p:sldId id="595" r:id="rId11"/>
    <p:sldId id="596" r:id="rId12"/>
    <p:sldId id="599" r:id="rId13"/>
    <p:sldId id="600" r:id="rId14"/>
    <p:sldId id="597" r:id="rId15"/>
    <p:sldId id="585" r:id="rId16"/>
    <p:sldId id="586" r:id="rId17"/>
    <p:sldId id="588" r:id="rId18"/>
    <p:sldId id="590" r:id="rId19"/>
    <p:sldId id="591" r:id="rId20"/>
    <p:sldId id="592" r:id="rId21"/>
    <p:sldId id="593" r:id="rId22"/>
    <p:sldId id="603" r:id="rId23"/>
    <p:sldId id="576" r:id="rId24"/>
    <p:sldId id="564" r:id="rId25"/>
    <p:sldId id="32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8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Powerpoint</a:t>
            </a:r>
            <a:r>
              <a:rPr lang="en-US" dirty="0" smtClean="0"/>
              <a:t>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Secondary Title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26/02/2021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  <a:endParaRPr lang="id-ID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 smtClean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kali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menyelesaikan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konflik</a:t>
            </a:r>
            <a:r>
              <a:rPr lang="en-US" sz="2400" dirty="0"/>
              <a:t> (</a:t>
            </a:r>
            <a:r>
              <a:rPr lang="en-US" sz="2400" dirty="0" err="1"/>
              <a:t>resolusi</a:t>
            </a:r>
            <a:r>
              <a:rPr lang="en-US" sz="2400" dirty="0"/>
              <a:t> </a:t>
            </a:r>
            <a:r>
              <a:rPr lang="en-US" sz="2400" dirty="0" err="1"/>
              <a:t>konflik</a:t>
            </a:r>
            <a:r>
              <a:rPr lang="en-US" sz="2400" dirty="0"/>
              <a:t>)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b="1" dirty="0" err="1"/>
              <a:t>kompromi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negosiasi</a:t>
            </a:r>
            <a:r>
              <a:rPr lang="en-US" sz="2400" b="1" dirty="0"/>
              <a:t> </a:t>
            </a:r>
            <a:r>
              <a:rPr lang="en-US" sz="2400" dirty="0" err="1"/>
              <a:t>dibandingkan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kekuatan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nyata</a:t>
            </a:r>
            <a:r>
              <a:rPr lang="en-US" sz="2400" dirty="0"/>
              <a:t>. </a:t>
            </a:r>
            <a:endParaRPr lang="id-ID" sz="2400" dirty="0" smtClean="0"/>
          </a:p>
          <a:p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/>
              <a:t>Bernard Crick </a:t>
            </a:r>
            <a:r>
              <a:rPr lang="en-US" sz="2400" dirty="0" err="1"/>
              <a:t>dalam</a:t>
            </a:r>
            <a:r>
              <a:rPr lang="en-US" sz="2400" dirty="0"/>
              <a:t> In </a:t>
            </a:r>
            <a:r>
              <a:rPr lang="en-US" sz="2400" dirty="0" err="1"/>
              <a:t>Defence</a:t>
            </a:r>
            <a:r>
              <a:rPr lang="en-US" sz="2400" dirty="0"/>
              <a:t> of Politics (1993),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konflik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dihindari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kelompok-kelompok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yang </a:t>
            </a:r>
            <a:r>
              <a:rPr lang="en-US" sz="2400" dirty="0" err="1"/>
              <a:t>bertentangan</a:t>
            </a:r>
            <a:r>
              <a:rPr lang="en-US" sz="2400" dirty="0"/>
              <a:t> </a:t>
            </a:r>
            <a:r>
              <a:rPr lang="en-US" sz="2400" dirty="0" err="1"/>
              <a:t>sama-sama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dihancurkan</a:t>
            </a:r>
            <a:r>
              <a:rPr lang="en-US" sz="2400" dirty="0"/>
              <a:t> </a:t>
            </a:r>
            <a:r>
              <a:rPr lang="en-US" sz="2400" dirty="0" err="1"/>
              <a:t>begitu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kompromi</a:t>
            </a:r>
            <a:r>
              <a:rPr lang="en-US" sz="2400" dirty="0"/>
              <a:t>. </a:t>
            </a:r>
            <a:endParaRPr lang="id-ID" sz="2400" dirty="0" smtClean="0"/>
          </a:p>
          <a:p>
            <a:r>
              <a:rPr lang="en-US" sz="2400" dirty="0" err="1" smtClean="0"/>
              <a:t>Politik</a:t>
            </a:r>
            <a:r>
              <a:rPr lang="en-US" sz="2400" dirty="0" smtClean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kekuatan</a:t>
            </a:r>
            <a:r>
              <a:rPr lang="en-US" sz="2400" dirty="0"/>
              <a:t> </a:t>
            </a:r>
            <a:r>
              <a:rPr lang="en-US" sz="2400" dirty="0" err="1"/>
              <a:t>penuntun</a:t>
            </a:r>
            <a:r>
              <a:rPr lang="en-US" sz="2400" dirty="0"/>
              <a:t> </a:t>
            </a:r>
            <a:r>
              <a:rPr lang="en-US" sz="2400" dirty="0" err="1"/>
              <a:t>menuju</a:t>
            </a:r>
            <a:r>
              <a:rPr lang="en-US" sz="2400" dirty="0"/>
              <a:t> </a:t>
            </a:r>
            <a:r>
              <a:rPr lang="en-US" sz="2400" dirty="0" err="1"/>
              <a:t>keberadaban</a:t>
            </a:r>
            <a:r>
              <a:rPr lang="en-US" sz="2400" dirty="0"/>
              <a:t> yang </a:t>
            </a:r>
            <a:r>
              <a:rPr lang="en-US" sz="2400" dirty="0" err="1"/>
              <a:t>menjauhkan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pertumpahan</a:t>
            </a:r>
            <a:r>
              <a:rPr lang="en-US" sz="2400" dirty="0"/>
              <a:t> </a:t>
            </a:r>
            <a:r>
              <a:rPr lang="en-US" sz="2400" dirty="0" err="1"/>
              <a:t>darah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741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b="1" dirty="0" err="1"/>
              <a:t>Pembagian</a:t>
            </a:r>
            <a:r>
              <a:rPr lang="en-US" sz="2400" b="1" dirty="0"/>
              <a:t> (distribution)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alokasi</a:t>
            </a:r>
            <a:r>
              <a:rPr lang="en-US" sz="2400" dirty="0"/>
              <a:t> yang </a:t>
            </a:r>
            <a:r>
              <a:rPr lang="en-US" sz="2400" dirty="0" err="1"/>
              <a:t>dimaksudkan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pembagian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penjatahan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(values)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.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pembagian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pengalokasian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mengikat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ilmu-ilmu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diartikan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yang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benar</a:t>
            </a:r>
            <a:r>
              <a:rPr lang="en-US" sz="2400" dirty="0"/>
              <a:t>, </a:t>
            </a:r>
            <a:r>
              <a:rPr lang="en-US" sz="2400" dirty="0" err="1"/>
              <a:t>sesuatu</a:t>
            </a:r>
            <a:r>
              <a:rPr lang="en-US" sz="2400" dirty="0"/>
              <a:t> yang </a:t>
            </a:r>
            <a:r>
              <a:rPr lang="en-US" sz="2400" dirty="0" err="1"/>
              <a:t>diinginkan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yang </a:t>
            </a:r>
            <a:r>
              <a:rPr lang="en-US" sz="2400" dirty="0" err="1" smtClean="0"/>
              <a:t>mempunyai</a:t>
            </a:r>
            <a:r>
              <a:rPr lang="id-ID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/>
              <a:t>.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karenanya</a:t>
            </a:r>
            <a:r>
              <a:rPr lang="en-US" sz="2400" dirty="0"/>
              <a:t>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dikejar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dimiliki</a:t>
            </a:r>
            <a:r>
              <a:rPr lang="en-US" sz="2400" dirty="0"/>
              <a:t>. </a:t>
            </a:r>
            <a:endParaRPr lang="id-ID" sz="2400" dirty="0" smtClean="0"/>
          </a:p>
          <a:p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konkret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: </a:t>
            </a:r>
            <a:r>
              <a:rPr lang="en-US" sz="2400" dirty="0" err="1"/>
              <a:t>rumah</a:t>
            </a:r>
            <a:r>
              <a:rPr lang="en-US" sz="2400" dirty="0"/>
              <a:t>, </a:t>
            </a:r>
            <a:r>
              <a:rPr lang="en-US" sz="2400" dirty="0" err="1"/>
              <a:t>tanah</a:t>
            </a:r>
            <a:r>
              <a:rPr lang="en-US" sz="2400" dirty="0"/>
              <a:t>,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bentuk-bentuk</a:t>
            </a:r>
            <a:r>
              <a:rPr lang="en-US" sz="2400" dirty="0"/>
              <a:t> </a:t>
            </a:r>
            <a:r>
              <a:rPr lang="en-US" sz="2400" dirty="0" err="1"/>
              <a:t>kekayaan</a:t>
            </a:r>
            <a:r>
              <a:rPr lang="en-US" sz="2400" dirty="0"/>
              <a:t> </a:t>
            </a:r>
            <a:r>
              <a:rPr lang="en-US" sz="2400" dirty="0" err="1"/>
              <a:t>materiil</a:t>
            </a:r>
            <a:r>
              <a:rPr lang="en-US" sz="2400" dirty="0"/>
              <a:t> yang lain,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abstrak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: </a:t>
            </a:r>
            <a:r>
              <a:rPr lang="en-US" sz="2400" dirty="0" err="1"/>
              <a:t>penilaian</a:t>
            </a:r>
            <a:r>
              <a:rPr lang="en-US" sz="2400" dirty="0"/>
              <a:t> </a:t>
            </a:r>
            <a:r>
              <a:rPr lang="en-US" sz="2400" dirty="0" err="1"/>
              <a:t>atasan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bawahan</a:t>
            </a:r>
            <a:r>
              <a:rPr lang="en-US" sz="2400" dirty="0"/>
              <a:t>, </a:t>
            </a:r>
            <a:r>
              <a:rPr lang="en-US" sz="2400" dirty="0" err="1"/>
              <a:t>kebebasan</a:t>
            </a:r>
            <a:r>
              <a:rPr lang="en-US" sz="2400" dirty="0"/>
              <a:t> </a:t>
            </a:r>
            <a:r>
              <a:rPr lang="en-US" sz="2400" dirty="0" err="1"/>
              <a:t>berpendapat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kebebasan</a:t>
            </a:r>
            <a:r>
              <a:rPr lang="en-US" sz="2400" dirty="0"/>
              <a:t> </a:t>
            </a:r>
            <a:r>
              <a:rPr lang="en-US" sz="2400" dirty="0" err="1"/>
              <a:t>berorganisasi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2315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r>
              <a:rPr lang="id-ID" sz="4000" b="1" dirty="0" smtClean="0"/>
              <a:t>Bidang Kajian Ipol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dirty="0" err="1"/>
              <a:t>Menurut</a:t>
            </a:r>
            <a:r>
              <a:rPr lang="en-US" sz="2400" dirty="0"/>
              <a:t> Andrew Heywood (1997)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bukunya</a:t>
            </a:r>
            <a:r>
              <a:rPr lang="en-US" sz="2400" dirty="0"/>
              <a:t> Politics,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dibagi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kajian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r>
              <a:rPr lang="en-US" sz="2400" dirty="0"/>
              <a:t>1.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yang </a:t>
            </a:r>
            <a:r>
              <a:rPr lang="en-US" sz="2400" dirty="0" err="1"/>
              <a:t>meliputi</a:t>
            </a:r>
            <a:r>
              <a:rPr lang="en-US" sz="2400" dirty="0"/>
              <a:t>: </a:t>
            </a:r>
            <a:r>
              <a:rPr lang="en-US" sz="2400" dirty="0" err="1"/>
              <a:t>definisi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; </a:t>
            </a:r>
            <a:r>
              <a:rPr lang="en-US" sz="2400" dirty="0" err="1"/>
              <a:t>pemerintahan</a:t>
            </a:r>
            <a:r>
              <a:rPr lang="en-US" sz="2400" dirty="0"/>
              <a:t>,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rezim</a:t>
            </a:r>
            <a:r>
              <a:rPr lang="en-US" sz="2400" dirty="0"/>
              <a:t>; </a:t>
            </a:r>
            <a:r>
              <a:rPr lang="en-US" sz="2400" dirty="0" err="1"/>
              <a:t>ideologi-ideologi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; </a:t>
            </a:r>
            <a:r>
              <a:rPr lang="en-US" sz="2400" dirty="0" err="1"/>
              <a:t>demokrasi</a:t>
            </a:r>
            <a:r>
              <a:rPr lang="en-US" sz="2400" dirty="0"/>
              <a:t>;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.</a:t>
            </a:r>
          </a:p>
          <a:p>
            <a:r>
              <a:rPr lang="en-US" sz="2400" dirty="0"/>
              <a:t>2. </a:t>
            </a:r>
            <a:r>
              <a:rPr lang="en-US" sz="2400" dirty="0" err="1"/>
              <a:t>Bangsa-bangsa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globalisasi</a:t>
            </a:r>
            <a:r>
              <a:rPr lang="en-US" sz="2400" dirty="0"/>
              <a:t> </a:t>
            </a:r>
            <a:r>
              <a:rPr lang="en-US" sz="2400" dirty="0" err="1"/>
              <a:t>meliputi</a:t>
            </a:r>
            <a:r>
              <a:rPr lang="en-US" sz="2400" dirty="0"/>
              <a:t>: </a:t>
            </a:r>
            <a:r>
              <a:rPr lang="en-US" sz="2400" dirty="0" err="1"/>
              <a:t>bangsa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nasionalisme</a:t>
            </a:r>
            <a:r>
              <a:rPr lang="en-US" sz="2400" dirty="0"/>
              <a:t>;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subnasional</a:t>
            </a:r>
            <a:r>
              <a:rPr lang="en-US" sz="2400" dirty="0"/>
              <a:t>;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global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7120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dirty="0"/>
              <a:t>3. </a:t>
            </a:r>
            <a:r>
              <a:rPr lang="en-US" sz="2400" dirty="0" err="1"/>
              <a:t>Interaksi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: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;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legitimasi</a:t>
            </a:r>
            <a:r>
              <a:rPr lang="en-US" sz="2400" dirty="0"/>
              <a:t>; </a:t>
            </a:r>
            <a:r>
              <a:rPr lang="en-US" sz="2400" dirty="0" err="1"/>
              <a:t>perwakilan</a:t>
            </a:r>
            <a:r>
              <a:rPr lang="en-US" sz="2400" dirty="0"/>
              <a:t>, </a:t>
            </a:r>
            <a:r>
              <a:rPr lang="en-US" sz="2400" dirty="0" err="1"/>
              <a:t>pemilu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partisipasi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pemilu</a:t>
            </a:r>
            <a:r>
              <a:rPr lang="en-US" sz="2400" dirty="0"/>
              <a:t>; </a:t>
            </a:r>
            <a:r>
              <a:rPr lang="en-US" sz="2400" dirty="0" err="1"/>
              <a:t>partai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kepartaian</a:t>
            </a:r>
            <a:r>
              <a:rPr lang="en-US" sz="2400" dirty="0"/>
              <a:t>, </a:t>
            </a:r>
            <a:r>
              <a:rPr lang="en-US" sz="2400" dirty="0" err="1"/>
              <a:t>kelompok</a:t>
            </a:r>
            <a:r>
              <a:rPr lang="en-US" sz="2400" dirty="0"/>
              <a:t>, </a:t>
            </a:r>
            <a:r>
              <a:rPr lang="en-US" sz="2400" dirty="0" err="1"/>
              <a:t>kepentingan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gerakan</a:t>
            </a:r>
            <a:r>
              <a:rPr lang="en-US" sz="2400" dirty="0"/>
              <a:t>.</a:t>
            </a:r>
          </a:p>
          <a:p>
            <a:r>
              <a:rPr lang="en-US" sz="2400" dirty="0"/>
              <a:t>4. </a:t>
            </a:r>
            <a:r>
              <a:rPr lang="en-US" sz="2400" dirty="0" err="1"/>
              <a:t>Mesin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 yang </a:t>
            </a:r>
            <a:r>
              <a:rPr lang="en-US" sz="2400" dirty="0" err="1"/>
              <a:t>meliputi</a:t>
            </a:r>
            <a:r>
              <a:rPr lang="en-US" sz="2400" dirty="0"/>
              <a:t>: </a:t>
            </a:r>
            <a:r>
              <a:rPr lang="en-US" sz="2400" dirty="0" err="1"/>
              <a:t>konstitusi</a:t>
            </a:r>
            <a:r>
              <a:rPr lang="en-US" sz="2400" dirty="0"/>
              <a:t>,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yudikatif</a:t>
            </a:r>
            <a:r>
              <a:rPr lang="en-US" sz="2400" dirty="0"/>
              <a:t>;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legislatif</a:t>
            </a:r>
            <a:r>
              <a:rPr lang="en-US" sz="2400" dirty="0"/>
              <a:t>;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eksekutif</a:t>
            </a:r>
            <a:r>
              <a:rPr lang="en-US" sz="2400" dirty="0"/>
              <a:t>; </a:t>
            </a:r>
            <a:r>
              <a:rPr lang="en-US" sz="2400" dirty="0" err="1"/>
              <a:t>birokrasi</a:t>
            </a:r>
            <a:r>
              <a:rPr lang="en-US" sz="2400" dirty="0"/>
              <a:t>; </a:t>
            </a:r>
            <a:r>
              <a:rPr lang="en-US" sz="2400" dirty="0" err="1"/>
              <a:t>militer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polisi</a:t>
            </a:r>
            <a:r>
              <a:rPr lang="en-US" sz="2400" dirty="0"/>
              <a:t>.</a:t>
            </a:r>
          </a:p>
          <a:p>
            <a:r>
              <a:rPr lang="en-US" sz="2400" dirty="0"/>
              <a:t>5.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meliputi</a:t>
            </a:r>
            <a:r>
              <a:rPr lang="en-US" sz="2400" dirty="0"/>
              <a:t>: proses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114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r>
              <a:rPr lang="id-ID" sz="4000" b="1" dirty="0" smtClean="0"/>
              <a:t>Bidang Kajian Ipol 2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dirty="0" err="1"/>
              <a:t>Sebelumnya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Contemporary Political Science, yang </a:t>
            </a:r>
            <a:r>
              <a:rPr lang="en-US" sz="2400" dirty="0" err="1"/>
              <a:t>diterbitkan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UNESCO (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yang </a:t>
            </a:r>
            <a:r>
              <a:rPr lang="en-US" sz="2400" dirty="0" err="1"/>
              <a:t>bernaung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PBB </a:t>
            </a:r>
            <a:r>
              <a:rPr lang="en-US" sz="2400" dirty="0" err="1"/>
              <a:t>tahun</a:t>
            </a:r>
            <a:r>
              <a:rPr lang="en-US" sz="2400" dirty="0"/>
              <a:t> 1950),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dibagi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kajian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r>
              <a:rPr lang="en-US" sz="2400" dirty="0"/>
              <a:t>1.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yang </a:t>
            </a:r>
            <a:r>
              <a:rPr lang="en-US" sz="2400" dirty="0" err="1"/>
              <a:t>meliputi</a:t>
            </a:r>
            <a:r>
              <a:rPr lang="en-US" sz="2400" dirty="0"/>
              <a:t> </a:t>
            </a:r>
            <a:r>
              <a:rPr lang="en-US" sz="2400" dirty="0" err="1"/>
              <a:t>kajian</a:t>
            </a:r>
            <a:r>
              <a:rPr lang="en-US" sz="2400" dirty="0"/>
              <a:t> </a:t>
            </a:r>
            <a:r>
              <a:rPr lang="en-US" sz="2400" dirty="0" err="1"/>
              <a:t>undang-undang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/ </a:t>
            </a:r>
            <a:r>
              <a:rPr lang="en-US" sz="2400" dirty="0" err="1"/>
              <a:t>konstitusionalisme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sejarah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.</a:t>
            </a:r>
          </a:p>
          <a:p>
            <a:r>
              <a:rPr lang="en-US" sz="2400" dirty="0"/>
              <a:t>2. </a:t>
            </a:r>
            <a:r>
              <a:rPr lang="en-US" sz="2400" dirty="0" err="1"/>
              <a:t>Lembaga-lembaga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yang </a:t>
            </a:r>
            <a:r>
              <a:rPr lang="en-US" sz="2400" dirty="0" err="1"/>
              <a:t>meliputi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undang-undang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, </a:t>
            </a:r>
            <a:r>
              <a:rPr lang="en-US" sz="2400" dirty="0" err="1"/>
              <a:t>pemerintahan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, </a:t>
            </a:r>
            <a:r>
              <a:rPr lang="en-US" sz="2400" dirty="0" err="1"/>
              <a:t>pemerintahan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 (</a:t>
            </a:r>
            <a:r>
              <a:rPr lang="en-US" sz="2400" dirty="0" err="1"/>
              <a:t>lokal</a:t>
            </a:r>
            <a:r>
              <a:rPr lang="en-US" sz="2400" dirty="0"/>
              <a:t>),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perbandingan</a:t>
            </a:r>
            <a:r>
              <a:rPr lang="en-US" sz="2400" dirty="0"/>
              <a:t> </a:t>
            </a:r>
            <a:r>
              <a:rPr lang="en-US" sz="2400" dirty="0" err="1"/>
              <a:t>lembaga-lembaga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0735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dirty="0"/>
              <a:t>3. </a:t>
            </a:r>
            <a:r>
              <a:rPr lang="en-US" sz="2400" dirty="0" err="1"/>
              <a:t>Partai-partai</a:t>
            </a:r>
            <a:r>
              <a:rPr lang="en-US" sz="2400" dirty="0"/>
              <a:t>, </a:t>
            </a:r>
            <a:r>
              <a:rPr lang="en-US" sz="2400" dirty="0" err="1"/>
              <a:t>golongan-golongan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pendapat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, </a:t>
            </a:r>
            <a:r>
              <a:rPr lang="en-US" sz="2400" dirty="0" err="1"/>
              <a:t>meliputi</a:t>
            </a:r>
            <a:r>
              <a:rPr lang="en-US" sz="2400" dirty="0"/>
              <a:t> </a:t>
            </a:r>
            <a:r>
              <a:rPr lang="en-US" sz="2400" dirty="0" err="1"/>
              <a:t>kajian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partai-partai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, </a:t>
            </a:r>
            <a:r>
              <a:rPr lang="en-US" sz="2400" dirty="0" err="1"/>
              <a:t>golongan-golongan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asosiasi-asosiasi</a:t>
            </a:r>
            <a:r>
              <a:rPr lang="en-US" sz="2400" dirty="0"/>
              <a:t>, </a:t>
            </a:r>
            <a:r>
              <a:rPr lang="en-US" sz="2400" dirty="0" err="1"/>
              <a:t>partisipasi</a:t>
            </a:r>
            <a:r>
              <a:rPr lang="en-US" sz="2400" dirty="0"/>
              <a:t> </a:t>
            </a:r>
            <a:r>
              <a:rPr lang="en-US" sz="2400" dirty="0" err="1"/>
              <a:t>warga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administrasi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pendapat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.</a:t>
            </a:r>
          </a:p>
          <a:p>
            <a:r>
              <a:rPr lang="en-US" sz="2400" dirty="0"/>
              <a:t>4.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yang </a:t>
            </a:r>
            <a:r>
              <a:rPr lang="en-US" sz="2400" dirty="0" err="1"/>
              <a:t>meliputi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,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administrasi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208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r>
              <a:rPr lang="id-ID" sz="4000" b="1" dirty="0" smtClean="0"/>
              <a:t>Kesimpulan Bidang Kajian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b="1" dirty="0" err="1"/>
              <a:t>Bidang</a:t>
            </a:r>
            <a:r>
              <a:rPr lang="en-US" sz="2400" b="1" dirty="0"/>
              <a:t> </a:t>
            </a:r>
            <a:r>
              <a:rPr lang="en-US" sz="2400" b="1" dirty="0" err="1"/>
              <a:t>pertama</a:t>
            </a:r>
            <a:r>
              <a:rPr lang="en-US" sz="2400" dirty="0"/>
              <a:t>,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bahasan</a:t>
            </a:r>
            <a:r>
              <a:rPr lang="en-US" sz="2400" dirty="0"/>
              <a:t> </a:t>
            </a:r>
            <a:r>
              <a:rPr lang="en-US" sz="2400" dirty="0" err="1"/>
              <a:t>sistematika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generalisasi-generalisasi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gejala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. </a:t>
            </a:r>
            <a:endParaRPr lang="id-ID" sz="2400" dirty="0" smtClean="0"/>
          </a:p>
          <a:p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/>
              <a:t>kajian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spekulatif</a:t>
            </a:r>
            <a:r>
              <a:rPr lang="en-US" sz="2400" dirty="0"/>
              <a:t> (</a:t>
            </a:r>
            <a:r>
              <a:rPr lang="en-US" sz="2400" dirty="0" err="1"/>
              <a:t>merenung-renung</a:t>
            </a:r>
            <a:r>
              <a:rPr lang="en-US" sz="2400" dirty="0"/>
              <a:t>) </a:t>
            </a:r>
            <a:r>
              <a:rPr lang="en-US" sz="2400" dirty="0" err="1"/>
              <a:t>sejauh</a:t>
            </a:r>
            <a:r>
              <a:rPr lang="en-US" sz="2400" dirty="0"/>
              <a:t>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menyangkut</a:t>
            </a:r>
            <a:r>
              <a:rPr lang="en-US" sz="2400" dirty="0"/>
              <a:t> </a:t>
            </a:r>
            <a:r>
              <a:rPr lang="en-US" sz="2400" dirty="0" err="1"/>
              <a:t>norma-norma</a:t>
            </a:r>
            <a:r>
              <a:rPr lang="en-US" sz="2400" dirty="0"/>
              <a:t> yang </a:t>
            </a:r>
            <a:r>
              <a:rPr lang="en-US" sz="2400" dirty="0" err="1"/>
              <a:t>seharusnya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. </a:t>
            </a:r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,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deskriptif</a:t>
            </a:r>
            <a:r>
              <a:rPr lang="en-US" sz="2400" dirty="0"/>
              <a:t> (</a:t>
            </a:r>
            <a:r>
              <a:rPr lang="en-US" sz="2400" dirty="0" err="1"/>
              <a:t>menggambarkan</a:t>
            </a:r>
            <a:r>
              <a:rPr lang="en-US" sz="2400" dirty="0"/>
              <a:t>)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komparatif</a:t>
            </a:r>
            <a:r>
              <a:rPr lang="en-US" sz="2400" dirty="0"/>
              <a:t> (</a:t>
            </a:r>
            <a:r>
              <a:rPr lang="en-US" sz="2400" dirty="0" err="1"/>
              <a:t>membandingkan</a:t>
            </a:r>
            <a:r>
              <a:rPr lang="en-US" sz="2400" dirty="0"/>
              <a:t>). </a:t>
            </a:r>
            <a:endParaRPr lang="id-ID" sz="2400" dirty="0" smtClean="0"/>
          </a:p>
          <a:p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/>
              <a:t>kaitannya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sejarah</a:t>
            </a:r>
            <a:r>
              <a:rPr lang="en-US" sz="2400" dirty="0"/>
              <a:t> ide-ide </a:t>
            </a:r>
            <a:r>
              <a:rPr lang="en-US" sz="2400" dirty="0" err="1"/>
              <a:t>politik</a:t>
            </a:r>
            <a:r>
              <a:rPr lang="en-US" sz="2400" dirty="0"/>
              <a:t>, </a:t>
            </a:r>
            <a:r>
              <a:rPr lang="en-US" sz="2400" dirty="0" err="1" smtClean="0"/>
              <a:t>maka</a:t>
            </a:r>
            <a:r>
              <a:rPr lang="id-ID" sz="2400" dirty="0" smtClean="0"/>
              <a:t> </a:t>
            </a:r>
            <a:r>
              <a:rPr lang="en-US" sz="2400" dirty="0"/>
              <a:t>ide-ide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dibahas</a:t>
            </a:r>
            <a:r>
              <a:rPr lang="en-US" sz="2400" dirty="0"/>
              <a:t> </a:t>
            </a:r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kurun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ide-ide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dilahirkan</a:t>
            </a:r>
            <a:r>
              <a:rPr lang="en-US" sz="2400" dirty="0"/>
              <a:t>. </a:t>
            </a:r>
            <a:endParaRPr lang="id-ID" sz="2400" dirty="0" smtClean="0"/>
          </a:p>
          <a:p>
            <a:r>
              <a:rPr lang="en-US" sz="2400" dirty="0" smtClean="0"/>
              <a:t>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disebabkan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ide-ide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betapa</a:t>
            </a:r>
            <a:r>
              <a:rPr lang="en-US" sz="2400" dirty="0"/>
              <a:t> pun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dipisahkan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norma-norma</a:t>
            </a:r>
            <a:r>
              <a:rPr lang="en-US" sz="2400" dirty="0"/>
              <a:t>,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prasangka-prasangka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ide-ide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dikemukakan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7784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b="1" dirty="0" err="1"/>
              <a:t>Bidang</a:t>
            </a:r>
            <a:r>
              <a:rPr lang="en-US" sz="2400" b="1" dirty="0"/>
              <a:t> </a:t>
            </a:r>
            <a:r>
              <a:rPr lang="en-US" sz="2400" b="1" dirty="0" err="1"/>
              <a:t>kedua</a:t>
            </a:r>
            <a:r>
              <a:rPr lang="en-US" sz="2400" dirty="0"/>
              <a:t>, </a:t>
            </a:r>
            <a:r>
              <a:rPr lang="en-US" sz="2400" dirty="0" err="1"/>
              <a:t>lembaga-lembaga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,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para </a:t>
            </a:r>
            <a:r>
              <a:rPr lang="en-US" sz="2400" dirty="0" err="1"/>
              <a:t>aparatnya</a:t>
            </a:r>
            <a:r>
              <a:rPr lang="en-US" sz="2400" dirty="0"/>
              <a:t> yang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teknis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tujuan-tujuan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. </a:t>
            </a:r>
            <a:endParaRPr lang="id-ID" sz="2400" dirty="0" smtClean="0"/>
          </a:p>
          <a:p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erat</a:t>
            </a:r>
            <a:r>
              <a:rPr lang="en-US" sz="2400" dirty="0"/>
              <a:t> </a:t>
            </a:r>
            <a:r>
              <a:rPr lang="en-US" sz="2400" dirty="0" err="1"/>
              <a:t>kaitannya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,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doktrin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filsafat</a:t>
            </a:r>
            <a:r>
              <a:rPr lang="en-US" sz="2400" dirty="0"/>
              <a:t> yang </a:t>
            </a:r>
            <a:r>
              <a:rPr lang="en-US" sz="2400" dirty="0" err="1"/>
              <a:t>tercakup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kajian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8876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b="1" dirty="0" err="1"/>
              <a:t>Bidang</a:t>
            </a:r>
            <a:r>
              <a:rPr lang="en-US" sz="2400" b="1" dirty="0"/>
              <a:t> </a:t>
            </a:r>
            <a:r>
              <a:rPr lang="en-US" sz="2400" b="1" dirty="0" err="1"/>
              <a:t>ketiga</a:t>
            </a:r>
            <a:r>
              <a:rPr lang="en-US" sz="2400" dirty="0"/>
              <a:t>,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konsep-konsep</a:t>
            </a:r>
            <a:r>
              <a:rPr lang="en-US" sz="2400" dirty="0"/>
              <a:t> </a:t>
            </a:r>
            <a:r>
              <a:rPr lang="en-US" sz="2400" dirty="0" err="1"/>
              <a:t>sosiologi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psikologi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menonjolkan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dinamika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endParaRPr lang="id-ID" sz="2400" dirty="0" smtClean="0"/>
          </a:p>
          <a:p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, yang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kajian</a:t>
            </a:r>
            <a:r>
              <a:rPr lang="en-US" sz="2400" dirty="0"/>
              <a:t> </a:t>
            </a:r>
            <a:r>
              <a:rPr lang="en-US" sz="2400" dirty="0" err="1"/>
              <a:t>keempat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kajian</a:t>
            </a:r>
            <a:r>
              <a:rPr lang="en-US" sz="2400" dirty="0"/>
              <a:t> </a:t>
            </a:r>
            <a:r>
              <a:rPr lang="en-US" sz="2400" dirty="0" err="1"/>
              <a:t>tersendiri</a:t>
            </a:r>
            <a:r>
              <a:rPr lang="en-US" sz="2400" dirty="0"/>
              <a:t>; </a:t>
            </a:r>
            <a:r>
              <a:rPr lang="en-US" sz="2400" dirty="0" err="1"/>
              <a:t>bahkan</a:t>
            </a:r>
            <a:r>
              <a:rPr lang="en-US" sz="2400" dirty="0"/>
              <a:t> di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universitas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fakultas</a:t>
            </a:r>
            <a:r>
              <a:rPr lang="en-US" sz="2400" dirty="0"/>
              <a:t> </a:t>
            </a:r>
            <a:r>
              <a:rPr lang="en-US" sz="2400" dirty="0" err="1"/>
              <a:t>tersendiri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5519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id-ID" dirty="0" smtClean="0"/>
          </a:p>
          <a:p>
            <a:pPr marL="0" indent="0" algn="ctr">
              <a:buNone/>
            </a:pPr>
            <a:endParaRPr lang="id-ID" dirty="0"/>
          </a:p>
          <a:p>
            <a:pPr marL="0" indent="0" algn="ctr">
              <a:buNone/>
            </a:pPr>
            <a:endParaRPr lang="id-ID" sz="2800" b="1" dirty="0"/>
          </a:p>
          <a:p>
            <a:pPr marL="0" indent="0" algn="ctr">
              <a:buNone/>
            </a:pPr>
            <a:r>
              <a:rPr lang="id-ID" sz="2800" b="1" dirty="0" smtClean="0"/>
              <a:t>Terkait situasi politik di Indonesia saat ini, bagaimana tanggapan anda 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3506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1661" y="1983517"/>
            <a:ext cx="10515600" cy="1736428"/>
          </a:xfrm>
        </p:spPr>
        <p:txBody>
          <a:bodyPr/>
          <a:lstStyle/>
          <a:p>
            <a:r>
              <a:rPr lang="id-ID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Arial" charset="0"/>
              </a:rPr>
              <a:t>Definisi Ipol</a:t>
            </a:r>
            <a:br>
              <a:rPr lang="id-ID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Arial" charset="0"/>
              </a:rPr>
            </a:br>
            <a:r>
              <a:rPr lang="id-ID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Arial" charset="0"/>
              </a:rPr>
              <a:t>Pertemuan 2</a:t>
            </a:r>
            <a:endParaRPr lang="en-US" sz="5400" dirty="0" smtClean="0">
              <a:solidFill>
                <a:schemeClr val="tx1">
                  <a:lumMod val="95000"/>
                  <a:lumOff val="5000"/>
                </a:schemeClr>
              </a:solidFill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 smtClean="0">
                <a:latin typeface="Berlin Sans FB Demi" pitchFamily="34" charset="0"/>
              </a:rPr>
              <a:t>Gerry Katon Mahendra, MIP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en-US" sz="1600" dirty="0" err="1" smtClean="0">
                <a:latin typeface="Berlin Sans FB Demi" pitchFamily="34" charset="0"/>
              </a:rPr>
              <a:t>Disampaikan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pada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Kuliah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id-ID" sz="1600" dirty="0" smtClean="0">
                <a:latin typeface="Berlin Sans FB Demi" pitchFamily="34" charset="0"/>
              </a:rPr>
              <a:t>Pengantar Ilmu Politik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id-ID" sz="1600" dirty="0" smtClean="0">
                <a:latin typeface="Berlin Sans FB Demi" pitchFamily="34" charset="0"/>
              </a:rPr>
              <a:t>202</a:t>
            </a:r>
            <a:r>
              <a:rPr lang="en-US" sz="1600" smtClean="0">
                <a:latin typeface="Berlin Sans FB Demi" pitchFamily="34" charset="0"/>
              </a:rPr>
              <a:t>1</a:t>
            </a:r>
            <a:endParaRPr lang="en-US" sz="1600" dirty="0" smtClean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en-US" sz="3600" b="1" dirty="0" smtClean="0"/>
              <a:t>PESAN HIKMAH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 fontAlgn="base">
              <a:buNone/>
            </a:pPr>
            <a:r>
              <a:rPr lang="en-US" sz="2800" dirty="0"/>
              <a:t>“</a:t>
            </a:r>
            <a:r>
              <a:rPr lang="en-US" sz="2800" i="1" dirty="0" err="1"/>
              <a:t>Boleh</a:t>
            </a:r>
            <a:r>
              <a:rPr lang="en-US" sz="2800" i="1" dirty="0"/>
              <a:t> </a:t>
            </a:r>
            <a:r>
              <a:rPr lang="en-US" sz="2800" i="1" dirty="0" err="1"/>
              <a:t>jadi</a:t>
            </a:r>
            <a:r>
              <a:rPr lang="en-US" sz="2800" i="1" dirty="0"/>
              <a:t> </a:t>
            </a:r>
            <a:r>
              <a:rPr lang="en-US" sz="2800" i="1" dirty="0" err="1"/>
              <a:t>kamu</a:t>
            </a:r>
            <a:r>
              <a:rPr lang="en-US" sz="2800" i="1" dirty="0"/>
              <a:t> </a:t>
            </a:r>
            <a:r>
              <a:rPr lang="en-US" sz="2800" i="1" dirty="0" err="1"/>
              <a:t>membenci</a:t>
            </a:r>
            <a:r>
              <a:rPr lang="en-US" sz="2800" i="1" dirty="0"/>
              <a:t> </a:t>
            </a:r>
            <a:r>
              <a:rPr lang="en-US" sz="2800" i="1" dirty="0" err="1"/>
              <a:t>sesuatu</a:t>
            </a:r>
            <a:r>
              <a:rPr lang="en-US" sz="2800" i="1" dirty="0"/>
              <a:t>, </a:t>
            </a:r>
            <a:r>
              <a:rPr lang="en-US" sz="2800" i="1" dirty="0" err="1"/>
              <a:t>padahal</a:t>
            </a:r>
            <a:r>
              <a:rPr lang="en-US" sz="2800" i="1" dirty="0"/>
              <a:t> </a:t>
            </a:r>
            <a:r>
              <a:rPr lang="en-US" sz="2800" i="1" dirty="0" err="1"/>
              <a:t>ia</a:t>
            </a:r>
            <a:r>
              <a:rPr lang="en-US" sz="2800" i="1" dirty="0"/>
              <a:t> </a:t>
            </a:r>
            <a:r>
              <a:rPr lang="en-US" sz="2800" i="1" dirty="0" err="1"/>
              <a:t>amat</a:t>
            </a:r>
            <a:r>
              <a:rPr lang="en-US" sz="2800" i="1" dirty="0"/>
              <a:t> </a:t>
            </a:r>
            <a:r>
              <a:rPr lang="en-US" sz="2800" i="1" dirty="0" err="1"/>
              <a:t>baik</a:t>
            </a:r>
            <a:r>
              <a:rPr lang="en-US" sz="2800" i="1" dirty="0"/>
              <a:t> </a:t>
            </a:r>
            <a:r>
              <a:rPr lang="en-US" sz="2800" i="1" dirty="0" err="1"/>
              <a:t>bagimu</a:t>
            </a:r>
            <a:r>
              <a:rPr lang="en-US" sz="2800" i="1" dirty="0"/>
              <a:t>,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boleh</a:t>
            </a:r>
            <a:r>
              <a:rPr lang="en-US" sz="2800" i="1" dirty="0"/>
              <a:t> </a:t>
            </a:r>
            <a:r>
              <a:rPr lang="en-US" sz="2800" i="1" dirty="0" err="1"/>
              <a:t>jadi</a:t>
            </a:r>
            <a:r>
              <a:rPr lang="en-US" sz="2800" i="1" dirty="0"/>
              <a:t> (pula) </a:t>
            </a:r>
            <a:r>
              <a:rPr lang="en-US" sz="2800" i="1" dirty="0" err="1"/>
              <a:t>kamu</a:t>
            </a:r>
            <a:r>
              <a:rPr lang="en-US" sz="2800" i="1" dirty="0"/>
              <a:t> </a:t>
            </a:r>
            <a:r>
              <a:rPr lang="en-US" sz="2800" i="1" dirty="0" err="1"/>
              <a:t>menyukai</a:t>
            </a:r>
            <a:r>
              <a:rPr lang="en-US" sz="2800" i="1" dirty="0"/>
              <a:t> </a:t>
            </a:r>
            <a:r>
              <a:rPr lang="en-US" sz="2800" i="1" dirty="0" err="1"/>
              <a:t>sesuatu</a:t>
            </a:r>
            <a:r>
              <a:rPr lang="en-US" sz="2800" i="1" dirty="0"/>
              <a:t>, </a:t>
            </a:r>
            <a:r>
              <a:rPr lang="en-US" sz="2800" i="1" dirty="0" err="1"/>
              <a:t>padahal</a:t>
            </a:r>
            <a:r>
              <a:rPr lang="en-US" sz="2800" i="1" dirty="0"/>
              <a:t> </a:t>
            </a:r>
            <a:r>
              <a:rPr lang="en-US" sz="2800" i="1" dirty="0" err="1"/>
              <a:t>ia</a:t>
            </a:r>
            <a:r>
              <a:rPr lang="en-US" sz="2800" i="1" dirty="0"/>
              <a:t> </a:t>
            </a:r>
            <a:r>
              <a:rPr lang="en-US" sz="2800" i="1" dirty="0" err="1"/>
              <a:t>amat</a:t>
            </a:r>
            <a:r>
              <a:rPr lang="en-US" sz="2800" i="1" dirty="0"/>
              <a:t> </a:t>
            </a:r>
            <a:r>
              <a:rPr lang="en-US" sz="2800" i="1" dirty="0" err="1"/>
              <a:t>buruk</a:t>
            </a:r>
            <a:r>
              <a:rPr lang="en-US" sz="2800" i="1" dirty="0"/>
              <a:t> </a:t>
            </a:r>
            <a:r>
              <a:rPr lang="en-US" sz="2800" i="1" dirty="0" err="1"/>
              <a:t>bagimu</a:t>
            </a:r>
            <a:r>
              <a:rPr lang="en-US" sz="2800" i="1" dirty="0"/>
              <a:t>; Allah </a:t>
            </a:r>
            <a:r>
              <a:rPr lang="en-US" sz="2800" i="1" dirty="0" err="1"/>
              <a:t>mengetahui</a:t>
            </a:r>
            <a:r>
              <a:rPr lang="en-US" sz="2800" i="1" dirty="0"/>
              <a:t>, </a:t>
            </a:r>
            <a:r>
              <a:rPr lang="en-US" sz="2800" i="1" dirty="0" err="1"/>
              <a:t>sedang</a:t>
            </a:r>
            <a:r>
              <a:rPr lang="en-US" sz="2800" i="1" dirty="0"/>
              <a:t> </a:t>
            </a:r>
            <a:r>
              <a:rPr lang="en-US" sz="2800" i="1" dirty="0" err="1"/>
              <a:t>kamu</a:t>
            </a:r>
            <a:r>
              <a:rPr lang="en-US" sz="2800" i="1" dirty="0"/>
              <a:t> </a:t>
            </a:r>
            <a:r>
              <a:rPr lang="en-US" sz="2800" i="1" dirty="0" err="1"/>
              <a:t>tidak</a:t>
            </a:r>
            <a:r>
              <a:rPr lang="en-US" sz="2800" i="1" dirty="0"/>
              <a:t> </a:t>
            </a:r>
            <a:r>
              <a:rPr lang="en-US" sz="2800" i="1" dirty="0" err="1"/>
              <a:t>mengetahui</a:t>
            </a:r>
            <a:r>
              <a:rPr lang="en-US" sz="2800" i="1" dirty="0"/>
              <a:t>.</a:t>
            </a:r>
            <a:r>
              <a:rPr lang="en-US" sz="2800" dirty="0"/>
              <a:t>” (QS. Al-</a:t>
            </a:r>
            <a:r>
              <a:rPr lang="en-US" sz="2800" dirty="0" err="1"/>
              <a:t>Baqarah</a:t>
            </a:r>
            <a:r>
              <a:rPr lang="en-US" sz="2800" dirty="0"/>
              <a:t> : 216)</a:t>
            </a:r>
          </a:p>
          <a:p>
            <a:pPr marL="0" indent="0">
              <a:buNone/>
            </a:pPr>
            <a:r>
              <a:rPr lang="en-US" sz="2800" dirty="0"/>
              <a:t/>
            </a:r>
            <a:br>
              <a:rPr lang="en-US" sz="2800" dirty="0"/>
            </a:br>
            <a:endParaRPr lang="en-US" sz="2800" b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 smtClean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  <a:t/>
            </a:r>
            <a:b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 smtClean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id-ID" sz="2800" dirty="0" smtClean="0"/>
          </a:p>
          <a:p>
            <a:pPr marL="0" indent="0" algn="ctr">
              <a:buNone/>
            </a:pPr>
            <a:endParaRPr lang="id-ID" sz="2800" dirty="0" smtClean="0"/>
          </a:p>
          <a:p>
            <a:pPr marL="0" indent="0" algn="ctr">
              <a:buNone/>
            </a:pPr>
            <a:endParaRPr lang="id-ID" sz="2800" dirty="0"/>
          </a:p>
          <a:p>
            <a:pPr marL="0" indent="0" algn="ctr">
              <a:buNone/>
            </a:pPr>
            <a:r>
              <a:rPr lang="id-ID" sz="2800" dirty="0" smtClean="0"/>
              <a:t>Mengapa kita harus mempelajari ilmu politik 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178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r>
              <a:rPr lang="id-ID" sz="4000" b="1" dirty="0" smtClean="0"/>
              <a:t>Definisi Ipol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611713" y="1461752"/>
            <a:ext cx="10589687" cy="5081588"/>
          </a:xfrm>
        </p:spPr>
        <p:txBody>
          <a:bodyPr/>
          <a:lstStyle/>
          <a:p>
            <a:r>
              <a:rPr lang="en-US" sz="2400" dirty="0" smtClean="0"/>
              <a:t>Miriam </a:t>
            </a:r>
            <a:r>
              <a:rPr lang="en-US" sz="2400" dirty="0" err="1"/>
              <a:t>Budiardjo</a:t>
            </a:r>
            <a:r>
              <a:rPr lang="en-US" sz="2400" dirty="0"/>
              <a:t>: </a:t>
            </a:r>
            <a:r>
              <a:rPr lang="en-US" sz="2400" dirty="0" err="1"/>
              <a:t>Menurut</a:t>
            </a:r>
            <a:r>
              <a:rPr lang="en-US" sz="2400" dirty="0"/>
              <a:t> Miriam </a:t>
            </a:r>
            <a:r>
              <a:rPr lang="en-US" sz="2400" dirty="0" err="1"/>
              <a:t>Budiardjo</a:t>
            </a:r>
            <a:r>
              <a:rPr lang="en-US" sz="2400" dirty="0"/>
              <a:t>,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yang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perpolitikan</a:t>
            </a:r>
            <a:r>
              <a:rPr lang="en-US" sz="2400" dirty="0"/>
              <a:t>.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diartikan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usaha-usaha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. Orang </a:t>
            </a:r>
            <a:r>
              <a:rPr lang="en-US" sz="2400" dirty="0" err="1"/>
              <a:t>Yunani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plato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aristoteles</a:t>
            </a:r>
            <a:r>
              <a:rPr lang="en-US" sz="2400" dirty="0"/>
              <a:t> </a:t>
            </a:r>
            <a:r>
              <a:rPr lang="en-US" sz="2400" dirty="0" err="1"/>
              <a:t>menyebutnya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en dam </a:t>
            </a:r>
            <a:r>
              <a:rPr lang="en-US" sz="2400" dirty="0" err="1"/>
              <a:t>onia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the good life (</a:t>
            </a:r>
            <a:r>
              <a:rPr lang="en-US" sz="2400" dirty="0" err="1"/>
              <a:t>kehidupan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). </a:t>
            </a:r>
            <a:endParaRPr lang="id-ID" sz="2400" dirty="0" smtClean="0"/>
          </a:p>
          <a:p>
            <a:endParaRPr lang="en-US" sz="2400" dirty="0"/>
          </a:p>
          <a:p>
            <a:r>
              <a:rPr lang="en-US" sz="2400" dirty="0" err="1"/>
              <a:t>Deliar</a:t>
            </a:r>
            <a:r>
              <a:rPr lang="en-US" sz="2400" dirty="0"/>
              <a:t> </a:t>
            </a:r>
            <a:r>
              <a:rPr lang="en-US" sz="2400" dirty="0" err="1"/>
              <a:t>Noer</a:t>
            </a:r>
            <a:r>
              <a:rPr lang="en-US" sz="2400" dirty="0"/>
              <a:t>: </a:t>
            </a: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Deliar</a:t>
            </a:r>
            <a:r>
              <a:rPr lang="en-US" sz="2400" dirty="0"/>
              <a:t> </a:t>
            </a:r>
            <a:r>
              <a:rPr lang="en-US" sz="2400" dirty="0" err="1"/>
              <a:t>Noer</a:t>
            </a:r>
            <a:r>
              <a:rPr lang="en-US" sz="2400" dirty="0"/>
              <a:t>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buku</a:t>
            </a:r>
            <a:r>
              <a:rPr lang="en-US" sz="2400" dirty="0"/>
              <a:t> </a:t>
            </a:r>
            <a:r>
              <a:rPr lang="en-US" sz="2400" dirty="0" err="1"/>
              <a:t>pengantar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,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memusatkan</a:t>
            </a:r>
            <a:r>
              <a:rPr lang="en-US" sz="2400" dirty="0"/>
              <a:t> </a:t>
            </a:r>
            <a:r>
              <a:rPr lang="en-US" sz="2400" dirty="0" err="1"/>
              <a:t>perhatian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bersama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587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dirty="0"/>
              <a:t>Sri </a:t>
            </a:r>
            <a:r>
              <a:rPr lang="en-US" sz="2400" dirty="0" err="1"/>
              <a:t>Sumantri</a:t>
            </a:r>
            <a:r>
              <a:rPr lang="en-US" sz="2400" dirty="0"/>
              <a:t>: </a:t>
            </a: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menurut</a:t>
            </a:r>
            <a:r>
              <a:rPr lang="en-US" sz="2400" dirty="0"/>
              <a:t> Sri </a:t>
            </a:r>
            <a:r>
              <a:rPr lang="en-US" sz="2400" dirty="0" err="1"/>
              <a:t>Sumantri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pelembagaan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yang </a:t>
            </a:r>
            <a:r>
              <a:rPr lang="en-US" sz="2400" dirty="0" err="1"/>
              <a:t>dilembagakan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bermacam-macam</a:t>
            </a:r>
            <a:r>
              <a:rPr lang="en-US" sz="2400" dirty="0"/>
              <a:t> </a:t>
            </a:r>
            <a:r>
              <a:rPr lang="en-US" sz="2400" dirty="0" err="1"/>
              <a:t>badan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suprastruktur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infrastruktur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. </a:t>
            </a:r>
          </a:p>
          <a:p>
            <a:r>
              <a:rPr lang="en-US" sz="2400" dirty="0"/>
              <a:t>Roger. F. </a:t>
            </a:r>
            <a:r>
              <a:rPr lang="en-US" sz="2400" dirty="0" err="1"/>
              <a:t>Soltau</a:t>
            </a:r>
            <a:r>
              <a:rPr lang="en-US" sz="2400" dirty="0"/>
              <a:t>: </a:t>
            </a: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menurut</a:t>
            </a:r>
            <a:r>
              <a:rPr lang="en-US" sz="2400" dirty="0"/>
              <a:t> Roger. F. </a:t>
            </a:r>
            <a:r>
              <a:rPr lang="en-US" sz="2400" dirty="0" err="1"/>
              <a:t>Soltau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yang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, </a:t>
            </a:r>
            <a:r>
              <a:rPr lang="en-US" sz="2400" dirty="0" err="1"/>
              <a:t>tujuan-tujuan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lembaga-lembaga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melaksanakan</a:t>
            </a:r>
            <a:r>
              <a:rPr lang="en-US" sz="2400" dirty="0"/>
              <a:t> </a:t>
            </a:r>
            <a:r>
              <a:rPr lang="en-US" sz="2400" dirty="0" err="1"/>
              <a:t>tujuan-tujuan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;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warga</a:t>
            </a:r>
            <a:r>
              <a:rPr lang="en-US" sz="2400" dirty="0"/>
              <a:t> </a:t>
            </a:r>
            <a:r>
              <a:rPr lang="en-US" sz="2400" dirty="0" err="1"/>
              <a:t>negaranya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negara-negara</a:t>
            </a:r>
            <a:r>
              <a:rPr lang="en-US" sz="2400" dirty="0"/>
              <a:t> lain. </a:t>
            </a:r>
          </a:p>
          <a:p>
            <a:r>
              <a:rPr lang="en-US" sz="2400" dirty="0"/>
              <a:t>Karl W. Deutsch: </a:t>
            </a:r>
            <a:r>
              <a:rPr lang="en-US" sz="2400" dirty="0" err="1"/>
              <a:t>Menurut</a:t>
            </a:r>
            <a:r>
              <a:rPr lang="en-US" sz="2400" dirty="0"/>
              <a:t> Karl W. Deutsch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pengambilan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sarana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07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r>
              <a:rPr lang="id-ID" sz="4000" b="1" dirty="0" smtClean="0"/>
              <a:t>Aspek Definisi Ipol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dirty="0" err="1"/>
              <a:t>Berdasar</a:t>
            </a:r>
            <a:r>
              <a:rPr lang="en-US" sz="2400" dirty="0"/>
              <a:t> </a:t>
            </a:r>
            <a:r>
              <a:rPr lang="en-US" sz="2400" dirty="0" err="1"/>
              <a:t>uraian</a:t>
            </a:r>
            <a:r>
              <a:rPr lang="en-US" sz="2400" dirty="0"/>
              <a:t> </a:t>
            </a:r>
            <a:r>
              <a:rPr lang="en-US" sz="2400" dirty="0" err="1"/>
              <a:t>singkat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terlihat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konsep-konsep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yang </a:t>
            </a:r>
            <a:r>
              <a:rPr lang="en-US" sz="2400" dirty="0" err="1"/>
              <a:t>mendasari</a:t>
            </a:r>
            <a:r>
              <a:rPr lang="en-US" sz="2400" dirty="0"/>
              <a:t> </a:t>
            </a:r>
            <a:r>
              <a:rPr lang="en-US" sz="2400" dirty="0" err="1"/>
              <a:t>perumusan</a:t>
            </a:r>
            <a:r>
              <a:rPr lang="en-US" sz="2400" dirty="0"/>
              <a:t> </a:t>
            </a:r>
            <a:r>
              <a:rPr lang="en-US" sz="2400" dirty="0" err="1"/>
              <a:t>definisi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, di </a:t>
            </a:r>
            <a:r>
              <a:rPr lang="en-US" sz="2400" dirty="0" err="1"/>
              <a:t>antaranya</a:t>
            </a:r>
            <a:r>
              <a:rPr lang="en-US" sz="2400" dirty="0"/>
              <a:t> : (a) </a:t>
            </a:r>
            <a:r>
              <a:rPr lang="en-US" sz="2400" dirty="0" err="1"/>
              <a:t>negara</a:t>
            </a:r>
            <a:r>
              <a:rPr lang="en-US" sz="2400" dirty="0"/>
              <a:t> (state); (b) </a:t>
            </a:r>
            <a:r>
              <a:rPr lang="en-US" sz="2400" dirty="0" err="1"/>
              <a:t>kekuasaan</a:t>
            </a:r>
            <a:r>
              <a:rPr lang="en-US" sz="2400" dirty="0"/>
              <a:t>; (c) </a:t>
            </a:r>
            <a:r>
              <a:rPr lang="en-US" sz="2400" dirty="0" err="1"/>
              <a:t>pengambilan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(policy); (d) </a:t>
            </a:r>
            <a:r>
              <a:rPr lang="en-US" sz="2400" dirty="0" err="1"/>
              <a:t>kompromi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konsensus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(e) </a:t>
            </a:r>
            <a:r>
              <a:rPr lang="en-US" sz="2400" dirty="0" err="1"/>
              <a:t>pembagian</a:t>
            </a:r>
            <a:r>
              <a:rPr lang="en-US" sz="2400" dirty="0"/>
              <a:t> (distribution)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alokasi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635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b="1" dirty="0"/>
              <a:t>Negara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wilayah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</a:t>
            </a:r>
            <a:r>
              <a:rPr lang="en-US" sz="2400" dirty="0" err="1"/>
              <a:t>tertinggi</a:t>
            </a:r>
            <a:r>
              <a:rPr lang="en-US" sz="2400" dirty="0"/>
              <a:t> yang </a:t>
            </a:r>
            <a:r>
              <a:rPr lang="en-US" sz="2400" dirty="0" err="1"/>
              <a:t>sah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ditaati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rakyatnya</a:t>
            </a:r>
            <a:r>
              <a:rPr lang="en-US" sz="2400" dirty="0"/>
              <a:t>. </a:t>
            </a:r>
            <a:r>
              <a:rPr lang="en-US" sz="2400" dirty="0" err="1"/>
              <a:t>Sarjana-sarjana</a:t>
            </a:r>
            <a:r>
              <a:rPr lang="en-US" sz="2400" dirty="0"/>
              <a:t> yang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, </a:t>
            </a:r>
            <a:r>
              <a:rPr lang="en-US" sz="2400" dirty="0" err="1"/>
              <a:t>menaruh</a:t>
            </a:r>
            <a:r>
              <a:rPr lang="en-US" sz="2400" dirty="0"/>
              <a:t> </a:t>
            </a:r>
            <a:r>
              <a:rPr lang="en-US" sz="2400" dirty="0" err="1"/>
              <a:t>perhatian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. </a:t>
            </a:r>
            <a:endParaRPr lang="id-ID" sz="2400" dirty="0" smtClean="0"/>
          </a:p>
          <a:p>
            <a:r>
              <a:rPr lang="en-US" sz="2400" dirty="0" err="1" smtClean="0"/>
              <a:t>Sesungguhnya</a:t>
            </a:r>
            <a:r>
              <a:rPr lang="en-US" sz="2400" dirty="0" smtClean="0"/>
              <a:t> </a:t>
            </a:r>
            <a:r>
              <a:rPr lang="en-US" sz="2400" dirty="0" err="1"/>
              <a:t>definisi-definisi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, yang </a:t>
            </a:r>
            <a:r>
              <a:rPr lang="en-US" sz="2400" dirty="0" err="1"/>
              <a:t>dipergunakan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para </a:t>
            </a:r>
            <a:r>
              <a:rPr lang="en-US" sz="2400" dirty="0" err="1"/>
              <a:t>sarjana</a:t>
            </a:r>
            <a:r>
              <a:rPr lang="en-US" sz="2400" dirty="0"/>
              <a:t> yang </a:t>
            </a:r>
            <a:r>
              <a:rPr lang="en-US" sz="2400" dirty="0" err="1"/>
              <a:t>menganut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kelembagaan</a:t>
            </a:r>
            <a:r>
              <a:rPr lang="en-US" sz="2400" dirty="0"/>
              <a:t>,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tradisional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agak</a:t>
            </a:r>
            <a:r>
              <a:rPr lang="en-US" sz="2400" dirty="0"/>
              <a:t> </a:t>
            </a:r>
            <a:r>
              <a:rPr lang="en-US" sz="2400" dirty="0" err="1"/>
              <a:t>sempit</a:t>
            </a:r>
            <a:r>
              <a:rPr lang="en-US" sz="2400" dirty="0"/>
              <a:t>. Roger F. </a:t>
            </a:r>
            <a:r>
              <a:rPr lang="en-US" sz="2400" dirty="0" err="1"/>
              <a:t>Soltau</a:t>
            </a:r>
            <a:r>
              <a:rPr lang="en-US" sz="2400" dirty="0"/>
              <a:t> </a:t>
            </a:r>
            <a:r>
              <a:rPr lang="en-US" sz="2400" dirty="0" err="1"/>
              <a:t>misalnya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bukunya</a:t>
            </a:r>
            <a:r>
              <a:rPr lang="en-US" sz="2400" dirty="0"/>
              <a:t> Introduction to Politics </a:t>
            </a:r>
            <a:r>
              <a:rPr lang="en-US" sz="2400" dirty="0" err="1"/>
              <a:t>mengatakan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“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, </a:t>
            </a:r>
            <a:r>
              <a:rPr lang="en-US" sz="2400" dirty="0" err="1"/>
              <a:t>tujuan-tujuan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lembaga-lembaga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melaksanakan</a:t>
            </a:r>
            <a:r>
              <a:rPr lang="en-US" sz="2400" dirty="0"/>
              <a:t> </a:t>
            </a:r>
            <a:r>
              <a:rPr lang="en-US" sz="2400" dirty="0" err="1"/>
              <a:t>tujuan-tujuan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warganya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antarnegara</a:t>
            </a:r>
            <a:r>
              <a:rPr lang="en-US" sz="24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8636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b="1" dirty="0" err="1"/>
              <a:t>Kekuasaan</a:t>
            </a:r>
            <a:r>
              <a:rPr lang="en-US" sz="2400" b="1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tingkah</a:t>
            </a:r>
            <a:r>
              <a:rPr lang="en-US" sz="2400" dirty="0"/>
              <a:t> </a:t>
            </a:r>
            <a:r>
              <a:rPr lang="en-US" sz="2400" dirty="0" err="1"/>
              <a:t>laku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lain,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keinginan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pelaku</a:t>
            </a:r>
            <a:r>
              <a:rPr lang="en-US" sz="2400" dirty="0"/>
              <a:t>. </a:t>
            </a:r>
            <a:r>
              <a:rPr lang="en-US" sz="2400" dirty="0" err="1"/>
              <a:t>Dibanding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definisi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yang </a:t>
            </a:r>
            <a:r>
              <a:rPr lang="en-US" sz="2400" dirty="0" err="1"/>
              <a:t>berpijak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, </a:t>
            </a:r>
            <a:r>
              <a:rPr lang="en-US" sz="2400" dirty="0" err="1"/>
              <a:t>definisi</a:t>
            </a:r>
            <a:r>
              <a:rPr lang="en-US" sz="2400" dirty="0"/>
              <a:t> para </a:t>
            </a:r>
            <a:r>
              <a:rPr lang="en-US" sz="2400" dirty="0" err="1"/>
              <a:t>sarjana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mengutamakan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jangkauan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.</a:t>
            </a:r>
          </a:p>
          <a:p>
            <a:r>
              <a:rPr lang="en-US" sz="2400" dirty="0"/>
              <a:t>Harold D. </a:t>
            </a:r>
            <a:r>
              <a:rPr lang="en-US" sz="2400" dirty="0" err="1"/>
              <a:t>Laswell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A. Kaplan </a:t>
            </a:r>
            <a:r>
              <a:rPr lang="en-US" sz="2400" dirty="0" err="1"/>
              <a:t>dalam</a:t>
            </a:r>
            <a:r>
              <a:rPr lang="en-US" sz="2400" dirty="0"/>
              <a:t> Power and Society </a:t>
            </a:r>
            <a:r>
              <a:rPr lang="en-US" sz="2400" dirty="0" err="1"/>
              <a:t>mengatakan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“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pembentukan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pembagian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”.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/>
              <a:t>perhatian</a:t>
            </a:r>
            <a:r>
              <a:rPr lang="en-US" sz="2400" dirty="0"/>
              <a:t> </a:t>
            </a:r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dirty="0" err="1"/>
              <a:t>sarjana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tertuju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perjuangan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, </a:t>
            </a:r>
            <a:r>
              <a:rPr lang="en-US" sz="2400" dirty="0" err="1"/>
              <a:t>mempertahankan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, </a:t>
            </a:r>
            <a:r>
              <a:rPr lang="en-US" sz="2400" dirty="0" err="1"/>
              <a:t>melaksanakan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pengaruh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orang lain,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menentang</a:t>
            </a:r>
            <a:r>
              <a:rPr lang="en-US" sz="2400" dirty="0"/>
              <a:t> </a:t>
            </a:r>
            <a:r>
              <a:rPr lang="en-US" sz="2400" dirty="0" err="1"/>
              <a:t>pelaksanaan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75403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87400" y="1371600"/>
            <a:ext cx="10589687" cy="5081588"/>
          </a:xfrm>
        </p:spPr>
        <p:txBody>
          <a:bodyPr/>
          <a:lstStyle/>
          <a:p>
            <a:r>
              <a:rPr lang="en-US" sz="2400" b="1" dirty="0" err="1"/>
              <a:t>Pengambilan</a:t>
            </a:r>
            <a:r>
              <a:rPr lang="en-US" sz="2400" b="1" dirty="0"/>
              <a:t> </a:t>
            </a:r>
            <a:r>
              <a:rPr lang="en-US" sz="2400" b="1" dirty="0" err="1"/>
              <a:t>keputusan</a:t>
            </a:r>
            <a:r>
              <a:rPr lang="en-US" sz="2400" b="1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,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keputusan-keputusan</a:t>
            </a:r>
            <a:r>
              <a:rPr lang="en-US" sz="2400" dirty="0"/>
              <a:t> yang </a:t>
            </a:r>
            <a:r>
              <a:rPr lang="en-US" sz="2400" dirty="0" err="1"/>
              <a:t>diambil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kolektif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mengikat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warga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. </a:t>
            </a:r>
            <a:endParaRPr lang="id-ID" sz="2400" dirty="0" smtClean="0"/>
          </a:p>
          <a:p>
            <a:r>
              <a:rPr lang="en-US" sz="2400" dirty="0" err="1" smtClean="0"/>
              <a:t>Ruang</a:t>
            </a:r>
            <a:r>
              <a:rPr lang="en-US" sz="2400" dirty="0" smtClean="0"/>
              <a:t> </a:t>
            </a:r>
            <a:r>
              <a:rPr lang="en-US" sz="2400" dirty="0" err="1"/>
              <a:t>lingkup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pun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terbatas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penentuan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,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pula </a:t>
            </a:r>
            <a:r>
              <a:rPr lang="en-US" sz="2400" dirty="0" err="1"/>
              <a:t>menjangkau</a:t>
            </a:r>
            <a:r>
              <a:rPr lang="en-US" sz="2400" dirty="0"/>
              <a:t> </a:t>
            </a:r>
            <a:r>
              <a:rPr lang="en-US" sz="2400" dirty="0" err="1"/>
              <a:t>keputusan-keputusan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 </a:t>
            </a:r>
            <a:endParaRPr lang="id-ID" sz="2400" dirty="0" smtClean="0"/>
          </a:p>
          <a:p>
            <a:r>
              <a:rPr lang="en-US" sz="2400" dirty="0" err="1" smtClean="0"/>
              <a:t>Kecuali</a:t>
            </a:r>
            <a:r>
              <a:rPr lang="en-US" sz="2400" dirty="0" smtClean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pengambilan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dilihat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proses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yang </a:t>
            </a:r>
            <a:r>
              <a:rPr lang="en-US" sz="2400" dirty="0" err="1"/>
              <a:t>terbaik</a:t>
            </a:r>
            <a:r>
              <a:rPr lang="en-US" sz="2400" dirty="0"/>
              <a:t>.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seandainya</a:t>
            </a:r>
            <a:r>
              <a:rPr lang="en-US" sz="2400" dirty="0"/>
              <a:t> Indonesia </a:t>
            </a:r>
            <a:r>
              <a:rPr lang="en-US" sz="2400" dirty="0" err="1"/>
              <a:t>memutuskan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prioritas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ekspor</a:t>
            </a:r>
            <a:r>
              <a:rPr lang="en-US" sz="2400" dirty="0"/>
              <a:t> </a:t>
            </a:r>
            <a:r>
              <a:rPr lang="en-US" sz="2400" dirty="0" err="1"/>
              <a:t>nonmigas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pun </a:t>
            </a:r>
            <a:r>
              <a:rPr lang="en-US" sz="2400" dirty="0" err="1"/>
              <a:t>diambil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mempertimbangkan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alternatif-alternatif</a:t>
            </a:r>
            <a:r>
              <a:rPr lang="en-US" sz="2400" dirty="0"/>
              <a:t> yang lain. </a:t>
            </a:r>
            <a:endParaRPr lang="id-ID" sz="2400" dirty="0" smtClean="0"/>
          </a:p>
          <a:p>
            <a:r>
              <a:rPr lang="en-US" sz="2400" dirty="0" err="1" smtClean="0"/>
              <a:t>Aspek-aspek</a:t>
            </a:r>
            <a:r>
              <a:rPr lang="en-US" sz="2400" dirty="0" smtClean="0"/>
              <a:t> </a:t>
            </a:r>
            <a:r>
              <a:rPr lang="en-US" sz="2400" dirty="0"/>
              <a:t>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masalah-masalah</a:t>
            </a:r>
            <a:r>
              <a:rPr lang="en-US" sz="2400" dirty="0"/>
              <a:t> </a:t>
            </a:r>
            <a:r>
              <a:rPr lang="en-US" sz="2400" dirty="0" err="1"/>
              <a:t>pembagian</a:t>
            </a:r>
            <a:r>
              <a:rPr lang="en-US" sz="2400" dirty="0"/>
              <a:t> (distribution) yang </a:t>
            </a:r>
            <a:r>
              <a:rPr lang="en-US" sz="2400" dirty="0" err="1"/>
              <a:t>oleh</a:t>
            </a:r>
            <a:r>
              <a:rPr lang="en-US" sz="2400" dirty="0"/>
              <a:t> Harold D. </a:t>
            </a:r>
            <a:r>
              <a:rPr lang="en-US" sz="2400" dirty="0" err="1"/>
              <a:t>Laswell</a:t>
            </a:r>
            <a:r>
              <a:rPr lang="en-US" sz="2400" dirty="0"/>
              <a:t> </a:t>
            </a:r>
            <a:r>
              <a:rPr lang="en-US" sz="2400" dirty="0" err="1"/>
              <a:t>dirumuskan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“who gets what, when and how”.</a:t>
            </a:r>
          </a:p>
        </p:txBody>
      </p:sp>
    </p:spTree>
    <p:extLst>
      <p:ext uri="{BB962C8B-B14F-4D97-AF65-F5344CB8AC3E}">
        <p14:creationId xmlns:p14="http://schemas.microsoft.com/office/powerpoint/2010/main" val="18907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2921</TotalTime>
  <Words>1345</Words>
  <Application>Microsoft Office PowerPoint</Application>
  <PresentationFormat>Widescreen</PresentationFormat>
  <Paragraphs>71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35" baseType="lpstr">
      <vt:lpstr>Arial Unicode MS</vt:lpstr>
      <vt:lpstr>SimSun</vt:lpstr>
      <vt:lpstr>Arial</vt:lpstr>
      <vt:lpstr>Berlin Sans FB Demi</vt:lpstr>
      <vt:lpstr>Calibri</vt:lpstr>
      <vt:lpstr>Corbel</vt:lpstr>
      <vt:lpstr>Franklin Gothic Heavy</vt:lpstr>
      <vt:lpstr>Gill Sans MT Condensed</vt:lpstr>
      <vt:lpstr>Tahoma</vt:lpstr>
      <vt:lpstr>Presentation UNISA_01</vt:lpstr>
      <vt:lpstr>1_Presentation UNISA_01</vt:lpstr>
      <vt:lpstr>1_Office Theme</vt:lpstr>
      <vt:lpstr>2_Office Theme</vt:lpstr>
      <vt:lpstr>PEMBUKA BELAJAR</vt:lpstr>
      <vt:lpstr>Definisi Ipol Pertemuan 2</vt:lpstr>
      <vt:lpstr>PowerPoint Presentation</vt:lpstr>
      <vt:lpstr>Definisi Ipol</vt:lpstr>
      <vt:lpstr>PowerPoint Presentation</vt:lpstr>
      <vt:lpstr>Aspek Definisi Ipol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Bidang Kajian Ipol</vt:lpstr>
      <vt:lpstr>PowerPoint Presentation</vt:lpstr>
      <vt:lpstr>Bidang Kajian Ipol 2</vt:lpstr>
      <vt:lpstr>PowerPoint Presentation</vt:lpstr>
      <vt:lpstr>Kesimpulan Bidang Kajian</vt:lpstr>
      <vt:lpstr>PowerPoint Presentation</vt:lpstr>
      <vt:lpstr>PowerPoint Presentation</vt:lpstr>
      <vt:lpstr>PowerPoint Presentation</vt:lpstr>
      <vt:lpstr>PESAN HIKMAH</vt:lpstr>
      <vt:lpstr>PENUTUP BELAJAR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user</cp:lastModifiedBy>
  <cp:revision>142</cp:revision>
  <dcterms:created xsi:type="dcterms:W3CDTF">2017-11-21T07:01:38Z</dcterms:created>
  <dcterms:modified xsi:type="dcterms:W3CDTF">2021-02-26T04:36:45Z</dcterms:modified>
</cp:coreProperties>
</file>