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7"/>
  </p:notesMasterIdLst>
  <p:sldIdLst>
    <p:sldId id="578" r:id="rId5"/>
    <p:sldId id="307" r:id="rId6"/>
    <p:sldId id="605" r:id="rId7"/>
    <p:sldId id="583" r:id="rId8"/>
    <p:sldId id="584" r:id="rId9"/>
    <p:sldId id="594" r:id="rId10"/>
    <p:sldId id="595" r:id="rId11"/>
    <p:sldId id="596" r:id="rId12"/>
    <p:sldId id="599" r:id="rId13"/>
    <p:sldId id="600" r:id="rId14"/>
    <p:sldId id="597" r:id="rId15"/>
    <p:sldId id="585" r:id="rId16"/>
    <p:sldId id="586" r:id="rId17"/>
    <p:sldId id="588" r:id="rId18"/>
    <p:sldId id="590" r:id="rId19"/>
    <p:sldId id="591" r:id="rId20"/>
    <p:sldId id="592" r:id="rId21"/>
    <p:sldId id="593" r:id="rId22"/>
    <p:sldId id="603" r:id="rId23"/>
    <p:sldId id="576" r:id="rId24"/>
    <p:sldId id="564" r:id="rId25"/>
    <p:sldId id="32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kali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(</a:t>
            </a:r>
            <a:r>
              <a:rPr lang="en-US" sz="2400" dirty="0" err="1"/>
              <a:t>resolusi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)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b="1" dirty="0" err="1"/>
              <a:t>kompromi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negosiasi</a:t>
            </a:r>
            <a:r>
              <a:rPr lang="en-US" sz="2400" b="1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/>
              <a:t>Bernard Crick </a:t>
            </a:r>
            <a:r>
              <a:rPr lang="en-US" sz="2400" dirty="0" err="1"/>
              <a:t>dalam</a:t>
            </a:r>
            <a:r>
              <a:rPr lang="en-US" sz="2400" dirty="0"/>
              <a:t> In </a:t>
            </a:r>
            <a:r>
              <a:rPr lang="en-US" sz="2400" dirty="0" err="1"/>
              <a:t>Defence</a:t>
            </a:r>
            <a:r>
              <a:rPr lang="en-US" sz="2400" dirty="0"/>
              <a:t> of Politics (1993),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dihindari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kelompok-kelompok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sama-sama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dihancurkan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kompromi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penuntun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dirty="0" err="1"/>
              <a:t>keberadaban</a:t>
            </a:r>
            <a:r>
              <a:rPr lang="en-US" sz="2400" dirty="0"/>
              <a:t> yang </a:t>
            </a:r>
            <a:r>
              <a:rPr lang="en-US" sz="2400" dirty="0" err="1"/>
              <a:t>menjauhkan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pertumpahan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4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 err="1"/>
              <a:t>Pembagian</a:t>
            </a:r>
            <a:r>
              <a:rPr lang="en-US" sz="2400" b="1" dirty="0"/>
              <a:t> (distribution)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yang </a:t>
            </a:r>
            <a:r>
              <a:rPr lang="en-US" sz="2400" dirty="0" err="1"/>
              <a:t>dimaksudkan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penjatahan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(values)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pengalokasian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mengikat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ilmu-ilmu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 smtClean="0"/>
              <a:t>mempunyai</a:t>
            </a:r>
            <a:r>
              <a:rPr lang="id-ID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karenanya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dikejar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: </a:t>
            </a:r>
            <a:r>
              <a:rPr lang="en-US" sz="2400" dirty="0" err="1"/>
              <a:t>rumah</a:t>
            </a:r>
            <a:r>
              <a:rPr lang="en-US" sz="2400" dirty="0"/>
              <a:t>, </a:t>
            </a:r>
            <a:r>
              <a:rPr lang="en-US" sz="2400" dirty="0" err="1"/>
              <a:t>tanah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bentuk-bentuk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materiil</a:t>
            </a:r>
            <a:r>
              <a:rPr lang="en-US" sz="2400" dirty="0"/>
              <a:t> yang lain,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abstrak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: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atasan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,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berpendapat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berorganisasi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31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 smtClean="0"/>
              <a:t>Bidang Kajian Ipol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Menurut</a:t>
            </a:r>
            <a:r>
              <a:rPr lang="en-US" sz="2400" dirty="0"/>
              <a:t> Andrew Heywood (1997)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bukunya</a:t>
            </a:r>
            <a:r>
              <a:rPr lang="en-US" sz="2400" dirty="0"/>
              <a:t> Politics,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: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; </a:t>
            </a:r>
            <a:r>
              <a:rPr lang="en-US" sz="2400" dirty="0" err="1"/>
              <a:t>pemerintahan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rezim</a:t>
            </a:r>
            <a:r>
              <a:rPr lang="en-US" sz="2400" dirty="0"/>
              <a:t>; </a:t>
            </a:r>
            <a:r>
              <a:rPr lang="en-US" sz="2400" dirty="0" err="1"/>
              <a:t>ideologi-ideologi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; </a:t>
            </a:r>
            <a:r>
              <a:rPr lang="en-US" sz="2400" dirty="0" err="1"/>
              <a:t>demokrasi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.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Bangsa-bangsa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globalisasi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nasionalisme</a:t>
            </a:r>
            <a:r>
              <a:rPr lang="en-US" sz="2400" dirty="0"/>
              <a:t>;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subnasional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global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7120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3.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: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;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legitimasi</a:t>
            </a:r>
            <a:r>
              <a:rPr lang="en-US" sz="2400" dirty="0"/>
              <a:t>; </a:t>
            </a:r>
            <a:r>
              <a:rPr lang="en-US" sz="2400" dirty="0" err="1"/>
              <a:t>perwakilan</a:t>
            </a:r>
            <a:r>
              <a:rPr lang="en-US" sz="2400" dirty="0"/>
              <a:t>, </a:t>
            </a:r>
            <a:r>
              <a:rPr lang="en-US" sz="2400" dirty="0" err="1"/>
              <a:t>pemilu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pemilu</a:t>
            </a:r>
            <a:r>
              <a:rPr lang="en-US" sz="2400" dirty="0"/>
              <a:t>;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kepartaian</a:t>
            </a:r>
            <a:r>
              <a:rPr lang="en-US" sz="2400" dirty="0"/>
              <a:t>,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.</a:t>
            </a:r>
          </a:p>
          <a:p>
            <a:r>
              <a:rPr lang="en-US" sz="2400" dirty="0"/>
              <a:t>4.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: </a:t>
            </a:r>
            <a:r>
              <a:rPr lang="en-US" sz="2400" dirty="0" err="1"/>
              <a:t>konstitusi</a:t>
            </a:r>
            <a:r>
              <a:rPr lang="en-US" sz="2400" dirty="0"/>
              <a:t>,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yudikatif</a:t>
            </a:r>
            <a:r>
              <a:rPr lang="en-US" sz="2400" dirty="0"/>
              <a:t>;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legislatif</a:t>
            </a:r>
            <a:r>
              <a:rPr lang="en-US" sz="2400" dirty="0"/>
              <a:t>;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; </a:t>
            </a:r>
            <a:r>
              <a:rPr lang="en-US" sz="2400" dirty="0" err="1"/>
              <a:t>birokrasi</a:t>
            </a:r>
            <a:r>
              <a:rPr lang="en-US" sz="2400" dirty="0"/>
              <a:t>; </a:t>
            </a:r>
            <a:r>
              <a:rPr lang="en-US" sz="2400" dirty="0" err="1"/>
              <a:t>militer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polisi</a:t>
            </a:r>
            <a:r>
              <a:rPr lang="en-US" sz="2400" dirty="0"/>
              <a:t>.</a:t>
            </a:r>
          </a:p>
          <a:p>
            <a:r>
              <a:rPr lang="en-US" sz="2400" dirty="0"/>
              <a:t>5.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: proses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114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 smtClean="0"/>
              <a:t>Bidang Kajian Ipol 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Sebelumnya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Contemporary Political Science, yang </a:t>
            </a:r>
            <a:r>
              <a:rPr lang="en-US" sz="2400" dirty="0" err="1"/>
              <a:t>diterbitkan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UNESCO (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yang </a:t>
            </a:r>
            <a:r>
              <a:rPr lang="en-US" sz="2400" dirty="0" err="1"/>
              <a:t>bernaung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PBB </a:t>
            </a:r>
            <a:r>
              <a:rPr lang="en-US" sz="2400" dirty="0" err="1"/>
              <a:t>tahun</a:t>
            </a:r>
            <a:r>
              <a:rPr lang="en-US" sz="2400" dirty="0"/>
              <a:t> 1950),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/ </a:t>
            </a:r>
            <a:r>
              <a:rPr lang="en-US" sz="2400" dirty="0" err="1"/>
              <a:t>konstitusionalisme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Lembaga-lembaga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,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(</a:t>
            </a:r>
            <a:r>
              <a:rPr lang="en-US" sz="2400" dirty="0" err="1"/>
              <a:t>lokal</a:t>
            </a:r>
            <a:r>
              <a:rPr lang="en-US" sz="2400" dirty="0"/>
              <a:t>),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073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3. </a:t>
            </a:r>
            <a:r>
              <a:rPr lang="en-US" sz="2400" dirty="0" err="1"/>
              <a:t>Partai-partai</a:t>
            </a:r>
            <a:r>
              <a:rPr lang="en-US" sz="2400" dirty="0"/>
              <a:t>, </a:t>
            </a:r>
            <a:r>
              <a:rPr lang="en-US" sz="2400" dirty="0" err="1"/>
              <a:t>golongan-golongan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partai-partai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golongan-golongan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asosiasi-asosiasi</a:t>
            </a:r>
            <a:r>
              <a:rPr lang="en-US" sz="2400" dirty="0"/>
              <a:t>,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  <a:p>
            <a:r>
              <a:rPr lang="en-US" sz="2400" dirty="0"/>
              <a:t>4.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20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 smtClean="0"/>
              <a:t>Kesimpulan Bidang 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pertama</a:t>
            </a:r>
            <a:r>
              <a:rPr lang="en-US" sz="2400" dirty="0"/>
              <a:t>,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bahasan</a:t>
            </a:r>
            <a:r>
              <a:rPr lang="en-US" sz="2400" dirty="0"/>
              <a:t> </a:t>
            </a:r>
            <a:r>
              <a:rPr lang="en-US" sz="2400" dirty="0" err="1"/>
              <a:t>sistematika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generalisasi-generalisasi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spekulatif</a:t>
            </a:r>
            <a:r>
              <a:rPr lang="en-US" sz="2400" dirty="0"/>
              <a:t> (</a:t>
            </a:r>
            <a:r>
              <a:rPr lang="en-US" sz="2400" dirty="0" err="1"/>
              <a:t>merenung-renung</a:t>
            </a:r>
            <a:r>
              <a:rPr lang="en-US" sz="2400" dirty="0"/>
              <a:t>)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menyangkut</a:t>
            </a:r>
            <a:r>
              <a:rPr lang="en-US" sz="2400" dirty="0"/>
              <a:t> </a:t>
            </a:r>
            <a:r>
              <a:rPr lang="en-US" sz="2400" dirty="0" err="1"/>
              <a:t>norma-norma</a:t>
            </a:r>
            <a:r>
              <a:rPr lang="en-US" sz="2400" dirty="0"/>
              <a:t> yang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deskriptif</a:t>
            </a:r>
            <a:r>
              <a:rPr lang="en-US" sz="2400" dirty="0"/>
              <a:t> (</a:t>
            </a:r>
            <a:r>
              <a:rPr lang="en-US" sz="2400" dirty="0" err="1"/>
              <a:t>menggambarkan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komparatif</a:t>
            </a:r>
            <a:r>
              <a:rPr lang="en-US" sz="2400" dirty="0"/>
              <a:t> (</a:t>
            </a:r>
            <a:r>
              <a:rPr lang="en-US" sz="2400" dirty="0" err="1"/>
              <a:t>membandingkan</a:t>
            </a:r>
            <a:r>
              <a:rPr lang="en-US" sz="2400" dirty="0"/>
              <a:t>). </a:t>
            </a:r>
            <a:endParaRPr lang="id-ID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 ide-ide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 smtClean="0"/>
              <a:t>maka</a:t>
            </a:r>
            <a:r>
              <a:rPr lang="id-ID" sz="2400" dirty="0" smtClean="0"/>
              <a:t> </a:t>
            </a:r>
            <a:r>
              <a:rPr lang="en-US" sz="2400" dirty="0"/>
              <a:t>ide-ide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dibahas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kurun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ide-ide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dilahirkan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ide-ide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betapa</a:t>
            </a:r>
            <a:r>
              <a:rPr lang="en-US" sz="2400" dirty="0"/>
              <a:t> pun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norma-norma</a:t>
            </a:r>
            <a:r>
              <a:rPr lang="en-US" sz="2400" dirty="0"/>
              <a:t>,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prasangka-prasangka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ide-ide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dikemukakan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778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kedua</a:t>
            </a:r>
            <a:r>
              <a:rPr lang="en-US" sz="2400" dirty="0"/>
              <a:t>, </a:t>
            </a:r>
            <a:r>
              <a:rPr lang="en-US" sz="2400" dirty="0" err="1"/>
              <a:t>lembaga-lembaga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para </a:t>
            </a:r>
            <a:r>
              <a:rPr lang="en-US" sz="2400" dirty="0" err="1"/>
              <a:t>aparatnya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tujuan-tujuan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doktrin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tercakup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876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ketiga</a:t>
            </a:r>
            <a:r>
              <a:rPr lang="en-US" sz="2400" dirty="0"/>
              <a:t>,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konsep-konsep</a:t>
            </a:r>
            <a:r>
              <a:rPr lang="en-US" sz="2400" dirty="0"/>
              <a:t> </a:t>
            </a:r>
            <a:r>
              <a:rPr lang="en-US" sz="2400" dirty="0" err="1"/>
              <a:t>sosiologi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menonjolkan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dinamika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,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keempat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r>
              <a:rPr lang="en-US" sz="2400" dirty="0"/>
              <a:t>; </a:t>
            </a:r>
            <a:r>
              <a:rPr lang="en-US" sz="2400" dirty="0" err="1"/>
              <a:t>bahkan</a:t>
            </a:r>
            <a:r>
              <a:rPr lang="en-US" sz="2400" dirty="0"/>
              <a:t> di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universitas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5519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sz="2800" b="1" dirty="0"/>
          </a:p>
          <a:p>
            <a:pPr marL="0" indent="0" algn="ctr">
              <a:buNone/>
            </a:pPr>
            <a:r>
              <a:rPr lang="id-ID" sz="2800" b="1" dirty="0" smtClean="0"/>
              <a:t>Terkait situasi politik di Indonesia saat ini, bagaimana tanggapan anda 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3506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Definisi Ipol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2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dirty="0"/>
              <a:t>“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membenci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(pula)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menyukai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buruk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; Allah </a:t>
            </a:r>
            <a:r>
              <a:rPr lang="en-US" sz="2800" i="1" dirty="0" err="1"/>
              <a:t>mengetahui</a:t>
            </a:r>
            <a:r>
              <a:rPr lang="en-US" sz="2800" i="1" dirty="0"/>
              <a:t>, </a:t>
            </a:r>
            <a:r>
              <a:rPr lang="en-US" sz="2800" i="1" dirty="0" err="1"/>
              <a:t>sedang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mengetahui</a:t>
            </a:r>
            <a:r>
              <a:rPr lang="en-US" sz="2800" i="1" dirty="0"/>
              <a:t>.</a:t>
            </a:r>
            <a:r>
              <a:rPr lang="en-US" sz="2800" dirty="0"/>
              <a:t>” (QS. Al-</a:t>
            </a:r>
            <a:r>
              <a:rPr lang="en-US" sz="2800" dirty="0" err="1"/>
              <a:t>Baqarah</a:t>
            </a:r>
            <a:r>
              <a:rPr lang="en-US" sz="2800" dirty="0"/>
              <a:t> : 216)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sz="2800" dirty="0" smtClean="0"/>
          </a:p>
          <a:p>
            <a:pPr marL="0" indent="0" algn="ctr">
              <a:buNone/>
            </a:pPr>
            <a:endParaRPr lang="id-ID" sz="2800" dirty="0" smtClean="0"/>
          </a:p>
          <a:p>
            <a:pPr marL="0" indent="0" algn="ctr">
              <a:buNone/>
            </a:pPr>
            <a:endParaRPr lang="id-ID" sz="2800" dirty="0"/>
          </a:p>
          <a:p>
            <a:pPr marL="0" indent="0" algn="ctr">
              <a:buNone/>
            </a:pPr>
            <a:r>
              <a:rPr lang="id-ID" sz="2800" dirty="0" smtClean="0"/>
              <a:t>Mengapa kita harus mempelajari ilmu politik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17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 smtClean="0"/>
              <a:t>Definisi Ipol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11713" y="1461752"/>
            <a:ext cx="10589687" cy="5081588"/>
          </a:xfrm>
        </p:spPr>
        <p:txBody>
          <a:bodyPr/>
          <a:lstStyle/>
          <a:p>
            <a:r>
              <a:rPr lang="en-US" sz="2400" dirty="0" smtClean="0"/>
              <a:t>Miriam </a:t>
            </a:r>
            <a:r>
              <a:rPr lang="en-US" sz="2400" dirty="0" err="1"/>
              <a:t>Budiardjo</a:t>
            </a:r>
            <a:r>
              <a:rPr lang="en-US" sz="2400" dirty="0"/>
              <a:t>: </a:t>
            </a:r>
            <a:r>
              <a:rPr lang="en-US" sz="2400" dirty="0" err="1"/>
              <a:t>Menurut</a:t>
            </a:r>
            <a:r>
              <a:rPr lang="en-US" sz="2400" dirty="0"/>
              <a:t> Miriam </a:t>
            </a:r>
            <a:r>
              <a:rPr lang="en-US" sz="2400" dirty="0" err="1"/>
              <a:t>Budiardjo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perpolitikan</a:t>
            </a:r>
            <a:r>
              <a:rPr lang="en-US" sz="2400" dirty="0"/>
              <a:t>.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usaha-usaha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. Orang </a:t>
            </a:r>
            <a:r>
              <a:rPr lang="en-US" sz="2400" dirty="0" err="1"/>
              <a:t>Yunani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plato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aristoteles</a:t>
            </a:r>
            <a:r>
              <a:rPr lang="en-US" sz="2400" dirty="0"/>
              <a:t> </a:t>
            </a:r>
            <a:r>
              <a:rPr lang="en-US" sz="2400" dirty="0" err="1"/>
              <a:t>menyebutnya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en dam </a:t>
            </a:r>
            <a:r>
              <a:rPr lang="en-US" sz="2400" dirty="0" err="1"/>
              <a:t>onia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the good life (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). </a:t>
            </a:r>
            <a:endParaRPr lang="id-ID" sz="2400" dirty="0" smtClean="0"/>
          </a:p>
          <a:p>
            <a:endParaRPr lang="en-US" sz="2400" dirty="0"/>
          </a:p>
          <a:p>
            <a:r>
              <a:rPr lang="en-US" sz="2400" dirty="0" err="1"/>
              <a:t>Deliar</a:t>
            </a:r>
            <a:r>
              <a:rPr lang="en-US" sz="2400" dirty="0"/>
              <a:t> </a:t>
            </a:r>
            <a:r>
              <a:rPr lang="en-US" sz="2400" dirty="0" err="1"/>
              <a:t>Noer</a:t>
            </a:r>
            <a:r>
              <a:rPr lang="en-US" sz="2400" dirty="0"/>
              <a:t>: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Deliar</a:t>
            </a:r>
            <a:r>
              <a:rPr lang="en-US" sz="2400" dirty="0"/>
              <a:t> </a:t>
            </a:r>
            <a:r>
              <a:rPr lang="en-US" sz="2400" dirty="0" err="1"/>
              <a:t>Noer</a:t>
            </a:r>
            <a:r>
              <a:rPr lang="en-US" sz="2400" dirty="0"/>
              <a:t>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pengantar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memusatkan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58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Sri </a:t>
            </a:r>
            <a:r>
              <a:rPr lang="en-US" sz="2400" dirty="0" err="1"/>
              <a:t>Sumantri</a:t>
            </a:r>
            <a:r>
              <a:rPr lang="en-US" sz="2400" dirty="0"/>
              <a:t>: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Sri </a:t>
            </a:r>
            <a:r>
              <a:rPr lang="en-US" sz="2400" dirty="0" err="1"/>
              <a:t>Sumantri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pelembagaan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dilembagakan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bermacam-macam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suprastruktur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 </a:t>
            </a:r>
          </a:p>
          <a:p>
            <a:r>
              <a:rPr lang="en-US" sz="2400" dirty="0"/>
              <a:t>Roger. F. </a:t>
            </a:r>
            <a:r>
              <a:rPr lang="en-US" sz="2400" dirty="0" err="1"/>
              <a:t>Soltau</a:t>
            </a:r>
            <a:r>
              <a:rPr lang="en-US" sz="2400" dirty="0"/>
              <a:t>: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Roger. F. </a:t>
            </a:r>
            <a:r>
              <a:rPr lang="en-US" sz="2400" dirty="0" err="1"/>
              <a:t>Soltau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tujuan-tujuan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tujuan-tujuan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;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negaranya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negara-negara</a:t>
            </a:r>
            <a:r>
              <a:rPr lang="en-US" sz="2400" dirty="0"/>
              <a:t> lain. </a:t>
            </a:r>
          </a:p>
          <a:p>
            <a:r>
              <a:rPr lang="en-US" sz="2400" dirty="0"/>
              <a:t>Karl W. Deutsch: </a:t>
            </a:r>
            <a:r>
              <a:rPr lang="en-US" sz="2400" dirty="0" err="1"/>
              <a:t>Menurut</a:t>
            </a:r>
            <a:r>
              <a:rPr lang="en-US" sz="2400" dirty="0"/>
              <a:t> Karl W. Deutsch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 smtClean="0"/>
              <a:t>Aspek Definisi Ipol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Berdasar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konsep-konsep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 </a:t>
            </a:r>
            <a:r>
              <a:rPr lang="en-US" sz="2400" dirty="0" err="1"/>
              <a:t>perumusan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, di </a:t>
            </a:r>
            <a:r>
              <a:rPr lang="en-US" sz="2400" dirty="0" err="1"/>
              <a:t>antaranya</a:t>
            </a:r>
            <a:r>
              <a:rPr lang="en-US" sz="2400" dirty="0"/>
              <a:t> : (a) </a:t>
            </a:r>
            <a:r>
              <a:rPr lang="en-US" sz="2400" dirty="0" err="1"/>
              <a:t>negara</a:t>
            </a:r>
            <a:r>
              <a:rPr lang="en-US" sz="2400" dirty="0"/>
              <a:t> (state); (b) </a:t>
            </a:r>
            <a:r>
              <a:rPr lang="en-US" sz="2400" dirty="0" err="1"/>
              <a:t>kekuasaan</a:t>
            </a:r>
            <a:r>
              <a:rPr lang="en-US" sz="2400" dirty="0"/>
              <a:t>; (c)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(policy); (d) </a:t>
            </a:r>
            <a:r>
              <a:rPr lang="en-US" sz="2400" dirty="0" err="1"/>
              <a:t>kompromi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konsensus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(e) </a:t>
            </a:r>
            <a:r>
              <a:rPr lang="en-US" sz="2400" dirty="0" err="1"/>
              <a:t>pembagian</a:t>
            </a:r>
            <a:r>
              <a:rPr lang="en-US" sz="2400" dirty="0"/>
              <a:t> (distribution)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63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/>
              <a:t>Negara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tertinggi</a:t>
            </a:r>
            <a:r>
              <a:rPr lang="en-US" sz="2400" dirty="0"/>
              <a:t> yang </a:t>
            </a:r>
            <a:r>
              <a:rPr lang="en-US" sz="2400" dirty="0" err="1"/>
              <a:t>sah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ditaati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rakyatnya</a:t>
            </a:r>
            <a:r>
              <a:rPr lang="en-US" sz="2400" dirty="0"/>
              <a:t>. </a:t>
            </a:r>
            <a:r>
              <a:rPr lang="en-US" sz="2400" dirty="0" err="1"/>
              <a:t>Sarjana-sarjana</a:t>
            </a:r>
            <a:r>
              <a:rPr lang="en-US" sz="2400" dirty="0"/>
              <a:t> yang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menaruh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/>
              <a:t>definisi-definisi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para </a:t>
            </a:r>
            <a:r>
              <a:rPr lang="en-US" sz="2400" dirty="0" err="1"/>
              <a:t>sarjana</a:t>
            </a:r>
            <a:r>
              <a:rPr lang="en-US" sz="2400" dirty="0"/>
              <a:t> yang </a:t>
            </a:r>
            <a:r>
              <a:rPr lang="en-US" sz="2400" dirty="0" err="1"/>
              <a:t>menganut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kelembagaan</a:t>
            </a:r>
            <a:r>
              <a:rPr lang="en-US" sz="2400" dirty="0"/>
              <a:t>,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tradisional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agak</a:t>
            </a:r>
            <a:r>
              <a:rPr lang="en-US" sz="2400" dirty="0"/>
              <a:t> </a:t>
            </a:r>
            <a:r>
              <a:rPr lang="en-US" sz="2400" dirty="0" err="1"/>
              <a:t>sempit</a:t>
            </a:r>
            <a:r>
              <a:rPr lang="en-US" sz="2400" dirty="0"/>
              <a:t>. Roger F. </a:t>
            </a:r>
            <a:r>
              <a:rPr lang="en-US" sz="2400" dirty="0" err="1"/>
              <a:t>Soltau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bukunya</a:t>
            </a:r>
            <a:r>
              <a:rPr lang="en-US" sz="2400" dirty="0"/>
              <a:t> Introduction to Politics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“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tujuan-tujuan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tujuan-tujuan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warganya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antarnegara</a:t>
            </a:r>
            <a:r>
              <a:rPr lang="en-US" sz="24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863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lain,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pelaku</a:t>
            </a:r>
            <a:r>
              <a:rPr lang="en-US" sz="2400" dirty="0"/>
              <a:t>. </a:t>
            </a:r>
            <a:r>
              <a:rPr lang="en-US" sz="2400" dirty="0" err="1"/>
              <a:t>Dibanding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yang </a:t>
            </a:r>
            <a:r>
              <a:rPr lang="en-US" sz="2400" dirty="0" err="1"/>
              <a:t>berpijak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definisi</a:t>
            </a:r>
            <a:r>
              <a:rPr lang="en-US" sz="2400" dirty="0"/>
              <a:t> para </a:t>
            </a:r>
            <a:r>
              <a:rPr lang="en-US" sz="2400" dirty="0" err="1"/>
              <a:t>sarjana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mengutamakan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jangkauan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.</a:t>
            </a:r>
          </a:p>
          <a:p>
            <a:r>
              <a:rPr lang="en-US" sz="2400" dirty="0"/>
              <a:t>Harold D. </a:t>
            </a:r>
            <a:r>
              <a:rPr lang="en-US" sz="2400" dirty="0" err="1"/>
              <a:t>Laswell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A. Kaplan </a:t>
            </a:r>
            <a:r>
              <a:rPr lang="en-US" sz="2400" dirty="0" err="1"/>
              <a:t>dalam</a:t>
            </a:r>
            <a:r>
              <a:rPr lang="en-US" sz="2400" dirty="0"/>
              <a:t> Power and Society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“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”.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sarjana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tertuju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perjuangan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,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,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orang lain,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menentang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7540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b="1" dirty="0" err="1"/>
              <a:t>Pengambilan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keputusan-keputusan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mengikat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pun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pula </a:t>
            </a:r>
            <a:r>
              <a:rPr lang="en-US" sz="2400" dirty="0" err="1"/>
              <a:t>menjangkau</a:t>
            </a:r>
            <a:r>
              <a:rPr lang="en-US" sz="2400" dirty="0"/>
              <a:t> </a:t>
            </a:r>
            <a:r>
              <a:rPr lang="en-US" sz="2400" dirty="0" err="1"/>
              <a:t>keputusan-keputusan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seandainya</a:t>
            </a:r>
            <a:r>
              <a:rPr lang="en-US" sz="2400" dirty="0"/>
              <a:t> Indonesia </a:t>
            </a:r>
            <a:r>
              <a:rPr lang="en-US" sz="2400" dirty="0" err="1"/>
              <a:t>memutuskan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ekspor</a:t>
            </a:r>
            <a:r>
              <a:rPr lang="en-US" sz="2400" dirty="0"/>
              <a:t> </a:t>
            </a:r>
            <a:r>
              <a:rPr lang="en-US" sz="2400" dirty="0" err="1"/>
              <a:t>nonmigas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pun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alternatif-alternatif</a:t>
            </a:r>
            <a:r>
              <a:rPr lang="en-US" sz="2400" dirty="0"/>
              <a:t> yang lain. </a:t>
            </a:r>
            <a:endParaRPr lang="id-ID" sz="2400" dirty="0" smtClean="0"/>
          </a:p>
          <a:p>
            <a:r>
              <a:rPr lang="en-US" sz="2400" dirty="0" err="1" smtClean="0"/>
              <a:t>Aspek-aspek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(distribution) yang </a:t>
            </a:r>
            <a:r>
              <a:rPr lang="en-US" sz="2400" dirty="0" err="1"/>
              <a:t>oleh</a:t>
            </a:r>
            <a:r>
              <a:rPr lang="en-US" sz="2400" dirty="0"/>
              <a:t> Harold D. </a:t>
            </a:r>
            <a:r>
              <a:rPr lang="en-US" sz="2400" dirty="0" err="1"/>
              <a:t>Laswell</a:t>
            </a:r>
            <a:r>
              <a:rPr lang="en-US" sz="2400" dirty="0"/>
              <a:t>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“who gets what, when and how”.</a:t>
            </a:r>
          </a:p>
        </p:txBody>
      </p:sp>
    </p:spTree>
    <p:extLst>
      <p:ext uri="{BB962C8B-B14F-4D97-AF65-F5344CB8AC3E}">
        <p14:creationId xmlns:p14="http://schemas.microsoft.com/office/powerpoint/2010/main" val="1890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2921</TotalTime>
  <Words>1345</Words>
  <Application>Microsoft Office PowerPoint</Application>
  <PresentationFormat>Widescreen</PresentationFormat>
  <Paragraphs>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 Unicode MS</vt:lpstr>
      <vt:lpstr>SimSun</vt:lpstr>
      <vt:lpstr>Arial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Definisi Ipol Pertemuan 2</vt:lpstr>
      <vt:lpstr>PowerPoint Presentation</vt:lpstr>
      <vt:lpstr>Definisi Ipol</vt:lpstr>
      <vt:lpstr>PowerPoint Presentation</vt:lpstr>
      <vt:lpstr>Aspek Definisi Ipol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Bidang Kajian Ipol</vt:lpstr>
      <vt:lpstr>PowerPoint Presentation</vt:lpstr>
      <vt:lpstr>Bidang Kajian Ipol 2</vt:lpstr>
      <vt:lpstr>PowerPoint Presentation</vt:lpstr>
      <vt:lpstr>Kesimpulan Bidang Kajian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142</cp:revision>
  <dcterms:created xsi:type="dcterms:W3CDTF">2017-11-21T07:01:38Z</dcterms:created>
  <dcterms:modified xsi:type="dcterms:W3CDTF">2021-02-26T04:36:45Z</dcterms:modified>
</cp:coreProperties>
</file>