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0"/>
  </p:notesMasterIdLst>
  <p:sldIdLst>
    <p:sldId id="578" r:id="rId5"/>
    <p:sldId id="307" r:id="rId6"/>
    <p:sldId id="568" r:id="rId7"/>
    <p:sldId id="579" r:id="rId8"/>
    <p:sldId id="569" r:id="rId9"/>
    <p:sldId id="604" r:id="rId10"/>
    <p:sldId id="601" r:id="rId11"/>
    <p:sldId id="602" r:id="rId12"/>
    <p:sldId id="573" r:id="rId13"/>
    <p:sldId id="582" r:id="rId14"/>
    <p:sldId id="580" r:id="rId15"/>
    <p:sldId id="581" r:id="rId16"/>
    <p:sldId id="576" r:id="rId17"/>
    <p:sldId id="564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di Indonesia. </a:t>
            </a:r>
            <a:endParaRPr lang="id-ID" sz="2400" dirty="0" smtClean="0"/>
          </a:p>
          <a:p>
            <a:r>
              <a:rPr lang="en-US" sz="2400" dirty="0" smtClean="0"/>
              <a:t>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serupa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kitab</a:t>
            </a:r>
            <a:r>
              <a:rPr lang="en-US" sz="2400" dirty="0"/>
              <a:t> </a:t>
            </a:r>
            <a:r>
              <a:rPr lang="en-US" sz="2400" dirty="0" err="1"/>
              <a:t>Pararaton</a:t>
            </a:r>
            <a:r>
              <a:rPr lang="en-US" sz="2400" dirty="0"/>
              <a:t>, </a:t>
            </a:r>
            <a:r>
              <a:rPr lang="en-US" sz="2400" dirty="0" err="1"/>
              <a:t>Nagarakertagama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Babad</a:t>
            </a:r>
            <a:r>
              <a:rPr lang="en-US" sz="2400" dirty="0"/>
              <a:t> Tanah </a:t>
            </a:r>
            <a:r>
              <a:rPr lang="en-US" sz="2400" dirty="0" err="1"/>
              <a:t>Jawi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hikayat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cerita-cerita</a:t>
            </a:r>
            <a:r>
              <a:rPr lang="en-US" sz="2400" dirty="0"/>
              <a:t> </a:t>
            </a:r>
            <a:r>
              <a:rPr lang="en-US" sz="2400" dirty="0" err="1"/>
              <a:t>adat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Kaba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Minangkabau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menyiratkan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–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pembahasan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, </a:t>
            </a:r>
            <a:r>
              <a:rPr lang="en-US" sz="2400" dirty="0" err="1"/>
              <a:t>pemerintahan</a:t>
            </a:r>
            <a:r>
              <a:rPr lang="en-US" sz="2400" dirty="0"/>
              <a:t>, </a:t>
            </a:r>
            <a:r>
              <a:rPr lang="en-US" sz="2400" dirty="0" err="1"/>
              <a:t>kenegaraan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kemasyarakatan</a:t>
            </a:r>
            <a:r>
              <a:rPr lang="en-US" sz="2400" dirty="0"/>
              <a:t> –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tertua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ilmu-ilmu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84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 smtClean="0"/>
              <a:t>Perkembangan Ipol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id-ID" dirty="0" err="1" smtClean="0"/>
              <a:t>A</a:t>
            </a:r>
            <a:r>
              <a:rPr lang="en-US" dirty="0" err="1" smtClean="0"/>
              <a:t>pabila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kerangka</a:t>
            </a:r>
            <a:r>
              <a:rPr lang="en-US" dirty="0"/>
              <a:t>,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terinci</a:t>
            </a:r>
            <a:r>
              <a:rPr lang="en-US" dirty="0"/>
              <a:t>,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id-ID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lain,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formal.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di </a:t>
            </a:r>
            <a:r>
              <a:rPr lang="en-US" dirty="0" err="1"/>
              <a:t>Jerman</a:t>
            </a:r>
            <a:r>
              <a:rPr lang="en-US" dirty="0"/>
              <a:t>, Austria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Prancis</a:t>
            </a:r>
            <a:r>
              <a:rPr lang="en-US" dirty="0"/>
              <a:t>. 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3610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 err="1"/>
              <a:t>Sedangkan</a:t>
            </a:r>
            <a:r>
              <a:rPr lang="en-US" sz="2400" dirty="0"/>
              <a:t> di </a:t>
            </a:r>
            <a:r>
              <a:rPr lang="en-US" sz="2400" dirty="0" err="1"/>
              <a:t>Inggris</a:t>
            </a:r>
            <a:r>
              <a:rPr lang="en-US" sz="2400" dirty="0"/>
              <a:t>,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moral. </a:t>
            </a:r>
          </a:p>
          <a:p>
            <a:r>
              <a:rPr lang="en-US" sz="2400" dirty="0" err="1"/>
              <a:t>Prancis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tombak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/>
              <a:t>,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dibentuknya</a:t>
            </a:r>
            <a:r>
              <a:rPr lang="en-US" sz="2400" dirty="0"/>
              <a:t> </a:t>
            </a:r>
            <a:r>
              <a:rPr lang="en-US" sz="2400" dirty="0" err="1"/>
              <a:t>Ecole</a:t>
            </a:r>
            <a:r>
              <a:rPr lang="en-US" sz="2400" dirty="0"/>
              <a:t> </a:t>
            </a:r>
            <a:r>
              <a:rPr lang="en-US" sz="2400" dirty="0" err="1"/>
              <a:t>Libere</a:t>
            </a:r>
            <a:r>
              <a:rPr lang="en-US" sz="2400" dirty="0"/>
              <a:t> des Sciences </a:t>
            </a:r>
            <a:r>
              <a:rPr lang="en-US" sz="2400" dirty="0" err="1"/>
              <a:t>Politiques</a:t>
            </a:r>
            <a:r>
              <a:rPr lang="en-US" sz="2400" dirty="0"/>
              <a:t> di </a:t>
            </a:r>
            <a:r>
              <a:rPr lang="en-US" sz="2400" dirty="0" err="1"/>
              <a:t>Perancis</a:t>
            </a:r>
            <a:r>
              <a:rPr lang="en-US" sz="2400" dirty="0"/>
              <a:t> (1870) </a:t>
            </a:r>
            <a:r>
              <a:rPr lang="en-US" sz="2400" dirty="0" err="1"/>
              <a:t>dan</a:t>
            </a:r>
            <a:r>
              <a:rPr lang="en-US" sz="2400" dirty="0"/>
              <a:t> London School of Economics and Political Science di </a:t>
            </a:r>
            <a:r>
              <a:rPr lang="en-US" sz="2400" dirty="0" err="1"/>
              <a:t>Inggris</a:t>
            </a:r>
            <a:r>
              <a:rPr lang="en-US" sz="2400" dirty="0"/>
              <a:t> (1895</a:t>
            </a:r>
            <a:r>
              <a:rPr lang="en-US" sz="2400" dirty="0" smtClean="0"/>
              <a:t>).</a:t>
            </a:r>
            <a:endParaRPr lang="id-ID" sz="2400" dirty="0" smtClean="0"/>
          </a:p>
          <a:p>
            <a:r>
              <a:rPr lang="en-US" sz="2400" dirty="0" err="1"/>
              <a:t>Tradisi</a:t>
            </a:r>
            <a:r>
              <a:rPr lang="en-US" sz="2400" dirty="0"/>
              <a:t> </a:t>
            </a:r>
            <a:r>
              <a:rPr lang="en-US" sz="2400" dirty="0" err="1"/>
              <a:t>yuridis</a:t>
            </a:r>
            <a:r>
              <a:rPr lang="en-US" sz="2400" dirty="0"/>
              <a:t> formal yang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Indonesia. </a:t>
            </a:r>
            <a:endParaRPr lang="id-ID" sz="2400" dirty="0" smtClean="0"/>
          </a:p>
          <a:p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/>
              <a:t>sarjana-sarjana</a:t>
            </a:r>
            <a:r>
              <a:rPr lang="en-US" sz="2400" dirty="0"/>
              <a:t> </a:t>
            </a:r>
            <a:r>
              <a:rPr lang="en-US" sz="2400" dirty="0" err="1"/>
              <a:t>Belanda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tradisi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membekas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tokoh-tokoh</a:t>
            </a:r>
            <a:r>
              <a:rPr lang="en-US" sz="2400" dirty="0"/>
              <a:t>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8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dirty="0"/>
              <a:t>“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membenci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(pula)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menyukai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buruk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; Allah </a:t>
            </a:r>
            <a:r>
              <a:rPr lang="en-US" sz="2800" i="1" dirty="0" err="1"/>
              <a:t>mengetahui</a:t>
            </a:r>
            <a:r>
              <a:rPr lang="en-US" sz="2800" i="1" dirty="0"/>
              <a:t>, </a:t>
            </a:r>
            <a:r>
              <a:rPr lang="en-US" sz="2800" i="1" dirty="0" err="1"/>
              <a:t>sedang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mengetahui</a:t>
            </a:r>
            <a:r>
              <a:rPr lang="en-US" sz="2800" i="1" dirty="0"/>
              <a:t>.</a:t>
            </a:r>
            <a:r>
              <a:rPr lang="en-US" sz="2800" dirty="0"/>
              <a:t>” (QS. Al-</a:t>
            </a:r>
            <a:r>
              <a:rPr lang="en-US" sz="2800" dirty="0" err="1"/>
              <a:t>Baqarah</a:t>
            </a:r>
            <a:r>
              <a:rPr lang="en-US" sz="2800" dirty="0"/>
              <a:t> : 216)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Kontrak Belajar dan Definisi Ipol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1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 smtClean="0">
                <a:latin typeface="Arial Narrow" pitchFamily="34" charset="0"/>
                <a:ea typeface="SimHei" pitchFamily="49" charset="-122"/>
              </a:rPr>
              <a:t>Mata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Kuliah ini bertujuan agar mahasiswa memiliki pemahaman mengenai pengetahuan ilmiah dan pengetahuan umum mengenai politik lewat penjabaran teori, kerangka konseptual, paradigma, dan </a:t>
            </a:r>
            <a:r>
              <a:rPr lang="id-ID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id-ID" smtClean="0">
                <a:latin typeface="Arial Narrow" pitchFamily="34" charset="0"/>
                <a:ea typeface="SimHei" pitchFamily="49" charset="-122"/>
              </a:rPr>
              <a:t>.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 err="1" smtClean="0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 smtClean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ilmiah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umum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mengenai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berdasarkan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pemahamahan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teori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kerangka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konseptual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paradigm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hubungannya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dengan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lainnya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lokal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nasional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r>
              <a:rPr lang="id-ID" sz="2800" dirty="0" smtClean="0"/>
              <a:t>Kontrak Belajar</a:t>
            </a:r>
          </a:p>
          <a:p>
            <a:r>
              <a:rPr lang="id-ID" sz="2800" dirty="0" smtClean="0"/>
              <a:t>Timeline</a:t>
            </a:r>
          </a:p>
          <a:p>
            <a:r>
              <a:rPr lang="id-ID" sz="2800" dirty="0" smtClean="0"/>
              <a:t>Indikator </a:t>
            </a:r>
            <a:r>
              <a:rPr lang="id-ID" sz="2800" dirty="0"/>
              <a:t>Penilaian </a:t>
            </a:r>
            <a:r>
              <a:rPr lang="id-ID" sz="2800" dirty="0" smtClean="0"/>
              <a:t>Tugas</a:t>
            </a:r>
          </a:p>
          <a:p>
            <a:r>
              <a:rPr lang="sv-SE" sz="2800" dirty="0" smtClean="0"/>
              <a:t>Definisi</a:t>
            </a:r>
            <a:r>
              <a:rPr lang="id-ID" sz="2800" dirty="0"/>
              <a:t> </a:t>
            </a:r>
            <a:r>
              <a:rPr lang="id-ID" sz="2800" dirty="0" smtClean="0"/>
              <a:t>Ilmu Politik</a:t>
            </a:r>
            <a:endParaRPr lang="id-ID" sz="2800" dirty="0"/>
          </a:p>
          <a:p>
            <a:r>
              <a:rPr lang="sv-SE" sz="2800" dirty="0" smtClean="0"/>
              <a:t>Ruang </a:t>
            </a:r>
            <a:r>
              <a:rPr lang="sv-SE" sz="2800" dirty="0"/>
              <a:t>Lingkup </a:t>
            </a:r>
            <a:r>
              <a:rPr lang="id-ID" sz="2800" dirty="0" smtClean="0"/>
              <a:t>Ilmu Politik</a:t>
            </a:r>
            <a:endParaRPr lang="id-ID" sz="2800" dirty="0"/>
          </a:p>
          <a:p>
            <a:r>
              <a:rPr lang="sv-SE" sz="2800" dirty="0" smtClean="0"/>
              <a:t>Batasan </a:t>
            </a:r>
            <a:r>
              <a:rPr lang="sv-SE" sz="2800" dirty="0"/>
              <a:t>Ilmu Politik</a:t>
            </a:r>
          </a:p>
          <a:p>
            <a:endParaRPr lang="id-ID" sz="2800" dirty="0"/>
          </a:p>
          <a:p>
            <a:endParaRPr lang="id-ID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87" y="1772816"/>
            <a:ext cx="8253989" cy="4319588"/>
          </a:xfrm>
        </p:spPr>
      </p:pic>
    </p:spTree>
    <p:extLst>
      <p:ext uri="{BB962C8B-B14F-4D97-AF65-F5344CB8AC3E}">
        <p14:creationId xmlns:p14="http://schemas.microsoft.com/office/powerpoint/2010/main" val="35428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0941" y="335282"/>
            <a:ext cx="6410459" cy="604518"/>
          </a:xfrm>
        </p:spPr>
        <p:txBody>
          <a:bodyPr/>
          <a:lstStyle/>
          <a:p>
            <a:r>
              <a:rPr lang="id-ID" sz="4000" b="1" dirty="0" smtClean="0"/>
              <a:t>Relevansi Islam dan Politik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r>
              <a:rPr lang="en-US" sz="2800" dirty="0" err="1" smtClean="0"/>
              <a:t>Perhati</a:t>
            </a:r>
            <a:r>
              <a:rPr lang="id-ID" sz="2800" dirty="0" smtClean="0"/>
              <a:t>k</a:t>
            </a:r>
            <a:r>
              <a:rPr lang="en-US" sz="2800" dirty="0" smtClean="0"/>
              <a:t>an </a:t>
            </a:r>
            <a:r>
              <a:rPr lang="en-US" sz="2800" dirty="0" err="1"/>
              <a:t>firman</a:t>
            </a:r>
            <a:r>
              <a:rPr lang="en-US" sz="2800" dirty="0"/>
              <a:t> Allah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Al-</a:t>
            </a:r>
            <a:r>
              <a:rPr lang="en-US" sz="2800" dirty="0" err="1"/>
              <a:t>Baqarah</a:t>
            </a:r>
            <a:r>
              <a:rPr lang="en-US" sz="2800" dirty="0"/>
              <a:t> (2):213 yang </a:t>
            </a:r>
            <a:r>
              <a:rPr lang="en-US" sz="2800" dirty="0" err="1"/>
              <a:t>berbicara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diutusnya</a:t>
            </a:r>
            <a:r>
              <a:rPr lang="en-US" sz="2800" dirty="0"/>
              <a:t> para </a:t>
            </a:r>
            <a:r>
              <a:rPr lang="en-US" sz="2800" dirty="0" err="1"/>
              <a:t>nabi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diturunkannya</a:t>
            </a:r>
            <a:r>
              <a:rPr lang="en-US" sz="2800" dirty="0"/>
              <a:t> </a:t>
            </a:r>
            <a:r>
              <a:rPr lang="en-US" sz="2800" dirty="0" err="1"/>
              <a:t>kitab</a:t>
            </a:r>
            <a:r>
              <a:rPr lang="en-US" sz="2800" dirty="0"/>
              <a:t> </a:t>
            </a:r>
            <a:r>
              <a:rPr lang="en-US" sz="2800" dirty="0" err="1"/>
              <a:t>suci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tujuan-menurut</a:t>
            </a:r>
            <a:r>
              <a:rPr lang="en-US" sz="2800" dirty="0"/>
              <a:t> </a:t>
            </a:r>
            <a:r>
              <a:rPr lang="en-US" sz="2800" dirty="0" err="1"/>
              <a:t>redaksi</a:t>
            </a:r>
            <a:r>
              <a:rPr lang="en-US" sz="2800" dirty="0"/>
              <a:t> Al-Qur’an:</a:t>
            </a:r>
          </a:p>
          <a:p>
            <a:pPr algn="r">
              <a:buNone/>
            </a:pPr>
            <a:r>
              <a:rPr lang="ar-AE" sz="2800" dirty="0"/>
              <a:t>ليحكم بين الناس فيما اختلفوا فيه</a:t>
            </a:r>
          </a:p>
          <a:p>
            <a:pPr>
              <a:buNone/>
            </a:pPr>
            <a:r>
              <a:rPr lang="id-ID" sz="2800" dirty="0"/>
              <a:t>	</a:t>
            </a:r>
            <a:r>
              <a:rPr lang="en-US" sz="2800" i="1" dirty="0" smtClean="0"/>
              <a:t>Agar </a:t>
            </a:r>
            <a:r>
              <a:rPr lang="en-US" sz="2800" i="1" dirty="0" err="1"/>
              <a:t>masing-masing</a:t>
            </a:r>
            <a:r>
              <a:rPr lang="en-US" sz="2800" i="1" dirty="0"/>
              <a:t> </a:t>
            </a:r>
            <a:r>
              <a:rPr lang="en-US" sz="2800" i="1" dirty="0" err="1"/>
              <a:t>Nabi</a:t>
            </a:r>
            <a:r>
              <a:rPr lang="en-US" sz="2800" i="1" dirty="0"/>
              <a:t> </a:t>
            </a:r>
            <a:r>
              <a:rPr lang="en-US" sz="2800" i="1" dirty="0" err="1"/>
              <a:t>memberi</a:t>
            </a:r>
            <a:r>
              <a:rPr lang="en-US" sz="2800" i="1" dirty="0"/>
              <a:t> </a:t>
            </a:r>
            <a:r>
              <a:rPr lang="en-US" sz="2800" i="1" dirty="0" err="1"/>
              <a:t>keputusan</a:t>
            </a:r>
            <a:r>
              <a:rPr lang="en-US" sz="2800" i="1" dirty="0"/>
              <a:t> </a:t>
            </a:r>
            <a:r>
              <a:rPr lang="en-US" sz="2800" i="1" dirty="0" err="1"/>
              <a:t>tentang</a:t>
            </a:r>
            <a:r>
              <a:rPr lang="en-US" sz="2800" i="1" dirty="0"/>
              <a:t> </a:t>
            </a:r>
            <a:r>
              <a:rPr lang="en-US" sz="2800" i="1" dirty="0" err="1"/>
              <a:t>perselisihan</a:t>
            </a:r>
            <a:r>
              <a:rPr lang="en-US" sz="2800" i="1" dirty="0"/>
              <a:t> </a:t>
            </a:r>
            <a:r>
              <a:rPr lang="en-US" sz="2800" i="1" dirty="0" err="1"/>
              <a:t>antar</a:t>
            </a:r>
            <a:r>
              <a:rPr lang="en-US" sz="2800" i="1" dirty="0"/>
              <a:t> </a:t>
            </a:r>
            <a:r>
              <a:rPr lang="en-US" sz="2800" i="1" dirty="0" err="1"/>
              <a:t>manusia</a:t>
            </a:r>
            <a:r>
              <a:rPr lang="en-US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8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0941" y="335282"/>
            <a:ext cx="6410459" cy="604518"/>
          </a:xfrm>
        </p:spPr>
        <p:txBody>
          <a:bodyPr/>
          <a:lstStyle/>
          <a:p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r>
              <a:rPr lang="ar-AE" sz="2800" dirty="0"/>
              <a:t>إِنَّ اللّهَ يَأْمُرُكُمْ أَن تُؤدُّواْ الأَمَانَاتِ إِلَى أَهْلِهَا وَإِذَا حَكَمْتُم بَيْنَ النَّاسِ أَن تَحْكُمُواْ بِالْعَدْلِ إِنَّ اللّهَ نِعِمَّا يَعِظُكُم بِهِ إِنَّ اللّهَ كَانَ سَمِيعاً بَصِيراً -٥٨-</a:t>
            </a:r>
          </a:p>
          <a:p>
            <a:r>
              <a:rPr lang="en-US" sz="2800" i="1" dirty="0"/>
              <a:t>Dan </a:t>
            </a:r>
            <a:r>
              <a:rPr lang="en-US" sz="2800" i="1" dirty="0" err="1"/>
              <a:t>apabila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berhukum</a:t>
            </a:r>
            <a:r>
              <a:rPr lang="en-US" sz="2800" i="1" dirty="0"/>
              <a:t> (</a:t>
            </a:r>
            <a:r>
              <a:rPr lang="en-US" sz="2800" i="1" dirty="0" err="1"/>
              <a:t>menjatuhkan</a:t>
            </a:r>
            <a:r>
              <a:rPr lang="en-US" sz="2800" i="1" dirty="0"/>
              <a:t> </a:t>
            </a:r>
            <a:r>
              <a:rPr lang="en-US" sz="2800" i="1" dirty="0" err="1"/>
              <a:t>putusan</a:t>
            </a:r>
            <a:r>
              <a:rPr lang="en-US" sz="2800" i="1" dirty="0"/>
              <a:t>) </a:t>
            </a:r>
            <a:r>
              <a:rPr lang="en-US" sz="2800" i="1" dirty="0" err="1"/>
              <a:t>diantara</a:t>
            </a:r>
            <a:r>
              <a:rPr lang="en-US" sz="2800" i="1" dirty="0"/>
              <a:t> </a:t>
            </a:r>
            <a:r>
              <a:rPr lang="en-US" sz="2800" i="1" dirty="0" err="1"/>
              <a:t>manusia</a:t>
            </a:r>
            <a:r>
              <a:rPr lang="en-US" sz="2800" i="1" dirty="0"/>
              <a:t>,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memutuskan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adil</a:t>
            </a:r>
            <a:r>
              <a:rPr lang="en-US" sz="2800" i="1" dirty="0"/>
              <a:t> (QS An-</a:t>
            </a:r>
            <a:r>
              <a:rPr lang="en-US" sz="2800" i="1" dirty="0" err="1"/>
              <a:t>Nisa</a:t>
            </a:r>
            <a:r>
              <a:rPr lang="en-US" sz="2800" i="1" dirty="0"/>
              <a:t>’[4]:58).</a:t>
            </a:r>
          </a:p>
        </p:txBody>
      </p:sp>
    </p:spTree>
    <p:extLst>
      <p:ext uri="{BB962C8B-B14F-4D97-AF65-F5344CB8AC3E}">
        <p14:creationId xmlns:p14="http://schemas.microsoft.com/office/powerpoint/2010/main" val="41441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603" y="335282"/>
            <a:ext cx="7118797" cy="528318"/>
          </a:xfrm>
        </p:spPr>
        <p:txBody>
          <a:bodyPr/>
          <a:lstStyle/>
          <a:p>
            <a:r>
              <a:rPr lang="id-ID" sz="4000" b="1" dirty="0" smtClean="0"/>
              <a:t>Sejarah Perkembangan Ipol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87400" y="1371600"/>
            <a:ext cx="10589687" cy="5081588"/>
          </a:xfrm>
        </p:spPr>
        <p:txBody>
          <a:bodyPr/>
          <a:lstStyle/>
          <a:p>
            <a:r>
              <a:rPr lang="en-US" sz="2400" dirty="0"/>
              <a:t>Di </a:t>
            </a:r>
            <a:r>
              <a:rPr lang="en-US" sz="2400" dirty="0" err="1"/>
              <a:t>Yunani</a:t>
            </a:r>
            <a:r>
              <a:rPr lang="en-US" sz="2400" dirty="0"/>
              <a:t> </a:t>
            </a:r>
            <a:r>
              <a:rPr lang="en-US" sz="2400" dirty="0" err="1"/>
              <a:t>Kuno</a:t>
            </a:r>
            <a:r>
              <a:rPr lang="en-US" sz="2400" dirty="0"/>
              <a:t>,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450 S.M.,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tercermin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Plato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Aristoteles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 Herodotus. </a:t>
            </a:r>
            <a:endParaRPr lang="id-ID" sz="2400" dirty="0" smtClean="0"/>
          </a:p>
          <a:p>
            <a:r>
              <a:rPr lang="en-US" sz="2400" dirty="0" err="1" smtClean="0"/>
              <a:t>Pusat-pusat</a:t>
            </a:r>
            <a:r>
              <a:rPr lang="en-US" sz="2400" dirty="0" smtClean="0"/>
              <a:t> </a:t>
            </a:r>
            <a:r>
              <a:rPr lang="en-US" sz="2400" dirty="0" err="1"/>
              <a:t>kebudayaan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di Asia, </a:t>
            </a:r>
            <a:r>
              <a:rPr lang="en-US" sz="2400" dirty="0" err="1"/>
              <a:t>seperti</a:t>
            </a:r>
            <a:r>
              <a:rPr lang="en-US" sz="2400" dirty="0"/>
              <a:t> India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Cina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mewariskan</a:t>
            </a:r>
            <a:r>
              <a:rPr lang="en-US" sz="2400" dirty="0"/>
              <a:t> </a:t>
            </a:r>
            <a:r>
              <a:rPr lang="en-US" sz="2400" dirty="0" err="1"/>
              <a:t>tulisan-tulisan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 </a:t>
            </a:r>
            <a:endParaRPr lang="id-ID" sz="2400" dirty="0" smtClean="0"/>
          </a:p>
          <a:p>
            <a:r>
              <a:rPr lang="en-US" sz="2400" dirty="0" err="1" smtClean="0"/>
              <a:t>Tulisan-tulisan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kesusasteraan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Dharmasastra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Arthasastra</a:t>
            </a:r>
            <a:r>
              <a:rPr lang="en-US" sz="2400" dirty="0"/>
              <a:t> di India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karya-karya</a:t>
            </a:r>
            <a:r>
              <a:rPr lang="en-US" sz="2400" dirty="0"/>
              <a:t> Confucius </a:t>
            </a:r>
            <a:r>
              <a:rPr lang="en-US" sz="2400" dirty="0" err="1"/>
              <a:t>dan</a:t>
            </a:r>
            <a:r>
              <a:rPr lang="en-US" sz="2400" dirty="0"/>
              <a:t> Mencius di </a:t>
            </a:r>
            <a:r>
              <a:rPr lang="en-US" sz="2400" dirty="0" err="1"/>
              <a:t>Cina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2989</TotalTime>
  <Words>675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Kontrak Belajar dan Definisi Ipol Pertemuan 1</vt:lpstr>
      <vt:lpstr>Deskripsi MK</vt:lpstr>
      <vt:lpstr>Capaian Pembelajaran</vt:lpstr>
      <vt:lpstr>Bahan Kajian</vt:lpstr>
      <vt:lpstr>PowerPoint Presentation</vt:lpstr>
      <vt:lpstr>Relevansi Islam dan Politik</vt:lpstr>
      <vt:lpstr>PowerPoint Presentation</vt:lpstr>
      <vt:lpstr>Sejarah Perkembangan Ipol</vt:lpstr>
      <vt:lpstr>PowerPoint Presentation</vt:lpstr>
      <vt:lpstr>Perkembangan Ipol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140</cp:revision>
  <dcterms:created xsi:type="dcterms:W3CDTF">2017-11-21T07:01:38Z</dcterms:created>
  <dcterms:modified xsi:type="dcterms:W3CDTF">2021-02-26T04:36:22Z</dcterms:modified>
</cp:coreProperties>
</file>