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3" r:id="rId4"/>
    <p:sldMasterId id="2147483657" r:id="rId5"/>
  </p:sldMasterIdLst>
  <p:notesMasterIdLst>
    <p:notesMasterId r:id="rId15"/>
  </p:notesMasterIdLst>
  <p:sldIdLst>
    <p:sldId id="578" r:id="rId6"/>
    <p:sldId id="307" r:id="rId7"/>
    <p:sldId id="568" r:id="rId8"/>
    <p:sldId id="569" r:id="rId9"/>
    <p:sldId id="642" r:id="rId10"/>
    <p:sldId id="574" r:id="rId11"/>
    <p:sldId id="589" r:id="rId12"/>
    <p:sldId id="643" r:id="rId13"/>
    <p:sldId id="590" r:id="rId14"/>
    <p:sldId id="645" r:id="rId16"/>
    <p:sldId id="644" r:id="rId17"/>
    <p:sldId id="646" r:id="rId18"/>
    <p:sldId id="648" r:id="rId19"/>
    <p:sldId id="571" r:id="rId20"/>
    <p:sldId id="596" r:id="rId21"/>
    <p:sldId id="649" r:id="rId22"/>
    <p:sldId id="650" r:id="rId23"/>
    <p:sldId id="651" r:id="rId24"/>
    <p:sldId id="621" r:id="rId25"/>
    <p:sldId id="32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2"/>
      </p:cViewPr>
      <p:guideLst>
        <p:guide orient="horz" pos="2177"/>
        <p:guide pos="38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notesMaster" Target="notesMasters/notesMaster1.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endParaRPr lang="en-US"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7" Type="http://schemas.openxmlformats.org/officeDocument/2006/relationships/theme" Target="../theme/theme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2"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3"/>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4"/>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5"/>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2"/>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3"/>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smtClean="0">
                <a:latin typeface="Franklin Gothic Heavy" panose="020B0903020102020204" pitchFamily="34" charset="0"/>
                <a:ea typeface="Arial Unicode MS" pitchFamily="34" charset="-128"/>
                <a:cs typeface="Tahoma" panose="020B0604030504040204" pitchFamily="34" charset="0"/>
              </a:rPr>
              <a:t>PEMBUKA BELAJAR</a:t>
            </a:r>
            <a:endParaRPr lang="id-ID" sz="3600" dirty="0" smtClean="0">
              <a:latin typeface="Franklin Gothic Heavy" panose="020B0903020102020204" pitchFamily="34" charset="0"/>
              <a:ea typeface="Arial Unicode MS" pitchFamily="34" charset="-128"/>
              <a:cs typeface="Tahoma" panose="020B0604030504040204"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anose="020B0506020104020203" pitchFamily="34" charset="0"/>
              </a:rPr>
              <a:t>“</a:t>
            </a:r>
            <a:r>
              <a:rPr lang="en-US" sz="2800" dirty="0" err="1">
                <a:solidFill>
                  <a:schemeClr val="tx1"/>
                </a:solidFill>
                <a:latin typeface="Gill Sans MT Condensed" panose="020B0506020104020203" pitchFamily="34" charset="0"/>
              </a:rPr>
              <a:t>Kami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ridho</a:t>
            </a:r>
            <a:r>
              <a:rPr lang="en-US" sz="2800" dirty="0">
                <a:solidFill>
                  <a:schemeClr val="tx1"/>
                </a:solidFill>
                <a:latin typeface="Gill Sans MT Condensed" panose="020B0506020104020203" pitchFamily="34" charset="0"/>
              </a:rPr>
              <a:t> Allah SWT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Tuhanku</a:t>
            </a:r>
            <a:r>
              <a:rPr lang="en-US" sz="2800" dirty="0">
                <a:solidFill>
                  <a:schemeClr val="tx1"/>
                </a:solidFill>
                <a:latin typeface="Gill Sans MT Condensed" panose="020B0506020104020203" pitchFamily="34" charset="0"/>
              </a:rPr>
              <a:t>, Islam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agamaku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Muhammad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Rasul</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Ya</a:t>
            </a:r>
            <a:r>
              <a:rPr lang="en-US" sz="2800" dirty="0">
                <a:solidFill>
                  <a:schemeClr val="tx1"/>
                </a:solidFill>
                <a:latin typeface="Gill Sans MT Condensed" panose="020B0506020104020203" pitchFamily="34" charset="0"/>
              </a:rPr>
              <a:t> Allah, </a:t>
            </a:r>
            <a:r>
              <a:rPr lang="en-US" sz="2800" dirty="0" err="1">
                <a:solidFill>
                  <a:schemeClr val="tx1"/>
                </a:solidFill>
                <a:latin typeface="Gill Sans MT Condensed" panose="020B0506020104020203" pitchFamily="34" charset="0"/>
              </a:rPr>
              <a:t>tambahkanlah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kepadaku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ilmu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berikanlah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kefahaman</a:t>
            </a:r>
            <a:r>
              <a:rPr lang="en-US" sz="2800" dirty="0">
                <a:solidFill>
                  <a:schemeClr val="tx1"/>
                </a:solidFill>
                <a:latin typeface="Gill Sans MT Condensed" panose="020B0506020104020203" pitchFamily="34" charset="0"/>
              </a:rPr>
              <a:t>”</a:t>
            </a:r>
            <a:endParaRPr lang="en-US" sz="2800" dirty="0">
              <a:solidFill>
                <a:schemeClr val="tx1"/>
              </a:solidFill>
              <a:latin typeface="Gill Sans MT Condensed" panose="020B0506020104020203" pitchFamily="34" charset="0"/>
            </a:endParaRPr>
          </a:p>
        </p:txBody>
      </p:sp>
      <p:pic>
        <p:nvPicPr>
          <p:cNvPr id="15364" name="Picture 5" descr="C:\Users\Suryani\Pictures\doa-belajar.jpg"/>
          <p:cNvPicPr>
            <a:picLocks noChangeAspect="1" noChangeArrowheads="1"/>
          </p:cNvPicPr>
          <p:nvPr/>
        </p:nvPicPr>
        <p:blipFill>
          <a:blip r:embed="rId1"/>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DOA BELAJAR</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365" y="335280"/>
            <a:ext cx="7646035" cy="680720"/>
          </a:xfrm>
        </p:spPr>
        <p:txBody>
          <a:bodyPr/>
          <a:lstStyle/>
          <a:p>
            <a:r>
              <a:rPr lang="en-US" sz="4000" b="1" dirty="0" err="1" smtClean="0"/>
              <a:t>Evaluasi Berdasarkan Waktu</a:t>
            </a:r>
            <a:endParaRPr lang="en-US" sz="4000" b="1" dirty="0"/>
          </a:p>
        </p:txBody>
      </p:sp>
      <p:sp>
        <p:nvSpPr>
          <p:cNvPr id="100" name="Text Box 99"/>
          <p:cNvSpPr txBox="1"/>
          <p:nvPr/>
        </p:nvSpPr>
        <p:spPr>
          <a:xfrm>
            <a:off x="278765" y="1213485"/>
            <a:ext cx="11633835" cy="5507990"/>
          </a:xfrm>
          <a:prstGeom prst="rect">
            <a:avLst/>
          </a:prstGeom>
          <a:noFill/>
          <a:ln w="9525">
            <a:noFill/>
          </a:ln>
        </p:spPr>
        <p:txBody>
          <a:bodyPr wrap="square">
            <a:spAutoFit/>
          </a:bodyPr>
          <a:p>
            <a:pPr marL="228600" indent="-228600">
              <a:buFont typeface="+mj-lt"/>
              <a:buAutoNum type="alphaLcPeriod" startAt="3"/>
            </a:pPr>
            <a:r>
              <a:rPr lang="en-US" sz="2200" b="0">
                <a:latin typeface="Times New Roman" panose="02020603050405020304" charset="0"/>
                <a:cs typeface="Calibri" panose="020F0502020204030204" charset="0"/>
              </a:rPr>
              <a:t>Evaluasi final or terminal. Evaluasi final or terminal merupakan tipe dari evaluasi sumatif karena dilakukan menjelang akhir dari fase pelaksanaan kegiatan atau program. Ini digunakan untuk menilai hasil yang didapat. Hal ini digunakan untuk memberikan informasi tentang nilai program. Evaluasi sumatif merupakan fase terakhir. </a:t>
            </a:r>
            <a:endParaRPr lang="en-US" sz="2200" b="0">
              <a:latin typeface="Times New Roman" panose="02020603050405020304" charset="0"/>
              <a:cs typeface="Calibri" panose="020F0502020204030204" charset="0"/>
            </a:endParaRPr>
          </a:p>
          <a:p>
            <a:pPr marL="228600" indent="-228600">
              <a:buFont typeface="+mj-lt"/>
              <a:buAutoNum type="alphaLcPeriod" startAt="3"/>
            </a:pPr>
            <a:r>
              <a:rPr lang="en-US" sz="2200" b="0">
                <a:latin typeface="Times New Roman" panose="02020603050405020304" charset="0"/>
                <a:cs typeface="Calibri" panose="020F0502020204030204" charset="0"/>
              </a:rPr>
              <a:t>Evaluasi sumatif dimaksudkan untuk menyediakan informasi tentang kesalahan dari sebuah program (OECD, 2002). Evaluasi sumatif sering disebut sebagai evaluasi outcome atau impact. Evaluasi ini dilakukan di fase akhir untuk antisipasi terhadap hasil yang akan diperoleh. Evaluasi sumatif dimaksudkan untuk menyediakan informasi mengenai dampak dari program. Evaluasi sumatif termasuk penilaian impact, keefektifan biaya, quasi-experiments, randomized experiments, dan studi kasus. Evaluasi sumatif dilakukan di akhir untuk menjawab pertanyaan dari relevansi, kinerja, dampak, keberlanjutan, external utility, dan lessons learned</a:t>
            </a:r>
            <a:endParaRPr lang="en-US" sz="2200" b="0">
              <a:latin typeface="Times New Roman" panose="02020603050405020304" charset="0"/>
              <a:cs typeface="Calibri" panose="020F0502020204030204" charset="0"/>
            </a:endParaRPr>
          </a:p>
          <a:p>
            <a:pPr marL="228600" indent="-228600">
              <a:buFont typeface="+mj-lt"/>
              <a:buAutoNum type="alphaLcPeriod" startAt="3"/>
            </a:pPr>
            <a:r>
              <a:rPr lang="en-US" sz="2200" b="0">
                <a:latin typeface="Times New Roman" panose="02020603050405020304" charset="0"/>
                <a:cs typeface="Calibri" panose="020F0502020204030204" charset="0"/>
              </a:rPr>
              <a:t>Evaluasi ex-post, yaitu evaluasi yang dilakukan ketika program atau kegiatan telah selesai dilakukan, bahkan biasanya dilakukan setelah 2 tahun atau lebih program atau kegiatan tersebut selesai. Ini bertujuan untuk menilai kesesuaian antara hasil dari program atau kegiatan dengan tujuannya, menilai keberlanjutan dari hasil dan dampaknya, dan untuk pertimbangan dalam keputusan kedepannya.</a:t>
            </a:r>
            <a:endParaRPr lang="en-US"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365" y="335280"/>
            <a:ext cx="7646035" cy="680720"/>
          </a:xfrm>
        </p:spPr>
        <p:txBody>
          <a:bodyPr/>
          <a:lstStyle/>
          <a:p>
            <a:r>
              <a:rPr lang="en-US" sz="4000" b="1" dirty="0" err="1" smtClean="0"/>
              <a:t>Evaluasi Berdasarkan Tujuan</a:t>
            </a:r>
            <a:endParaRPr lang="en-US" sz="4000" b="1" dirty="0"/>
          </a:p>
        </p:txBody>
      </p:sp>
      <p:sp>
        <p:nvSpPr>
          <p:cNvPr id="100" name="Text Box 99"/>
          <p:cNvSpPr txBox="1"/>
          <p:nvPr/>
        </p:nvSpPr>
        <p:spPr>
          <a:xfrm>
            <a:off x="537845" y="1214120"/>
            <a:ext cx="10997565" cy="5631180"/>
          </a:xfrm>
          <a:prstGeom prst="rect">
            <a:avLst/>
          </a:prstGeom>
          <a:noFill/>
          <a:ln w="9525">
            <a:noFill/>
          </a:ln>
        </p:spPr>
        <p:txBody>
          <a:bodyPr wrap="square">
            <a:spAutoFit/>
          </a:bodyPr>
          <a:p>
            <a:pPr marL="514350" indent="-514350">
              <a:buFont typeface="+mj-lt"/>
              <a:buAutoNum type="alphaLcPeriod"/>
            </a:pPr>
            <a:r>
              <a:rPr lang="en-US" sz="3000" b="0">
                <a:latin typeface="Times New Roman" panose="02020603050405020304" charset="0"/>
                <a:cs typeface="Calibri" panose="020F0502020204030204" charset="0"/>
              </a:rPr>
              <a:t>Evaluasi Proses.Evaluasi proses bertujuan untuk mengkaji bagaimana program berjalan dengan fokus pada masalah penyampaian pelayanan (service delivery). </a:t>
            </a:r>
            <a:endParaRPr lang="en-US" sz="3000" b="0">
              <a:latin typeface="Times New Roman" panose="02020603050405020304" charset="0"/>
              <a:cs typeface="Calibri" panose="020F0502020204030204" charset="0"/>
            </a:endParaRPr>
          </a:p>
          <a:p>
            <a:pPr marL="514350" indent="-514350">
              <a:buFont typeface="+mj-lt"/>
              <a:buAutoNum type="alphaLcPeriod"/>
            </a:pPr>
            <a:r>
              <a:rPr lang="en-US" sz="3000" b="0">
                <a:latin typeface="Times New Roman" panose="02020603050405020304" charset="0"/>
                <a:cs typeface="Calibri" panose="020F0502020204030204" charset="0"/>
              </a:rPr>
              <a:t>Evaluasi Biaya-Manfaat (benefit-cost)Evaluasi biaya-manfaat bertujuan untuk mengkaji biaya program relatif terhadap alternatif penggunaan sumberdaya dan manfaat dari program. </a:t>
            </a:r>
            <a:endParaRPr lang="en-US" sz="3000" b="0">
              <a:latin typeface="Times New Roman" panose="02020603050405020304" charset="0"/>
              <a:cs typeface="Calibri" panose="020F0502020204030204" charset="0"/>
            </a:endParaRPr>
          </a:p>
          <a:p>
            <a:pPr marL="514350" indent="-514350">
              <a:buFont typeface="+mj-lt"/>
              <a:buAutoNum type="alphaLcPeriod"/>
            </a:pPr>
            <a:r>
              <a:rPr lang="en-US" sz="3000" b="0">
                <a:latin typeface="Times New Roman" panose="02020603050405020304" charset="0"/>
                <a:cs typeface="Calibri" panose="020F0502020204030204" charset="0"/>
              </a:rPr>
              <a:t>Evaluasi dampak. Evaluasi dampak bertujuan untuk mengkaji apakah program memberikan pengaruh yang diinginkan terhadap individu, rumah tangga, masyarakat, dan kelembagaan.</a:t>
            </a:r>
            <a:endParaRPr lang="en-US" sz="3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Tujuan monitoring bukanlah membuat penilaian akhir atas keberhasilan atau kegagalan tetapi mendorong perubahan dan penyesuaian selama masa aktifitas, yang diperuntukkan bagi tahapan aktifitas kedepan atau aktifitas baru (</a:t>
            </a:r>
            <a:r>
              <a:rPr lang="en-US">
                <a:sym typeface="+mn-ea"/>
              </a:rPr>
              <a:t>Wilopo, 2012)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Teknik dalam pelaksanaan monitoring dapat dilakukan dengan melalui kegiatan observasi langsung atas proses, wawancara kepada sumber/pelaku utama, dan kegiatan diskusi terbatas melalaui forum group discussion untuk memperoleh klarifikasi pelaksanaan program (</a:t>
            </a:r>
            <a:r>
              <a:rPr lang="en-US">
                <a:sym typeface="+mn-ea"/>
              </a:rPr>
              <a:t>Asep suryana, 2010)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9350" y="198755"/>
            <a:ext cx="7978775" cy="721995"/>
          </a:xfrm>
        </p:spPr>
        <p:txBody>
          <a:bodyPr/>
          <a:lstStyle/>
          <a:p>
            <a:r>
              <a:rPr lang="en-US" sz="3600" b="1" dirty="0" smtClean="0"/>
              <a:t>Perbandingan Pendekatan Monitoring</a:t>
            </a:r>
            <a:endParaRPr lang="en-US" sz="3600" b="1" dirty="0"/>
          </a:p>
        </p:txBody>
      </p:sp>
      <p:graphicFrame>
        <p:nvGraphicFramePr>
          <p:cNvPr id="5" name="Content Placeholder 4"/>
          <p:cNvGraphicFramePr/>
          <p:nvPr>
            <p:ph sz="quarter" idx="10"/>
          </p:nvPr>
        </p:nvGraphicFramePr>
        <p:xfrm>
          <a:off x="1295403" y="2133600"/>
          <a:ext cx="10081260" cy="914400"/>
        </p:xfrm>
        <a:graphic>
          <a:graphicData uri="http://schemas.openxmlformats.org/drawingml/2006/table">
            <a:tbl>
              <a:tblPr firstRow="1" bandRow="1">
                <a:tableStyleId>{5940675A-B579-460E-94D1-54222C63F5DA}</a:tableStyleId>
              </a:tblPr>
              <a:tblGrid>
                <a:gridCol w="3371215"/>
                <a:gridCol w="3345180"/>
                <a:gridCol w="3364865"/>
              </a:tblGrid>
              <a:tr h="0">
                <a:tc>
                  <a:txBody>
                    <a:bodyPr/>
                    <a:p>
                      <a:pPr indent="0">
                        <a:buNone/>
                      </a:pPr>
                      <a:r>
                        <a:rPr lang="en-US" sz="2400" b="1">
                          <a:latin typeface="Times New Roman" panose="02020603050405020304" charset="0"/>
                          <a:cs typeface="Times New Roman" panose="02020603050405020304" charset="0"/>
                        </a:rPr>
                        <a:t>Pendekatan</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latin typeface="Times New Roman" panose="02020603050405020304" charset="0"/>
                          <a:cs typeface="Times New Roman" panose="02020603050405020304" charset="0"/>
                        </a:rPr>
                        <a:t>Jenis Kontrol</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latin typeface="Times New Roman" panose="02020603050405020304" charset="0"/>
                          <a:cs typeface="Times New Roman" panose="02020603050405020304" charset="0"/>
                        </a:rPr>
                        <a:t>Jenis Informasi yang Diperlukan</a:t>
                      </a:r>
                      <a:endParaRPr lang="en-US" sz="2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0">
                <a:tc>
                  <a:txBody>
                    <a:bodyPr/>
                    <a:p>
                      <a:pPr indent="0">
                        <a:buNone/>
                      </a:pPr>
                      <a:r>
                        <a:rPr lang="en-US" sz="2400" b="0">
                          <a:latin typeface="Times New Roman" panose="02020603050405020304" charset="0"/>
                          <a:cs typeface="Times New Roman" panose="02020603050405020304" charset="0"/>
                        </a:rPr>
                        <a:t>Pelaporan Sistem Sosial        </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latin typeface="Times New Roman" panose="02020603050405020304" charset="0"/>
                          <a:cs typeface="Times New Roman" panose="02020603050405020304" charset="0"/>
                        </a:rPr>
                        <a:t>Kuantitatif     </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latin typeface="Times New Roman" panose="02020603050405020304" charset="0"/>
                          <a:cs typeface="Times New Roman" panose="02020603050405020304" charset="0"/>
                        </a:rPr>
                        <a:t>Informasi yang ada/ yang baru</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0">
                <a:tc>
                  <a:txBody>
                    <a:bodyPr/>
                    <a:p>
                      <a:pPr indent="0">
                        <a:buNone/>
                      </a:pPr>
                      <a:r>
                        <a:rPr lang="en-US" sz="2400" b="0">
                          <a:latin typeface="Times New Roman" panose="02020603050405020304" charset="0"/>
                          <a:cs typeface="Times New Roman" panose="02020603050405020304" charset="0"/>
                        </a:rPr>
                        <a:t>Eksperimentasi Sosial    </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latin typeface="Times New Roman" panose="02020603050405020304" charset="0"/>
                          <a:cs typeface="Times New Roman" panose="02020603050405020304" charset="0"/>
                        </a:rPr>
                        <a:t>Manipulasi langsung dan kuantitatif</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latin typeface="Times New Roman" panose="02020603050405020304" charset="0"/>
                          <a:cs typeface="Times New Roman" panose="02020603050405020304" charset="0"/>
                        </a:rPr>
                        <a:t>Informasi baru</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0">
                <a:tc>
                  <a:txBody>
                    <a:bodyPr/>
                    <a:p>
                      <a:pPr indent="0">
                        <a:buNone/>
                      </a:pPr>
                      <a:r>
                        <a:rPr lang="en-US" sz="2400" b="0">
                          <a:latin typeface="Times New Roman" panose="02020603050405020304" charset="0"/>
                          <a:cs typeface="Times New Roman" panose="02020603050405020304" charset="0"/>
                        </a:rPr>
                        <a:t>Pemeriksaan Sosial</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latin typeface="Times New Roman" panose="02020603050405020304" charset="0"/>
                          <a:cs typeface="Times New Roman" panose="02020603050405020304" charset="0"/>
                        </a:rPr>
                        <a:t>Kuantitatif dan/ Kualitatif</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latin typeface="Times New Roman" panose="02020603050405020304" charset="0"/>
                          <a:cs typeface="Times New Roman" panose="02020603050405020304" charset="0"/>
                        </a:rPr>
                        <a:t>Informasi baru</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0">
                <a:tc>
                  <a:txBody>
                    <a:bodyPr/>
                    <a:p>
                      <a:pPr indent="0">
                        <a:buNone/>
                      </a:pPr>
                      <a:r>
                        <a:rPr lang="en-US" sz="2400" b="0">
                          <a:latin typeface="Times New Roman" panose="02020603050405020304" charset="0"/>
                          <a:cs typeface="Times New Roman" panose="02020603050405020304" charset="0"/>
                        </a:rPr>
                        <a:t>Pengumpulan bahan untuk Penelitian Sosial</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latin typeface="Times New Roman" panose="02020603050405020304" charset="0"/>
                          <a:cs typeface="Times New Roman" panose="02020603050405020304" charset="0"/>
                        </a:rPr>
                        <a:t>Kuantitatif dan/ Kualitatif</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a:latin typeface="Times New Roman" panose="02020603050405020304" charset="0"/>
                          <a:cs typeface="Times New Roman" panose="02020603050405020304" charset="0"/>
                        </a:rPr>
                        <a:t>Informasi yang ada </a:t>
                      </a:r>
                      <a:endParaRPr lang="en-US" sz="24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p:nvPr>
            <p:ph type="title"/>
          </p:nvPr>
        </p:nvSpPr>
        <p:spPr>
          <a:xfrm>
            <a:off x="662630" y="1149120"/>
            <a:ext cx="10515600" cy="1325563"/>
          </a:xfrm>
        </p:spPr>
        <p:txBody>
          <a:bodyPr/>
          <a:p>
            <a:pPr algn="l"/>
            <a:r>
              <a:rPr lang="en-US"/>
              <a:t>Keempat pendekatan di atas mempunyai ciri yang bersamaan yaitu bahwa keempatnya: </a:t>
            </a:r>
            <a:br>
              <a:rPr lang="en-US"/>
            </a:br>
            <a:r>
              <a:rPr lang="en-US"/>
              <a:t>1) terpusat kepada keluaran kebijaksanaan, sehingga dalam monitoring ini sangat diperhatikan variabel yang mempengaruhi keluaran, baik yang tidak dapat dikontrol oleh pembuat kebijaksanaan (misalnya kondisi sekarang yang sudah ada), dan variabel yang dapat dimanipulasikan atau diramalkan sebelumnya; </a:t>
            </a:r>
            <a:br>
              <a:rPr lang="en-US"/>
            </a:br>
            <a:r>
              <a:rPr lang="en-US"/>
              <a:t>2) berpusat pada tujuan, yaitu untuk memberikan pemuasan kebutuhan, nilai atau kesempatan kepada klien atau target; </a:t>
            </a:r>
            <a:br>
              <a:rPr lang="en-US"/>
            </a:b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p:nvPr>
            <p:ph type="title"/>
          </p:nvPr>
        </p:nvSpPr>
        <p:spPr>
          <a:xfrm>
            <a:off x="662630" y="1149120"/>
            <a:ext cx="10515600" cy="1325563"/>
          </a:xfrm>
        </p:spPr>
        <p:txBody>
          <a:bodyPr/>
          <a:p>
            <a:pPr algn="l"/>
            <a:r>
              <a:rPr lang="en-US"/>
              <a:t>3) berorientasi pada perubahan. Tiap-tiap pendekatan itu berusaha untuk memonitor perubahan dalam suatu jangka waktu tertentu, baik dengan menganalisis perubahan unjuk kerja antara beberapa program yang berbeda atau yang sama beberapa variabelnya, atau kombinasi antara keduanya; </a:t>
            </a:r>
            <a:br>
              <a:rPr lang="en-US"/>
            </a:br>
            <a:r>
              <a:rPr lang="en-US"/>
              <a:t>4) memungkinkan klasifikasi silang keluaran dan dampak berdasarkan variabel-variabel lain termasuk variabel yang dipergunakan untuk memonitor masukan kebijaksanaan (waktu, uang, tenaga, perlengkapan) dan proses kebijaksanaan (aktivitas, dan sikap administratif, organisasi dan politis yang diperlukan untuk transformasi  masukan kebijaksanaan menjadi keluaran), </a:t>
            </a:r>
            <a:br>
              <a:rPr lang="en-US"/>
            </a:br>
            <a:r>
              <a:rPr lang="en-US"/>
              <a:t>5) berhubungan dengan aspek pelaksanaan kebijaksanaan secara obyektif maupun subyektif.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Kelompok Diskusi:</a:t>
            </a:r>
            <a:endParaRPr lang="en-US"/>
          </a:p>
        </p:txBody>
      </p:sp>
      <p:sp>
        <p:nvSpPr>
          <p:cNvPr id="4" name="Content Placeholder 3"/>
          <p:cNvSpPr>
            <a:spLocks noGrp="1"/>
          </p:cNvSpPr>
          <p:nvPr>
            <p:ph sz="quarter" idx="10"/>
          </p:nvPr>
        </p:nvSpPr>
        <p:spPr/>
        <p:txBody>
          <a:bodyPr/>
          <a:p>
            <a:pPr marL="457200" indent="-457200">
              <a:buAutoNum type="arabicPeriod"/>
            </a:pPr>
            <a:r>
              <a:rPr lang="en-US"/>
              <a:t>menyusun i</a:t>
            </a:r>
            <a:r>
              <a:rPr lang="en-US">
                <a:solidFill>
                  <a:srgbClr val="FF0000"/>
                </a:solidFill>
              </a:rPr>
              <a:t>ndikator</a:t>
            </a:r>
            <a:r>
              <a:rPr lang="en-US"/>
              <a:t> </a:t>
            </a:r>
            <a:r>
              <a:rPr lang="en-US">
                <a:solidFill>
                  <a:srgbClr val="FF0000"/>
                </a:solidFill>
              </a:rPr>
              <a:t>kepuasan layanan informasi publik</a:t>
            </a:r>
            <a:r>
              <a:rPr lang="en-US"/>
              <a:t> Pemda DIY</a:t>
            </a:r>
            <a:endParaRPr lang="en-US"/>
          </a:p>
          <a:p>
            <a:pPr marL="457200" indent="-457200">
              <a:buAutoNum type="arabicPeriod"/>
            </a:pPr>
            <a:r>
              <a:rPr lang="en-US"/>
              <a:t>monitoring dan evaluasi website Pemda DIY dg Pemda Jateng</a:t>
            </a:r>
            <a:endParaRPr lang="en-US"/>
          </a:p>
          <a:p>
            <a:pPr marL="457200" indent="-457200">
              <a:buAutoNum type="arabicPeriod"/>
            </a:pPr>
            <a:r>
              <a:rPr lang="en-US"/>
              <a:t>monitoring dan evaluasi website UNISA dg UMY</a:t>
            </a:r>
            <a:endParaRPr lang="en-US"/>
          </a:p>
          <a:p>
            <a:pPr marL="457200" indent="-457200">
              <a:buAutoNum type="arabicPeriod"/>
            </a:pPr>
            <a:r>
              <a:rPr lang="en-US"/>
              <a:t>monitoring dan evaluasi website UNY dengan UGM</a:t>
            </a:r>
            <a:endParaRPr lang="en-US"/>
          </a:p>
          <a:p>
            <a:pPr marL="457200" indent="-457200">
              <a:buAutoNum type="arabicPeriod"/>
            </a:pPr>
            <a:r>
              <a:rPr lang="en-US"/>
              <a:t>evaluasi </a:t>
            </a:r>
            <a:r>
              <a:rPr lang="en-US">
                <a:solidFill>
                  <a:srgbClr val="FF0000"/>
                </a:solidFill>
              </a:rPr>
              <a:t>penangulanggungan kemiskinan </a:t>
            </a:r>
            <a:r>
              <a:rPr lang="en-US"/>
              <a:t>di DIY (Bappeda DIY)</a:t>
            </a:r>
            <a:endParaRPr lang="en-US"/>
          </a:p>
          <a:p>
            <a:pPr marL="457200" indent="-457200">
              <a:buAutoNum type="arabicPeriod"/>
            </a:pPr>
            <a:r>
              <a:rPr lang="en-US"/>
              <a:t>evaluasi </a:t>
            </a:r>
            <a:r>
              <a:rPr lang="en-US">
                <a:solidFill>
                  <a:srgbClr val="FF0000"/>
                </a:solidFill>
              </a:rPr>
              <a:t>pelayanan publik</a:t>
            </a:r>
            <a:r>
              <a:rPr lang="en-US"/>
              <a:t> di DIY (Ombudsman Daerah)</a:t>
            </a:r>
            <a:endParaRPr lang="en-US"/>
          </a:p>
          <a:p>
            <a:pPr marL="457200" indent="-457200">
              <a:buAutoNum type="arabicPeriod"/>
            </a:pPr>
            <a:r>
              <a:rPr lang="en-US"/>
              <a:t>evaluasi </a:t>
            </a:r>
            <a:r>
              <a:rPr lang="en-US">
                <a:solidFill>
                  <a:srgbClr val="FF0000"/>
                </a:solidFill>
              </a:rPr>
              <a:t>kebijakan vaksin </a:t>
            </a:r>
            <a:r>
              <a:rPr lang="en-US"/>
              <a:t>di Indonesia</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Anggota Kelompok</a:t>
            </a:r>
            <a:endParaRPr lang="en-US"/>
          </a:p>
        </p:txBody>
      </p:sp>
      <p:sp>
        <p:nvSpPr>
          <p:cNvPr id="4" name="Content Placeholder 3"/>
          <p:cNvSpPr>
            <a:spLocks noGrp="1"/>
          </p:cNvSpPr>
          <p:nvPr>
            <p:ph sz="quarter" idx="10"/>
          </p:nvPr>
        </p:nvSpPr>
        <p:spPr/>
        <p:txBody>
          <a:bodyPr/>
          <a:p>
            <a:pPr marL="0" indent="0">
              <a:buNone/>
            </a:pPr>
            <a:r>
              <a:rPr lang="en-US"/>
              <a:t>Kel 1 : Fini, Nurul S, Rahma, Saiful</a:t>
            </a:r>
            <a:endParaRPr lang="en-US"/>
          </a:p>
          <a:p>
            <a:pPr marL="0" indent="0">
              <a:buNone/>
            </a:pPr>
            <a:r>
              <a:rPr lang="en-US"/>
              <a:t>Kel 2 : Lisa, Kukuh, Teye/Liani, Rumlo</a:t>
            </a:r>
            <a:endParaRPr lang="en-US"/>
          </a:p>
          <a:p>
            <a:pPr marL="0" indent="0">
              <a:buNone/>
            </a:pPr>
            <a:r>
              <a:rPr lang="en-US"/>
              <a:t>Kel 3: Dinda, Arinda, Jaya, Indaras</a:t>
            </a:r>
            <a:endParaRPr lang="en-US"/>
          </a:p>
          <a:p>
            <a:pPr marL="0" indent="0">
              <a:buNone/>
            </a:pPr>
            <a:r>
              <a:rPr lang="en-US"/>
              <a:t>Kel 4: Nurhujaima, Winda, Andi, Sundari</a:t>
            </a:r>
            <a:endParaRPr lang="en-US"/>
          </a:p>
          <a:p>
            <a:pPr marL="0" indent="0">
              <a:buNone/>
            </a:pPr>
            <a:r>
              <a:rPr lang="en-US"/>
              <a:t>Kel 5: Irfan, Sibti, Rina, Melly</a:t>
            </a:r>
            <a:endParaRPr lang="en-US"/>
          </a:p>
          <a:p>
            <a:pPr marL="0" indent="0">
              <a:buNone/>
            </a:pPr>
            <a:r>
              <a:rPr lang="en-US"/>
              <a:t>Kel 6 : Denil, Herlina, Nurul bima, Alvana</a:t>
            </a:r>
            <a:endParaRPr lang="en-US"/>
          </a:p>
          <a:p>
            <a:pPr marL="0" indent="0">
              <a:buNone/>
            </a:pPr>
            <a:r>
              <a:rPr lang="en-US"/>
              <a:t>Kel 7 : Dika, Gayul/Yuliati, Wulan, Haerul</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smtClean="0">
                <a:latin typeface="Berlin Sans FB Demi" panose="020E0802020502020306" pitchFamily="34" charset="0"/>
                <a:ea typeface="SimSun" panose="02010600030101010101" pitchFamily="2" charset="-122"/>
                <a:cs typeface="Tahoma" panose="020B0604030504040204" pitchFamily="34" charset="0"/>
              </a:rPr>
              <a:t>PENUTUP BELAJAR</a:t>
            </a:r>
            <a:br>
              <a:rPr lang="en-US" sz="4000" b="1" dirty="0" smtClean="0">
                <a:latin typeface="Berlin Sans FB Demi" panose="020E0802020502020306" pitchFamily="34" charset="0"/>
                <a:ea typeface="Arial Unicode MS" pitchFamily="34" charset="-128"/>
                <a:cs typeface="Tahoma" panose="020B0604030504040204" pitchFamily="34" charset="0"/>
              </a:rPr>
            </a:br>
            <a:endParaRPr lang="en-US" sz="4000" b="1" dirty="0" smtClean="0">
              <a:latin typeface="Berlin Sans FB Demi" panose="020E0802020502020306" pitchFamily="34" charset="0"/>
              <a:ea typeface="Arial Unicode MS" pitchFamily="34" charset="-128"/>
              <a:cs typeface="Tahoma" panose="020B0604030504040204"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بِسْمِ اللَّهِ الرَّحْمَنِ الرَّحِيمِ</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اَللَّهُمَّ أَرِنَا الْحَقَّ حَقًّا وَارْزُقْنَا اتِّـبَاعَه ُ وَأَرِنَا الْبَاطِلَ بَاطِلاً وَارْزُقْنَا اجْتِنَابَهُ</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err="1" smtClean="0">
                <a:latin typeface="Gill Sans MT Condensed" panose="020B0506020104020203" pitchFamily="34" charset="0"/>
                <a:ea typeface="Arial Unicode MS" pitchFamily="34" charset="-128"/>
                <a:cs typeface="Tahoma" panose="020B0604030504040204" pitchFamily="34" charset="0"/>
              </a:rPr>
              <a:t>Ya</a:t>
            </a:r>
            <a:r>
              <a:rPr lang="en-US" sz="3600" dirty="0" smtClean="0">
                <a:latin typeface="Gill Sans MT Condensed" panose="020B0506020104020203" pitchFamily="34" charset="0"/>
                <a:ea typeface="Arial Unicode MS" pitchFamily="34" charset="-128"/>
                <a:cs typeface="Tahoma" panose="020B0604030504040204" pitchFamily="34" charset="0"/>
              </a:rPr>
              <a:t> Allah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kebenaran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mengikutinya</a:t>
            </a:r>
            <a:r>
              <a:rPr lang="en-US" sz="3600" dirty="0" smtClean="0">
                <a:latin typeface="Gill Sans MT Condensed" panose="020B0506020104020203" pitchFamily="34" charset="0"/>
                <a:ea typeface="Arial Unicode MS" pitchFamily="34" charset="-128"/>
                <a:cs typeface="Tahoma" panose="020B0604030504040204" pitchFamily="34" charset="0"/>
              </a:rPr>
              <a:t>, </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smtClean="0">
                <a:latin typeface="Gill Sans MT Condensed" panose="020B0506020104020203" pitchFamily="34" charset="0"/>
                <a:ea typeface="Arial Unicode MS" pitchFamily="34" charset="-128"/>
                <a:cs typeface="Tahoma" panose="020B0604030504040204" pitchFamily="34" charset="0"/>
              </a:rPr>
              <a:t>Dan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keburukan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menjauhinya</a:t>
            </a:r>
            <a:r>
              <a:rPr lang="en-US" sz="3600" dirty="0" smtClean="0">
                <a:latin typeface="Gill Sans MT Condensed" panose="020B0506020104020203" pitchFamily="34" charset="0"/>
                <a:ea typeface="Arial Unicode MS" pitchFamily="34" charset="-128"/>
                <a:cs typeface="Tahoma" panose="020B0604030504040204" pitchFamily="34" charset="0"/>
              </a:rPr>
              <a:t>.</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eaLnBrk="1" hangingPunct="1"/>
            <a:endParaRPr lang="en-US" sz="2400" dirty="0" smtClean="0">
              <a:latin typeface="Gill Sans MT Condensed" panose="020B0506020104020203" pitchFamily="34" charset="0"/>
              <a:ea typeface="Arial Unicode MS" pitchFamily="34" charset="-128"/>
              <a:cs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br>
              <a:rPr lang="en-US" sz="5400" dirty="0" smtClean="0">
                <a:solidFill>
                  <a:schemeClr val="bg1"/>
                </a:solidFill>
                <a:latin typeface="Corbel" panose="020B0503020204020204" pitchFamily="34" charset="0"/>
                <a:cs typeface="Arial" panose="020B0604020202020204" pitchFamily="34" charset="0"/>
              </a:rPr>
            </a:br>
            <a:r>
              <a:rPr lang="en-US" sz="5400" dirty="0" smtClean="0">
                <a:solidFill>
                  <a:schemeClr val="tx1"/>
                </a:solidFill>
                <a:latin typeface="Corbel" panose="020B0503020204020204" pitchFamily="34" charset="0"/>
                <a:cs typeface="Arial" panose="020B0604020202020204" pitchFamily="34" charset="0"/>
              </a:rPr>
              <a:t>Monitoring</a:t>
            </a:r>
            <a:endParaRPr lang="en-US" sz="5400" dirty="0" smtClean="0">
              <a:latin typeface="Gill Sans MT Condensed" panose="020B0506020104020203" pitchFamily="34" charset="0"/>
              <a:ea typeface="Arial Unicode MS" pitchFamily="34" charset="-128"/>
              <a:cs typeface="Tahoma" panose="020B0604030504040204"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en-US" sz="1600" dirty="0" smtClean="0">
                <a:latin typeface="Berlin Sans FB Demi" panose="020E0802020502020306" pitchFamily="34" charset="0"/>
              </a:rPr>
              <a:t>Dewi Amanatun Suryani, S.IP., MPA</a:t>
            </a:r>
            <a:endParaRPr lang="en-US" sz="1600" dirty="0" smtClean="0">
              <a:latin typeface="Berlin Sans FB Demi" panose="020E0802020502020306" pitchFamily="34" charset="0"/>
            </a:endParaRPr>
          </a:p>
          <a:p>
            <a:r>
              <a:rPr lang="en-US" sz="1600" dirty="0" err="1" smtClean="0">
                <a:latin typeface="Berlin Sans FB Demi" panose="020E0802020502020306" pitchFamily="34" charset="0"/>
              </a:rPr>
              <a:t>Disampaikan</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pada</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Kuliah</a:t>
            </a:r>
            <a:r>
              <a:rPr lang="en-US" sz="1600" dirty="0" smtClean="0">
                <a:latin typeface="Berlin Sans FB Demi" panose="020E0802020502020306" pitchFamily="34" charset="0"/>
              </a:rPr>
              <a:t> Monitoring dan Evaluasi Kebijakan Publik</a:t>
            </a:r>
            <a:endParaRPr lang="en-US" sz="1600" dirty="0" smtClean="0">
              <a:latin typeface="Berlin Sans FB Demi" panose="020E0802020502020306" pitchFamily="34" charset="0"/>
            </a:endParaRPr>
          </a:p>
          <a:p>
            <a:r>
              <a:rPr lang="en-US" sz="1600" dirty="0" smtClean="0">
                <a:latin typeface="Berlin Sans FB Demi" panose="020E0802020502020306" pitchFamily="34" charset="0"/>
              </a:rPr>
              <a:t>Maret, </a:t>
            </a:r>
            <a:r>
              <a:rPr lang="en-US" sz="1600" dirty="0" err="1" smtClean="0">
                <a:latin typeface="Berlin Sans FB Demi" panose="020E0802020502020306" pitchFamily="34" charset="0"/>
              </a:rPr>
              <a:t>2021</a:t>
            </a:r>
            <a:endParaRPr lang="en-US" sz="1600" dirty="0" smtClean="0">
              <a:latin typeface="Berlin Sans FB Demi" panose="020E0802020502020306"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smtClean="0">
                <a:solidFill>
                  <a:schemeClr val="tx1"/>
                </a:solidFill>
              </a:rPr>
              <a:t>Capaian</a:t>
            </a:r>
            <a:r>
              <a:rPr lang="en-US" sz="4000" b="1" dirty="0" smtClean="0">
                <a:solidFill>
                  <a:schemeClr val="tx1"/>
                </a:solidFill>
              </a:rPr>
              <a:t> </a:t>
            </a:r>
            <a:r>
              <a:rPr lang="en-US" sz="4000" b="1" dirty="0" err="1" smtClean="0">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581891" y="1427019"/>
            <a:ext cx="10972800" cy="4103400"/>
          </a:xfrm>
          <a:prstGeom prst="rect">
            <a:avLst/>
          </a:prstGeom>
        </p:spPr>
        <p:txBody>
          <a:bodyPr/>
          <a:lstStyle/>
          <a:p>
            <a:pPr marL="514350" indent="-514350">
              <a:buNone/>
            </a:pPr>
            <a:r>
              <a:rPr lang="en-US" dirty="0" smtClean="0">
                <a:latin typeface="Arial Narrow" panose="020B0606020202030204" pitchFamily="34" charset="0"/>
                <a:ea typeface="SimHei" pitchFamily="49" charset="-122"/>
              </a:rPr>
              <a:t>Mahasiswa mampu memahami monitoring dan pendekatan dalam monitoring</a:t>
            </a:r>
            <a:endParaRPr lang="en-US" dirty="0" smtClean="0">
              <a:latin typeface="Arial Narrow" panose="020B0606020202030204" pitchFamily="34" charset="0"/>
              <a:ea typeface="SimHei"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685" y="335280"/>
            <a:ext cx="6101715" cy="604520"/>
          </a:xfrm>
        </p:spPr>
        <p:txBody>
          <a:bodyPr/>
          <a:lstStyle/>
          <a:p>
            <a:r>
              <a:rPr lang="en-US" sz="4000" b="1" dirty="0" err="1" smtClean="0"/>
              <a:t>Deskripsi Mata Kuliah</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en-US" sz="2800" b="1" smtClean="0"/>
              <a:t>1. Jenis Monitoring dan evaluasi</a:t>
            </a:r>
            <a:endParaRPr lang="en-US" sz="2800" b="1" smtClean="0"/>
          </a:p>
          <a:p>
            <a:pPr>
              <a:buNone/>
            </a:pPr>
            <a:r>
              <a:rPr lang="en-US" sz="2800" b="1" smtClean="0"/>
              <a:t>2. Pendekatan Monitoring</a:t>
            </a:r>
            <a:endParaRPr lang="en-US" sz="2800" b="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Monitoring adalah proses kegiatan pengawasan terhadap implementasi kebijakan yang meliputi keterkaitan antara implementasi dan hasil-hasilnya (outcomes) </a:t>
            </a:r>
            <a:br>
              <a:rPr lang="en-US"/>
            </a:br>
            <a:r>
              <a:rPr lang="en-US"/>
              <a:t>(Hogwood and Gunn, 1989).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8580" y="335280"/>
            <a:ext cx="6052820" cy="604520"/>
          </a:xfrm>
        </p:spPr>
        <p:txBody>
          <a:bodyPr/>
          <a:lstStyle/>
          <a:p>
            <a:r>
              <a:rPr lang="en-US" sz="4000" b="1" dirty="0" err="1" smtClean="0"/>
              <a:t>Empat Fungsi Monitoring</a:t>
            </a:r>
            <a:endParaRPr lang="en-US" sz="4000" b="1" dirty="0"/>
          </a:p>
        </p:txBody>
      </p:sp>
      <p:sp>
        <p:nvSpPr>
          <p:cNvPr id="100" name="Text Box 99"/>
          <p:cNvSpPr txBox="1"/>
          <p:nvPr/>
        </p:nvSpPr>
        <p:spPr>
          <a:xfrm>
            <a:off x="613410" y="1426845"/>
            <a:ext cx="11224260" cy="4892675"/>
          </a:xfrm>
          <a:prstGeom prst="rect">
            <a:avLst/>
          </a:prstGeom>
          <a:noFill/>
          <a:ln w="9525">
            <a:noFill/>
          </a:ln>
        </p:spPr>
        <p:txBody>
          <a:bodyPr wrap="square">
            <a:spAutoFit/>
          </a:bodyPr>
          <a:p>
            <a:pPr marL="457200" indent="-457200">
              <a:buFont typeface="+mj-lt"/>
              <a:buAutoNum type="alphaLcPeriod"/>
            </a:pPr>
            <a:r>
              <a:rPr lang="en-US" sz="2400" b="0">
                <a:latin typeface="Times New Roman" panose="02020603050405020304" charset="0"/>
                <a:cs typeface="Calibri" panose="020F0502020204030204" charset="0"/>
              </a:rPr>
              <a:t>Ketaatan (</a:t>
            </a:r>
            <a:r>
              <a:rPr lang="en-US" sz="2400" b="0" i="1">
                <a:latin typeface="Times New Roman" panose="02020603050405020304" charset="0"/>
                <a:cs typeface="Calibri" panose="020F0502020204030204" charset="0"/>
              </a:rPr>
              <a:t>compliance</a:t>
            </a:r>
            <a:r>
              <a:rPr lang="en-US" sz="2400" b="0">
                <a:latin typeface="Times New Roman" panose="02020603050405020304" charset="0"/>
                <a:cs typeface="Calibri" panose="020F0502020204030204" charset="0"/>
              </a:rPr>
              <a:t>)Monitoring menentukan apakah tindakan administrator, staf, dan semua yang terlibat mengikuti standar dan prosedur yang telah ditetapkan. </a:t>
            </a:r>
            <a:endParaRPr lang="en-US" sz="2400" b="0">
              <a:latin typeface="Times New Roman" panose="02020603050405020304" charset="0"/>
              <a:cs typeface="Calibri" panose="020F0502020204030204" charset="0"/>
            </a:endParaRPr>
          </a:p>
          <a:p>
            <a:pPr marL="457200" indent="-457200">
              <a:buFont typeface="+mj-lt"/>
              <a:buAutoNum type="alphaLcPeriod"/>
            </a:pPr>
            <a:r>
              <a:rPr lang="en-US" sz="2400" b="0">
                <a:latin typeface="Times New Roman" panose="02020603050405020304" charset="0"/>
                <a:cs typeface="Calibri" panose="020F0502020204030204" charset="0"/>
              </a:rPr>
              <a:t>Pemeriksaan (</a:t>
            </a:r>
            <a:r>
              <a:rPr lang="en-US" sz="2400" b="0" i="1">
                <a:latin typeface="Times New Roman" panose="02020603050405020304" charset="0"/>
                <a:cs typeface="Calibri" panose="020F0502020204030204" charset="0"/>
              </a:rPr>
              <a:t>auditing</a:t>
            </a:r>
            <a:r>
              <a:rPr lang="en-US" sz="2400" b="0">
                <a:latin typeface="Times New Roman" panose="02020603050405020304" charset="0"/>
                <a:cs typeface="Calibri" panose="020F0502020204030204" charset="0"/>
              </a:rPr>
              <a:t>)Monitoring menetapkan apakah sumber dan layanan yang diperuntukkan bagi pihak tertentu (target) telah mencapai mereka. </a:t>
            </a:r>
            <a:endParaRPr lang="en-US" sz="2400" b="0">
              <a:latin typeface="Times New Roman" panose="02020603050405020304" charset="0"/>
              <a:cs typeface="Calibri" panose="020F0502020204030204" charset="0"/>
            </a:endParaRPr>
          </a:p>
          <a:p>
            <a:pPr marL="457200" indent="-457200">
              <a:buFont typeface="+mj-lt"/>
              <a:buAutoNum type="alphaLcPeriod"/>
            </a:pPr>
            <a:r>
              <a:rPr lang="en-US" sz="2400" b="0">
                <a:latin typeface="Times New Roman" panose="02020603050405020304" charset="0"/>
                <a:cs typeface="Calibri" panose="020F0502020204030204" charset="0"/>
              </a:rPr>
              <a:t>Laporan (</a:t>
            </a:r>
            <a:r>
              <a:rPr lang="en-US" sz="2400" b="0" i="1">
                <a:latin typeface="Times New Roman" panose="02020603050405020304" charset="0"/>
                <a:cs typeface="Calibri" panose="020F0502020204030204" charset="0"/>
              </a:rPr>
              <a:t>accounting</a:t>
            </a:r>
            <a:r>
              <a:rPr lang="en-US" sz="2400" b="0">
                <a:latin typeface="Times New Roman" panose="02020603050405020304" charset="0"/>
                <a:cs typeface="Calibri" panose="020F0502020204030204" charset="0"/>
              </a:rPr>
              <a:t>)Monitoring menghasilkan informasi yang membantu “menghitung” hasil perubahan sosial dan masyarakat sebagai akibat implementasi kebijaksanaan sesudah periode waktu tertentu. </a:t>
            </a:r>
            <a:endParaRPr lang="en-US" sz="2400" b="0">
              <a:latin typeface="Times New Roman" panose="02020603050405020304" charset="0"/>
              <a:cs typeface="Calibri" panose="020F0502020204030204" charset="0"/>
            </a:endParaRPr>
          </a:p>
          <a:p>
            <a:pPr marL="457200" indent="-457200">
              <a:buFont typeface="+mj-lt"/>
              <a:buAutoNum type="alphaLcPeriod"/>
            </a:pPr>
            <a:r>
              <a:rPr lang="en-US" sz="2400" b="0">
                <a:latin typeface="Times New Roman" panose="02020603050405020304" charset="0"/>
                <a:cs typeface="Calibri" panose="020F0502020204030204" charset="0"/>
              </a:rPr>
              <a:t>Penjelasan (</a:t>
            </a:r>
            <a:r>
              <a:rPr lang="en-US" sz="2400" b="0" i="1">
                <a:latin typeface="Times New Roman" panose="02020603050405020304" charset="0"/>
                <a:cs typeface="Calibri" panose="020F0502020204030204" charset="0"/>
              </a:rPr>
              <a:t>explanation</a:t>
            </a:r>
            <a:r>
              <a:rPr lang="en-US" sz="2400" b="0">
                <a:latin typeface="Times New Roman" panose="02020603050405020304" charset="0"/>
                <a:cs typeface="Calibri" panose="020F0502020204030204" charset="0"/>
              </a:rPr>
              <a:t>)Monitoring menghasilkan informasi yang membantu menjelaskan bagaimana akibat kebijaksanaan dan mengapa antara perencanaan dan pelaksanaannya tidak cocok. </a:t>
            </a:r>
            <a:endParaRPr 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3730" y="335280"/>
            <a:ext cx="8458835" cy="680720"/>
          </a:xfrm>
        </p:spPr>
        <p:txBody>
          <a:bodyPr/>
          <a:lstStyle/>
          <a:p>
            <a:r>
              <a:rPr lang="en-US" sz="3200" b="1" dirty="0" err="1" smtClean="0"/>
              <a:t>Evaluasi berdasarkan waktu dan pelaksanaannya</a:t>
            </a:r>
            <a:endParaRPr lang="en-US" sz="3200" b="1" dirty="0"/>
          </a:p>
        </p:txBody>
      </p:sp>
      <p:sp>
        <p:nvSpPr>
          <p:cNvPr id="100" name="Text Box 99"/>
          <p:cNvSpPr txBox="1"/>
          <p:nvPr/>
        </p:nvSpPr>
        <p:spPr>
          <a:xfrm>
            <a:off x="473075" y="1378585"/>
            <a:ext cx="11331575" cy="4892675"/>
          </a:xfrm>
          <a:prstGeom prst="rect">
            <a:avLst/>
          </a:prstGeom>
          <a:noFill/>
          <a:ln w="9525">
            <a:noFill/>
          </a:ln>
        </p:spPr>
        <p:txBody>
          <a:bodyPr wrap="square">
            <a:spAutoFit/>
          </a:bodyPr>
          <a:p>
            <a:pPr marL="457200" indent="-457200">
              <a:buFont typeface="+mj-lt"/>
              <a:buAutoNum type="alphaLcPeriod"/>
            </a:pPr>
            <a:r>
              <a:rPr lang="en-US" sz="2400" b="0">
                <a:solidFill>
                  <a:srgbClr val="FF0000"/>
                </a:solidFill>
                <a:latin typeface="+mj-lt"/>
                <a:cs typeface="+mj-lt"/>
              </a:rPr>
              <a:t>Evaluasi formatif dan evaluasi sumatif</a:t>
            </a:r>
            <a:r>
              <a:rPr lang="en-US" sz="2400" b="0">
                <a:latin typeface="+mj-lt"/>
                <a:cs typeface="+mj-lt"/>
              </a:rPr>
              <a:t> . Dinyatakan oleh Taylor, evaluasi formatif adalah evaluasi yang dilaksanakan terhadap program atau kegiatan yang telah dirumuskan, sebelum program atau kegiatan itu sendiri dilaksanakan. Sedangkan evaluasi sumatif, merupakan kegiatan evaluasi yang dilakukan setelah program selesai dilaksanakan. </a:t>
            </a:r>
            <a:endParaRPr lang="en-US" sz="2400" b="0">
              <a:latin typeface="+mj-lt"/>
              <a:cs typeface="+mj-lt"/>
            </a:endParaRPr>
          </a:p>
          <a:p>
            <a:pPr marL="342900" indent="-342900">
              <a:buFont typeface="+mj-lt"/>
              <a:buAutoNum type="alphaLcPeriod"/>
            </a:pPr>
            <a:r>
              <a:rPr lang="en-US" sz="2400">
                <a:solidFill>
                  <a:srgbClr val="FF0000"/>
                </a:solidFill>
                <a:latin typeface="+mj-lt"/>
                <a:cs typeface="+mj-lt"/>
              </a:rPr>
              <a:t>Evaluasi intern dan evaluasi ekstern</a:t>
            </a:r>
            <a:r>
              <a:rPr lang="en-US" sz="2400">
                <a:latin typeface="+mj-lt"/>
                <a:cs typeface="+mj-lt"/>
              </a:rPr>
              <a:t> Dikemukakan oleh Sanders &amp; Sullins bahwa suatu evaluasi internal, yang diadakan secara internal oleh staf yang bekerja pada program tersebut, biasanya berkembang secara alami. Tujuannya adalah untuk mengumpulkan feedback pada aspek program yang ditinjau dan kemungkinan revisi sedang berlangsung. Evaluasi ekstern, adalah evaluasi yang dilaksanakan oleh pihak luar, meskipun inisiatif dilakukannya evaluasi dapat muncul dari kalangan orang luar, atau justru diminta oleh organisasi pemilik atau pelaksana program yang bersangkutan (Mardikanto, 2009).</a:t>
            </a:r>
            <a:endParaRPr lang="en-US" sz="2400">
              <a:latin typeface="+mj-lt"/>
              <a:cs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3730" y="335280"/>
            <a:ext cx="8458835" cy="680720"/>
          </a:xfrm>
        </p:spPr>
        <p:txBody>
          <a:bodyPr/>
          <a:lstStyle/>
          <a:p>
            <a:r>
              <a:rPr lang="en-US" sz="3200" b="1" dirty="0" err="1" smtClean="0"/>
              <a:t>Perbedaan</a:t>
            </a:r>
            <a:endParaRPr lang="en-US" sz="3200" b="1" dirty="0"/>
          </a:p>
        </p:txBody>
      </p:sp>
      <p:sp>
        <p:nvSpPr>
          <p:cNvPr id="100" name="Text Box 99"/>
          <p:cNvSpPr txBox="1"/>
          <p:nvPr/>
        </p:nvSpPr>
        <p:spPr>
          <a:xfrm>
            <a:off x="473075" y="1378585"/>
            <a:ext cx="11331575" cy="1198880"/>
          </a:xfrm>
          <a:prstGeom prst="rect">
            <a:avLst/>
          </a:prstGeom>
          <a:noFill/>
          <a:ln w="9525">
            <a:noFill/>
          </a:ln>
        </p:spPr>
        <p:txBody>
          <a:bodyPr wrap="square">
            <a:spAutoFit/>
          </a:bodyPr>
          <a:p>
            <a:pPr marL="457200" indent="-457200">
              <a:buFont typeface="+mj-lt"/>
              <a:buAutoNum type="alphaLcPeriod"/>
            </a:pPr>
            <a:r>
              <a:rPr lang="en-US" sz="2400" b="0">
                <a:solidFill>
                  <a:srgbClr val="FF0000"/>
                </a:solidFill>
                <a:latin typeface="+mj-lt"/>
                <a:cs typeface="+mj-lt"/>
              </a:rPr>
              <a:t>Evaluasi formatif </a:t>
            </a:r>
            <a:r>
              <a:rPr lang="en-US" sz="2400" b="0">
                <a:solidFill>
                  <a:schemeClr val="tx1"/>
                </a:solidFill>
                <a:latin typeface="+mj-lt"/>
                <a:cs typeface="+mj-lt"/>
              </a:rPr>
              <a:t>f</a:t>
            </a:r>
            <a:r>
              <a:rPr lang="en-US" sz="2400" b="0">
                <a:latin typeface="+mj-lt"/>
                <a:cs typeface="+mj-lt"/>
              </a:rPr>
              <a:t>okus pada implementasi dan peningkatan dari kebijakan, program, atau kegiatan. </a:t>
            </a:r>
            <a:endParaRPr lang="en-US" sz="2400" b="0">
              <a:latin typeface="+mj-lt"/>
              <a:cs typeface="+mj-lt"/>
            </a:endParaRPr>
          </a:p>
          <a:p>
            <a:pPr marL="457200" indent="-457200">
              <a:buFont typeface="+mj-lt"/>
              <a:buAutoNum type="alphaLcPeriod"/>
            </a:pPr>
            <a:r>
              <a:rPr lang="en-US" sz="2400">
                <a:solidFill>
                  <a:srgbClr val="FF0000"/>
                </a:solidFill>
                <a:latin typeface="+mj-lt"/>
                <a:cs typeface="+mj-lt"/>
              </a:rPr>
              <a:t>Evaluasi sumatif </a:t>
            </a:r>
            <a:r>
              <a:rPr lang="en-US" sz="2400">
                <a:solidFill>
                  <a:schemeClr val="tx1"/>
                </a:solidFill>
                <a:latin typeface="+mj-lt"/>
                <a:cs typeface="+mj-lt"/>
              </a:rPr>
              <a:t>fokus pada hasil</a:t>
            </a:r>
            <a:endParaRPr lang="en-US" sz="2400">
              <a:solidFill>
                <a:schemeClr val="tx1"/>
              </a:solidFill>
              <a:latin typeface="+mj-lt"/>
              <a:cs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365" y="335280"/>
            <a:ext cx="7646035" cy="680720"/>
          </a:xfrm>
        </p:spPr>
        <p:txBody>
          <a:bodyPr/>
          <a:lstStyle/>
          <a:p>
            <a:r>
              <a:rPr lang="en-US" sz="4000" b="1" dirty="0" err="1" smtClean="0"/>
              <a:t>Evaluasi Berdasarkan Waktu</a:t>
            </a:r>
            <a:endParaRPr lang="en-US" sz="4000" b="1" dirty="0"/>
          </a:p>
        </p:txBody>
      </p:sp>
      <p:sp>
        <p:nvSpPr>
          <p:cNvPr id="3" name="Text Box 2"/>
          <p:cNvSpPr txBox="1"/>
          <p:nvPr/>
        </p:nvSpPr>
        <p:spPr>
          <a:xfrm>
            <a:off x="171450" y="1186815"/>
            <a:ext cx="11687175" cy="6000750"/>
          </a:xfrm>
          <a:prstGeom prst="rect">
            <a:avLst/>
          </a:prstGeom>
          <a:noFill/>
          <a:ln w="9525">
            <a:noFill/>
          </a:ln>
        </p:spPr>
        <p:txBody>
          <a:bodyPr wrap="square">
            <a:spAutoFit/>
          </a:bodyPr>
          <a:p>
            <a:pPr marL="228600" indent="-228600">
              <a:buFont typeface="+mj-lt"/>
              <a:buAutoNum type="alphaLcPeriod"/>
            </a:pPr>
            <a:r>
              <a:rPr lang="en-US" sz="2400" b="0">
                <a:latin typeface="Times New Roman" panose="02020603050405020304" charset="0"/>
                <a:cs typeface="Calibri" panose="020F0502020204030204" charset="0"/>
              </a:rPr>
              <a:t>Evaluasi ex-ante adalah penilaian terhadap kemungkinan pengaruh yang terjadi di masa depan. Ini dilakukan sebelum kegiatan atau program dilakukan. Salah satu tipe dari evaluasi ex-ante adalah evaluasi prospektif. Evaluasi Prospektif adalah evaluasi yang menilai outcome dari tujuan kegiatan, program, atau kebijakan. Evaluasi prospektif sering berupa rekonstruksi atau penilaian program. </a:t>
            </a:r>
            <a:endParaRPr lang="en-US" sz="2400" b="0">
              <a:latin typeface="Times New Roman" panose="02020603050405020304" charset="0"/>
              <a:cs typeface="Calibri" panose="020F0502020204030204" charset="0"/>
            </a:endParaRPr>
          </a:p>
          <a:p>
            <a:pPr marL="228600" indent="-228600">
              <a:buFont typeface="+mj-lt"/>
              <a:buAutoNum type="alphaLcPeriod"/>
            </a:pPr>
            <a:r>
              <a:rPr lang="en-US" sz="2400" b="0">
                <a:latin typeface="Times New Roman" panose="02020603050405020304" charset="0"/>
                <a:cs typeface="Calibri" panose="020F0502020204030204" charset="0"/>
              </a:rPr>
              <a:t>Evaluasi midterm adalah tipe dari evaluasi formatif. Evaluasi ini dimaksudkan untuk meningkatkan kinerja pada saat fase implementasi dari program atau kegiatan. Evaluasi formatif merupakan evaluasi yang dimaksudkan untuk meningkatkan kinerja, sering dilakukan selama fase implementasi dari kegiatan atau program. Evaluasi formatif juga dilakukan untuk alasan lain seperti kepatuhan (compliance), legal requirements atau sebagai bagian dari evaluation initiative. Evaluasi formatif menilai program, kebijakan, atau kegiatan yang diimplementasikan. Tipe evaluasi ini dilaksanakan selama fase implementasi dari program atau kegiatan. Evaluasi formatif sering disebut sebagai evaluasi proses, karena difokuskan pada operasional. Evaluasi ini memfokuskan pada relevansi, efektifitas, dan efisiensi. Hal ini penting untuk menuntun ke tahapan selanjutannya dan meningkatkan kegiatan yang akan dilakukan</a:t>
            </a:r>
            <a:endParaRPr lang="en-US" sz="2400"/>
          </a:p>
        </p:txBody>
      </p:sp>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PPT VER. 1_template</Template>
  <TotalTime>0</TotalTime>
  <Words>8775</Words>
  <Application>WPS Presentation</Application>
  <PresentationFormat>Custom</PresentationFormat>
  <Paragraphs>135</Paragraphs>
  <Slides>20</Slides>
  <Notes>0</Notes>
  <HiddenSlides>0</HiddenSlides>
  <MMClips>0</MMClips>
  <ScaleCrop>false</ScaleCrop>
  <HeadingPairs>
    <vt:vector size="6" baseType="variant">
      <vt:variant>
        <vt:lpstr>已用的字体</vt:lpstr>
      </vt:variant>
      <vt:variant>
        <vt:i4>15</vt:i4>
      </vt:variant>
      <vt:variant>
        <vt:lpstr>主题</vt:lpstr>
      </vt:variant>
      <vt:variant>
        <vt:i4>4</vt:i4>
      </vt:variant>
      <vt:variant>
        <vt:lpstr>幻灯片标题</vt:lpstr>
      </vt:variant>
      <vt:variant>
        <vt:i4>20</vt:i4>
      </vt:variant>
    </vt:vector>
  </HeadingPairs>
  <TitlesOfParts>
    <vt:vector size="39" baseType="lpstr">
      <vt:lpstr>Arial</vt:lpstr>
      <vt:lpstr>SimSun</vt:lpstr>
      <vt:lpstr>Wingdings</vt:lpstr>
      <vt:lpstr>Franklin Gothic Heavy</vt:lpstr>
      <vt:lpstr>Arial Unicode MS</vt:lpstr>
      <vt:lpstr>Tahoma</vt:lpstr>
      <vt:lpstr>Gill Sans MT Condensed</vt:lpstr>
      <vt:lpstr>Corbel</vt:lpstr>
      <vt:lpstr>Berlin Sans FB Demi</vt:lpstr>
      <vt:lpstr>Arial Narrow</vt:lpstr>
      <vt:lpstr>SimHei</vt:lpstr>
      <vt:lpstr>Times New Roman</vt:lpstr>
      <vt:lpstr>Calibri</vt:lpstr>
      <vt:lpstr>Microsoft YaHei</vt:lpstr>
      <vt:lpstr>Arial Unicode MS</vt:lpstr>
      <vt:lpstr>Presentation UNISA_01</vt:lpstr>
      <vt:lpstr>1_Presentation UNISA_01</vt:lpstr>
      <vt:lpstr>1_Office Theme</vt:lpstr>
      <vt:lpstr>2_Office Theme</vt:lpstr>
      <vt:lpstr>PEMBUKA BELAJAR</vt:lpstr>
      <vt:lpstr> Monitoring</vt:lpstr>
      <vt:lpstr>Capaian Pembelajaran</vt:lpstr>
      <vt:lpstr>Deskripsi Mata Kuliah</vt:lpstr>
      <vt:lpstr>Monitoring adalah proses kegiatan pengawasan terhadap implementasi kebijakan yang meliputi keterkaitan antara implementasi dan hasil-hasilnya (outcomes)  (Hogwood and Gunn, 1989). </vt:lpstr>
      <vt:lpstr>Empat Fungsi Monitoring</vt:lpstr>
      <vt:lpstr>Evaluasi berdasarkan waktu dan pelaksanaannya</vt:lpstr>
      <vt:lpstr>Perbedaan</vt:lpstr>
      <vt:lpstr>Evaluasi Berdasarkan Waktu</vt:lpstr>
      <vt:lpstr>Evaluasi Berdasarkan Waktu</vt:lpstr>
      <vt:lpstr>Evaluasi Berdasarkan Tujuan</vt:lpstr>
      <vt:lpstr>Tujuan monitoring bukanlah membuat penilaian akhir atas keberhasilan atau kegagalan tetapi mendorong perubahan dan penyesuaian selama masa aktifitas, yang diperuntukkan bagi tahapan aktifitas kedepan atau aktifitas baru (Wilopo, 2012) </vt:lpstr>
      <vt:lpstr>Teknik dalam pelaksanaan monitoring dapat dilakukan dengan melalui kegiatan observasi langsung atas proses, wawancara kepada sumber/pelaku utama, dan kegiatan diskusi terbatas melalaui forum group discussion untuk memperoleh klarifikasi pelaksanaan program (Asep suryana, 2010) </vt:lpstr>
      <vt:lpstr>Perbandingan Pendekatan Monitoring</vt:lpstr>
      <vt:lpstr>Keempat pendekatan di atas mempunyai ciri yang bersamaan yaitu bahwa keempatnya:  1) terpusat kepada keluaran kebijaksanaan, sehingga dalam monitoring ini sangat diperhatikan variabel yang mempengaruhi keluaran, baik yang tidak dapat dikontrol oleh pembuat kebijaksanaan (misalnya kondisi sekarang yang sudah ada), dan variabel yang dapat dimanipulasikan atau diramalkan sebelumnya;  2) berpusat pada tujuan, yaitu untuk memberikan pemuasan kebutuhan, nilai atau kesempatan kepada klien atau target;  </vt:lpstr>
      <vt:lpstr>3) berorientasi pada perubahan. Tiap-tiap pendekatan itu berusaha untuk memonitor perubahan dalam suatu jangka waktu tertentu, baik dengan menganalisis perubahan unjuk kerja antara beberapa program yang berbeda atau yang sama beberapa variabelnya, atau kombinasi antara keduanya;  4) memungkinkan klasifikasi silang keluaran dan dampak berdasarkan variabel-variabel lain termasuk variabel yang dipergunakan untuk memonitor masukan kebijaksanaan (waktu, uang, tenaga, perlengkapan) dan proses kebijaksanaan (aktivitas, dan sikap administratif, organisasi dan politis yang diperlukan untuk transformasi 7 masukan kebijaksanaan menjadi keluaran), dan 5) berhubungan dengan aspek pelaksanaan kebijaksanaan secara obyektif maupun subyektif. </vt:lpstr>
      <vt:lpstr>Kelompok Diskusi:</vt:lpstr>
      <vt:lpstr>Anggota Kelompok</vt:lpstr>
      <vt:lpstr>PENUTUP BELAJAR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126</cp:revision>
  <dcterms:created xsi:type="dcterms:W3CDTF">2017-11-21T07:01:00Z</dcterms:created>
  <dcterms:modified xsi:type="dcterms:W3CDTF">2021-03-03T04:03:54Z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