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3" r:id="rId4"/>
    <p:sldMasterId id="2147483657" r:id="rId5"/>
  </p:sldMasterIdLst>
  <p:notesMasterIdLst>
    <p:notesMasterId r:id="rId27"/>
  </p:notesMasterIdLst>
  <p:sldIdLst>
    <p:sldId id="578" r:id="rId6"/>
    <p:sldId id="307" r:id="rId7"/>
    <p:sldId id="568" r:id="rId8"/>
    <p:sldId id="569" r:id="rId9"/>
    <p:sldId id="625" r:id="rId10"/>
    <p:sldId id="573" r:id="rId11"/>
    <p:sldId id="574" r:id="rId12"/>
    <p:sldId id="589" r:id="rId13"/>
    <p:sldId id="590" r:id="rId14"/>
    <p:sldId id="571" r:id="rId15"/>
    <p:sldId id="596" r:id="rId16"/>
    <p:sldId id="622" r:id="rId17"/>
    <p:sldId id="623" r:id="rId18"/>
    <p:sldId id="624" r:id="rId19"/>
    <p:sldId id="616" r:id="rId20"/>
    <p:sldId id="617" r:id="rId21"/>
    <p:sldId id="618" r:id="rId22"/>
    <p:sldId id="619" r:id="rId23"/>
    <p:sldId id="620" r:id="rId24"/>
    <p:sldId id="621" r:id="rId25"/>
    <p:sldId id="32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2"/>
      </p:cViewPr>
      <p:guideLst>
        <p:guide orient="horz" pos="2177"/>
        <p:guide pos="38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endParaRPr lang="en-US"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7" Type="http://schemas.openxmlformats.org/officeDocument/2006/relationships/theme" Target="../theme/theme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2"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3"/>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4"/>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5"/>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2"/>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3"/>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smtClean="0">
                <a:latin typeface="Franklin Gothic Heavy" panose="020B0903020102020204" pitchFamily="34" charset="0"/>
                <a:ea typeface="Arial Unicode MS" pitchFamily="34" charset="-128"/>
                <a:cs typeface="Tahoma" panose="020B0604030504040204" pitchFamily="34" charset="0"/>
              </a:rPr>
              <a:t>PEMBUKA BELAJAR</a:t>
            </a:r>
            <a:endParaRPr lang="id-ID" sz="3600" dirty="0" smtClean="0">
              <a:latin typeface="Franklin Gothic Heavy" panose="020B0903020102020204" pitchFamily="34" charset="0"/>
              <a:ea typeface="Arial Unicode MS" pitchFamily="34" charset="-128"/>
              <a:cs typeface="Tahoma" panose="020B0604030504040204"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anose="020B0506020104020203" pitchFamily="34" charset="0"/>
              </a:rPr>
              <a:t>“</a:t>
            </a:r>
            <a:r>
              <a:rPr lang="en-US" sz="2800" dirty="0" err="1">
                <a:solidFill>
                  <a:schemeClr val="tx1"/>
                </a:solidFill>
                <a:latin typeface="Gill Sans MT Condensed" panose="020B0506020104020203" pitchFamily="34" charset="0"/>
              </a:rPr>
              <a:t>Kami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ridho</a:t>
            </a:r>
            <a:r>
              <a:rPr lang="en-US" sz="2800" dirty="0">
                <a:solidFill>
                  <a:schemeClr val="tx1"/>
                </a:solidFill>
                <a:latin typeface="Gill Sans MT Condensed" panose="020B0506020104020203" pitchFamily="34" charset="0"/>
              </a:rPr>
              <a:t> Allah SWT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Tuhanku</a:t>
            </a:r>
            <a:r>
              <a:rPr lang="en-US" sz="2800" dirty="0">
                <a:solidFill>
                  <a:schemeClr val="tx1"/>
                </a:solidFill>
                <a:latin typeface="Gill Sans MT Condensed" panose="020B0506020104020203" pitchFamily="34" charset="0"/>
              </a:rPr>
              <a:t>, Islam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agamaku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Muhammad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Rasul</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Ya</a:t>
            </a:r>
            <a:r>
              <a:rPr lang="en-US" sz="2800" dirty="0">
                <a:solidFill>
                  <a:schemeClr val="tx1"/>
                </a:solidFill>
                <a:latin typeface="Gill Sans MT Condensed" panose="020B0506020104020203" pitchFamily="34" charset="0"/>
              </a:rPr>
              <a:t> Allah, </a:t>
            </a:r>
            <a:r>
              <a:rPr lang="en-US" sz="2800" dirty="0" err="1">
                <a:solidFill>
                  <a:schemeClr val="tx1"/>
                </a:solidFill>
                <a:latin typeface="Gill Sans MT Condensed" panose="020B0506020104020203" pitchFamily="34" charset="0"/>
              </a:rPr>
              <a:t>tambahkanlah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kepadaku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ilmu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berikanlah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kefahaman</a:t>
            </a:r>
            <a:r>
              <a:rPr lang="en-US" sz="2800" dirty="0">
                <a:solidFill>
                  <a:schemeClr val="tx1"/>
                </a:solidFill>
                <a:latin typeface="Gill Sans MT Condensed" panose="020B0506020104020203" pitchFamily="34" charset="0"/>
              </a:rPr>
              <a:t>”</a:t>
            </a:r>
            <a:endParaRPr lang="en-US" sz="2800" dirty="0">
              <a:solidFill>
                <a:schemeClr val="tx1"/>
              </a:solidFill>
              <a:latin typeface="Gill Sans MT Condensed" panose="020B0506020104020203" pitchFamily="34" charset="0"/>
            </a:endParaRPr>
          </a:p>
        </p:txBody>
      </p:sp>
      <p:pic>
        <p:nvPicPr>
          <p:cNvPr id="15364" name="Picture 5" descr="C:\Users\Suryani\Pictures\doa-belajar.jpg"/>
          <p:cNvPicPr>
            <a:picLocks noChangeAspect="1" noChangeArrowheads="1"/>
          </p:cNvPicPr>
          <p:nvPr/>
        </p:nvPicPr>
        <p:blipFill>
          <a:blip r:embed="rId1"/>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DOA BELAJAR</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en-US" sz="3600" b="1" dirty="0" smtClean="0"/>
              <a:t>Penilaian Akhir</a:t>
            </a:r>
            <a:endParaRPr lang="en-US" sz="3600" b="1" dirty="0"/>
          </a:p>
        </p:txBody>
      </p:sp>
      <p:sp>
        <p:nvSpPr>
          <p:cNvPr id="4" name="Content Placeholder 3"/>
          <p:cNvSpPr/>
          <p:nvPr>
            <p:ph sz="quarter" idx="10"/>
          </p:nvPr>
        </p:nvSpPr>
        <p:spPr/>
        <p:txBody>
          <a:bodyPr/>
          <a:p>
            <a:pPr lvl="2"/>
            <a:r>
              <a:rPr lang="en-US" sz="4000"/>
              <a:t>UTS 	: 23,67%</a:t>
            </a:r>
            <a:endParaRPr lang="en-US" sz="4000"/>
          </a:p>
          <a:p>
            <a:pPr lvl="2"/>
            <a:r>
              <a:rPr lang="en-US" sz="4000"/>
              <a:t>UAS	: 23,67%</a:t>
            </a:r>
            <a:endParaRPr lang="en-US" sz="4000"/>
          </a:p>
          <a:p>
            <a:pPr lvl="2"/>
            <a:r>
              <a:rPr lang="en-US" sz="4000"/>
              <a:t>Seminar: 23,67%</a:t>
            </a:r>
            <a:endParaRPr lang="en-US" sz="4000"/>
          </a:p>
          <a:p>
            <a:pPr lvl="2"/>
            <a:r>
              <a:rPr lang="en-US" sz="4000"/>
              <a:t>Tugas 			: 20%</a:t>
            </a:r>
            <a:endParaRPr 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Konsep dan Prinsip Dasar Monitoring dan Evaluasi Kebijakan Publik</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057910" y="2098040"/>
            <a:ext cx="10515600" cy="3053080"/>
          </a:xfrm>
        </p:spPr>
        <p:txBody>
          <a:bodyPr/>
          <a:p>
            <a:pPr algn="l"/>
            <a:r>
              <a:rPr lang="en-US"/>
              <a:t>Ripley mengelompokan kebijakan publik  dalam empat tipe, yaitu </a:t>
            </a:r>
            <a:br>
              <a:rPr lang="en-US"/>
            </a:br>
            <a:r>
              <a:rPr lang="en-US"/>
              <a:t>(1) tipe kebijakan distributif, </a:t>
            </a:r>
            <a:br>
              <a:rPr lang="en-US"/>
            </a:br>
            <a:r>
              <a:rPr lang="en-US"/>
              <a:t>(2) tipe kebijakan redistributif, </a:t>
            </a:r>
            <a:br>
              <a:rPr lang="en-US"/>
            </a:br>
            <a:r>
              <a:rPr lang="en-US"/>
              <a:t>(3) tipe kebijakan regulatif protektif dan </a:t>
            </a:r>
            <a:br>
              <a:rPr lang="en-US"/>
            </a:br>
            <a:r>
              <a:rPr lang="en-US"/>
              <a:t>(4) tipe kebijakan regulatif kompetitif</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48055" y="1648460"/>
            <a:ext cx="10515600" cy="3741420"/>
          </a:xfrm>
        </p:spPr>
        <p:txBody>
          <a:bodyPr/>
          <a:p>
            <a:r>
              <a:rPr lang="en-US"/>
              <a:t>Tipe kebijakan distributif dimaksudkan untuk </a:t>
            </a:r>
            <a:br>
              <a:rPr lang="en-US"/>
            </a:br>
            <a:r>
              <a:rPr lang="en-US"/>
              <a:t>meningkatkan atau mendorong aktivitas masyarakat tanpa ada </a:t>
            </a:r>
            <a:br>
              <a:rPr lang="en-US"/>
            </a:br>
            <a:r>
              <a:rPr lang="en-US"/>
              <a:t>intervensi atau dorongan dari pemerintah. Pada tipe ini semua </a:t>
            </a:r>
            <a:br>
              <a:rPr lang="en-US"/>
            </a:br>
            <a:r>
              <a:rPr lang="en-US"/>
              <a:t>tingkatan organisasi pemerintah memiliki peran yang sama </a:t>
            </a:r>
            <a:br>
              <a:rPr lang="en-US"/>
            </a:br>
            <a:r>
              <a:rPr lang="en-US"/>
              <a:t>pentingnya dan secara umum konflik antar organisasi pelaksana rendah. </a:t>
            </a:r>
            <a:br>
              <a:rPr lang="en-US"/>
            </a:br>
            <a:br>
              <a:rPr lang="en-US"/>
            </a:br>
            <a:r>
              <a:rPr lang="en-US"/>
              <a:t>Tipe kebijakan redistributif bertujuan untuk menata </a:t>
            </a:r>
            <a:br>
              <a:rPr lang="en-US"/>
            </a:br>
            <a:r>
              <a:rPr lang="en-US"/>
              <a:t>kembali alokasi kekayaan, hak-hak atau kepentingan antar </a:t>
            </a:r>
            <a:br>
              <a:rPr lang="en-US"/>
            </a:br>
            <a:r>
              <a:rPr lang="en-US"/>
              <a:t>kelompok sosial.</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8215" y="1718945"/>
            <a:ext cx="10515600" cy="4190365"/>
          </a:xfrm>
        </p:spPr>
        <p:txBody>
          <a:bodyPr/>
          <a:p>
            <a:r>
              <a:rPr lang="en-US"/>
              <a:t>Tipe kebijakan regulative </a:t>
            </a:r>
            <a:br>
              <a:rPr lang="en-US"/>
            </a:br>
            <a:r>
              <a:rPr lang="en-US"/>
              <a:t>protective bertujuan untuk melindungi masyarakat dengan </a:t>
            </a:r>
            <a:br>
              <a:rPr lang="en-US"/>
            </a:br>
            <a:r>
              <a:rPr lang="en-US"/>
              <a:t>menetapkan kondisi atau syarat bagi kegiatan-kegiatan </a:t>
            </a:r>
            <a:br>
              <a:rPr lang="en-US"/>
            </a:br>
            <a:r>
              <a:rPr lang="en-US"/>
              <a:t>masyarakat yang hendak dilaksanakan. </a:t>
            </a:r>
            <a:br>
              <a:rPr lang="en-US"/>
            </a:br>
            <a:br>
              <a:rPr lang="en-US"/>
            </a:br>
            <a:r>
              <a:rPr lang="en-US"/>
              <a:t>Tipe kebijakan regulative kompetitive bertujuan untuk menjaga agar terdapat kompetisi yang adil. Dengan kata lain, kebijakan tipe ini </a:t>
            </a:r>
            <a:br>
              <a:rPr lang="en-US"/>
            </a:br>
            <a:r>
              <a:rPr lang="en-US"/>
              <a:t>bertujuan untuk menghindari terjadinya monopoli oleh </a:t>
            </a:r>
            <a:br>
              <a:rPr lang="en-US"/>
            </a:br>
            <a:r>
              <a:rPr lang="en-US"/>
              <a:t>sekelompok masyarakat atas suatu bidang dan akses tertentu</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1295467" y="1244372"/>
            <a:ext cx="10081120" cy="432048"/>
          </a:xfrm>
        </p:spPr>
        <p:txBody>
          <a:bodyPr/>
          <a:p>
            <a:r>
              <a:rPr lang="en-US"/>
              <a:t>Bagan Analisa Kebijakan</a:t>
            </a:r>
            <a:endParaRPr lang="en-US"/>
          </a:p>
        </p:txBody>
      </p:sp>
      <p:pic>
        <p:nvPicPr>
          <p:cNvPr id="3" name="Content Placeholder 2" descr="Analisis+Kebijakan+Yang+Berorientasi+Pada+Masalah+Sumber+(Dunn,+1999-21)"/>
          <p:cNvPicPr>
            <a:picLocks noChangeAspect="1"/>
          </p:cNvPicPr>
          <p:nvPr>
            <p:ph sz="quarter" idx="10"/>
          </p:nvPr>
        </p:nvPicPr>
        <p:blipFill>
          <a:blip r:embed="rId1"/>
          <a:stretch>
            <a:fillRect/>
          </a:stretch>
        </p:blipFill>
        <p:spPr>
          <a:xfrm>
            <a:off x="3343275" y="2133600"/>
            <a:ext cx="5985510" cy="431990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88060" y="2038350"/>
            <a:ext cx="10515600" cy="3272790"/>
          </a:xfrm>
        </p:spPr>
        <p:txBody>
          <a:bodyPr/>
          <a:p>
            <a:r>
              <a:rPr lang="en-US"/>
              <a:t>monitoring merupakan suatu kegiatan mengamati secara seksama suatu keadaan atau kondisi, termasuk juga perilaku atau kegiatan tertentu, dengan tujuan agar semua data masukan atau informasi yang diperoleh dari hasil pengamatan tersebut dapat menjadi landasan dalam mengambil keputusan tindakan selanjutnya yang diperlukan.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97910" y="1878100"/>
            <a:ext cx="10515600" cy="1325563"/>
          </a:xfrm>
        </p:spPr>
        <p:txBody>
          <a:bodyPr/>
          <a:p>
            <a:r>
              <a:rPr lang="en-US"/>
              <a:t>Monitoring dilaksanakan dengan maksud agar proyek dapat mencapai tujuan secara efektif dan efisien dengan menyediakan umpan balik bagi pengelola proyek pada setiap tingkatan. Umpan balik ini memungkinkan pemimpin proyek menyempurnakan rencana operasional proyek dan mengambil tindakan korektif tepat pada waktunya jika terjadi masalah dan hambatan</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97585" y="2307590"/>
            <a:ext cx="10515600" cy="2832735"/>
          </a:xfrm>
        </p:spPr>
        <p:txBody>
          <a:bodyPr/>
          <a:p>
            <a:r>
              <a:rPr lang="en-US"/>
              <a:t>Evaluasi kebijakan menjadi pola penting dalam mengetahui apakah kebijakan yang sudah diimplementasikan berjalan sesuai dengan ketentuan yang berlaku, hasil yang baik, kecepatan dalam pelaksanaan, ketepatan sasaran, dan apakah sudah sesuai dengan kebutuhan masyarakat.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87750" y="2038120"/>
            <a:ext cx="10515600" cy="1325563"/>
          </a:xfrm>
        </p:spPr>
        <p:txBody>
          <a:bodyPr/>
          <a:p>
            <a:r>
              <a:rPr lang="en-US"/>
              <a:t>Berbagai masukan dalam evaluasi kebijakan dijadikan sebagai pedoman untuk melakukan perubahan dalam kebijakan. Termasuk di dalamnya adalah apakah mengganti kebijakan yang sudah ada dengan kebijakan yang baru, atau melanjutkan kebijakan yang sudah ada dengan pola dan metode yang lebih baik.</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br>
              <a:rPr lang="en-US" sz="5400" dirty="0" smtClean="0">
                <a:solidFill>
                  <a:schemeClr val="bg1"/>
                </a:solidFill>
                <a:latin typeface="Corbel" panose="020B0503020204020204" pitchFamily="34" charset="0"/>
                <a:cs typeface="Arial" panose="020B0604020202020204" pitchFamily="34" charset="0"/>
              </a:rPr>
            </a:br>
            <a:r>
              <a:rPr lang="en-US" sz="5400" dirty="0" smtClean="0">
                <a:solidFill>
                  <a:schemeClr val="tx1"/>
                </a:solidFill>
                <a:latin typeface="Corbel" panose="020B0503020204020204" pitchFamily="34" charset="0"/>
                <a:cs typeface="Arial" panose="020B0604020202020204" pitchFamily="34" charset="0"/>
              </a:rPr>
              <a:t>Kontrak Belajar</a:t>
            </a:r>
            <a:endParaRPr lang="en-US" sz="5400" dirty="0" smtClean="0">
              <a:latin typeface="Gill Sans MT Condensed" panose="020B0506020104020203" pitchFamily="34" charset="0"/>
              <a:ea typeface="Arial Unicode MS" pitchFamily="34" charset="-128"/>
              <a:cs typeface="Tahoma" panose="020B0604030504040204"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en-US" sz="1600" dirty="0" smtClean="0">
                <a:latin typeface="Berlin Sans FB Demi" panose="020E0802020502020306" pitchFamily="34" charset="0"/>
              </a:rPr>
              <a:t>Dewi Amanatun Suryani, S.IP., MPA</a:t>
            </a:r>
            <a:endParaRPr lang="en-US" sz="1600" dirty="0" smtClean="0">
              <a:latin typeface="Berlin Sans FB Demi" panose="020E0802020502020306" pitchFamily="34" charset="0"/>
            </a:endParaRPr>
          </a:p>
          <a:p>
            <a:r>
              <a:rPr lang="en-US" sz="1600" dirty="0" err="1" smtClean="0">
                <a:latin typeface="Berlin Sans FB Demi" panose="020E0802020502020306" pitchFamily="34" charset="0"/>
              </a:rPr>
              <a:t>Disampaikan</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pada</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Kuliah</a:t>
            </a:r>
            <a:r>
              <a:rPr lang="en-US" sz="1600" dirty="0" smtClean="0">
                <a:latin typeface="Berlin Sans FB Demi" panose="020E0802020502020306" pitchFamily="34" charset="0"/>
              </a:rPr>
              <a:t> Monitoring dan Evaluasi Kebijakan Publik</a:t>
            </a:r>
            <a:endParaRPr lang="en-US" sz="1600" dirty="0" smtClean="0">
              <a:latin typeface="Berlin Sans FB Demi" panose="020E0802020502020306" pitchFamily="34" charset="0"/>
            </a:endParaRPr>
          </a:p>
          <a:p>
            <a:r>
              <a:rPr lang="en-US" sz="1600" dirty="0" smtClean="0">
                <a:latin typeface="Berlin Sans FB Demi" panose="020E0802020502020306" pitchFamily="34" charset="0"/>
              </a:rPr>
              <a:t>Februari, </a:t>
            </a:r>
            <a:r>
              <a:rPr lang="en-US" sz="1600" dirty="0" err="1" smtClean="0">
                <a:latin typeface="Berlin Sans FB Demi" panose="020E0802020502020306" pitchFamily="34" charset="0"/>
              </a:rPr>
              <a:t>2021</a:t>
            </a:r>
            <a:endParaRPr lang="en-US" sz="1600" dirty="0" smtClean="0">
              <a:latin typeface="Berlin Sans FB Demi" panose="020E0802020502020306"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smtClean="0">
                <a:latin typeface="Berlin Sans FB Demi" panose="020E0802020502020306" pitchFamily="34" charset="0"/>
                <a:ea typeface="SimSun" panose="02010600030101010101" pitchFamily="2" charset="-122"/>
                <a:cs typeface="Tahoma" panose="020B0604030504040204" pitchFamily="34" charset="0"/>
              </a:rPr>
              <a:t>PENUTUP BELAJAR</a:t>
            </a:r>
            <a:br>
              <a:rPr lang="en-US" sz="4000" b="1" dirty="0" smtClean="0">
                <a:latin typeface="Berlin Sans FB Demi" panose="020E0802020502020306" pitchFamily="34" charset="0"/>
                <a:ea typeface="Arial Unicode MS" pitchFamily="34" charset="-128"/>
                <a:cs typeface="Tahoma" panose="020B0604030504040204" pitchFamily="34" charset="0"/>
              </a:rPr>
            </a:br>
            <a:endParaRPr lang="en-US" sz="4000" b="1" dirty="0" smtClean="0">
              <a:latin typeface="Berlin Sans FB Demi" panose="020E0802020502020306" pitchFamily="34" charset="0"/>
              <a:ea typeface="Arial Unicode MS" pitchFamily="34" charset="-128"/>
              <a:cs typeface="Tahoma" panose="020B0604030504040204"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بِسْمِ اللَّهِ الرَّحْمَنِ الرَّحِيمِ</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اَللَّهُمَّ أَرِنَا الْحَقَّ حَقًّا وَارْزُقْنَا اتِّـبَاعَه ُ وَأَرِنَا الْبَاطِلَ بَاطِلاً وَارْزُقْنَا اجْتِنَابَهُ</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err="1" smtClean="0">
                <a:latin typeface="Gill Sans MT Condensed" panose="020B0506020104020203" pitchFamily="34" charset="0"/>
                <a:ea typeface="Arial Unicode MS" pitchFamily="34" charset="-128"/>
                <a:cs typeface="Tahoma" panose="020B0604030504040204" pitchFamily="34" charset="0"/>
              </a:rPr>
              <a:t>Ya</a:t>
            </a:r>
            <a:r>
              <a:rPr lang="en-US" sz="3600" dirty="0" smtClean="0">
                <a:latin typeface="Gill Sans MT Condensed" panose="020B0506020104020203" pitchFamily="34" charset="0"/>
                <a:ea typeface="Arial Unicode MS" pitchFamily="34" charset="-128"/>
                <a:cs typeface="Tahoma" panose="020B0604030504040204" pitchFamily="34" charset="0"/>
              </a:rPr>
              <a:t> Allah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kebenaran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mengikutinya</a:t>
            </a:r>
            <a:r>
              <a:rPr lang="en-US" sz="3600" dirty="0" smtClean="0">
                <a:latin typeface="Gill Sans MT Condensed" panose="020B0506020104020203" pitchFamily="34" charset="0"/>
                <a:ea typeface="Arial Unicode MS" pitchFamily="34" charset="-128"/>
                <a:cs typeface="Tahoma" panose="020B0604030504040204" pitchFamily="34" charset="0"/>
              </a:rPr>
              <a:t>, </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smtClean="0">
                <a:latin typeface="Gill Sans MT Condensed" panose="020B0506020104020203" pitchFamily="34" charset="0"/>
                <a:ea typeface="Arial Unicode MS" pitchFamily="34" charset="-128"/>
                <a:cs typeface="Tahoma" panose="020B0604030504040204" pitchFamily="34" charset="0"/>
              </a:rPr>
              <a:t>Dan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keburukan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menjauhinya</a:t>
            </a:r>
            <a:r>
              <a:rPr lang="en-US" sz="3600" dirty="0" smtClean="0">
                <a:latin typeface="Gill Sans MT Condensed" panose="020B0506020104020203" pitchFamily="34" charset="0"/>
                <a:ea typeface="Arial Unicode MS" pitchFamily="34" charset="-128"/>
                <a:cs typeface="Tahoma" panose="020B0604030504040204" pitchFamily="34" charset="0"/>
              </a:rPr>
              <a:t>.</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eaLnBrk="1" hangingPunct="1"/>
            <a:endParaRPr lang="en-US" sz="2400" dirty="0" smtClean="0">
              <a:latin typeface="Gill Sans MT Condensed" panose="020B0506020104020203" pitchFamily="34" charset="0"/>
              <a:ea typeface="Arial Unicode MS" pitchFamily="34" charset="-128"/>
              <a:cs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smtClean="0">
                <a:solidFill>
                  <a:schemeClr val="tx1"/>
                </a:solidFill>
              </a:rPr>
              <a:t>Capaian</a:t>
            </a:r>
            <a:r>
              <a:rPr lang="en-US" sz="4000" b="1" dirty="0" smtClean="0">
                <a:solidFill>
                  <a:schemeClr val="tx1"/>
                </a:solidFill>
              </a:rPr>
              <a:t> </a:t>
            </a:r>
            <a:r>
              <a:rPr lang="en-US" sz="4000" b="1" dirty="0" err="1" smtClean="0">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581891" y="1427019"/>
            <a:ext cx="10972800" cy="4103400"/>
          </a:xfrm>
          <a:prstGeom prst="rect">
            <a:avLst/>
          </a:prstGeom>
        </p:spPr>
        <p:txBody>
          <a:bodyPr/>
          <a:lstStyle/>
          <a:p>
            <a:pPr marL="514350" indent="-514350">
              <a:buNone/>
            </a:pPr>
            <a:r>
              <a:rPr lang="en-US" dirty="0" smtClean="0">
                <a:latin typeface="Arial Narrow" panose="020B0606020202030204" pitchFamily="34" charset="0"/>
                <a:ea typeface="SimHei" pitchFamily="49" charset="-122"/>
              </a:rPr>
              <a:t>1.Mahasiswa mampu memahami konsep dan prinsip dasar monitoring dan evaluasi kebijakan publik , (S3, PP6)</a:t>
            </a:r>
            <a:endParaRPr lang="en-US" dirty="0" smtClean="0">
              <a:latin typeface="Arial Narrow" panose="020B0606020202030204" pitchFamily="34" charset="0"/>
              <a:ea typeface="SimHei" pitchFamily="49" charset="-122"/>
            </a:endParaRPr>
          </a:p>
          <a:p>
            <a:pPr marL="514350" indent="-514350">
              <a:buNone/>
            </a:pPr>
            <a:r>
              <a:rPr lang="en-US" dirty="0" smtClean="0">
                <a:latin typeface="Arial Narrow" panose="020B0606020202030204" pitchFamily="34" charset="0"/>
                <a:ea typeface="SimHei" pitchFamily="49" charset="-122"/>
              </a:rPr>
              <a:t>2.Mahasiswa mampu memahami pendekatan dan model monitoring dan evaluasi kebiijakan publik (PP6, KU1)</a:t>
            </a:r>
            <a:endParaRPr lang="en-US" dirty="0" smtClean="0">
              <a:latin typeface="Arial Narrow" panose="020B0606020202030204" pitchFamily="34" charset="0"/>
              <a:ea typeface="SimHei" pitchFamily="49" charset="-122"/>
            </a:endParaRPr>
          </a:p>
          <a:p>
            <a:pPr marL="514350" indent="-514350">
              <a:buNone/>
            </a:pPr>
            <a:r>
              <a:rPr lang="en-US" dirty="0" smtClean="0">
                <a:latin typeface="Arial Narrow" panose="020B0606020202030204" pitchFamily="34" charset="0"/>
                <a:ea typeface="SimHei" pitchFamily="49" charset="-122"/>
              </a:rPr>
              <a:t>3.Mahasiswa mampu menganalisis kebijakan dengan menggunakan desain dan metode monitoring dan evaluasi kebijakan publik (KK4)</a:t>
            </a:r>
            <a:endParaRPr lang="en-US" dirty="0" smtClean="0">
              <a:latin typeface="Arial Narrow" panose="020B0606020202030204" pitchFamily="34" charset="0"/>
              <a:ea typeface="SimHei"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685" y="335280"/>
            <a:ext cx="6101715" cy="604520"/>
          </a:xfrm>
        </p:spPr>
        <p:txBody>
          <a:bodyPr/>
          <a:lstStyle/>
          <a:p>
            <a:r>
              <a:rPr lang="en-US" sz="4000" b="1" dirty="0" err="1" smtClean="0"/>
              <a:t>Deskripsi Mata Kuliah</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en-US" sz="2800" b="1" smtClean="0"/>
              <a:t>1.Konsep dan Prinsip dasar monitoring dan evaluasi kebijakan publik</a:t>
            </a:r>
            <a:endParaRPr lang="en-US" sz="2800" b="1" smtClean="0"/>
          </a:p>
          <a:p>
            <a:pPr>
              <a:buNone/>
            </a:pPr>
            <a:r>
              <a:rPr lang="en-US" sz="2800" b="1" smtClean="0"/>
              <a:t>2.Proses Kebijakan dan Peran Penting Monitoring Dan Evaluasi</a:t>
            </a:r>
            <a:endParaRPr lang="en-US" sz="2800" b="1" smtClean="0"/>
          </a:p>
          <a:p>
            <a:pPr>
              <a:buNone/>
            </a:pPr>
            <a:r>
              <a:rPr lang="en-US" sz="2800" b="1" smtClean="0"/>
              <a:t>3.Pendekatan monitoring dan evaluasi</a:t>
            </a:r>
            <a:endParaRPr lang="en-US" sz="2800" b="1" smtClean="0"/>
          </a:p>
          <a:p>
            <a:pPr>
              <a:buNone/>
            </a:pPr>
            <a:r>
              <a:rPr lang="en-US" sz="2800" b="1" smtClean="0"/>
              <a:t>4.Desain dan metode monitoring dan evaluasi</a:t>
            </a:r>
            <a:endParaRPr lang="en-US" sz="2800" b="1" smtClean="0"/>
          </a:p>
          <a:p>
            <a:pPr>
              <a:buNone/>
            </a:pPr>
            <a:r>
              <a:rPr lang="en-US" sz="2800" b="1" smtClean="0"/>
              <a:t>5.Pengembangan instrumen monitoring dan evaluasi</a:t>
            </a:r>
            <a:endParaRPr lang="en-US" sz="2800" b="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Kelompok Diskusi:</a:t>
            </a:r>
            <a:endParaRPr lang="en-US"/>
          </a:p>
        </p:txBody>
      </p:sp>
      <p:sp>
        <p:nvSpPr>
          <p:cNvPr id="4" name="Content Placeholder 3"/>
          <p:cNvSpPr>
            <a:spLocks noGrp="1"/>
          </p:cNvSpPr>
          <p:nvPr>
            <p:ph sz="quarter" idx="10"/>
          </p:nvPr>
        </p:nvSpPr>
        <p:spPr/>
        <p:txBody>
          <a:bodyPr/>
          <a:p>
            <a:pPr marL="457200" indent="-457200">
              <a:buAutoNum type="arabicPeriod"/>
            </a:pPr>
            <a:r>
              <a:rPr lang="en-US"/>
              <a:t>menyusun indikator kepuasan layanan informasi publik Pemda DIY</a:t>
            </a:r>
            <a:endParaRPr lang="en-US"/>
          </a:p>
          <a:p>
            <a:pPr marL="457200" indent="-457200">
              <a:buAutoNum type="arabicPeriod"/>
            </a:pPr>
            <a:r>
              <a:rPr lang="en-US"/>
              <a:t>monitoring dan evaluasi website Pemda DIY dg Pemda Jateng</a:t>
            </a:r>
            <a:endParaRPr lang="en-US"/>
          </a:p>
          <a:p>
            <a:pPr marL="457200" indent="-457200">
              <a:buAutoNum type="arabicPeriod"/>
            </a:pPr>
            <a:r>
              <a:rPr lang="en-US"/>
              <a:t>monitoring dan evaluasi website UNISA dg UMY</a:t>
            </a:r>
            <a:endParaRPr lang="en-US"/>
          </a:p>
          <a:p>
            <a:pPr marL="457200" indent="-457200">
              <a:buAutoNum type="arabicPeriod"/>
            </a:pPr>
            <a:r>
              <a:rPr lang="en-US"/>
              <a:t>monitoring dan evaluasi website UNY dengan UGM</a:t>
            </a:r>
            <a:endParaRPr lang="en-US"/>
          </a:p>
          <a:p>
            <a:pPr marL="457200" indent="-457200">
              <a:buAutoNum type="arabicPeriod"/>
            </a:pPr>
            <a:r>
              <a:rPr lang="en-US"/>
              <a:t>evaluasi penangulanggungan kemiskinan di DIY (Bappeda DIY)</a:t>
            </a:r>
            <a:endParaRPr lang="en-US"/>
          </a:p>
          <a:p>
            <a:pPr marL="457200" indent="-457200">
              <a:buAutoNum type="arabicPeriod"/>
            </a:pPr>
            <a:r>
              <a:rPr lang="en-US"/>
              <a:t>evaluasi pelayanan publik di DIY (Ombudsman)</a:t>
            </a:r>
            <a:endParaRPr lang="en-US"/>
          </a:p>
          <a:p>
            <a:pPr marL="457200" indent="-457200">
              <a:buAutoNum type="arabicPeriod"/>
            </a:pPr>
            <a:r>
              <a:rPr lang="en-US"/>
              <a:t>evaluasi kebijakan vaksin di Indonesia</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Peta Pembelajaran</a:t>
            </a:r>
            <a:endParaRPr lang="en-US" sz="4000" b="1" dirty="0"/>
          </a:p>
        </p:txBody>
      </p:sp>
      <p:pic>
        <p:nvPicPr>
          <p:cNvPr id="5" name="Content Placeholder 4"/>
          <p:cNvPicPr>
            <a:picLocks noChangeAspect="1"/>
          </p:cNvPicPr>
          <p:nvPr>
            <p:ph sz="quarter" idx="10"/>
          </p:nvPr>
        </p:nvPicPr>
        <p:blipFill>
          <a:blip r:embed="rId1"/>
          <a:stretch>
            <a:fillRect/>
          </a:stretch>
        </p:blipFill>
        <p:spPr>
          <a:xfrm>
            <a:off x="1295400" y="3067685"/>
            <a:ext cx="10081895" cy="24511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8580" y="335280"/>
            <a:ext cx="6052820" cy="604520"/>
          </a:xfrm>
        </p:spPr>
        <p:txBody>
          <a:bodyPr/>
          <a:lstStyle/>
          <a:p>
            <a:r>
              <a:rPr lang="en-US" sz="4000" b="1" dirty="0" err="1" smtClean="0"/>
              <a:t>Struktur Pelaksanaan</a:t>
            </a:r>
            <a:endParaRPr lang="en-US" sz="4000" b="1" dirty="0"/>
          </a:p>
        </p:txBody>
      </p:sp>
      <p:sp>
        <p:nvSpPr>
          <p:cNvPr id="5" name="Text Box 4"/>
          <p:cNvSpPr txBox="1"/>
          <p:nvPr/>
        </p:nvSpPr>
        <p:spPr>
          <a:xfrm>
            <a:off x="543560" y="1812925"/>
            <a:ext cx="10904855" cy="4399915"/>
          </a:xfrm>
          <a:prstGeom prst="rect">
            <a:avLst/>
          </a:prstGeom>
          <a:noFill/>
        </p:spPr>
        <p:txBody>
          <a:bodyPr wrap="square" rtlCol="0" anchor="t">
            <a:spAutoFit/>
          </a:bodyPr>
          <a:p>
            <a:r>
              <a:rPr lang="en-US" sz="2800"/>
              <a:t>Perkuliahan dilaksanakan dalam kurun waktu 1 semester. Adapun struktur pelaksanaannya adalah sebagai berikut :</a:t>
            </a:r>
            <a:endParaRPr lang="en-US" sz="2800"/>
          </a:p>
          <a:p>
            <a:endParaRPr lang="en-US" sz="2800"/>
          </a:p>
          <a:p>
            <a:pPr marL="342900" indent="-342900">
              <a:buAutoNum type="arabicPeriod"/>
            </a:pPr>
            <a:r>
              <a:rPr lang="en-US" sz="2800"/>
              <a:t>Mahasiswa diwajibkan membaca materi dan konten yang diberikan per pokok bahasan yang diikuti dengan berpartisipasi secara aktif dalam diskusi.</a:t>
            </a:r>
            <a:endParaRPr lang="en-US" sz="2800"/>
          </a:p>
          <a:p>
            <a:pPr marL="342900" indent="-342900">
              <a:buAutoNum type="arabicPeriod"/>
            </a:pPr>
            <a:r>
              <a:rPr lang="en-US" sz="2800"/>
              <a:t>Mahasiswa diwajibkan mengerjakan dan mengumpulkan tugas sesuai ketentuan .</a:t>
            </a:r>
            <a:endParaRPr lang="en-US" sz="2800"/>
          </a:p>
          <a:p>
            <a:pPr marL="342900" indent="-342900">
              <a:buAutoNum type="arabicPeriod"/>
            </a:pPr>
            <a:r>
              <a:rPr lang="en-US" sz="2800"/>
              <a:t>Mahasiswa diwajibkan mengikuti Ujian Tengah Semester dan Ujian Akhir Semester.</a:t>
            </a: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smtClean="0"/>
              <a:t>Model Assesmen</a:t>
            </a:r>
            <a:endParaRPr lang="en-US" sz="4000" b="1" dirty="0"/>
          </a:p>
        </p:txBody>
      </p:sp>
      <p:sp>
        <p:nvSpPr>
          <p:cNvPr id="3" name="Text Box 2"/>
          <p:cNvSpPr txBox="1"/>
          <p:nvPr/>
        </p:nvSpPr>
        <p:spPr>
          <a:xfrm>
            <a:off x="120015" y="1305560"/>
            <a:ext cx="11951970" cy="5262245"/>
          </a:xfrm>
          <a:prstGeom prst="rect">
            <a:avLst/>
          </a:prstGeom>
          <a:noFill/>
        </p:spPr>
        <p:txBody>
          <a:bodyPr wrap="square" rtlCol="0" anchor="t">
            <a:spAutoFit/>
          </a:bodyPr>
          <a:p>
            <a:r>
              <a:rPr lang="en-US" sz="2400"/>
              <a:t>Paradigma pembelajaran e-learning adalah aktif dan mandiri, diharapkan peserta didik dapat mengatur intensitas belajarnya sendiri.</a:t>
            </a:r>
            <a:endParaRPr lang="en-US" sz="2400"/>
          </a:p>
          <a:p>
            <a:r>
              <a:rPr lang="en-US" sz="2400"/>
              <a:t>Dalam penyelenggaraan mata kuliah, dosen pengampu menilai mahasiswa dengan menggunakan berbagai indikator, seperti</a:t>
            </a:r>
            <a:endParaRPr lang="en-US" sz="2400"/>
          </a:p>
          <a:p>
            <a:pPr marL="457200" indent="-457200">
              <a:buAutoNum type="arabicPeriod"/>
            </a:pPr>
            <a:r>
              <a:rPr lang="en-US" sz="2400"/>
              <a:t> Keakftifan dalam mengikuti forum diskusi.</a:t>
            </a:r>
            <a:endParaRPr lang="en-US" sz="2400"/>
          </a:p>
          <a:p>
            <a:pPr marL="457200" indent="-457200">
              <a:buAutoNum type="arabicPeriod"/>
            </a:pPr>
            <a:r>
              <a:rPr lang="en-US" sz="2400"/>
              <a:t> Keteraturan atau frekuensi dalam melakukan akses terhadap sumber daya pendidikan yang tersedia pada aplikasi learning management system yang digunakan.</a:t>
            </a:r>
            <a:endParaRPr lang="en-US" sz="2400"/>
          </a:p>
          <a:p>
            <a:pPr marL="457200" indent="-457200">
              <a:buAutoNum type="arabicPeriod"/>
            </a:pPr>
            <a:r>
              <a:rPr lang="en-US" sz="2400"/>
              <a:t> Kuantitas kehadiran, dan kualitas interaksi dengan dosen baik secara sinkronus, atau asinkronus.</a:t>
            </a:r>
            <a:endParaRPr lang="en-US" sz="2400"/>
          </a:p>
          <a:p>
            <a:pPr marL="457200" indent="-457200">
              <a:buAutoNum type="arabicPeriod"/>
            </a:pPr>
            <a:r>
              <a:rPr lang="en-US" sz="2400"/>
              <a:t>  Kelengkapan pengumpulan tugas yang diberikan.</a:t>
            </a:r>
            <a:endParaRPr lang="en-US" sz="2400"/>
          </a:p>
          <a:p>
            <a:pPr marL="457200" indent="-457200">
              <a:buAutoNum type="arabicPeriod"/>
            </a:pPr>
            <a:r>
              <a:rPr lang="en-US" sz="2400"/>
              <a:t>  Partisipasi aktif mengerjakan soal-soal latihan.</a:t>
            </a:r>
            <a:endParaRPr lang="en-US" sz="2400"/>
          </a:p>
          <a:p>
            <a:pPr marL="457200" indent="-457200">
              <a:buAutoNum type="arabicPeriod"/>
            </a:pPr>
            <a:r>
              <a:rPr lang="en-US" sz="2400"/>
              <a:t>  Hasil UTS dan UAS.</a:t>
            </a:r>
            <a:endParaRPr lang="en-US" sz="2400"/>
          </a:p>
          <a:p>
            <a:pPr marL="457200" indent="-457200"/>
            <a:r>
              <a:rPr lang="en-US" sz="2400"/>
              <a:t>Keseluruhan kinerja mahasiswa dijadikan bahan evaluasi dosen dalam memberikan penilaian akhir pencapaian mahasiswa dalam mata kuliah yang bersangkutan.</a:t>
            </a: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smtClean="0"/>
              <a:t>Model Asesmen</a:t>
            </a:r>
            <a:endParaRPr lang="en-US" sz="4000" b="1" dirty="0"/>
          </a:p>
        </p:txBody>
      </p:sp>
      <p:graphicFrame>
        <p:nvGraphicFramePr>
          <p:cNvPr id="4" name="Table 3"/>
          <p:cNvGraphicFramePr/>
          <p:nvPr/>
        </p:nvGraphicFramePr>
        <p:xfrm>
          <a:off x="1499870" y="1143000"/>
          <a:ext cx="8870950" cy="5334000"/>
        </p:xfrm>
        <a:graphic>
          <a:graphicData uri="http://schemas.openxmlformats.org/drawingml/2006/table">
            <a:tbl>
              <a:tblPr firstRow="1" bandRow="1">
                <a:tableStyleId>{5C22544A-7EE6-4342-B048-85BDC9FD1C3A}</a:tableStyleId>
              </a:tblPr>
              <a:tblGrid>
                <a:gridCol w="611505"/>
                <a:gridCol w="828040"/>
                <a:gridCol w="1698625"/>
                <a:gridCol w="1358265"/>
                <a:gridCol w="4374515"/>
              </a:tblGrid>
              <a:tr h="381000">
                <a:tc>
                  <a:txBody>
                    <a:bodyPr/>
                    <a:p>
                      <a:pPr>
                        <a:buNone/>
                      </a:pPr>
                      <a:r>
                        <a:rPr lang="en-US"/>
                        <a:t>No</a:t>
                      </a:r>
                      <a:endParaRPr lang="en-US"/>
                    </a:p>
                  </a:txBody>
                  <a:tcPr/>
                </a:tc>
                <a:tc>
                  <a:txBody>
                    <a:bodyPr/>
                    <a:p>
                      <a:pPr>
                        <a:buNone/>
                      </a:pPr>
                      <a:r>
                        <a:rPr lang="en-US"/>
                        <a:t>Huruf</a:t>
                      </a:r>
                      <a:endParaRPr lang="en-US"/>
                    </a:p>
                  </a:txBody>
                  <a:tcPr/>
                </a:tc>
                <a:tc>
                  <a:txBody>
                    <a:bodyPr/>
                    <a:p>
                      <a:pPr>
                        <a:buNone/>
                      </a:pPr>
                      <a:r>
                        <a:rPr lang="en-US"/>
                        <a:t>Skor</a:t>
                      </a:r>
                      <a:endParaRPr lang="en-US"/>
                    </a:p>
                  </a:txBody>
                  <a:tcPr/>
                </a:tc>
                <a:tc>
                  <a:txBody>
                    <a:bodyPr/>
                    <a:p>
                      <a:pPr>
                        <a:buNone/>
                      </a:pPr>
                      <a:r>
                        <a:rPr lang="en-US"/>
                        <a:t>Bobot</a:t>
                      </a:r>
                      <a:endParaRPr lang="en-US"/>
                    </a:p>
                  </a:txBody>
                  <a:tcPr/>
                </a:tc>
                <a:tc>
                  <a:txBody>
                    <a:bodyPr/>
                    <a:p>
                      <a:pPr>
                        <a:buNone/>
                      </a:pPr>
                      <a:r>
                        <a:rPr lang="en-US"/>
                        <a:t> Kualitatif</a:t>
                      </a:r>
                      <a:endParaRPr lang="en-US"/>
                    </a:p>
                  </a:txBody>
                  <a:tcPr/>
                </a:tc>
              </a:tr>
              <a:tr h="381000">
                <a:tc>
                  <a:txBody>
                    <a:bodyPr/>
                    <a:p>
                      <a:pPr>
                        <a:buNone/>
                      </a:pPr>
                      <a:r>
                        <a:rPr lang="en-US"/>
                        <a:t>1</a:t>
                      </a:r>
                      <a:endParaRPr lang="en-US"/>
                    </a:p>
                  </a:txBody>
                  <a:tcPr/>
                </a:tc>
                <a:tc>
                  <a:txBody>
                    <a:bodyPr/>
                    <a:p>
                      <a:pPr>
                        <a:buNone/>
                      </a:pPr>
                      <a:r>
                        <a:rPr lang="en-US"/>
                        <a:t>A</a:t>
                      </a:r>
                      <a:endParaRPr lang="en-US"/>
                    </a:p>
                  </a:txBody>
                  <a:tcPr/>
                </a:tc>
                <a:tc>
                  <a:txBody>
                    <a:bodyPr/>
                    <a:p>
                      <a:pPr>
                        <a:buNone/>
                      </a:pPr>
                      <a:r>
                        <a:rPr lang="en-US"/>
                        <a:t>80-100</a:t>
                      </a:r>
                      <a:endParaRPr lang="en-US"/>
                    </a:p>
                  </a:txBody>
                  <a:tcPr/>
                </a:tc>
                <a:tc>
                  <a:txBody>
                    <a:bodyPr/>
                    <a:p>
                      <a:pPr>
                        <a:buNone/>
                      </a:pPr>
                      <a:r>
                        <a:rPr lang="en-US"/>
                        <a:t>4.00</a:t>
                      </a:r>
                      <a:endParaRPr lang="en-US"/>
                    </a:p>
                  </a:txBody>
                  <a:tcPr/>
                </a:tc>
                <a:tc>
                  <a:txBody>
                    <a:bodyPr/>
                    <a:p>
                      <a:pPr>
                        <a:buNone/>
                      </a:pPr>
                      <a:r>
                        <a:rPr lang="en-US"/>
                        <a:t>Pujian (Sangat Baik)</a:t>
                      </a:r>
                      <a:endParaRPr lang="en-US"/>
                    </a:p>
                  </a:txBody>
                  <a:tcPr/>
                </a:tc>
              </a:tr>
              <a:tr h="381000">
                <a:tc>
                  <a:txBody>
                    <a:bodyPr/>
                    <a:p>
                      <a:pPr>
                        <a:buNone/>
                      </a:pPr>
                      <a:r>
                        <a:rPr lang="en-US"/>
                        <a:t>2</a:t>
                      </a:r>
                      <a:endParaRPr lang="en-US"/>
                    </a:p>
                  </a:txBody>
                  <a:tcPr/>
                </a:tc>
                <a:tc>
                  <a:txBody>
                    <a:bodyPr/>
                    <a:p>
                      <a:pPr>
                        <a:buNone/>
                      </a:pPr>
                      <a:r>
                        <a:rPr lang="en-US"/>
                        <a:t>A-</a:t>
                      </a:r>
                      <a:endParaRPr lang="en-US"/>
                    </a:p>
                  </a:txBody>
                  <a:tcPr/>
                </a:tc>
                <a:tc>
                  <a:txBody>
                    <a:bodyPr/>
                    <a:p>
                      <a:pPr>
                        <a:buNone/>
                      </a:pPr>
                      <a:r>
                        <a:rPr lang="en-US"/>
                        <a:t>77-79</a:t>
                      </a:r>
                      <a:endParaRPr lang="en-US"/>
                    </a:p>
                  </a:txBody>
                  <a:tcPr/>
                </a:tc>
                <a:tc>
                  <a:txBody>
                    <a:bodyPr/>
                    <a:p>
                      <a:pPr>
                        <a:buNone/>
                      </a:pPr>
                      <a:r>
                        <a:rPr lang="en-US"/>
                        <a:t>3.75</a:t>
                      </a:r>
                      <a:endParaRPr lang="en-US"/>
                    </a:p>
                  </a:txBody>
                  <a:tcPr/>
                </a:tc>
                <a:tc>
                  <a:txBody>
                    <a:bodyPr/>
                    <a:p>
                      <a:pPr>
                        <a:buNone/>
                      </a:pPr>
                      <a:r>
                        <a:rPr lang="en-US"/>
                        <a:t>Lebih dari Baik</a:t>
                      </a:r>
                      <a:endParaRPr lang="en-US"/>
                    </a:p>
                  </a:txBody>
                  <a:tcPr/>
                </a:tc>
              </a:tr>
              <a:tr h="381000">
                <a:tc>
                  <a:txBody>
                    <a:bodyPr/>
                    <a:p>
                      <a:pPr>
                        <a:buNone/>
                      </a:pPr>
                      <a:r>
                        <a:rPr lang="en-US"/>
                        <a:t>3</a:t>
                      </a:r>
                      <a:endParaRPr lang="en-US"/>
                    </a:p>
                  </a:txBody>
                  <a:tcPr/>
                </a:tc>
                <a:tc>
                  <a:txBody>
                    <a:bodyPr/>
                    <a:p>
                      <a:pPr>
                        <a:buNone/>
                      </a:pPr>
                      <a:r>
                        <a:rPr lang="en-US"/>
                        <a:t>AB</a:t>
                      </a:r>
                      <a:endParaRPr lang="en-US"/>
                    </a:p>
                  </a:txBody>
                  <a:tcPr/>
                </a:tc>
                <a:tc>
                  <a:txBody>
                    <a:bodyPr/>
                    <a:p>
                      <a:pPr>
                        <a:buNone/>
                      </a:pPr>
                      <a:r>
                        <a:rPr lang="en-US"/>
                        <a:t>75-76</a:t>
                      </a:r>
                      <a:endParaRPr lang="en-US"/>
                    </a:p>
                  </a:txBody>
                  <a:tcPr/>
                </a:tc>
                <a:tc>
                  <a:txBody>
                    <a:bodyPr/>
                    <a:p>
                      <a:pPr>
                        <a:buNone/>
                      </a:pPr>
                      <a:r>
                        <a:rPr lang="en-US"/>
                        <a:t>3.50</a:t>
                      </a:r>
                      <a:endParaRPr lang="en-US"/>
                    </a:p>
                  </a:txBody>
                  <a:tcPr/>
                </a:tc>
                <a:tc>
                  <a:txBody>
                    <a:bodyPr/>
                    <a:p>
                      <a:pPr>
                        <a:buNone/>
                      </a:pPr>
                      <a:r>
                        <a:rPr lang="en-US"/>
                        <a:t>Lebih dari Baik</a:t>
                      </a:r>
                      <a:endParaRPr lang="en-US"/>
                    </a:p>
                  </a:txBody>
                  <a:tcPr/>
                </a:tc>
              </a:tr>
              <a:tr h="381000">
                <a:tc>
                  <a:txBody>
                    <a:bodyPr/>
                    <a:p>
                      <a:pPr>
                        <a:buNone/>
                      </a:pPr>
                      <a:r>
                        <a:rPr lang="en-US"/>
                        <a:t>4</a:t>
                      </a:r>
                      <a:endParaRPr lang="en-US"/>
                    </a:p>
                  </a:txBody>
                  <a:tcPr/>
                </a:tc>
                <a:tc>
                  <a:txBody>
                    <a:bodyPr/>
                    <a:p>
                      <a:pPr>
                        <a:buNone/>
                      </a:pPr>
                      <a:r>
                        <a:rPr lang="en-US"/>
                        <a:t>B+</a:t>
                      </a:r>
                      <a:endParaRPr lang="en-US"/>
                    </a:p>
                  </a:txBody>
                  <a:tcPr/>
                </a:tc>
                <a:tc>
                  <a:txBody>
                    <a:bodyPr/>
                    <a:p>
                      <a:pPr>
                        <a:buNone/>
                      </a:pPr>
                      <a:r>
                        <a:rPr lang="en-US"/>
                        <a:t>73-74</a:t>
                      </a:r>
                      <a:endParaRPr lang="en-US"/>
                    </a:p>
                  </a:txBody>
                  <a:tcPr/>
                </a:tc>
                <a:tc>
                  <a:txBody>
                    <a:bodyPr/>
                    <a:p>
                      <a:pPr>
                        <a:buNone/>
                      </a:pPr>
                      <a:r>
                        <a:rPr lang="en-US"/>
                        <a:t>3.25</a:t>
                      </a:r>
                      <a:endParaRPr lang="en-US"/>
                    </a:p>
                  </a:txBody>
                  <a:tcPr/>
                </a:tc>
                <a:tc>
                  <a:txBody>
                    <a:bodyPr/>
                    <a:p>
                      <a:pPr>
                        <a:buNone/>
                      </a:pPr>
                      <a:r>
                        <a:rPr lang="en-US"/>
                        <a:t>Lebih dari Baik</a:t>
                      </a:r>
                      <a:endParaRPr lang="en-US"/>
                    </a:p>
                  </a:txBody>
                  <a:tcPr/>
                </a:tc>
              </a:tr>
              <a:tr h="381000">
                <a:tc>
                  <a:txBody>
                    <a:bodyPr/>
                    <a:p>
                      <a:pPr>
                        <a:buNone/>
                      </a:pPr>
                      <a:r>
                        <a:rPr lang="en-US"/>
                        <a:t>5</a:t>
                      </a:r>
                      <a:endParaRPr lang="en-US"/>
                    </a:p>
                  </a:txBody>
                  <a:tcPr/>
                </a:tc>
                <a:tc>
                  <a:txBody>
                    <a:bodyPr/>
                    <a:p>
                      <a:pPr>
                        <a:buNone/>
                      </a:pPr>
                      <a:r>
                        <a:rPr lang="en-US"/>
                        <a:t>B</a:t>
                      </a:r>
                      <a:endParaRPr lang="en-US"/>
                    </a:p>
                  </a:txBody>
                  <a:tcPr/>
                </a:tc>
                <a:tc>
                  <a:txBody>
                    <a:bodyPr/>
                    <a:p>
                      <a:pPr>
                        <a:buNone/>
                      </a:pPr>
                      <a:r>
                        <a:rPr lang="en-US"/>
                        <a:t>70-72</a:t>
                      </a:r>
                      <a:endParaRPr lang="en-US"/>
                    </a:p>
                  </a:txBody>
                  <a:tcPr/>
                </a:tc>
                <a:tc>
                  <a:txBody>
                    <a:bodyPr/>
                    <a:p>
                      <a:pPr>
                        <a:buNone/>
                      </a:pPr>
                      <a:r>
                        <a:rPr lang="en-US"/>
                        <a:t>3.00</a:t>
                      </a:r>
                      <a:endParaRPr lang="en-US"/>
                    </a:p>
                  </a:txBody>
                  <a:tcPr/>
                </a:tc>
                <a:tc>
                  <a:txBody>
                    <a:bodyPr/>
                    <a:p>
                      <a:pPr>
                        <a:buNone/>
                      </a:pPr>
                      <a:r>
                        <a:rPr lang="en-US"/>
                        <a:t>Baik</a:t>
                      </a:r>
                      <a:endParaRPr lang="en-US"/>
                    </a:p>
                  </a:txBody>
                  <a:tcPr/>
                </a:tc>
              </a:tr>
              <a:tr h="381000">
                <a:tc>
                  <a:txBody>
                    <a:bodyPr/>
                    <a:p>
                      <a:pPr>
                        <a:buNone/>
                      </a:pPr>
                      <a:r>
                        <a:rPr lang="en-US"/>
                        <a:t>6</a:t>
                      </a:r>
                      <a:endParaRPr lang="en-US"/>
                    </a:p>
                  </a:txBody>
                  <a:tcPr/>
                </a:tc>
                <a:tc>
                  <a:txBody>
                    <a:bodyPr/>
                    <a:p>
                      <a:pPr>
                        <a:buNone/>
                      </a:pPr>
                      <a:r>
                        <a:rPr lang="en-US"/>
                        <a:t>B-</a:t>
                      </a:r>
                      <a:endParaRPr lang="en-US"/>
                    </a:p>
                  </a:txBody>
                  <a:tcPr/>
                </a:tc>
                <a:tc>
                  <a:txBody>
                    <a:bodyPr/>
                    <a:p>
                      <a:pPr>
                        <a:buNone/>
                      </a:pPr>
                      <a:r>
                        <a:rPr lang="en-US"/>
                        <a:t>66-69</a:t>
                      </a:r>
                      <a:endParaRPr lang="en-US"/>
                    </a:p>
                  </a:txBody>
                  <a:tcPr/>
                </a:tc>
                <a:tc>
                  <a:txBody>
                    <a:bodyPr/>
                    <a:p>
                      <a:pPr>
                        <a:buNone/>
                      </a:pPr>
                      <a:r>
                        <a:rPr lang="en-US"/>
                        <a:t>2.75</a:t>
                      </a:r>
                      <a:endParaRPr lang="en-US"/>
                    </a:p>
                  </a:txBody>
                  <a:tcPr/>
                </a:tc>
                <a:tc>
                  <a:txBody>
                    <a:bodyPr/>
                    <a:p>
                      <a:pPr>
                        <a:buNone/>
                      </a:pPr>
                      <a:r>
                        <a:rPr lang="en-US"/>
                        <a:t>Lebih dari Cukup</a:t>
                      </a:r>
                      <a:endParaRPr lang="en-US"/>
                    </a:p>
                  </a:txBody>
                  <a:tcPr/>
                </a:tc>
              </a:tr>
              <a:tr h="381000">
                <a:tc>
                  <a:txBody>
                    <a:bodyPr/>
                    <a:p>
                      <a:pPr>
                        <a:buNone/>
                      </a:pPr>
                      <a:r>
                        <a:rPr lang="en-US"/>
                        <a:t>7</a:t>
                      </a:r>
                      <a:endParaRPr lang="en-US"/>
                    </a:p>
                  </a:txBody>
                  <a:tcPr/>
                </a:tc>
                <a:tc>
                  <a:txBody>
                    <a:bodyPr/>
                    <a:p>
                      <a:pPr>
                        <a:buNone/>
                      </a:pPr>
                      <a:r>
                        <a:rPr lang="en-US"/>
                        <a:t>BC</a:t>
                      </a:r>
                      <a:endParaRPr lang="en-US"/>
                    </a:p>
                  </a:txBody>
                  <a:tcPr/>
                </a:tc>
                <a:tc>
                  <a:txBody>
                    <a:bodyPr/>
                    <a:p>
                      <a:pPr>
                        <a:buNone/>
                      </a:pPr>
                      <a:r>
                        <a:rPr lang="en-US"/>
                        <a:t>63-65</a:t>
                      </a:r>
                      <a:endParaRPr lang="en-US"/>
                    </a:p>
                  </a:txBody>
                  <a:tcPr/>
                </a:tc>
                <a:tc>
                  <a:txBody>
                    <a:bodyPr/>
                    <a:p>
                      <a:pPr>
                        <a:buNone/>
                      </a:pPr>
                      <a:r>
                        <a:rPr lang="en-US"/>
                        <a:t>2.50</a:t>
                      </a:r>
                      <a:endParaRPr lang="en-US"/>
                    </a:p>
                  </a:txBody>
                  <a:tcPr/>
                </a:tc>
                <a:tc>
                  <a:txBody>
                    <a:bodyPr/>
                    <a:p>
                      <a:pPr>
                        <a:buNone/>
                      </a:pPr>
                      <a:r>
                        <a:rPr lang="en-US"/>
                        <a:t>Lebih dari Cukup</a:t>
                      </a:r>
                      <a:endParaRPr lang="en-US"/>
                    </a:p>
                  </a:txBody>
                  <a:tcPr/>
                </a:tc>
              </a:tr>
              <a:tr h="381000">
                <a:tc>
                  <a:txBody>
                    <a:bodyPr/>
                    <a:p>
                      <a:pPr>
                        <a:buNone/>
                      </a:pPr>
                      <a:r>
                        <a:rPr lang="en-US"/>
                        <a:t>8</a:t>
                      </a:r>
                      <a:endParaRPr lang="en-US"/>
                    </a:p>
                  </a:txBody>
                  <a:tcPr/>
                </a:tc>
                <a:tc>
                  <a:txBody>
                    <a:bodyPr/>
                    <a:p>
                      <a:pPr>
                        <a:buNone/>
                      </a:pPr>
                      <a:r>
                        <a:rPr lang="en-US"/>
                        <a:t>C+</a:t>
                      </a:r>
                      <a:endParaRPr lang="en-US"/>
                    </a:p>
                  </a:txBody>
                  <a:tcPr/>
                </a:tc>
                <a:tc>
                  <a:txBody>
                    <a:bodyPr/>
                    <a:p>
                      <a:pPr>
                        <a:buNone/>
                      </a:pPr>
                      <a:r>
                        <a:rPr lang="en-US"/>
                        <a:t>59-62</a:t>
                      </a:r>
                      <a:endParaRPr lang="en-US"/>
                    </a:p>
                  </a:txBody>
                  <a:tcPr/>
                </a:tc>
                <a:tc>
                  <a:txBody>
                    <a:bodyPr/>
                    <a:p>
                      <a:pPr>
                        <a:buNone/>
                      </a:pPr>
                      <a:r>
                        <a:rPr lang="en-US"/>
                        <a:t>2.25</a:t>
                      </a:r>
                      <a:endParaRPr lang="en-US"/>
                    </a:p>
                  </a:txBody>
                  <a:tcPr/>
                </a:tc>
                <a:tc>
                  <a:txBody>
                    <a:bodyPr/>
                    <a:p>
                      <a:pPr>
                        <a:buNone/>
                      </a:pPr>
                      <a:r>
                        <a:rPr lang="en-US"/>
                        <a:t>Lebih dari Cukup</a:t>
                      </a:r>
                      <a:endParaRPr lang="en-US"/>
                    </a:p>
                  </a:txBody>
                  <a:tcPr/>
                </a:tc>
              </a:tr>
              <a:tr h="381000">
                <a:tc>
                  <a:txBody>
                    <a:bodyPr/>
                    <a:p>
                      <a:pPr>
                        <a:buNone/>
                      </a:pPr>
                      <a:r>
                        <a:rPr lang="en-US"/>
                        <a:t>9</a:t>
                      </a:r>
                      <a:endParaRPr lang="en-US"/>
                    </a:p>
                  </a:txBody>
                  <a:tcPr/>
                </a:tc>
                <a:tc>
                  <a:txBody>
                    <a:bodyPr/>
                    <a:p>
                      <a:pPr>
                        <a:buNone/>
                      </a:pPr>
                      <a:r>
                        <a:rPr lang="en-US"/>
                        <a:t>C</a:t>
                      </a:r>
                      <a:endParaRPr lang="en-US"/>
                    </a:p>
                  </a:txBody>
                  <a:tcPr/>
                </a:tc>
                <a:tc>
                  <a:txBody>
                    <a:bodyPr/>
                    <a:p>
                      <a:pPr>
                        <a:buNone/>
                      </a:pPr>
                      <a:r>
                        <a:rPr lang="en-US"/>
                        <a:t>55-58</a:t>
                      </a:r>
                      <a:endParaRPr lang="en-US"/>
                    </a:p>
                  </a:txBody>
                  <a:tcPr/>
                </a:tc>
                <a:tc>
                  <a:txBody>
                    <a:bodyPr/>
                    <a:p>
                      <a:pPr>
                        <a:buNone/>
                      </a:pPr>
                      <a:r>
                        <a:rPr lang="en-US"/>
                        <a:t>2.00</a:t>
                      </a:r>
                      <a:endParaRPr lang="en-US"/>
                    </a:p>
                  </a:txBody>
                  <a:tcPr/>
                </a:tc>
                <a:tc>
                  <a:txBody>
                    <a:bodyPr/>
                    <a:p>
                      <a:pPr>
                        <a:buNone/>
                      </a:pPr>
                      <a:r>
                        <a:rPr lang="en-US"/>
                        <a:t>Cukup</a:t>
                      </a:r>
                      <a:endParaRPr lang="en-US"/>
                    </a:p>
                  </a:txBody>
                  <a:tcPr/>
                </a:tc>
              </a:tr>
              <a:tr h="381000">
                <a:tc>
                  <a:txBody>
                    <a:bodyPr/>
                    <a:p>
                      <a:pPr>
                        <a:buNone/>
                      </a:pPr>
                      <a:r>
                        <a:rPr lang="en-US"/>
                        <a:t>10</a:t>
                      </a:r>
                      <a:endParaRPr lang="en-US"/>
                    </a:p>
                  </a:txBody>
                  <a:tcPr/>
                </a:tc>
                <a:tc>
                  <a:txBody>
                    <a:bodyPr/>
                    <a:p>
                      <a:pPr>
                        <a:buNone/>
                      </a:pPr>
                      <a:r>
                        <a:rPr lang="en-US"/>
                        <a:t>C-</a:t>
                      </a:r>
                      <a:endParaRPr lang="en-US"/>
                    </a:p>
                  </a:txBody>
                  <a:tcPr/>
                </a:tc>
                <a:tc>
                  <a:txBody>
                    <a:bodyPr/>
                    <a:p>
                      <a:pPr>
                        <a:buNone/>
                      </a:pPr>
                      <a:r>
                        <a:rPr lang="en-US"/>
                        <a:t>51-54</a:t>
                      </a:r>
                      <a:endParaRPr lang="en-US"/>
                    </a:p>
                  </a:txBody>
                  <a:tcPr/>
                </a:tc>
                <a:tc>
                  <a:txBody>
                    <a:bodyPr/>
                    <a:p>
                      <a:pPr>
                        <a:buNone/>
                      </a:pPr>
                      <a:r>
                        <a:rPr lang="en-US"/>
                        <a:t>1.75</a:t>
                      </a:r>
                      <a:endParaRPr lang="en-US"/>
                    </a:p>
                  </a:txBody>
                  <a:tcPr/>
                </a:tc>
                <a:tc>
                  <a:txBody>
                    <a:bodyPr/>
                    <a:p>
                      <a:pPr>
                        <a:buNone/>
                      </a:pPr>
                      <a:r>
                        <a:rPr lang="en-US"/>
                        <a:t>Hampir Cukup</a:t>
                      </a:r>
                      <a:endParaRPr lang="en-US"/>
                    </a:p>
                  </a:txBody>
                  <a:tcPr/>
                </a:tc>
              </a:tr>
              <a:tr h="381000">
                <a:tc>
                  <a:txBody>
                    <a:bodyPr/>
                    <a:p>
                      <a:pPr>
                        <a:buNone/>
                      </a:pPr>
                      <a:r>
                        <a:rPr lang="en-US"/>
                        <a:t>11</a:t>
                      </a:r>
                      <a:endParaRPr lang="en-US"/>
                    </a:p>
                  </a:txBody>
                  <a:tcPr/>
                </a:tc>
                <a:tc>
                  <a:txBody>
                    <a:bodyPr/>
                    <a:p>
                      <a:pPr>
                        <a:buNone/>
                      </a:pPr>
                      <a:r>
                        <a:rPr lang="en-US"/>
                        <a:t>CD</a:t>
                      </a:r>
                      <a:endParaRPr lang="en-US"/>
                    </a:p>
                  </a:txBody>
                  <a:tcPr/>
                </a:tc>
                <a:tc>
                  <a:txBody>
                    <a:bodyPr/>
                    <a:p>
                      <a:pPr>
                        <a:buNone/>
                      </a:pPr>
                      <a:r>
                        <a:rPr lang="en-US"/>
                        <a:t>48-50</a:t>
                      </a:r>
                      <a:endParaRPr lang="en-US"/>
                    </a:p>
                  </a:txBody>
                  <a:tcPr/>
                </a:tc>
                <a:tc>
                  <a:txBody>
                    <a:bodyPr/>
                    <a:p>
                      <a:pPr>
                        <a:buNone/>
                      </a:pPr>
                      <a:r>
                        <a:rPr lang="en-US"/>
                        <a:t>1.50</a:t>
                      </a:r>
                      <a:endParaRPr lang="en-US"/>
                    </a:p>
                  </a:txBody>
                  <a:tcPr/>
                </a:tc>
                <a:tc>
                  <a:txBody>
                    <a:bodyPr/>
                    <a:p>
                      <a:pPr>
                        <a:buNone/>
                      </a:pPr>
                      <a:r>
                        <a:rPr lang="en-US"/>
                        <a:t>Hampir Kurang</a:t>
                      </a:r>
                      <a:endParaRPr lang="en-US"/>
                    </a:p>
                  </a:txBody>
                  <a:tcPr/>
                </a:tc>
              </a:tr>
              <a:tr h="381000">
                <a:tc>
                  <a:txBody>
                    <a:bodyPr/>
                    <a:p>
                      <a:pPr>
                        <a:buNone/>
                      </a:pPr>
                      <a:r>
                        <a:rPr lang="en-US"/>
                        <a:t>12</a:t>
                      </a:r>
                      <a:endParaRPr lang="en-US"/>
                    </a:p>
                  </a:txBody>
                  <a:tcPr/>
                </a:tc>
                <a:tc>
                  <a:txBody>
                    <a:bodyPr/>
                    <a:p>
                      <a:pPr>
                        <a:buNone/>
                      </a:pPr>
                      <a:r>
                        <a:rPr lang="en-US"/>
                        <a:t>D</a:t>
                      </a:r>
                      <a:endParaRPr lang="en-US"/>
                    </a:p>
                  </a:txBody>
                  <a:tcPr/>
                </a:tc>
                <a:tc>
                  <a:txBody>
                    <a:bodyPr/>
                    <a:p>
                      <a:pPr>
                        <a:buNone/>
                      </a:pPr>
                      <a:r>
                        <a:rPr lang="en-US"/>
                        <a:t>41-47</a:t>
                      </a:r>
                      <a:endParaRPr lang="en-US"/>
                    </a:p>
                  </a:txBody>
                  <a:tcPr/>
                </a:tc>
                <a:tc>
                  <a:txBody>
                    <a:bodyPr/>
                    <a:p>
                      <a:pPr>
                        <a:buNone/>
                      </a:pPr>
                      <a:r>
                        <a:rPr lang="en-US"/>
                        <a:t>1.00</a:t>
                      </a:r>
                      <a:endParaRPr lang="en-US"/>
                    </a:p>
                  </a:txBody>
                  <a:tcPr/>
                </a:tc>
                <a:tc>
                  <a:txBody>
                    <a:bodyPr/>
                    <a:p>
                      <a:pPr>
                        <a:buNone/>
                      </a:pPr>
                      <a:r>
                        <a:rPr lang="en-US"/>
                        <a:t>Kurang</a:t>
                      </a:r>
                      <a:endParaRPr lang="en-US"/>
                    </a:p>
                  </a:txBody>
                  <a:tcPr/>
                </a:tc>
              </a:tr>
              <a:tr h="381000">
                <a:tc>
                  <a:txBody>
                    <a:bodyPr/>
                    <a:p>
                      <a:pPr>
                        <a:buNone/>
                      </a:pPr>
                      <a:r>
                        <a:rPr lang="en-US"/>
                        <a:t>13</a:t>
                      </a:r>
                      <a:endParaRPr lang="en-US"/>
                    </a:p>
                  </a:txBody>
                  <a:tcPr/>
                </a:tc>
                <a:tc>
                  <a:txBody>
                    <a:bodyPr/>
                    <a:p>
                      <a:pPr>
                        <a:buNone/>
                      </a:pPr>
                      <a:r>
                        <a:rPr lang="en-US"/>
                        <a:t>E</a:t>
                      </a:r>
                      <a:endParaRPr lang="en-US"/>
                    </a:p>
                  </a:txBody>
                  <a:tcPr/>
                </a:tc>
                <a:tc>
                  <a:txBody>
                    <a:bodyPr/>
                    <a:p>
                      <a:pPr>
                        <a:buNone/>
                      </a:pPr>
                      <a:r>
                        <a:rPr lang="en-US">
                          <a:latin typeface="Arial" panose="020B0604020202020204" pitchFamily="34" charset="0"/>
                          <a:cs typeface="Arial" panose="020B0604020202020204" pitchFamily="34" charset="0"/>
                        </a:rPr>
                        <a:t>≤ 40</a:t>
                      </a:r>
                      <a:endParaRPr lang="en-US">
                        <a:latin typeface="Arial" panose="020B0604020202020204" pitchFamily="34" charset="0"/>
                        <a:cs typeface="Arial" panose="020B0604020202020204" pitchFamily="34" charset="0"/>
                      </a:endParaRPr>
                    </a:p>
                  </a:txBody>
                  <a:tcPr/>
                </a:tc>
                <a:tc>
                  <a:txBody>
                    <a:bodyPr/>
                    <a:p>
                      <a:pPr>
                        <a:buNone/>
                      </a:pPr>
                      <a:r>
                        <a:rPr lang="en-US"/>
                        <a:t>0.00</a:t>
                      </a:r>
                      <a:endParaRPr lang="en-US"/>
                    </a:p>
                  </a:txBody>
                  <a:tcPr/>
                </a:tc>
                <a:tc>
                  <a:txBody>
                    <a:bodyPr/>
                    <a:p>
                      <a:pPr>
                        <a:buNone/>
                      </a:pPr>
                      <a:r>
                        <a:rPr lang="en-US"/>
                        <a:t>Sangat kurang</a:t>
                      </a:r>
                      <a:endParaRPr lang="en-US"/>
                    </a:p>
                  </a:txBody>
                  <a:tcPr/>
                </a:tc>
              </a:tr>
            </a:tbl>
          </a:graphicData>
        </a:graphic>
      </p:graphicFrame>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PPT VER. 1_template</Template>
  <TotalTime>0</TotalTime>
  <Words>5709</Words>
  <Application>WPS Presentation</Application>
  <PresentationFormat>Custom</PresentationFormat>
  <Paragraphs>236</Paragraphs>
  <Slides>21</Slides>
  <Notes>0</Notes>
  <HiddenSlides>0</HiddenSlides>
  <MMClips>0</MMClips>
  <ScaleCrop>false</ScaleCrop>
  <HeadingPairs>
    <vt:vector size="6" baseType="variant">
      <vt:variant>
        <vt:lpstr>已用的字体</vt:lpstr>
      </vt:variant>
      <vt:variant>
        <vt:i4>14</vt:i4>
      </vt:variant>
      <vt:variant>
        <vt:lpstr>主题</vt:lpstr>
      </vt:variant>
      <vt:variant>
        <vt:i4>4</vt:i4>
      </vt:variant>
      <vt:variant>
        <vt:lpstr>幻灯片标题</vt:lpstr>
      </vt:variant>
      <vt:variant>
        <vt:i4>21</vt:i4>
      </vt:variant>
    </vt:vector>
  </HeadingPairs>
  <TitlesOfParts>
    <vt:vector size="39" baseType="lpstr">
      <vt:lpstr>Arial</vt:lpstr>
      <vt:lpstr>SimSun</vt:lpstr>
      <vt:lpstr>Wingdings</vt:lpstr>
      <vt:lpstr>Franklin Gothic Heavy</vt:lpstr>
      <vt:lpstr>Arial Unicode MS</vt:lpstr>
      <vt:lpstr>Tahoma</vt:lpstr>
      <vt:lpstr>Gill Sans MT Condensed</vt:lpstr>
      <vt:lpstr>Corbel</vt:lpstr>
      <vt:lpstr>Berlin Sans FB Demi</vt:lpstr>
      <vt:lpstr>Arial Narrow</vt:lpstr>
      <vt:lpstr>SimHei</vt:lpstr>
      <vt:lpstr>Calibri</vt:lpstr>
      <vt:lpstr>Microsoft YaHei</vt:lpstr>
      <vt:lpstr>Arial Unicode MS</vt:lpstr>
      <vt:lpstr>Presentation UNISA_01</vt:lpstr>
      <vt:lpstr>1_Presentation UNISA_01</vt:lpstr>
      <vt:lpstr>1_Office Theme</vt:lpstr>
      <vt:lpstr>2_Office Theme</vt:lpstr>
      <vt:lpstr>PEMBUKA BELAJAR</vt:lpstr>
      <vt:lpstr> Kontrak Belajar</vt:lpstr>
      <vt:lpstr>Capaian Pembelajaran</vt:lpstr>
      <vt:lpstr>Deskripsi Mata Kuliah</vt:lpstr>
      <vt:lpstr>PowerPoint 演示文稿</vt:lpstr>
      <vt:lpstr>Peta Pembelajaran</vt:lpstr>
      <vt:lpstr>Struktur Pelaksanaan</vt:lpstr>
      <vt:lpstr>Model Assesmen</vt:lpstr>
      <vt:lpstr>Model Asesmen</vt:lpstr>
      <vt:lpstr>Penilaian Akhir</vt:lpstr>
      <vt:lpstr>HAKIKAT KEPEMIMPINAN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PENUTUP BELAJAR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123</cp:revision>
  <dcterms:created xsi:type="dcterms:W3CDTF">2017-11-21T07:01:00Z</dcterms:created>
  <dcterms:modified xsi:type="dcterms:W3CDTF">2021-02-24T06:48:05Z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