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 id="2147483655" r:id="rId3"/>
    <p:sldMasterId id="2147483659" r:id="rId4"/>
    <p:sldMasterId id="2147483661" r:id="rId5"/>
  </p:sldMasterIdLst>
  <p:notesMasterIdLst>
    <p:notesMasterId r:id="rId45"/>
  </p:notesMasterIdLst>
  <p:sldIdLst>
    <p:sldId id="578" r:id="rId6"/>
    <p:sldId id="307" r:id="rId7"/>
    <p:sldId id="739" r:id="rId8"/>
    <p:sldId id="665" r:id="rId9"/>
    <p:sldId id="626" r:id="rId10"/>
    <p:sldId id="627" r:id="rId11"/>
    <p:sldId id="628" r:id="rId12"/>
    <p:sldId id="629" r:id="rId13"/>
    <p:sldId id="630" r:id="rId14"/>
    <p:sldId id="631" r:id="rId15"/>
    <p:sldId id="632" r:id="rId16"/>
    <p:sldId id="635" r:id="rId17"/>
    <p:sldId id="706" r:id="rId18"/>
    <p:sldId id="707" r:id="rId19"/>
    <p:sldId id="708" r:id="rId20"/>
    <p:sldId id="709" r:id="rId21"/>
    <p:sldId id="710" r:id="rId22"/>
    <p:sldId id="711" r:id="rId23"/>
    <p:sldId id="712" r:id="rId24"/>
    <p:sldId id="714" r:id="rId25"/>
    <p:sldId id="715" r:id="rId26"/>
    <p:sldId id="716" r:id="rId27"/>
    <p:sldId id="717" r:id="rId28"/>
    <p:sldId id="718" r:id="rId29"/>
    <p:sldId id="719" r:id="rId30"/>
    <p:sldId id="720" r:id="rId31"/>
    <p:sldId id="721" r:id="rId32"/>
    <p:sldId id="722" r:id="rId33"/>
    <p:sldId id="723" r:id="rId34"/>
    <p:sldId id="724" r:id="rId35"/>
    <p:sldId id="725" r:id="rId36"/>
    <p:sldId id="726" r:id="rId37"/>
    <p:sldId id="658" r:id="rId38"/>
    <p:sldId id="659" r:id="rId39"/>
    <p:sldId id="661" r:id="rId40"/>
    <p:sldId id="662" r:id="rId41"/>
    <p:sldId id="663" r:id="rId42"/>
    <p:sldId id="564" r:id="rId43"/>
    <p:sldId id="322"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3">
          <p15:clr>
            <a:srgbClr val="A4A3A4"/>
          </p15:clr>
        </p15:guide>
        <p15:guide id="2" pos="3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56"/>
      </p:cViewPr>
      <p:guideLst>
        <p:guide orient="horz" pos="2213"/>
        <p:guide pos="3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t>3/8/2021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FDE934FF-F4E1-47C5-9CA5-30A81DDE2BE4}" type="datetimeFigureOut">
              <a:rPr lang="en-US" smtClean="0"/>
              <a:t>3/8/2021</a:t>
            </a:fld>
            <a:endParaRPr lang="en-US"/>
          </a:p>
        </p:txBody>
      </p:sp>
      <p:sp>
        <p:nvSpPr>
          <p:cNvPr id="3" name="Footer Placeholder 2"/>
          <p:cNvSpPr>
            <a:spLocks noGrp="1"/>
          </p:cNvSpPr>
          <p:nvPr>
            <p:ph type="ftr" sz="quarter" idx="11"/>
          </p:nvPr>
        </p:nvSpPr>
        <p:spPr>
          <a:xfrm>
            <a:off x="4038600" y="6356350"/>
            <a:ext cx="4114800" cy="365125"/>
          </a:xfrm>
        </p:spPr>
        <p:txBody>
          <a:bodyPr/>
          <a:lstStyle/>
          <a:p>
            <a:endParaRPr lang="en-US"/>
          </a:p>
        </p:txBody>
      </p:sp>
      <p:sp>
        <p:nvSpPr>
          <p:cNvPr id="4" name="Slide Number Placeholder 3"/>
          <p:cNvSpPr>
            <a:spLocks noGrp="1"/>
          </p:cNvSpPr>
          <p:nvPr>
            <p:ph type="sldNum" sz="quarter" idx="12"/>
          </p:nvPr>
        </p:nvSpPr>
        <p:spPr>
          <a:xfrm>
            <a:off x="8610600" y="6356350"/>
            <a:ext cx="2743200" cy="365125"/>
          </a:xfrm>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t>08/03/2021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FDE934FF-F4E1-47C5-9CA5-30A81DDE2BE4}" type="datetimeFigureOut">
              <a:rPr lang="en-US" smtClean="0"/>
              <a:t>3/8/2021</a:t>
            </a:fld>
            <a:endParaRPr lang="en-US"/>
          </a:p>
        </p:txBody>
      </p:sp>
      <p:sp>
        <p:nvSpPr>
          <p:cNvPr id="3" name="Footer Placeholder 2"/>
          <p:cNvSpPr>
            <a:spLocks noGrp="1"/>
          </p:cNvSpPr>
          <p:nvPr>
            <p:ph type="ftr" sz="quarter" idx="11"/>
          </p:nvPr>
        </p:nvSpPr>
        <p:spPr>
          <a:xfrm>
            <a:off x="4038600" y="6356350"/>
            <a:ext cx="4114800" cy="365125"/>
          </a:xfrm>
        </p:spPr>
        <p:txBody>
          <a:bodyPr/>
          <a:lstStyle/>
          <a:p>
            <a:endParaRPr lang="en-US"/>
          </a:p>
        </p:txBody>
      </p:sp>
      <p:sp>
        <p:nvSpPr>
          <p:cNvPr id="4" name="Slide Number Placeholder 3"/>
          <p:cNvSpPr>
            <a:spLocks noGrp="1"/>
          </p:cNvSpPr>
          <p:nvPr>
            <p:ph type="sldNum" sz="quarter" idx="12"/>
          </p:nvPr>
        </p:nvSpPr>
        <p:spPr>
          <a:xfrm>
            <a:off x="8610600" y="6356350"/>
            <a:ext cx="2743200" cy="365125"/>
          </a:xfrm>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9.xml"/><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theme" Target="../theme/theme5.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5"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6"/>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6"/>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7"/>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8"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anose="020B0903020102020204" pitchFamily="34" charset="0"/>
                <a:ea typeface="Arial Unicode MS" pitchFamily="34" charset="-128"/>
                <a:cs typeface="Tahoma" panose="020B0604030504040204" pitchFamily="34" charset="0"/>
              </a:rPr>
              <a:t>PEMBUKA BELAJAR</a:t>
            </a:r>
            <a:endParaRPr lang="id-ID" sz="3600" dirty="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0" y="1766570"/>
            <a:ext cx="12245340" cy="2553335"/>
          </a:xfrm>
          <a:prstGeom prst="rect">
            <a:avLst/>
          </a:prstGeom>
          <a:noFill/>
        </p:spPr>
        <p:txBody>
          <a:bodyPr wrap="square" rtlCol="0" anchor="t">
            <a:spAutoFit/>
          </a:bodyPr>
          <a:lstStyle/>
          <a:p>
            <a:pPr algn="ctr"/>
            <a:r>
              <a:rPr lang="en-US" sz="3200"/>
              <a:t>Greenberg dan Baron (2003 : 481) menegaskan bahwa dalam leader-member exchange theory model,  pemimpin membedakan antara kelompok yang mereka senangi (in-group) dan yang tidak disenangi (out-group). Anggota dalam in-group biasanya menikmati tingkat moral dan komitmen lebih tingi daripada anggota out-group.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0" y="1161415"/>
            <a:ext cx="12193270" cy="5262245"/>
          </a:xfrm>
          <a:prstGeom prst="rect">
            <a:avLst/>
          </a:prstGeom>
          <a:noFill/>
        </p:spPr>
        <p:txBody>
          <a:bodyPr wrap="square" rtlCol="0" anchor="t">
            <a:spAutoFit/>
          </a:bodyPr>
          <a:lstStyle/>
          <a:p>
            <a:r>
              <a:rPr lang="en-US" sz="2800"/>
              <a:t>Hencley (1973) menyatakan bahwa faktor situasi lebih menentukan keberhasilan seorang pemimpin dibandingkan dengan watak pribadinya. </a:t>
            </a:r>
          </a:p>
          <a:p>
            <a:endParaRPr lang="en-US" sz="2800"/>
          </a:p>
          <a:p>
            <a:r>
              <a:rPr lang="en-US" sz="2800"/>
              <a:t>Hoy dan Miskel (1987), misalnya, menyatakan bahwa terdapat empat faktor yang mempengaruhi kinerja pemimpin, yaitu </a:t>
            </a:r>
            <a:r>
              <a:rPr lang="en-US" sz="2800">
                <a:solidFill>
                  <a:srgbClr val="FF0000"/>
                </a:solidFill>
              </a:rPr>
              <a:t>sifat struktural organisasi</a:t>
            </a:r>
            <a:r>
              <a:rPr lang="en-US" sz="2800"/>
              <a:t> (structural properties of the organisation), </a:t>
            </a:r>
            <a:r>
              <a:rPr lang="en-US" sz="2800">
                <a:solidFill>
                  <a:srgbClr val="FF0000"/>
                </a:solidFill>
              </a:rPr>
              <a:t>iklim atau lingkungan organisasi</a:t>
            </a:r>
            <a:r>
              <a:rPr lang="en-US" sz="2800"/>
              <a:t> (organisational climate), </a:t>
            </a:r>
            <a:r>
              <a:rPr lang="en-US" sz="2800">
                <a:solidFill>
                  <a:srgbClr val="FF0000"/>
                </a:solidFill>
              </a:rPr>
              <a:t>karakteristik tugas</a:t>
            </a:r>
            <a:r>
              <a:rPr lang="en-US" sz="2800"/>
              <a:t> atau peran (role characteristics) dan </a:t>
            </a:r>
            <a:r>
              <a:rPr lang="en-US" sz="2800">
                <a:solidFill>
                  <a:srgbClr val="FF0000"/>
                </a:solidFill>
              </a:rPr>
              <a:t>karakteristik bawahan</a:t>
            </a:r>
            <a:r>
              <a:rPr lang="en-US" sz="2800"/>
              <a:t> (subordinate characteristics). Kajian model kepemimpinan situasional lebih menjelaskan fenomena kepemimpinan dibandingkan dengan model terdahulu. Namun demikian model ini masih dianggap belum memadai karena model ini tidak dapat memprediksikan kecakapan kepemimpinan (leadership skills) yang mana yang lebih efektif dalam situasi tertentu.</a:t>
            </a:r>
          </a:p>
        </p:txBody>
      </p:sp>
      <p:sp>
        <p:nvSpPr>
          <p:cNvPr id="3" name="Text Box 2"/>
          <p:cNvSpPr txBox="1"/>
          <p:nvPr/>
        </p:nvSpPr>
        <p:spPr>
          <a:xfrm>
            <a:off x="4525010" y="260985"/>
            <a:ext cx="5559425" cy="583565"/>
          </a:xfrm>
          <a:prstGeom prst="rect">
            <a:avLst/>
          </a:prstGeom>
          <a:noFill/>
        </p:spPr>
        <p:txBody>
          <a:bodyPr wrap="square" rtlCol="0">
            <a:spAutoFit/>
          </a:bodyPr>
          <a:lstStyle/>
          <a:p>
            <a:r>
              <a:rPr lang="en-US" sz="3200"/>
              <a:t>Teori Situasional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615" y="-230"/>
            <a:ext cx="10515600" cy="1325563"/>
          </a:xfrm>
        </p:spPr>
        <p:txBody>
          <a:bodyPr/>
          <a:lstStyle/>
          <a:p>
            <a:r>
              <a:rPr lang="en-US"/>
              <a:t>Model Kepemimpinan Kontingensi atau Situasional</a:t>
            </a:r>
          </a:p>
        </p:txBody>
      </p:sp>
      <p:sp>
        <p:nvSpPr>
          <p:cNvPr id="3" name="Content Placeholder 2"/>
          <p:cNvSpPr>
            <a:spLocks noGrp="1"/>
          </p:cNvSpPr>
          <p:nvPr>
            <p:ph sz="quarter" idx="4294967295"/>
          </p:nvPr>
        </p:nvSpPr>
        <p:spPr>
          <a:xfrm>
            <a:off x="1055370" y="1496060"/>
            <a:ext cx="10081895" cy="4319905"/>
          </a:xfrm>
        </p:spPr>
        <p:txBody>
          <a:bodyPr/>
          <a:lstStyle/>
          <a:p>
            <a:pPr marL="0" indent="0">
              <a:buNone/>
            </a:pPr>
            <a:r>
              <a:rPr lang="en-US"/>
              <a:t>•Model Kepemimpinan Situasional dari Fiedler</a:t>
            </a:r>
          </a:p>
          <a:p>
            <a:pPr marL="0" indent="0">
              <a:buNone/>
            </a:pPr>
            <a:r>
              <a:rPr lang="en-US"/>
              <a:t>•Model Kepemimpinan Situasional Tiga Dimensi dari Reddin</a:t>
            </a:r>
          </a:p>
          <a:p>
            <a:pPr marL="0" indent="0">
              <a:buNone/>
            </a:pPr>
            <a:r>
              <a:rPr lang="en-US"/>
              <a:t>•Model Kepemimpinan Situasional dari Tannenbaum dan Schmidt</a:t>
            </a:r>
          </a:p>
          <a:p>
            <a:pPr marL="0" indent="0">
              <a:buNone/>
            </a:pPr>
            <a:r>
              <a:rPr lang="en-US"/>
              <a:t>•Model Kepemimpinan Situasional dari Hersey dan Blanchard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7450" y="302895"/>
            <a:ext cx="7973695" cy="431800"/>
          </a:xfrm>
        </p:spPr>
        <p:txBody>
          <a:bodyPr/>
          <a:lstStyle/>
          <a:p>
            <a:r>
              <a:rPr lang="en-US"/>
              <a:t>Model Kepemimpinan Situasional dari Fiedler</a:t>
            </a:r>
          </a:p>
        </p:txBody>
      </p:sp>
      <p:sp>
        <p:nvSpPr>
          <p:cNvPr id="3" name="Content Placeholder 2"/>
          <p:cNvSpPr>
            <a:spLocks noGrp="1"/>
          </p:cNvSpPr>
          <p:nvPr>
            <p:ph sz="quarter" idx="10"/>
          </p:nvPr>
        </p:nvSpPr>
        <p:spPr>
          <a:xfrm>
            <a:off x="808993" y="1268730"/>
            <a:ext cx="10081684" cy="4319588"/>
          </a:xfrm>
        </p:spPr>
        <p:txBody>
          <a:bodyPr/>
          <a:lstStyle/>
          <a:p>
            <a:pPr marL="0" indent="0">
              <a:buNone/>
            </a:pPr>
            <a:r>
              <a:rPr lang="en-US"/>
              <a:t> </a:t>
            </a:r>
            <a:r>
              <a:rPr lang="en-US" sz="2800"/>
              <a:t>Terdapat  tiga dimensi di dalam situasi yang dihadapi pemimpin :</a:t>
            </a:r>
          </a:p>
          <a:p>
            <a:pPr marL="0" indent="0">
              <a:buNone/>
            </a:pPr>
            <a:r>
              <a:rPr lang="en-US" sz="2800"/>
              <a:t>1.Hubungan pemimpin anggota (the leader member relationship ).</a:t>
            </a:r>
          </a:p>
          <a:p>
            <a:pPr marL="0" indent="0">
              <a:buNone/>
            </a:pPr>
            <a:r>
              <a:rPr lang="en-US" sz="2800"/>
              <a:t>   Adanya hubungan baik pimpinan dengan anggota</a:t>
            </a:r>
          </a:p>
          <a:p>
            <a:pPr marL="0" indent="0">
              <a:buNone/>
            </a:pPr>
            <a:r>
              <a:rPr lang="en-US" sz="2800"/>
              <a:t>2. Derajat dari susunan tugas (the degree of task structure).</a:t>
            </a:r>
          </a:p>
          <a:p>
            <a:pPr marL="0" indent="0">
              <a:buNone/>
            </a:pPr>
            <a:r>
              <a:rPr lang="en-US" sz="2800"/>
              <a:t>    Adanya susunan tugas setiap anggota organisasi tersusun secara jelas</a:t>
            </a:r>
          </a:p>
          <a:p>
            <a:pPr marL="0" indent="0">
              <a:buNone/>
            </a:pPr>
            <a:r>
              <a:rPr lang="en-US" sz="2800"/>
              <a:t>3.Posisi kekuasaan pemimpin (the leader’s positions power). </a:t>
            </a:r>
          </a:p>
          <a:p>
            <a:pPr marL="0" indent="0">
              <a:buNone/>
            </a:pPr>
            <a:r>
              <a:rPr lang="en-US" sz="2800"/>
              <a:t>    Adanya kewenangan /kekuasaan formal yang dimilki oleh pemimpin.</a:t>
            </a:r>
          </a:p>
          <a:p>
            <a:pPr marL="0" indent="0">
              <a:buNone/>
            </a:pPr>
            <a:r>
              <a:rPr lang="en-US" sz="2800"/>
              <a:t>Situasi tiga dimensi tersebut di atas adalah situasi yang menguntungkan dalam menjalankan kepemimpinan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940" y="259715"/>
            <a:ext cx="8081645" cy="431800"/>
          </a:xfrm>
        </p:spPr>
        <p:txBody>
          <a:bodyPr/>
          <a:lstStyle/>
          <a:p>
            <a:r>
              <a:rPr lang="en-US"/>
              <a:t>Model Kepemimpinan Situasional Tiga Dimensi dari Reddin</a:t>
            </a:r>
          </a:p>
        </p:txBody>
      </p:sp>
      <p:sp>
        <p:nvSpPr>
          <p:cNvPr id="3" name="Content Placeholder 2"/>
          <p:cNvSpPr>
            <a:spLocks noGrp="1"/>
          </p:cNvSpPr>
          <p:nvPr>
            <p:ph sz="quarter" idx="10"/>
          </p:nvPr>
        </p:nvSpPr>
        <p:spPr>
          <a:xfrm>
            <a:off x="1187453" y="1387475"/>
            <a:ext cx="10081684" cy="4319588"/>
          </a:xfrm>
        </p:spPr>
        <p:txBody>
          <a:bodyPr/>
          <a:lstStyle/>
          <a:p>
            <a:pPr marL="0" indent="0">
              <a:buNone/>
            </a:pPr>
            <a:r>
              <a:rPr lang="en-US" sz="2800"/>
              <a:t>Tiga pola dasar yang dapat digunakan unuk menetapkan pola perilaku kepemimpinan yang terdiri dari :</a:t>
            </a:r>
          </a:p>
          <a:p>
            <a:pPr marL="0" indent="0">
              <a:buNone/>
            </a:pPr>
            <a:r>
              <a:rPr lang="en-US" sz="2800"/>
              <a:t>1.Berorientasi pada tugas (task oriented. )</a:t>
            </a:r>
          </a:p>
          <a:p>
            <a:pPr marL="0" indent="0">
              <a:buNone/>
            </a:pPr>
            <a:r>
              <a:rPr lang="en-US" sz="2800"/>
              <a:t>2.Berorientasi pada hubungan (relationship oriented).</a:t>
            </a:r>
          </a:p>
          <a:p>
            <a:pPr marL="0" indent="0">
              <a:buNone/>
            </a:pPr>
            <a:r>
              <a:rPr lang="en-US" sz="2800"/>
              <a:t>3.Berorientasi pada efektifitas (effectiveness oriented).</a:t>
            </a:r>
          </a:p>
          <a:p>
            <a:pPr marL="0" indent="0">
              <a:buNone/>
            </a:pPr>
            <a:endParaRPr lang="en-US"/>
          </a:p>
          <a:p>
            <a:pPr marL="0" indent="0">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990" y="292100"/>
            <a:ext cx="8221980" cy="431800"/>
          </a:xfrm>
        </p:spPr>
        <p:txBody>
          <a:bodyPr/>
          <a:lstStyle/>
          <a:p>
            <a:r>
              <a:rPr lang="en-US"/>
              <a:t>Model Kepemimpinan Situasional dari Tannenbaum dan Schmidt</a:t>
            </a:r>
          </a:p>
        </p:txBody>
      </p:sp>
      <p:sp>
        <p:nvSpPr>
          <p:cNvPr id="3" name="Content Placeholder 2"/>
          <p:cNvSpPr>
            <a:spLocks noGrp="1"/>
          </p:cNvSpPr>
          <p:nvPr>
            <p:ph sz="quarter" idx="10"/>
          </p:nvPr>
        </p:nvSpPr>
        <p:spPr>
          <a:xfrm>
            <a:off x="678818" y="1268730"/>
            <a:ext cx="10081684" cy="4319588"/>
          </a:xfrm>
        </p:spPr>
        <p:txBody>
          <a:bodyPr/>
          <a:lstStyle/>
          <a:p>
            <a:pPr marL="0" indent="0">
              <a:buNone/>
            </a:pPr>
            <a:r>
              <a:rPr lang="en-US"/>
              <a:t>kepemimpinan yang efektif dipengaruhi oleh ketiga faktor yaitu:</a:t>
            </a:r>
          </a:p>
          <a:p>
            <a:pPr marL="0" indent="0">
              <a:buNone/>
            </a:pPr>
            <a:r>
              <a:rPr lang="en-US"/>
              <a:t>1.Kekuatan pemimpin yaitu kondisi dari seorang pemimpin yang mendukung dalam melaksanakan kepemimpinanya</a:t>
            </a:r>
          </a:p>
          <a:p>
            <a:pPr marL="0" indent="0">
              <a:buNone/>
            </a:pPr>
            <a:r>
              <a:rPr lang="en-US"/>
              <a:t>2.Kekuatan anggota yaitu kondisi yang pada umumnya yang melaksanakan kepemimpinan seorang pemimpin bertanggung jawab dalam bekerja.</a:t>
            </a:r>
          </a:p>
          <a:p>
            <a:pPr marL="0" indent="0">
              <a:buNone/>
            </a:pPr>
            <a:r>
              <a:rPr lang="en-US"/>
              <a:t>3.Kekuatan situasi yaitu situasi dalam interaksi antara pemimpin dengan anggota organisasi sebagai bawahan seperti suasana organisasi secara keseluruhan termasuk budaya orgaisasi dan tekanan waktu dalam bekerja.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3140" y="400685"/>
            <a:ext cx="8329930" cy="431800"/>
          </a:xfrm>
        </p:spPr>
        <p:txBody>
          <a:bodyPr/>
          <a:lstStyle/>
          <a:p>
            <a:r>
              <a:rPr lang="en-US"/>
              <a:t>Model Kepemimpinan Situasional dari Hersey dan Blanchard</a:t>
            </a:r>
          </a:p>
        </p:txBody>
      </p:sp>
      <p:sp>
        <p:nvSpPr>
          <p:cNvPr id="3" name="Content Placeholder 2"/>
          <p:cNvSpPr>
            <a:spLocks noGrp="1"/>
          </p:cNvSpPr>
          <p:nvPr>
            <p:ph sz="quarter" idx="10"/>
          </p:nvPr>
        </p:nvSpPr>
        <p:spPr>
          <a:xfrm>
            <a:off x="808993" y="1268730"/>
            <a:ext cx="10081684" cy="4319588"/>
          </a:xfrm>
        </p:spPr>
        <p:txBody>
          <a:bodyPr/>
          <a:lstStyle/>
          <a:p>
            <a:pPr marL="0" indent="0">
              <a:buNone/>
            </a:pPr>
            <a:r>
              <a:rPr lang="en-US" dirty="0" err="1"/>
              <a:t>Teori</a:t>
            </a:r>
            <a:r>
              <a:rPr lang="en-US" dirty="0"/>
              <a:t> </a:t>
            </a:r>
            <a:r>
              <a:rPr lang="en-US" dirty="0" err="1"/>
              <a:t>ini</a:t>
            </a:r>
            <a:r>
              <a:rPr lang="en-US" dirty="0"/>
              <a:t> </a:t>
            </a:r>
            <a:r>
              <a:rPr lang="en-US" dirty="0" err="1"/>
              <a:t>menyatakan</a:t>
            </a:r>
            <a:r>
              <a:rPr lang="en-US" dirty="0"/>
              <a:t> </a:t>
            </a:r>
            <a:r>
              <a:rPr lang="en-US" dirty="0" err="1"/>
              <a:t>bahwa</a:t>
            </a:r>
            <a:r>
              <a:rPr lang="en-US" dirty="0"/>
              <a:t> </a:t>
            </a:r>
            <a:r>
              <a:rPr lang="en-US" dirty="0" err="1"/>
              <a:t>keefektifan</a:t>
            </a:r>
            <a:r>
              <a:rPr lang="en-US" dirty="0"/>
              <a:t> </a:t>
            </a:r>
            <a:r>
              <a:rPr lang="en-US" dirty="0" err="1"/>
              <a:t>kepemimpinan</a:t>
            </a:r>
            <a:r>
              <a:rPr lang="en-US" dirty="0"/>
              <a:t> </a:t>
            </a:r>
            <a:r>
              <a:rPr lang="en-US" dirty="0" err="1"/>
              <a:t>sangat</a:t>
            </a:r>
            <a:r>
              <a:rPr lang="en-US" dirty="0"/>
              <a:t> </a:t>
            </a:r>
            <a:r>
              <a:rPr lang="en-US" dirty="0" err="1"/>
              <a:t>dipengaruhi</a:t>
            </a:r>
            <a:r>
              <a:rPr lang="en-US" dirty="0"/>
              <a:t> oleh </a:t>
            </a:r>
            <a:r>
              <a:rPr lang="en-US" dirty="0" err="1"/>
              <a:t>tingkat</a:t>
            </a:r>
            <a:r>
              <a:rPr lang="en-US" dirty="0"/>
              <a:t> </a:t>
            </a:r>
            <a:r>
              <a:rPr lang="en-US" dirty="0" err="1"/>
              <a:t>kemampuan</a:t>
            </a:r>
            <a:r>
              <a:rPr lang="en-US" dirty="0"/>
              <a:t> (</a:t>
            </a:r>
            <a:r>
              <a:rPr lang="en-US" dirty="0" err="1"/>
              <a:t>kesiapan</a:t>
            </a:r>
            <a:r>
              <a:rPr lang="en-US" dirty="0"/>
              <a:t> dan </a:t>
            </a:r>
            <a:r>
              <a:rPr lang="en-US" dirty="0" err="1"/>
              <a:t>kematangan</a:t>
            </a:r>
            <a:r>
              <a:rPr lang="en-US" dirty="0"/>
              <a:t>) </a:t>
            </a:r>
            <a:r>
              <a:rPr lang="en-US" dirty="0" err="1"/>
              <a:t>bawahan</a:t>
            </a:r>
            <a:r>
              <a:rPr lang="en-US" dirty="0"/>
              <a:t> </a:t>
            </a:r>
            <a:r>
              <a:rPr lang="en-US" dirty="0" err="1"/>
              <a:t>dalam</a:t>
            </a:r>
            <a:r>
              <a:rPr lang="en-US" dirty="0"/>
              <a:t> </a:t>
            </a:r>
            <a:r>
              <a:rPr lang="en-US" dirty="0" err="1"/>
              <a:t>menerima</a:t>
            </a:r>
            <a:r>
              <a:rPr lang="en-US" dirty="0"/>
              <a:t> </a:t>
            </a:r>
            <a:r>
              <a:rPr lang="en-US" dirty="0" err="1"/>
              <a:t>atau</a:t>
            </a:r>
            <a:r>
              <a:rPr lang="en-US" dirty="0"/>
              <a:t> </a:t>
            </a:r>
            <a:r>
              <a:rPr lang="en-US" dirty="0" err="1"/>
              <a:t>menolak</a:t>
            </a:r>
            <a:r>
              <a:rPr lang="en-US" dirty="0"/>
              <a:t> </a:t>
            </a:r>
            <a:r>
              <a:rPr lang="en-US" dirty="0" err="1"/>
              <a:t>pemimpin</a:t>
            </a:r>
            <a:r>
              <a:rPr lang="en-US" dirty="0"/>
              <a:t>. </a:t>
            </a:r>
          </a:p>
          <a:p>
            <a:pPr marL="0" indent="0">
              <a:buNone/>
            </a:pPr>
            <a:r>
              <a:rPr lang="en-US" dirty="0" err="1"/>
              <a:t>Berdasarkan</a:t>
            </a:r>
            <a:r>
              <a:rPr lang="en-US" dirty="0"/>
              <a:t> </a:t>
            </a:r>
            <a:r>
              <a:rPr lang="en-US" dirty="0" err="1"/>
              <a:t>tingkat</a:t>
            </a:r>
            <a:r>
              <a:rPr lang="en-US" dirty="0"/>
              <a:t> </a:t>
            </a:r>
            <a:r>
              <a:rPr lang="en-US" dirty="0" err="1"/>
              <a:t>kematangan</a:t>
            </a:r>
            <a:r>
              <a:rPr lang="en-US" dirty="0"/>
              <a:t> dan </a:t>
            </a:r>
            <a:r>
              <a:rPr lang="en-US" dirty="0" err="1"/>
              <a:t>kesiapan</a:t>
            </a:r>
            <a:r>
              <a:rPr lang="en-US" dirty="0"/>
              <a:t> </a:t>
            </a: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dibagi</a:t>
            </a:r>
            <a:r>
              <a:rPr lang="en-US" dirty="0"/>
              <a:t> </a:t>
            </a:r>
            <a:r>
              <a:rPr lang="en-US" dirty="0" err="1"/>
              <a:t>menjadi</a:t>
            </a:r>
            <a:r>
              <a:rPr lang="en-US" dirty="0"/>
              <a:t> </a:t>
            </a:r>
            <a:r>
              <a:rPr lang="en-US" dirty="0" err="1"/>
              <a:t>empat</a:t>
            </a:r>
            <a:r>
              <a:rPr lang="en-US" dirty="0"/>
              <a:t> </a:t>
            </a:r>
            <a:r>
              <a:rPr lang="en-US" dirty="0" err="1"/>
              <a:t>jenis</a:t>
            </a:r>
            <a:r>
              <a:rPr lang="en-US" dirty="0"/>
              <a:t> </a:t>
            </a:r>
            <a:r>
              <a:rPr lang="en-US" dirty="0" err="1"/>
              <a:t>yaitu</a:t>
            </a:r>
            <a:r>
              <a:rPr lang="en-US" dirty="0"/>
              <a:t> :</a:t>
            </a:r>
          </a:p>
          <a:p>
            <a:pPr marL="0" indent="0">
              <a:buNone/>
            </a:pPr>
            <a:r>
              <a:rPr lang="en-US" dirty="0"/>
              <a:t>1. Telling style (</a:t>
            </a:r>
            <a:r>
              <a:rPr lang="en-US" dirty="0" err="1"/>
              <a:t>gaya</a:t>
            </a:r>
            <a:r>
              <a:rPr lang="en-US" dirty="0"/>
              <a:t> </a:t>
            </a:r>
            <a:r>
              <a:rPr lang="en-US" dirty="0" err="1"/>
              <a:t>mengatakan</a:t>
            </a:r>
            <a:r>
              <a:rPr lang="en-US" dirty="0"/>
              <a:t>/</a:t>
            </a:r>
            <a:r>
              <a:rPr lang="en-US" dirty="0" err="1"/>
              <a:t>memerintah</a:t>
            </a:r>
            <a:r>
              <a:rPr lang="en-US" dirty="0"/>
              <a:t>/</a:t>
            </a:r>
            <a:r>
              <a:rPr lang="en-US" dirty="0" err="1"/>
              <a:t>mengarahkan</a:t>
            </a:r>
            <a:r>
              <a:rPr lang="en-US" dirty="0"/>
              <a:t>)</a:t>
            </a:r>
          </a:p>
          <a:p>
            <a:pPr marL="0" indent="0">
              <a:buNone/>
            </a:pP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ini</a:t>
            </a:r>
            <a:r>
              <a:rPr lang="en-US" dirty="0"/>
              <a:t> </a:t>
            </a:r>
            <a:r>
              <a:rPr lang="en-US" dirty="0" err="1"/>
              <a:t>berorientasi</a:t>
            </a:r>
            <a:r>
              <a:rPr lang="en-US" dirty="0"/>
              <a:t> </a:t>
            </a:r>
            <a:r>
              <a:rPr lang="en-US" dirty="0" err="1"/>
              <a:t>tinggi</a:t>
            </a:r>
            <a:r>
              <a:rPr lang="en-US" dirty="0"/>
              <a:t> pada </a:t>
            </a:r>
            <a:r>
              <a:rPr lang="en-US" dirty="0" err="1"/>
              <a:t>tugas</a:t>
            </a:r>
            <a:r>
              <a:rPr lang="en-US" dirty="0"/>
              <a:t> dan </a:t>
            </a:r>
            <a:r>
              <a:rPr lang="en-US" dirty="0" err="1"/>
              <a:t>rendah</a:t>
            </a:r>
            <a:r>
              <a:rPr lang="en-US" dirty="0"/>
              <a:t> pada </a:t>
            </a:r>
            <a:r>
              <a:rPr lang="en-US" dirty="0" err="1"/>
              <a:t>hubungan</a:t>
            </a:r>
            <a:r>
              <a:rPr lang="en-US" dirty="0"/>
              <a:t> </a:t>
            </a:r>
            <a:r>
              <a:rPr lang="en-US" dirty="0" err="1"/>
              <a:t>dengan</a:t>
            </a:r>
            <a:r>
              <a:rPr lang="en-US" dirty="0"/>
              <a:t> </a:t>
            </a:r>
            <a:r>
              <a:rPr lang="en-US" dirty="0" err="1"/>
              <a:t>anggota</a:t>
            </a:r>
            <a:r>
              <a:rPr lang="en-US" dirty="0"/>
              <a:t> </a:t>
            </a:r>
            <a:r>
              <a:rPr lang="en-US" dirty="0" err="1"/>
              <a:t>organisasi</a:t>
            </a:r>
            <a:r>
              <a:rPr lang="en-US" dirty="0"/>
              <a:t> </a:t>
            </a:r>
            <a:r>
              <a:rPr lang="en-US" dirty="0" err="1"/>
              <a:t>atau</a:t>
            </a:r>
            <a:r>
              <a:rPr lang="en-US" dirty="0"/>
              <a:t> </a:t>
            </a:r>
            <a:r>
              <a:rPr lang="en-US" dirty="0" err="1"/>
              <a:t>bawahan</a:t>
            </a:r>
            <a:r>
              <a:rPr lang="en-US" dirty="0"/>
              <a:t>.</a:t>
            </a:r>
          </a:p>
          <a:p>
            <a:pPr marL="0" indent="0">
              <a:buNone/>
            </a:pPr>
            <a:r>
              <a:rPr lang="en-US" dirty="0"/>
              <a:t>2. Selling style (</a:t>
            </a:r>
            <a:r>
              <a:rPr lang="en-US" dirty="0" err="1"/>
              <a:t>gaya</a:t>
            </a:r>
            <a:r>
              <a:rPr lang="en-US" dirty="0"/>
              <a:t> </a:t>
            </a:r>
            <a:r>
              <a:rPr lang="en-US" dirty="0" err="1"/>
              <a:t>menawarkan</a:t>
            </a:r>
            <a:r>
              <a:rPr lang="en-US" dirty="0"/>
              <a:t>/</a:t>
            </a:r>
            <a:r>
              <a:rPr lang="en-US" dirty="0" err="1"/>
              <a:t>menjual</a:t>
            </a:r>
            <a:r>
              <a:rPr lang="en-US" dirty="0"/>
              <a:t>)</a:t>
            </a:r>
          </a:p>
          <a:p>
            <a:pPr marL="0" indent="0">
              <a:buNone/>
            </a:pP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ini</a:t>
            </a:r>
            <a:r>
              <a:rPr lang="en-US" dirty="0"/>
              <a:t> </a:t>
            </a:r>
            <a:r>
              <a:rPr lang="en-US" dirty="0" err="1"/>
              <a:t>dilaksanakan</a:t>
            </a:r>
            <a:r>
              <a:rPr lang="en-US" dirty="0"/>
              <a:t> </a:t>
            </a:r>
            <a:r>
              <a:rPr lang="en-US" dirty="0" err="1"/>
              <a:t>dengan</a:t>
            </a:r>
            <a:r>
              <a:rPr lang="en-US" dirty="0"/>
              <a:t> </a:t>
            </a:r>
            <a:r>
              <a:rPr lang="en-US" dirty="0" err="1"/>
              <a:t>perilaku</a:t>
            </a:r>
            <a:r>
              <a:rPr lang="en-US" dirty="0"/>
              <a:t> </a:t>
            </a:r>
            <a:r>
              <a:rPr lang="en-US" dirty="0" err="1"/>
              <a:t>orientasi</a:t>
            </a:r>
            <a:r>
              <a:rPr lang="en-US" dirty="0"/>
              <a:t> </a:t>
            </a:r>
            <a:r>
              <a:rPr lang="en-US" dirty="0" err="1"/>
              <a:t>tugas</a:t>
            </a:r>
            <a:r>
              <a:rPr lang="en-US" dirty="0"/>
              <a:t> dan </a:t>
            </a:r>
            <a:r>
              <a:rPr lang="en-US" dirty="0" err="1"/>
              <a:t>hubungan</a:t>
            </a:r>
            <a:r>
              <a:rPr lang="en-US" dirty="0"/>
              <a:t> yang </a:t>
            </a:r>
            <a:r>
              <a:rPr lang="en-US" dirty="0" err="1"/>
              <a:t>kedua</a:t>
            </a:r>
            <a:r>
              <a:rPr lang="en-US" dirty="0"/>
              <a:t> –</a:t>
            </a:r>
            <a:r>
              <a:rPr lang="en-US" dirty="0" err="1"/>
              <a:t>duanya</a:t>
            </a:r>
            <a:r>
              <a:rPr lang="en-US" dirty="0"/>
              <a:t> </a:t>
            </a:r>
            <a:r>
              <a:rPr lang="en-US" dirty="0" err="1"/>
              <a:t>tinggi</a:t>
            </a:r>
            <a:r>
              <a:rPr lang="en-US" dirty="0"/>
              <a:t>.</a:t>
            </a:r>
          </a:p>
          <a:p>
            <a:pPr marL="0" indent="0">
              <a:buNone/>
            </a:pPr>
            <a:r>
              <a:rPr lang="en-US" dirty="0"/>
              <a:t>3. Participating style (</a:t>
            </a:r>
            <a:r>
              <a:rPr lang="en-US" dirty="0" err="1"/>
              <a:t>gaya</a:t>
            </a:r>
            <a:r>
              <a:rPr lang="en-US" dirty="0"/>
              <a:t> </a:t>
            </a:r>
            <a:r>
              <a:rPr lang="en-US" dirty="0" err="1"/>
              <a:t>partisipasi</a:t>
            </a:r>
            <a:r>
              <a:rPr lang="en-US" dirty="0"/>
              <a:t>)</a:t>
            </a:r>
          </a:p>
          <a:p>
            <a:pPr marL="0" indent="0">
              <a:buNone/>
            </a:pP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ini</a:t>
            </a:r>
            <a:r>
              <a:rPr lang="en-US" dirty="0"/>
              <a:t> </a:t>
            </a:r>
            <a:r>
              <a:rPr lang="en-US" dirty="0" err="1"/>
              <a:t>dilaksanakan</a:t>
            </a:r>
            <a:r>
              <a:rPr lang="en-US" dirty="0"/>
              <a:t> </a:t>
            </a:r>
            <a:r>
              <a:rPr lang="en-US" dirty="0" err="1"/>
              <a:t>dengan</a:t>
            </a:r>
            <a:r>
              <a:rPr lang="en-US" dirty="0"/>
              <a:t> </a:t>
            </a:r>
            <a:r>
              <a:rPr lang="en-US" dirty="0" err="1"/>
              <a:t>orientasi</a:t>
            </a:r>
            <a:r>
              <a:rPr lang="en-US" dirty="0"/>
              <a:t> pada </a:t>
            </a:r>
            <a:r>
              <a:rPr lang="en-US" dirty="0" err="1"/>
              <a:t>tugas</a:t>
            </a:r>
            <a:r>
              <a:rPr lang="en-US" dirty="0"/>
              <a:t> </a:t>
            </a:r>
            <a:r>
              <a:rPr lang="en-US" dirty="0" err="1"/>
              <a:t>rendah</a:t>
            </a:r>
            <a:r>
              <a:rPr lang="en-US" dirty="0"/>
              <a:t> dan </a:t>
            </a:r>
            <a:r>
              <a:rPr lang="en-US" dirty="0" err="1"/>
              <a:t>orientasi</a:t>
            </a:r>
            <a:r>
              <a:rPr lang="en-US" dirty="0"/>
              <a:t> </a:t>
            </a:r>
            <a:r>
              <a:rPr lang="en-US" dirty="0" err="1"/>
              <a:t>hubungan</a:t>
            </a:r>
            <a:r>
              <a:rPr lang="en-US" dirty="0"/>
              <a:t> </a:t>
            </a:r>
            <a:r>
              <a:rPr lang="en-US" dirty="0" err="1"/>
              <a:t>dengan</a:t>
            </a:r>
            <a:r>
              <a:rPr lang="en-US" dirty="0"/>
              <a:t> </a:t>
            </a:r>
            <a:r>
              <a:rPr lang="en-US" dirty="0" err="1"/>
              <a:t>anggota</a:t>
            </a:r>
            <a:r>
              <a:rPr lang="en-US" dirty="0"/>
              <a:t> </a:t>
            </a:r>
            <a:r>
              <a:rPr lang="en-US" dirty="0" err="1"/>
              <a:t>organisasi</a:t>
            </a:r>
            <a:r>
              <a:rPr lang="en-US" dirty="0"/>
              <a:t> </a:t>
            </a:r>
            <a:r>
              <a:rPr lang="en-US" dirty="0" err="1"/>
              <a:t>tinggi</a:t>
            </a:r>
            <a:r>
              <a:rPr lang="en-US" dirty="0"/>
              <a:t>.</a:t>
            </a:r>
          </a:p>
          <a:p>
            <a:pPr marL="0" indent="0">
              <a:buNone/>
            </a:pPr>
            <a:r>
              <a:rPr lang="en-US" dirty="0"/>
              <a:t>4. Delegating style (</a:t>
            </a:r>
            <a:r>
              <a:rPr lang="en-US" dirty="0" err="1"/>
              <a:t>gaya</a:t>
            </a:r>
            <a:r>
              <a:rPr lang="en-US" dirty="0"/>
              <a:t> </a:t>
            </a:r>
            <a:r>
              <a:rPr lang="en-US" dirty="0" err="1"/>
              <a:t>pendelegasian</a:t>
            </a:r>
            <a:r>
              <a:rPr lang="en-US" dirty="0"/>
              <a:t> </a:t>
            </a:r>
            <a:r>
              <a:rPr lang="en-US" dirty="0" err="1"/>
              <a:t>wewenang</a:t>
            </a:r>
            <a:r>
              <a:rPr lang="en-US" dirty="0"/>
              <a:t>)</a:t>
            </a:r>
          </a:p>
          <a:p>
            <a:pPr marL="0" indent="0">
              <a:buNone/>
            </a:pP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ini</a:t>
            </a:r>
            <a:r>
              <a:rPr lang="en-US" dirty="0"/>
              <a:t> </a:t>
            </a:r>
            <a:r>
              <a:rPr lang="en-US" dirty="0" err="1"/>
              <a:t>dilaksanakan</a:t>
            </a:r>
            <a:r>
              <a:rPr lang="en-US" dirty="0"/>
              <a:t> </a:t>
            </a:r>
            <a:r>
              <a:rPr lang="en-US" dirty="0" err="1"/>
              <a:t>dengan</a:t>
            </a:r>
            <a:r>
              <a:rPr lang="en-US" dirty="0"/>
              <a:t> </a:t>
            </a:r>
            <a:r>
              <a:rPr lang="en-US" dirty="0" err="1"/>
              <a:t>orientasi</a:t>
            </a:r>
            <a:r>
              <a:rPr lang="en-US" dirty="0"/>
              <a:t> </a:t>
            </a:r>
            <a:r>
              <a:rPr lang="en-US" dirty="0" err="1"/>
              <a:t>tugas</a:t>
            </a:r>
            <a:r>
              <a:rPr lang="en-US" dirty="0"/>
              <a:t> </a:t>
            </a:r>
            <a:r>
              <a:rPr lang="en-US" dirty="0" err="1"/>
              <a:t>rendah</a:t>
            </a:r>
            <a:r>
              <a:rPr lang="en-US" dirty="0"/>
              <a:t> dan </a:t>
            </a:r>
            <a:r>
              <a:rPr lang="en-US" dirty="0" err="1"/>
              <a:t>hubungan</a:t>
            </a:r>
            <a:r>
              <a:rPr lang="en-US" dirty="0"/>
              <a:t> </a:t>
            </a:r>
            <a:r>
              <a:rPr lang="en-US" dirty="0" err="1"/>
              <a:t>dengan</a:t>
            </a:r>
            <a:r>
              <a:rPr lang="en-US" dirty="0"/>
              <a:t> </a:t>
            </a:r>
            <a:r>
              <a:rPr lang="en-US" dirty="0" err="1"/>
              <a:t>anggota</a:t>
            </a:r>
            <a:r>
              <a:rPr lang="en-US" dirty="0"/>
              <a:t> </a:t>
            </a:r>
            <a:r>
              <a:rPr lang="en-US" dirty="0" err="1"/>
              <a:t>organisasi</a:t>
            </a:r>
            <a:r>
              <a:rPr lang="en-US" dirty="0"/>
              <a:t> </a:t>
            </a:r>
            <a:r>
              <a:rPr lang="en-US" dirty="0" err="1"/>
              <a:t>rendah</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6943725" y="229870"/>
            <a:ext cx="3832225" cy="583565"/>
          </a:xfrm>
          <a:prstGeom prst="rect">
            <a:avLst/>
          </a:prstGeom>
          <a:noFill/>
        </p:spPr>
        <p:txBody>
          <a:bodyPr wrap="square" rtlCol="0">
            <a:spAutoFit/>
          </a:bodyPr>
          <a:lstStyle/>
          <a:p>
            <a:r>
              <a:rPr lang="en-US" sz="3200"/>
              <a:t>Path Goal Theory</a:t>
            </a:r>
          </a:p>
        </p:txBody>
      </p:sp>
      <p:sp>
        <p:nvSpPr>
          <p:cNvPr id="3" name="Text Box 2"/>
          <p:cNvSpPr txBox="1"/>
          <p:nvPr/>
        </p:nvSpPr>
        <p:spPr>
          <a:xfrm>
            <a:off x="4445" y="1066800"/>
            <a:ext cx="12183110" cy="5631180"/>
          </a:xfrm>
          <a:prstGeom prst="rect">
            <a:avLst/>
          </a:prstGeom>
          <a:noFill/>
        </p:spPr>
        <p:txBody>
          <a:bodyPr wrap="square" rtlCol="0" anchor="t">
            <a:spAutoFit/>
          </a:bodyPr>
          <a:lstStyle/>
          <a:p>
            <a:r>
              <a:rPr lang="en-US" sz="2000" dirty="0"/>
              <a:t>Path-goal theory </a:t>
            </a:r>
            <a:r>
              <a:rPr lang="en-US" sz="2000" dirty="0" err="1"/>
              <a:t>didasarkan</a:t>
            </a:r>
            <a:r>
              <a:rPr lang="en-US" sz="2000" dirty="0"/>
              <a:t> pada </a:t>
            </a:r>
            <a:r>
              <a:rPr lang="en-US" sz="2000" dirty="0" err="1"/>
              <a:t>gagasan</a:t>
            </a:r>
            <a:r>
              <a:rPr lang="en-US" sz="2000" dirty="0"/>
              <a:t>  Expectancy theory of motivation </a:t>
            </a:r>
            <a:r>
              <a:rPr lang="en-US" sz="2000" dirty="0" err="1"/>
              <a:t>dengan</a:t>
            </a:r>
            <a:r>
              <a:rPr lang="en-US" sz="2000" dirty="0"/>
              <a:t> </a:t>
            </a:r>
            <a:r>
              <a:rPr lang="en-US" sz="2000" dirty="0" err="1"/>
              <a:t>meningkatkan</a:t>
            </a:r>
            <a:r>
              <a:rPr lang="en-US" sz="2000" dirty="0"/>
              <a:t> </a:t>
            </a:r>
            <a:r>
              <a:rPr lang="en-US" sz="2000" dirty="0" err="1"/>
              <a:t>usaha</a:t>
            </a:r>
            <a:r>
              <a:rPr lang="en-US" sz="2000" dirty="0"/>
              <a:t> </a:t>
            </a:r>
            <a:r>
              <a:rPr lang="en-US" sz="2000" dirty="0" err="1"/>
              <a:t>akan</a:t>
            </a:r>
            <a:r>
              <a:rPr lang="en-US" sz="2000" dirty="0"/>
              <a:t> </a:t>
            </a:r>
            <a:r>
              <a:rPr lang="en-US" sz="2000" dirty="0" err="1"/>
              <a:t>meningkatkan</a:t>
            </a:r>
            <a:r>
              <a:rPr lang="en-US" sz="2000" dirty="0"/>
              <a:t> </a:t>
            </a:r>
            <a:r>
              <a:rPr lang="en-US" sz="2000" dirty="0" err="1"/>
              <a:t>kinerja</a:t>
            </a:r>
            <a:r>
              <a:rPr lang="en-US" sz="2000" dirty="0"/>
              <a:t> dan </a:t>
            </a:r>
            <a:r>
              <a:rPr lang="en-US" sz="2000" dirty="0" err="1"/>
              <a:t>harapan</a:t>
            </a:r>
            <a:r>
              <a:rPr lang="en-US" sz="2000" dirty="0"/>
              <a:t> </a:t>
            </a:r>
            <a:r>
              <a:rPr lang="en-US" sz="2000" dirty="0" err="1"/>
              <a:t>akan</a:t>
            </a:r>
            <a:r>
              <a:rPr lang="en-US" sz="2000" dirty="0"/>
              <a:t> </a:t>
            </a:r>
            <a:r>
              <a:rPr lang="en-US" sz="2000" dirty="0" err="1"/>
              <a:t>hasil</a:t>
            </a:r>
            <a:r>
              <a:rPr lang="en-US" sz="2000" dirty="0"/>
              <a:t> </a:t>
            </a:r>
            <a:r>
              <a:rPr lang="en-US" sz="2000" dirty="0" err="1"/>
              <a:t>meningkat</a:t>
            </a:r>
            <a:r>
              <a:rPr lang="en-US" sz="2000" dirty="0"/>
              <a:t>. Karena </a:t>
            </a:r>
            <a:r>
              <a:rPr lang="en-US" sz="2000" dirty="0" err="1"/>
              <a:t>itu</a:t>
            </a:r>
            <a:r>
              <a:rPr lang="en-US" sz="2000" dirty="0"/>
              <a:t>  </a:t>
            </a:r>
            <a:r>
              <a:rPr lang="en-US" sz="2000" dirty="0" err="1"/>
              <a:t>perilaku</a:t>
            </a:r>
            <a:r>
              <a:rPr lang="en-US" sz="2000" dirty="0"/>
              <a:t> </a:t>
            </a:r>
            <a:r>
              <a:rPr lang="en-US" sz="2000" dirty="0" err="1"/>
              <a:t>pemimpin</a:t>
            </a:r>
            <a:r>
              <a:rPr lang="en-US" sz="2000" dirty="0"/>
              <a:t> </a:t>
            </a:r>
            <a:r>
              <a:rPr lang="en-US" sz="2000" dirty="0" err="1"/>
              <a:t>diharapkan</a:t>
            </a:r>
            <a:r>
              <a:rPr lang="en-US" sz="2000" dirty="0"/>
              <a:t> </a:t>
            </a:r>
            <a:r>
              <a:rPr lang="en-US" sz="2000" dirty="0" err="1"/>
              <a:t>dapat</a:t>
            </a:r>
            <a:r>
              <a:rPr lang="en-US" sz="2000" dirty="0"/>
              <a:t> </a:t>
            </a:r>
            <a:r>
              <a:rPr lang="en-US" sz="2000" dirty="0" err="1"/>
              <a:t>diterima</a:t>
            </a:r>
            <a:r>
              <a:rPr lang="en-US" sz="2000" dirty="0"/>
              <a:t> </a:t>
            </a:r>
            <a:r>
              <a:rPr lang="en-US" sz="2000" dirty="0" err="1"/>
              <a:t>ketika</a:t>
            </a:r>
            <a:r>
              <a:rPr lang="en-US" sz="2000" dirty="0"/>
              <a:t> </a:t>
            </a:r>
            <a:r>
              <a:rPr lang="en-US" sz="2000" dirty="0" err="1"/>
              <a:t>pekerja</a:t>
            </a:r>
            <a:r>
              <a:rPr lang="en-US" sz="2000" dirty="0"/>
              <a:t> </a:t>
            </a:r>
            <a:r>
              <a:rPr lang="en-US" sz="2000" dirty="0" err="1"/>
              <a:t>memandang</a:t>
            </a:r>
            <a:r>
              <a:rPr lang="en-US" sz="2000" dirty="0"/>
              <a:t> </a:t>
            </a:r>
            <a:r>
              <a:rPr lang="en-US" sz="2000" dirty="0" err="1"/>
              <a:t>sebagai</a:t>
            </a:r>
            <a:r>
              <a:rPr lang="en-US" sz="2000" dirty="0"/>
              <a:t> </a:t>
            </a:r>
            <a:r>
              <a:rPr lang="en-US" sz="2000" dirty="0" err="1"/>
              <a:t>sumber</a:t>
            </a:r>
            <a:r>
              <a:rPr lang="en-US" sz="2000" dirty="0"/>
              <a:t> </a:t>
            </a:r>
            <a:r>
              <a:rPr lang="en-US" sz="2000" dirty="0" err="1"/>
              <a:t>kepuasan</a:t>
            </a:r>
            <a:r>
              <a:rPr lang="en-US" sz="2000" dirty="0"/>
              <a:t> </a:t>
            </a:r>
            <a:r>
              <a:rPr lang="en-US" sz="2000" dirty="0" err="1"/>
              <a:t>atau</a:t>
            </a:r>
            <a:r>
              <a:rPr lang="en-US" sz="2000" dirty="0"/>
              <a:t> </a:t>
            </a:r>
            <a:r>
              <a:rPr lang="en-US" sz="2000" dirty="0" err="1"/>
              <a:t>menyiapkan</a:t>
            </a:r>
            <a:r>
              <a:rPr lang="en-US" sz="2000" dirty="0"/>
              <a:t> </a:t>
            </a:r>
            <a:r>
              <a:rPr lang="en-US" sz="2000" dirty="0" err="1"/>
              <a:t>jalan</a:t>
            </a:r>
            <a:r>
              <a:rPr lang="en-US" sz="2000" dirty="0"/>
              <a:t> pada </a:t>
            </a:r>
            <a:r>
              <a:rPr lang="en-US" sz="2000" dirty="0" err="1"/>
              <a:t>kepuasan</a:t>
            </a:r>
            <a:r>
              <a:rPr lang="en-US" sz="2000" dirty="0"/>
              <a:t> di </a:t>
            </a:r>
            <a:r>
              <a:rPr lang="en-US" sz="2000" dirty="0" err="1"/>
              <a:t>waktu</a:t>
            </a:r>
            <a:r>
              <a:rPr lang="en-US" sz="2000" dirty="0"/>
              <a:t> yang </a:t>
            </a:r>
            <a:r>
              <a:rPr lang="en-US" sz="2000" dirty="0" err="1"/>
              <a:t>akan</a:t>
            </a:r>
            <a:r>
              <a:rPr lang="en-US" sz="2000" dirty="0"/>
              <a:t> </a:t>
            </a:r>
            <a:r>
              <a:rPr lang="en-US" sz="2000" dirty="0" err="1"/>
              <a:t>datang</a:t>
            </a:r>
            <a:r>
              <a:rPr lang="en-US" sz="2000" dirty="0"/>
              <a:t>. </a:t>
            </a:r>
            <a:r>
              <a:rPr lang="en-US" sz="2000" dirty="0" err="1"/>
              <a:t>Perilaku</a:t>
            </a:r>
            <a:r>
              <a:rPr lang="en-US" sz="2000" dirty="0"/>
              <a:t> </a:t>
            </a:r>
            <a:r>
              <a:rPr lang="en-US" sz="2000" dirty="0" err="1"/>
              <a:t>pemimpin</a:t>
            </a:r>
            <a:r>
              <a:rPr lang="en-US" sz="2000" dirty="0"/>
              <a:t> </a:t>
            </a:r>
            <a:r>
              <a:rPr lang="en-US" sz="2000" dirty="0" err="1"/>
              <a:t>diperkirakan</a:t>
            </a:r>
            <a:r>
              <a:rPr lang="en-US" sz="2000" dirty="0"/>
              <a:t> </a:t>
            </a:r>
            <a:r>
              <a:rPr lang="en-US" sz="2000" dirty="0" err="1"/>
              <a:t>bersifat</a:t>
            </a:r>
            <a:r>
              <a:rPr lang="en-US" sz="2000" dirty="0"/>
              <a:t> </a:t>
            </a:r>
            <a:r>
              <a:rPr lang="en-US" sz="2000" dirty="0" err="1"/>
              <a:t>motivasional</a:t>
            </a:r>
            <a:r>
              <a:rPr lang="en-US" sz="2000" dirty="0"/>
              <a:t> </a:t>
            </a:r>
            <a:r>
              <a:rPr lang="en-US" sz="2000" dirty="0" err="1"/>
              <a:t>apabila</a:t>
            </a:r>
            <a:r>
              <a:rPr lang="en-US" sz="2000" dirty="0"/>
              <a:t> : (a) </a:t>
            </a:r>
            <a:r>
              <a:rPr lang="en-US" sz="2000" dirty="0" err="1"/>
              <a:t>menurunkan</a:t>
            </a:r>
            <a:r>
              <a:rPr lang="en-US" sz="2000" dirty="0"/>
              <a:t> </a:t>
            </a:r>
            <a:r>
              <a:rPr lang="en-US" sz="2000" dirty="0" err="1"/>
              <a:t>hambatan</a:t>
            </a:r>
            <a:r>
              <a:rPr lang="en-US" sz="2000" dirty="0"/>
              <a:t> yang </a:t>
            </a:r>
            <a:r>
              <a:rPr lang="en-US" sz="2000" dirty="0" err="1"/>
              <a:t>mencampuri</a:t>
            </a:r>
            <a:r>
              <a:rPr lang="en-US" sz="2000" dirty="0"/>
              <a:t> </a:t>
            </a:r>
            <a:r>
              <a:rPr lang="en-US" sz="2000" dirty="0" err="1"/>
              <a:t>pencapaian</a:t>
            </a:r>
            <a:r>
              <a:rPr lang="en-US" sz="2000" dirty="0"/>
              <a:t> </a:t>
            </a:r>
            <a:r>
              <a:rPr lang="en-US" sz="2000" dirty="0" err="1"/>
              <a:t>tujuan</a:t>
            </a:r>
            <a:r>
              <a:rPr lang="en-US" sz="2000" dirty="0"/>
              <a:t>, (b) </a:t>
            </a:r>
            <a:r>
              <a:rPr lang="en-US" sz="2000" dirty="0" err="1"/>
              <a:t>memberikan</a:t>
            </a:r>
            <a:r>
              <a:rPr lang="en-US" sz="2000" dirty="0"/>
              <a:t>  </a:t>
            </a:r>
            <a:r>
              <a:rPr lang="en-US" sz="2000" dirty="0" err="1"/>
              <a:t>bimbingan</a:t>
            </a:r>
            <a:r>
              <a:rPr lang="en-US" sz="2000" dirty="0"/>
              <a:t> dan </a:t>
            </a:r>
            <a:r>
              <a:rPr lang="en-US" sz="2000" dirty="0" err="1"/>
              <a:t>dukungan</a:t>
            </a:r>
            <a:r>
              <a:rPr lang="en-US" sz="2000" dirty="0"/>
              <a:t> yang </a:t>
            </a:r>
            <a:r>
              <a:rPr lang="en-US" sz="2000" dirty="0" err="1"/>
              <a:t>diperlukan</a:t>
            </a:r>
            <a:r>
              <a:rPr lang="en-US" sz="2000" dirty="0"/>
              <a:t> </a:t>
            </a:r>
            <a:r>
              <a:rPr lang="en-US" sz="2000" dirty="0" err="1"/>
              <a:t>pekerja</a:t>
            </a:r>
            <a:r>
              <a:rPr lang="en-US" sz="2000" dirty="0"/>
              <a:t>, dan (c) </a:t>
            </a:r>
            <a:r>
              <a:rPr lang="en-US" sz="2000" dirty="0" err="1"/>
              <a:t>mengikat</a:t>
            </a:r>
            <a:r>
              <a:rPr lang="en-US" sz="2000" dirty="0"/>
              <a:t> reward pada </a:t>
            </a:r>
            <a:r>
              <a:rPr lang="en-US" sz="2000" dirty="0" err="1"/>
              <a:t>pencapaian</a:t>
            </a:r>
            <a:r>
              <a:rPr lang="en-US" sz="2000" dirty="0"/>
              <a:t> </a:t>
            </a:r>
            <a:r>
              <a:rPr lang="en-US" sz="2000" dirty="0" err="1"/>
              <a:t>tujuan</a:t>
            </a:r>
            <a:r>
              <a:rPr lang="en-US" sz="2000" dirty="0"/>
              <a:t>. </a:t>
            </a:r>
          </a:p>
          <a:p>
            <a:endParaRPr lang="en-US" sz="2000" dirty="0"/>
          </a:p>
          <a:p>
            <a:r>
              <a:rPr lang="en-US" sz="2000" dirty="0"/>
              <a:t>House </a:t>
            </a:r>
            <a:r>
              <a:rPr lang="en-US" sz="2000" dirty="0" err="1"/>
              <a:t>mengusulkan</a:t>
            </a:r>
            <a:r>
              <a:rPr lang="en-US" sz="2000" dirty="0"/>
              <a:t> model </a:t>
            </a:r>
            <a:r>
              <a:rPr lang="en-US" sz="2000" dirty="0" err="1"/>
              <a:t>tentang</a:t>
            </a:r>
            <a:r>
              <a:rPr lang="en-US" sz="2000" dirty="0"/>
              <a:t> </a:t>
            </a:r>
            <a:r>
              <a:rPr lang="en-US" sz="2000" dirty="0" err="1"/>
              <a:t>bagaimana</a:t>
            </a:r>
            <a:r>
              <a:rPr lang="en-US" sz="2000" dirty="0"/>
              <a:t>  Leader effectiveness </a:t>
            </a:r>
            <a:r>
              <a:rPr lang="en-US" sz="2000" dirty="0" err="1"/>
              <a:t>dipengaruhi</a:t>
            </a:r>
            <a:r>
              <a:rPr lang="en-US" sz="2000" dirty="0"/>
              <a:t> oleh </a:t>
            </a:r>
            <a:r>
              <a:rPr lang="en-US" sz="2000" dirty="0" err="1"/>
              <a:t>interaksi</a:t>
            </a:r>
            <a:r>
              <a:rPr lang="en-US" sz="2000" dirty="0"/>
              <a:t> </a:t>
            </a:r>
            <a:r>
              <a:rPr lang="en-US" sz="2000" dirty="0" err="1"/>
              <a:t>antara</a:t>
            </a:r>
            <a:r>
              <a:rPr lang="en-US" sz="2000" dirty="0"/>
              <a:t> </a:t>
            </a:r>
            <a:r>
              <a:rPr lang="en-US" sz="2000" dirty="0" err="1"/>
              <a:t>empat</a:t>
            </a:r>
            <a:r>
              <a:rPr lang="en-US" sz="2000" dirty="0"/>
              <a:t> </a:t>
            </a:r>
            <a:r>
              <a:rPr lang="en-US" sz="2000" dirty="0" err="1"/>
              <a:t>gaya</a:t>
            </a:r>
            <a:r>
              <a:rPr lang="en-US" sz="2000" dirty="0"/>
              <a:t> </a:t>
            </a:r>
            <a:r>
              <a:rPr lang="en-US" sz="2000" dirty="0" err="1"/>
              <a:t>kepemimpinan</a:t>
            </a:r>
            <a:r>
              <a:rPr lang="en-US" sz="2000" dirty="0"/>
              <a:t> : directive, supportive, participative, dan achievement-oriented dan </a:t>
            </a:r>
            <a:r>
              <a:rPr lang="en-US" sz="2000" dirty="0" err="1"/>
              <a:t>variasi</a:t>
            </a:r>
            <a:r>
              <a:rPr lang="en-US" sz="2000" dirty="0"/>
              <a:t> contingency factors. </a:t>
            </a:r>
          </a:p>
          <a:p>
            <a:r>
              <a:rPr lang="en-US" sz="2000" dirty="0"/>
              <a:t>Contingency  factor </a:t>
            </a:r>
            <a:r>
              <a:rPr lang="en-US" sz="2000" dirty="0" err="1"/>
              <a:t>adalah</a:t>
            </a:r>
            <a:r>
              <a:rPr lang="en-US" sz="2000" dirty="0"/>
              <a:t> </a:t>
            </a:r>
            <a:r>
              <a:rPr lang="en-US" sz="2000" dirty="0" err="1"/>
              <a:t>variabel</a:t>
            </a:r>
            <a:r>
              <a:rPr lang="en-US" sz="2000" dirty="0"/>
              <a:t> </a:t>
            </a:r>
            <a:r>
              <a:rPr lang="en-US" sz="2000" dirty="0" err="1"/>
              <a:t>kontinjensi</a:t>
            </a:r>
            <a:r>
              <a:rPr lang="en-US" sz="2000" dirty="0"/>
              <a:t> yang </a:t>
            </a:r>
            <a:r>
              <a:rPr lang="en-US" sz="2000" dirty="0" err="1"/>
              <a:t>menyebabkan</a:t>
            </a:r>
            <a:r>
              <a:rPr lang="en-US" sz="2000" dirty="0"/>
              <a:t> </a:t>
            </a:r>
            <a:r>
              <a:rPr lang="en-US" sz="2000" dirty="0" err="1"/>
              <a:t>satu</a:t>
            </a:r>
            <a:r>
              <a:rPr lang="en-US" sz="2000" dirty="0"/>
              <a:t> </a:t>
            </a:r>
            <a:r>
              <a:rPr lang="en-US" sz="2000" dirty="0" err="1"/>
              <a:t>gaya</a:t>
            </a:r>
            <a:r>
              <a:rPr lang="en-US" sz="2000" dirty="0"/>
              <a:t> </a:t>
            </a:r>
            <a:r>
              <a:rPr lang="en-US" sz="2000" dirty="0" err="1"/>
              <a:t>kepemimpinan</a:t>
            </a:r>
            <a:r>
              <a:rPr lang="en-US" sz="2000" dirty="0"/>
              <a:t> </a:t>
            </a:r>
            <a:r>
              <a:rPr lang="en-US" sz="2000" dirty="0" err="1"/>
              <a:t>lebih</a:t>
            </a:r>
            <a:r>
              <a:rPr lang="en-US" sz="2000" dirty="0"/>
              <a:t> </a:t>
            </a:r>
            <a:r>
              <a:rPr lang="en-US" sz="2000" dirty="0" err="1"/>
              <a:t>efektif</a:t>
            </a:r>
            <a:r>
              <a:rPr lang="en-US" sz="2000" dirty="0"/>
              <a:t> </a:t>
            </a:r>
            <a:r>
              <a:rPr lang="en-US" sz="2000" dirty="0" err="1"/>
              <a:t>daripada</a:t>
            </a:r>
            <a:r>
              <a:rPr lang="en-US" sz="2000" dirty="0"/>
              <a:t> </a:t>
            </a:r>
            <a:r>
              <a:rPr lang="en-US" sz="2000" dirty="0" err="1"/>
              <a:t>lainnya</a:t>
            </a:r>
            <a:r>
              <a:rPr lang="en-US" sz="2000" dirty="0"/>
              <a:t>. </a:t>
            </a:r>
          </a:p>
          <a:p>
            <a:endParaRPr lang="en-US" sz="2000" dirty="0"/>
          </a:p>
          <a:p>
            <a:r>
              <a:rPr lang="en-US" sz="2000" dirty="0"/>
              <a:t>Path-goal theory </a:t>
            </a:r>
            <a:r>
              <a:rPr lang="en-US" sz="2000" dirty="0" err="1"/>
              <a:t>mempunyai</a:t>
            </a:r>
            <a:r>
              <a:rPr lang="en-US" sz="2000" dirty="0"/>
              <a:t> </a:t>
            </a:r>
            <a:r>
              <a:rPr lang="en-US" sz="2000" dirty="0" err="1"/>
              <a:t>dua</a:t>
            </a:r>
            <a:r>
              <a:rPr lang="en-US" sz="2000" dirty="0"/>
              <a:t> </a:t>
            </a:r>
            <a:r>
              <a:rPr lang="en-US" sz="2000" dirty="0" err="1"/>
              <a:t>kelompok</a:t>
            </a:r>
            <a:r>
              <a:rPr lang="en-US" sz="2000" dirty="0"/>
              <a:t> </a:t>
            </a:r>
            <a:r>
              <a:rPr lang="en-US" sz="2000" dirty="0" err="1"/>
              <a:t>variabel</a:t>
            </a:r>
            <a:r>
              <a:rPr lang="en-US" sz="2000" dirty="0"/>
              <a:t> </a:t>
            </a:r>
            <a:r>
              <a:rPr lang="en-US" sz="2000" dirty="0" err="1"/>
              <a:t>kontinjensi</a:t>
            </a:r>
            <a:r>
              <a:rPr lang="en-US" sz="2000" dirty="0"/>
              <a:t>, </a:t>
            </a:r>
            <a:r>
              <a:rPr lang="en-US" sz="2000" dirty="0" err="1"/>
              <a:t>yaitu</a:t>
            </a:r>
            <a:r>
              <a:rPr lang="en-US" sz="2000" dirty="0"/>
              <a:t> : employee characteristic  dan environmental  factor. </a:t>
            </a:r>
          </a:p>
          <a:p>
            <a:pPr marL="342900" indent="-342900">
              <a:buFont typeface="Arial" panose="020B0604020202020204" pitchFamily="34" charset="0"/>
              <a:buChar char="•"/>
            </a:pPr>
            <a:r>
              <a:rPr lang="en-US" sz="2000" dirty="0"/>
              <a:t>Employee characteristic </a:t>
            </a:r>
            <a:r>
              <a:rPr lang="en-US" sz="2000" dirty="0" err="1"/>
              <a:t>adalah</a:t>
            </a:r>
            <a:r>
              <a:rPr lang="en-US" sz="2000" dirty="0"/>
              <a:t> : locus of control, task ability, need for achievement, experience, dan need for clarity.</a:t>
            </a:r>
          </a:p>
          <a:p>
            <a:pPr marL="342900" indent="-342900">
              <a:buFont typeface="Arial" panose="020B0604020202020204" pitchFamily="34" charset="0"/>
              <a:buChar char="•"/>
            </a:pPr>
            <a:r>
              <a:rPr lang="en-US" sz="2000" dirty="0"/>
              <a:t>Environmental factor </a:t>
            </a:r>
            <a:r>
              <a:rPr lang="en-US" sz="2000" dirty="0" err="1"/>
              <a:t>terdiri</a:t>
            </a:r>
            <a:r>
              <a:rPr lang="en-US" sz="2000" dirty="0"/>
              <a:t> </a:t>
            </a:r>
            <a:r>
              <a:rPr lang="en-US" sz="2000" dirty="0" err="1"/>
              <a:t>dari</a:t>
            </a:r>
            <a:r>
              <a:rPr lang="en-US" sz="2000" dirty="0"/>
              <a:t> : task structure (independent versus interdependent task) dan .</a:t>
            </a:r>
            <a:r>
              <a:rPr lang="en-US" sz="2000" dirty="0" err="1"/>
              <a:t>mwork</a:t>
            </a:r>
            <a:r>
              <a:rPr lang="en-US" sz="2000" dirty="0"/>
              <a:t> group dynamic.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270" y="1087120"/>
            <a:ext cx="12193270" cy="4831080"/>
          </a:xfrm>
          <a:prstGeom prst="rect">
            <a:avLst/>
          </a:prstGeom>
          <a:noFill/>
        </p:spPr>
        <p:txBody>
          <a:bodyPr wrap="square" rtlCol="0" anchor="t">
            <a:spAutoFit/>
          </a:bodyPr>
          <a:lstStyle/>
          <a:p>
            <a:pPr algn="ctr"/>
            <a:r>
              <a:rPr lang="en-US"/>
              <a:t> </a:t>
            </a:r>
            <a:r>
              <a:rPr lang="en-US" sz="2200"/>
              <a:t>Pekerja dengan internal locus of control lebih menyukai  participative  atau achievement-oriented leadership  karena mereka  percaya mereka mempunyai kontrol terhadap lingkungan kerja. Individu seperti ini tidak mungkin puas dengan directive leader behavior yang menggunakan kontrol tambahan terhadap aktivitas mereka. Pekerja dengan external locus  cenderung melihat lingkungan tidak dapat dikontrol, mereka lebih menyukai struktur yang diberikan kepemimpinan supportif atau direktif. Pekerja dengan kemampuan menjalankan tugas dan mempunyai banyak pengalaman adalah kurang sesuai dengan kebutuhan pengarahan tambahan dan karenanya merespon negatif  pada directive leadership.  Orang ini lebih mungkin termotivasi dan terpuaskan oleh  participative  atau achievement-oriented leadership. Sebaliknya, pekerja yang tidak berpengalaman menunjukkan achievement-oriented leadership  berlebihan apabila menghadapi tantangan yang berkaitan dengan belajar pekerjaan baru. Dalam situasi ini, directive dan  supportive leadership akan membantu. Akhirnya, directive  dan  supportive leadership akan membantu pekerja mengalami ambiguitas peran. Tetapi, directive  leadership mungkin membuat frustasi pekerja yang bekerja pada tugas rutin dan sederhana. Dalam hal ini  supportive leadership lebih  bermanfaat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6325870" y="240030"/>
            <a:ext cx="4072890" cy="583565"/>
          </a:xfrm>
          <a:prstGeom prst="rect">
            <a:avLst/>
          </a:prstGeom>
          <a:noFill/>
        </p:spPr>
        <p:txBody>
          <a:bodyPr wrap="square" rtlCol="0">
            <a:spAutoFit/>
          </a:bodyPr>
          <a:lstStyle/>
          <a:p>
            <a:r>
              <a:rPr lang="en-US" sz="3200"/>
              <a:t>Behavioral Theory</a:t>
            </a:r>
          </a:p>
        </p:txBody>
      </p:sp>
      <p:sp>
        <p:nvSpPr>
          <p:cNvPr id="3" name="Text Box 2"/>
          <p:cNvSpPr txBox="1"/>
          <p:nvPr/>
        </p:nvSpPr>
        <p:spPr>
          <a:xfrm>
            <a:off x="722630" y="1257300"/>
            <a:ext cx="10706100" cy="4523105"/>
          </a:xfrm>
          <a:prstGeom prst="rect">
            <a:avLst/>
          </a:prstGeom>
          <a:noFill/>
        </p:spPr>
        <p:txBody>
          <a:bodyPr wrap="square" rtlCol="0" anchor="t">
            <a:spAutoFit/>
          </a:bodyPr>
          <a:lstStyle/>
          <a:p>
            <a:pPr marL="457200" indent="-457200">
              <a:buFont typeface="Arial" panose="020B0604020202020204" pitchFamily="34" charset="0"/>
              <a:buChar char="•"/>
            </a:pPr>
            <a:r>
              <a:rPr lang="en-US" sz="3200" dirty="0" err="1"/>
              <a:t>Keberhasilan</a:t>
            </a:r>
            <a:r>
              <a:rPr lang="en-US" sz="3200" dirty="0"/>
              <a:t> </a:t>
            </a:r>
            <a:r>
              <a:rPr lang="en-US" sz="3200" dirty="0" err="1"/>
              <a:t>seorang</a:t>
            </a:r>
            <a:r>
              <a:rPr lang="en-US" sz="3200" dirty="0"/>
              <a:t> </a:t>
            </a:r>
            <a:r>
              <a:rPr lang="en-US" sz="3200" dirty="0" err="1"/>
              <a:t>pemimpin</a:t>
            </a:r>
            <a:r>
              <a:rPr lang="en-US" sz="3200" dirty="0"/>
              <a:t> </a:t>
            </a:r>
            <a:r>
              <a:rPr lang="en-US" sz="3200" dirty="0" err="1"/>
              <a:t>sangat</a:t>
            </a:r>
            <a:r>
              <a:rPr lang="en-US" sz="3200" dirty="0"/>
              <a:t> </a:t>
            </a:r>
            <a:r>
              <a:rPr lang="en-US" sz="3200" dirty="0" err="1"/>
              <a:t>tergantung</a:t>
            </a:r>
            <a:r>
              <a:rPr lang="en-US" sz="3200" dirty="0"/>
              <a:t> pada </a:t>
            </a:r>
            <a:r>
              <a:rPr lang="en-US" sz="3200" dirty="0" err="1"/>
              <a:t>perilakunya</a:t>
            </a:r>
            <a:r>
              <a:rPr lang="en-US" sz="3200" dirty="0"/>
              <a:t> </a:t>
            </a:r>
            <a:r>
              <a:rPr lang="en-US" sz="3200" dirty="0" err="1"/>
              <a:t>dalam</a:t>
            </a:r>
            <a:r>
              <a:rPr lang="en-US" sz="3200" dirty="0"/>
              <a:t> </a:t>
            </a:r>
            <a:r>
              <a:rPr lang="en-US" sz="3200" dirty="0" err="1"/>
              <a:t>melaksanakan</a:t>
            </a:r>
            <a:r>
              <a:rPr lang="en-US" sz="3200" dirty="0"/>
              <a:t> </a:t>
            </a:r>
            <a:r>
              <a:rPr lang="en-US" sz="3200" dirty="0" err="1"/>
              <a:t>fungsi-fungsi</a:t>
            </a:r>
            <a:r>
              <a:rPr lang="en-US" sz="3200" dirty="0"/>
              <a:t> </a:t>
            </a:r>
            <a:r>
              <a:rPr lang="en-US" sz="3200" dirty="0" err="1"/>
              <a:t>kepemimpinan</a:t>
            </a:r>
            <a:endParaRPr lang="en-US" sz="3200" dirty="0"/>
          </a:p>
          <a:p>
            <a:pPr marL="457200" indent="-457200">
              <a:buFont typeface="Arial" panose="020B0604020202020204" pitchFamily="34" charset="0"/>
              <a:buChar char="•"/>
            </a:pPr>
            <a:r>
              <a:rPr lang="en-US" sz="3200" dirty="0"/>
              <a:t>Gaya </a:t>
            </a:r>
            <a:r>
              <a:rPr lang="en-US" sz="3200" dirty="0" err="1"/>
              <a:t>atau</a:t>
            </a:r>
            <a:r>
              <a:rPr lang="en-US" sz="3200" dirty="0"/>
              <a:t> </a:t>
            </a:r>
            <a:r>
              <a:rPr lang="en-US" sz="3200" dirty="0" err="1"/>
              <a:t>perilaku</a:t>
            </a:r>
            <a:r>
              <a:rPr lang="en-US" sz="3200" dirty="0"/>
              <a:t> </a:t>
            </a:r>
            <a:r>
              <a:rPr lang="en-US" sz="3200" dirty="0" err="1"/>
              <a:t>kepemimpinan</a:t>
            </a:r>
            <a:r>
              <a:rPr lang="en-US" sz="3200" dirty="0"/>
              <a:t> </a:t>
            </a:r>
            <a:r>
              <a:rPr lang="en-US" sz="3200" dirty="0" err="1"/>
              <a:t>tampak</a:t>
            </a:r>
            <a:r>
              <a:rPr lang="en-US" sz="3200" dirty="0"/>
              <a:t> </a:t>
            </a:r>
            <a:r>
              <a:rPr lang="en-US" sz="3200" dirty="0" err="1"/>
              <a:t>dari</a:t>
            </a:r>
            <a:r>
              <a:rPr lang="en-US" sz="3200" dirty="0"/>
              <a:t> </a:t>
            </a:r>
            <a:r>
              <a:rPr lang="en-US" sz="3200" dirty="0" err="1"/>
              <a:t>cara</a:t>
            </a:r>
            <a:r>
              <a:rPr lang="en-US" sz="3200" dirty="0"/>
              <a:t> </a:t>
            </a:r>
            <a:r>
              <a:rPr lang="en-US" sz="3200" dirty="0" err="1"/>
              <a:t>melakukan</a:t>
            </a:r>
            <a:r>
              <a:rPr lang="en-US" sz="3200" dirty="0"/>
              <a:t> </a:t>
            </a:r>
            <a:r>
              <a:rPr lang="en-US" sz="3200" dirty="0" err="1"/>
              <a:t>pengambilan</a:t>
            </a:r>
            <a:r>
              <a:rPr lang="en-US" sz="3200" dirty="0"/>
              <a:t> </a:t>
            </a:r>
            <a:r>
              <a:rPr lang="en-US" sz="3200" dirty="0" err="1"/>
              <a:t>keputusan</a:t>
            </a:r>
            <a:r>
              <a:rPr lang="en-US" sz="3200" dirty="0"/>
              <a:t>, </a:t>
            </a:r>
            <a:r>
              <a:rPr lang="en-US" sz="3200" dirty="0" err="1"/>
              <a:t>cara</a:t>
            </a:r>
            <a:r>
              <a:rPr lang="en-US" sz="3200" dirty="0"/>
              <a:t> </a:t>
            </a:r>
            <a:r>
              <a:rPr lang="en-US" sz="3200" dirty="0" err="1"/>
              <a:t>memerintah</a:t>
            </a:r>
            <a:r>
              <a:rPr lang="en-US" sz="3200" dirty="0"/>
              <a:t> (</a:t>
            </a:r>
            <a:r>
              <a:rPr lang="en-US" sz="3200" dirty="0" err="1"/>
              <a:t>instruksi</a:t>
            </a:r>
            <a:r>
              <a:rPr lang="en-US" sz="3200" dirty="0"/>
              <a:t>), </a:t>
            </a:r>
            <a:r>
              <a:rPr lang="en-US" sz="3200" dirty="0" err="1"/>
              <a:t>cara</a:t>
            </a:r>
            <a:r>
              <a:rPr lang="en-US" sz="3200" dirty="0"/>
              <a:t> </a:t>
            </a:r>
            <a:r>
              <a:rPr lang="en-US" sz="3200" dirty="0" err="1"/>
              <a:t>memberikan</a:t>
            </a:r>
            <a:r>
              <a:rPr lang="en-US" sz="3200" dirty="0"/>
              <a:t> </a:t>
            </a:r>
            <a:r>
              <a:rPr lang="en-US" sz="3200" dirty="0" err="1"/>
              <a:t>tugas</a:t>
            </a:r>
            <a:r>
              <a:rPr lang="en-US" sz="3200" dirty="0"/>
              <a:t>, </a:t>
            </a:r>
            <a:r>
              <a:rPr lang="en-US" sz="3200" dirty="0" err="1"/>
              <a:t>cara</a:t>
            </a:r>
            <a:r>
              <a:rPr lang="en-US" sz="3200" dirty="0"/>
              <a:t> </a:t>
            </a:r>
            <a:r>
              <a:rPr lang="en-US" sz="3200" dirty="0" err="1"/>
              <a:t>berkomunikasi</a:t>
            </a:r>
            <a:r>
              <a:rPr lang="en-US" sz="3200" dirty="0"/>
              <a:t>, </a:t>
            </a:r>
            <a:r>
              <a:rPr lang="en-US" sz="3200" dirty="0" err="1"/>
              <a:t>cara</a:t>
            </a:r>
            <a:r>
              <a:rPr lang="en-US" sz="3200" dirty="0"/>
              <a:t> </a:t>
            </a:r>
            <a:r>
              <a:rPr lang="en-US" sz="3200" dirty="0" err="1"/>
              <a:t>mendorong</a:t>
            </a:r>
            <a:r>
              <a:rPr lang="en-US" sz="3200" dirty="0"/>
              <a:t> </a:t>
            </a:r>
            <a:r>
              <a:rPr lang="en-US" sz="3200" dirty="0" err="1"/>
              <a:t>semangat</a:t>
            </a:r>
            <a:r>
              <a:rPr lang="en-US" sz="3200" dirty="0"/>
              <a:t> </a:t>
            </a:r>
            <a:r>
              <a:rPr lang="en-US" sz="3200" dirty="0" err="1"/>
              <a:t>bawahan</a:t>
            </a:r>
            <a:r>
              <a:rPr lang="en-US" sz="3200" dirty="0"/>
              <a:t>, </a:t>
            </a:r>
            <a:r>
              <a:rPr lang="en-US" sz="3200" dirty="0" err="1"/>
              <a:t>cara</a:t>
            </a:r>
            <a:r>
              <a:rPr lang="en-US" sz="3200" dirty="0"/>
              <a:t> </a:t>
            </a:r>
            <a:r>
              <a:rPr lang="en-US" sz="3200" dirty="0" err="1"/>
              <a:t>membimbing</a:t>
            </a:r>
            <a:r>
              <a:rPr lang="en-US" sz="3200" dirty="0"/>
              <a:t> dan </a:t>
            </a:r>
            <a:r>
              <a:rPr lang="en-US" sz="3200" dirty="0" err="1"/>
              <a:t>mengarahkan</a:t>
            </a:r>
            <a:r>
              <a:rPr lang="en-US" sz="3200" dirty="0"/>
              <a:t>, </a:t>
            </a:r>
            <a:r>
              <a:rPr lang="en-US" sz="3200" dirty="0" err="1"/>
              <a:t>cara</a:t>
            </a:r>
            <a:r>
              <a:rPr lang="en-US" sz="3200" dirty="0"/>
              <a:t> </a:t>
            </a:r>
            <a:r>
              <a:rPr lang="en-US" sz="3200" dirty="0" err="1"/>
              <a:t>menegakkan</a:t>
            </a:r>
            <a:r>
              <a:rPr lang="en-US" sz="3200" dirty="0"/>
              <a:t> </a:t>
            </a:r>
            <a:r>
              <a:rPr lang="en-US" sz="3200" dirty="0" err="1"/>
              <a:t>disiplin</a:t>
            </a:r>
            <a:r>
              <a:rPr lang="en-US" sz="3200" dirty="0"/>
              <a:t>, </a:t>
            </a:r>
            <a:r>
              <a:rPr lang="en-US" sz="3200" dirty="0" err="1"/>
              <a:t>cara</a:t>
            </a:r>
            <a:r>
              <a:rPr lang="en-US" sz="3200" dirty="0"/>
              <a:t> </a:t>
            </a:r>
            <a:r>
              <a:rPr lang="en-US" sz="3200" dirty="0" err="1"/>
              <a:t>memimpin</a:t>
            </a:r>
            <a:r>
              <a:rPr lang="en-US" sz="3200" dirty="0"/>
              <a:t> </a:t>
            </a:r>
            <a:r>
              <a:rPr lang="en-US" sz="3200" dirty="0" err="1"/>
              <a:t>rapat</a:t>
            </a:r>
            <a:r>
              <a:rPr lang="en-US" sz="3200" dirty="0"/>
              <a:t>, </a:t>
            </a:r>
            <a:r>
              <a:rPr lang="en-US" sz="3200" dirty="0" err="1"/>
              <a:t>cara</a:t>
            </a:r>
            <a:r>
              <a:rPr lang="en-US" sz="3200" dirty="0"/>
              <a:t> </a:t>
            </a:r>
            <a:r>
              <a:rPr lang="en-US" sz="3200" dirty="0" err="1"/>
              <a:t>menegur</a:t>
            </a:r>
            <a:r>
              <a:rPr lang="en-US" sz="3200" dirty="0"/>
              <a:t> dan </a:t>
            </a:r>
            <a:r>
              <a:rPr lang="en-US" sz="3200" dirty="0" err="1"/>
              <a:t>memberikan</a:t>
            </a:r>
            <a:r>
              <a:rPr lang="en-US" sz="3200" dirty="0"/>
              <a:t> </a:t>
            </a:r>
            <a:r>
              <a:rPr lang="en-US" sz="3200" dirty="0" err="1"/>
              <a:t>sanksi</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a:solidFill>
                  <a:schemeClr val="bg1"/>
                </a:solidFill>
                <a:latin typeface="Corbel" panose="020B0503020204020204" pitchFamily="34" charset="0"/>
                <a:cs typeface="Arial" panose="020B0604020202020204" pitchFamily="34" charset="0"/>
              </a:rPr>
            </a:br>
            <a:r>
              <a:rPr lang="en-US" sz="5400" dirty="0" err="1">
                <a:solidFill>
                  <a:schemeClr val="tx1"/>
                </a:solidFill>
                <a:latin typeface="Corbel" panose="020B0503020204020204" pitchFamily="34" charset="0"/>
                <a:cs typeface="Arial" panose="020B0604020202020204" pitchFamily="34" charset="0"/>
              </a:rPr>
              <a:t>Pendekatan</a:t>
            </a:r>
            <a:r>
              <a:rPr lang="en-US" sz="5400" dirty="0">
                <a:solidFill>
                  <a:schemeClr val="tx1"/>
                </a:solidFill>
                <a:latin typeface="Corbel" panose="020B0503020204020204" pitchFamily="34" charset="0"/>
                <a:cs typeface="Arial" panose="020B0604020202020204" pitchFamily="34" charset="0"/>
              </a:rPr>
              <a:t> </a:t>
            </a:r>
            <a:r>
              <a:rPr lang="en-US" sz="5400" dirty="0" err="1">
                <a:solidFill>
                  <a:schemeClr val="tx1"/>
                </a:solidFill>
                <a:latin typeface="Corbel" panose="020B0503020204020204" pitchFamily="34" charset="0"/>
                <a:cs typeface="Arial" panose="020B0604020202020204" pitchFamily="34" charset="0"/>
              </a:rPr>
              <a:t>dalam</a:t>
            </a:r>
            <a:r>
              <a:rPr lang="en-US" sz="5400" dirty="0">
                <a:solidFill>
                  <a:schemeClr val="tx1"/>
                </a:solidFill>
                <a:latin typeface="Corbel" panose="020B0503020204020204" pitchFamily="34" charset="0"/>
                <a:cs typeface="Arial" panose="020B0604020202020204" pitchFamily="34" charset="0"/>
              </a:rPr>
              <a:t> </a:t>
            </a:r>
            <a:r>
              <a:rPr lang="en-US" sz="5400" dirty="0" err="1">
                <a:solidFill>
                  <a:schemeClr val="tx1"/>
                </a:solidFill>
                <a:latin typeface="Corbel" panose="020B0503020204020204" pitchFamily="34" charset="0"/>
                <a:cs typeface="Arial" panose="020B0604020202020204" pitchFamily="34" charset="0"/>
              </a:rPr>
              <a:t>Kepemimpinan</a:t>
            </a:r>
            <a:endParaRPr lang="en-US" sz="5400" dirty="0">
              <a:latin typeface="Gill Sans MT Condensed" panose="020B0506020104020203" pitchFamily="34" charset="0"/>
              <a:ea typeface="Arial Unicode MS" pitchFamily="34" charset="-128"/>
              <a:cs typeface="Tahoma" panose="020B060403050404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a:latin typeface="Berlin Sans FB Demi" panose="020E0802020502020306" pitchFamily="34" charset="0"/>
              </a:rPr>
              <a:t>Dewi Amanatun Suryani, S.IP., MPA</a:t>
            </a:r>
          </a:p>
          <a:p>
            <a:r>
              <a:rPr lang="en-US" sz="1600" dirty="0" err="1">
                <a:latin typeface="Berlin Sans FB Demi" panose="020E0802020502020306" pitchFamily="34" charset="0"/>
              </a:rPr>
              <a:t>Disampaikan</a:t>
            </a:r>
            <a:r>
              <a:rPr lang="en-US" sz="1600" dirty="0">
                <a:latin typeface="Berlin Sans FB Demi" panose="020E0802020502020306" pitchFamily="34" charset="0"/>
              </a:rPr>
              <a:t> </a:t>
            </a:r>
            <a:r>
              <a:rPr lang="en-US" sz="1600" dirty="0" err="1">
                <a:latin typeface="Berlin Sans FB Demi" panose="020E0802020502020306" pitchFamily="34" charset="0"/>
              </a:rPr>
              <a:t>pada</a:t>
            </a:r>
            <a:r>
              <a:rPr lang="en-US" sz="1600" dirty="0">
                <a:latin typeface="Berlin Sans FB Demi" panose="020E0802020502020306" pitchFamily="34" charset="0"/>
              </a:rPr>
              <a:t> </a:t>
            </a:r>
            <a:r>
              <a:rPr lang="en-US" sz="1600" dirty="0" err="1">
                <a:latin typeface="Berlin Sans FB Demi" panose="020E0802020502020306" pitchFamily="34" charset="0"/>
              </a:rPr>
              <a:t>Kuliah</a:t>
            </a:r>
            <a:r>
              <a:rPr lang="en-US" sz="1600" dirty="0">
                <a:latin typeface="Berlin Sans FB Demi" panose="020E0802020502020306" pitchFamily="34" charset="0"/>
              </a:rPr>
              <a:t> Teori Kepemimpinan </a:t>
            </a:r>
          </a:p>
          <a:p>
            <a:r>
              <a:rPr lang="en-US" sz="1600" dirty="0">
                <a:latin typeface="Berlin Sans FB Demi" panose="020E0802020502020306" pitchFamily="34" charset="0"/>
              </a:rPr>
              <a:t>Maret, </a:t>
            </a:r>
            <a:r>
              <a:rPr lang="en-US" sz="1600" dirty="0" err="1">
                <a:latin typeface="Berlin Sans FB Demi" panose="020E0802020502020306" pitchFamily="34" charset="0"/>
              </a:rPr>
              <a:t>2021</a:t>
            </a:r>
            <a:endParaRPr lang="en-US" sz="1600" dirty="0">
              <a:latin typeface="Berlin Sans FB Demi" panose="020E0802020502020306"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318260" y="1998345"/>
            <a:ext cx="9816465" cy="3046095"/>
          </a:xfrm>
          <a:prstGeom prst="rect">
            <a:avLst/>
          </a:prstGeom>
          <a:noFill/>
        </p:spPr>
        <p:txBody>
          <a:bodyPr wrap="square" rtlCol="0" anchor="t">
            <a:spAutoFit/>
          </a:bodyPr>
          <a:lstStyle/>
          <a:p>
            <a:r>
              <a:rPr lang="en-US" sz="3200"/>
              <a:t>•Teori X dan Y</a:t>
            </a:r>
          </a:p>
          <a:p>
            <a:r>
              <a:rPr lang="en-US" sz="3200"/>
              <a:t>•Studi Kepemimpinan Universitas IOWA</a:t>
            </a:r>
          </a:p>
          <a:p>
            <a:r>
              <a:rPr lang="en-US" sz="3200"/>
              <a:t>•Studi Kepemimpinan Universitas OHIO</a:t>
            </a:r>
          </a:p>
          <a:p>
            <a:r>
              <a:rPr lang="en-US" sz="3200"/>
              <a:t>•Studi Kepemimpinan Universitas Michigan</a:t>
            </a:r>
          </a:p>
          <a:p>
            <a:r>
              <a:rPr lang="en-US" sz="3200"/>
              <a:t>•Managerial Grid</a:t>
            </a:r>
          </a:p>
          <a:p>
            <a:r>
              <a:rPr lang="en-US" sz="3200"/>
              <a:t>•Empat Sistem Manajemen Likert</a:t>
            </a:r>
          </a:p>
        </p:txBody>
      </p:sp>
      <p:sp>
        <p:nvSpPr>
          <p:cNvPr id="3" name="Text Box 2"/>
          <p:cNvSpPr txBox="1"/>
          <p:nvPr/>
        </p:nvSpPr>
        <p:spPr>
          <a:xfrm>
            <a:off x="5351780" y="365760"/>
            <a:ext cx="4711700" cy="368300"/>
          </a:xfrm>
          <a:prstGeom prst="rect">
            <a:avLst/>
          </a:prstGeom>
          <a:noFill/>
        </p:spPr>
        <p:txBody>
          <a:bodyPr wrap="square" rtlCol="0">
            <a:spAutoFit/>
          </a:bodyPr>
          <a:lstStyle/>
          <a:p>
            <a:r>
              <a:rPr lang="en-US"/>
              <a:t>Teori Perilaku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64515" y="1451610"/>
            <a:ext cx="10497185" cy="5015865"/>
          </a:xfrm>
          <a:prstGeom prst="rect">
            <a:avLst/>
          </a:prstGeom>
          <a:noFill/>
        </p:spPr>
        <p:txBody>
          <a:bodyPr wrap="square" rtlCol="0" anchor="t">
            <a:spAutoFit/>
          </a:bodyPr>
          <a:lstStyle/>
          <a:p>
            <a:r>
              <a:rPr lang="en-US" sz="3200" dirty="0" err="1"/>
              <a:t>Teori</a:t>
            </a:r>
            <a:r>
              <a:rPr lang="en-US" sz="3200" dirty="0"/>
              <a:t> </a:t>
            </a:r>
            <a:r>
              <a:rPr lang="en-US" sz="3200" dirty="0" err="1"/>
              <a:t>ini</a:t>
            </a:r>
            <a:r>
              <a:rPr lang="en-US" sz="3200" dirty="0"/>
              <a:t> </a:t>
            </a:r>
            <a:r>
              <a:rPr lang="en-US" sz="3200" dirty="0" err="1"/>
              <a:t>diperkenalkan</a:t>
            </a:r>
            <a:r>
              <a:rPr lang="en-US" sz="3200" dirty="0"/>
              <a:t> oleh Mc Gregor di </a:t>
            </a:r>
            <a:r>
              <a:rPr lang="en-US" sz="3200" dirty="0" err="1"/>
              <a:t>dalam</a:t>
            </a:r>
            <a:r>
              <a:rPr lang="en-US" sz="3200" dirty="0"/>
              <a:t> </a:t>
            </a:r>
            <a:r>
              <a:rPr lang="en-US" sz="3200" dirty="0" err="1"/>
              <a:t>buku</a:t>
            </a:r>
            <a:r>
              <a:rPr lang="en-US" sz="3200" dirty="0"/>
              <a:t> The Human Side of Enterprise (1983,p. 215)</a:t>
            </a:r>
          </a:p>
          <a:p>
            <a:r>
              <a:rPr lang="en-US" sz="3200" dirty="0"/>
              <a:t>•</a:t>
            </a:r>
            <a:r>
              <a:rPr lang="en-US" sz="3200" dirty="0" err="1"/>
              <a:t>Teori</a:t>
            </a:r>
            <a:r>
              <a:rPr lang="en-US" sz="3200" dirty="0"/>
              <a:t> X </a:t>
            </a:r>
            <a:r>
              <a:rPr lang="en-US" sz="3200" dirty="0" err="1"/>
              <a:t>berasumsi</a:t>
            </a:r>
            <a:r>
              <a:rPr lang="en-US" sz="3200" dirty="0"/>
              <a:t> </a:t>
            </a:r>
            <a:r>
              <a:rPr lang="en-US" sz="3200" dirty="0" err="1"/>
              <a:t>bahwa</a:t>
            </a:r>
            <a:r>
              <a:rPr lang="en-US" sz="3200" dirty="0"/>
              <a:t> pada </a:t>
            </a:r>
            <a:r>
              <a:rPr lang="en-US" sz="3200" dirty="0" err="1"/>
              <a:t>hakikatnya</a:t>
            </a:r>
            <a:r>
              <a:rPr lang="en-US" sz="3200" dirty="0"/>
              <a:t> </a:t>
            </a:r>
            <a:r>
              <a:rPr lang="en-US" sz="3200" dirty="0" err="1"/>
              <a:t>manusia</a:t>
            </a:r>
            <a:r>
              <a:rPr lang="en-US" sz="3200" dirty="0"/>
              <a:t> </a:t>
            </a:r>
            <a:r>
              <a:rPr lang="en-US" sz="3200" dirty="0" err="1"/>
              <a:t>itu</a:t>
            </a:r>
            <a:r>
              <a:rPr lang="en-US" sz="3200" dirty="0"/>
              <a:t> </a:t>
            </a:r>
            <a:r>
              <a:rPr lang="en-US" sz="3200" dirty="0" err="1"/>
              <a:t>memiliki</a:t>
            </a:r>
            <a:r>
              <a:rPr lang="en-US" sz="3200" dirty="0"/>
              <a:t> </a:t>
            </a:r>
            <a:r>
              <a:rPr lang="en-US" sz="3200" dirty="0" err="1"/>
              <a:t>perilaku</a:t>
            </a:r>
            <a:r>
              <a:rPr lang="en-US" sz="3200" dirty="0"/>
              <a:t> </a:t>
            </a:r>
            <a:r>
              <a:rPr lang="en-US" sz="3200" dirty="0" err="1"/>
              <a:t>pemalas</a:t>
            </a:r>
            <a:r>
              <a:rPr lang="en-US" sz="3200" dirty="0"/>
              <a:t>, </a:t>
            </a:r>
            <a:r>
              <a:rPr lang="en-US" sz="3200" dirty="0" err="1"/>
              <a:t>penakut</a:t>
            </a:r>
            <a:r>
              <a:rPr lang="en-US" sz="3200" dirty="0"/>
              <a:t>, dan </a:t>
            </a:r>
            <a:r>
              <a:rPr lang="en-US" sz="3200" dirty="0" err="1"/>
              <a:t>tidak</a:t>
            </a:r>
            <a:r>
              <a:rPr lang="en-US" sz="3200" dirty="0"/>
              <a:t> </a:t>
            </a:r>
            <a:r>
              <a:rPr lang="en-US" sz="3200" dirty="0" err="1"/>
              <a:t>bertanggung</a:t>
            </a:r>
            <a:r>
              <a:rPr lang="en-US" sz="3200" dirty="0"/>
              <a:t> </a:t>
            </a:r>
            <a:r>
              <a:rPr lang="en-US" sz="3200" dirty="0" err="1"/>
              <a:t>jawab</a:t>
            </a:r>
            <a:r>
              <a:rPr lang="en-US" sz="3200" dirty="0"/>
              <a:t>. </a:t>
            </a:r>
            <a:r>
              <a:rPr lang="en-US" sz="3200" dirty="0" err="1"/>
              <a:t>Sebaliknya</a:t>
            </a:r>
            <a:r>
              <a:rPr lang="en-US" sz="3200" dirty="0"/>
              <a:t> </a:t>
            </a:r>
            <a:r>
              <a:rPr lang="en-US" sz="3200" dirty="0" err="1"/>
              <a:t>teori</a:t>
            </a:r>
            <a:r>
              <a:rPr lang="en-US" sz="3200" dirty="0"/>
              <a:t> Y </a:t>
            </a:r>
            <a:r>
              <a:rPr lang="en-US" sz="3200" dirty="0" err="1"/>
              <a:t>berasumsi</a:t>
            </a:r>
            <a:r>
              <a:rPr lang="en-US" sz="3200" dirty="0"/>
              <a:t> </a:t>
            </a:r>
            <a:r>
              <a:rPr lang="en-US" sz="3200" dirty="0" err="1"/>
              <a:t>bahwa</a:t>
            </a:r>
            <a:r>
              <a:rPr lang="en-US" sz="3200" dirty="0"/>
              <a:t> </a:t>
            </a:r>
            <a:r>
              <a:rPr lang="en-US" sz="3200" dirty="0" err="1"/>
              <a:t>manusia</a:t>
            </a:r>
            <a:r>
              <a:rPr lang="en-US" sz="3200" dirty="0"/>
              <a:t> </a:t>
            </a:r>
            <a:r>
              <a:rPr lang="en-US" sz="3200" dirty="0" err="1"/>
              <a:t>itu</a:t>
            </a:r>
            <a:r>
              <a:rPr lang="en-US" sz="3200" dirty="0"/>
              <a:t> </a:t>
            </a:r>
            <a:r>
              <a:rPr lang="en-US" sz="3200" dirty="0" err="1"/>
              <a:t>memiliki</a:t>
            </a:r>
            <a:r>
              <a:rPr lang="en-US" sz="3200" dirty="0"/>
              <a:t> </a:t>
            </a:r>
            <a:r>
              <a:rPr lang="en-US" sz="3200" dirty="0" err="1"/>
              <a:t>perilaku</a:t>
            </a:r>
            <a:r>
              <a:rPr lang="en-US" sz="3200" dirty="0"/>
              <a:t> </a:t>
            </a:r>
            <a:r>
              <a:rPr lang="en-US" sz="3200" dirty="0" err="1"/>
              <a:t>bertanggung</a:t>
            </a:r>
            <a:r>
              <a:rPr lang="en-US" sz="3200" dirty="0"/>
              <a:t> </a:t>
            </a:r>
            <a:r>
              <a:rPr lang="en-US" sz="3200" dirty="0" err="1"/>
              <a:t>jawab</a:t>
            </a:r>
            <a:r>
              <a:rPr lang="en-US" sz="3200" dirty="0"/>
              <a:t>, </a:t>
            </a:r>
            <a:r>
              <a:rPr lang="en-US" sz="3200" dirty="0" err="1"/>
              <a:t>motivasi</a:t>
            </a:r>
            <a:r>
              <a:rPr lang="en-US" sz="3200" dirty="0"/>
              <a:t> </a:t>
            </a:r>
            <a:r>
              <a:rPr lang="en-US" sz="3200" dirty="0" err="1"/>
              <a:t>kerja</a:t>
            </a:r>
            <a:r>
              <a:rPr lang="en-US" sz="3200" dirty="0"/>
              <a:t>, </a:t>
            </a:r>
            <a:r>
              <a:rPr lang="en-US" sz="3200" dirty="0" err="1"/>
              <a:t>kreativitas</a:t>
            </a:r>
            <a:r>
              <a:rPr lang="en-US" sz="3200" dirty="0"/>
              <a:t> dan </a:t>
            </a:r>
            <a:r>
              <a:rPr lang="en-US" sz="3200" dirty="0" err="1"/>
              <a:t>inisiatif</a:t>
            </a:r>
            <a:r>
              <a:rPr lang="en-US" sz="3200" dirty="0"/>
              <a:t> </a:t>
            </a:r>
            <a:r>
              <a:rPr lang="en-US" sz="3200" dirty="0" err="1"/>
              <a:t>serta</a:t>
            </a:r>
            <a:r>
              <a:rPr lang="en-US" sz="3200" dirty="0"/>
              <a:t> </a:t>
            </a:r>
            <a:r>
              <a:rPr lang="en-US" sz="3200" dirty="0" err="1"/>
              <a:t>mampu</a:t>
            </a:r>
            <a:r>
              <a:rPr lang="en-US" sz="3200" dirty="0"/>
              <a:t> </a:t>
            </a:r>
            <a:r>
              <a:rPr lang="en-US" sz="3200" dirty="0" err="1"/>
              <a:t>mengawasi</a:t>
            </a:r>
            <a:r>
              <a:rPr lang="en-US" sz="3200" dirty="0"/>
              <a:t> </a:t>
            </a:r>
            <a:r>
              <a:rPr lang="en-US" sz="3200" dirty="0" err="1"/>
              <a:t>pekerjaan</a:t>
            </a:r>
            <a:r>
              <a:rPr lang="en-US" sz="3200" dirty="0"/>
              <a:t> dan </a:t>
            </a:r>
            <a:r>
              <a:rPr lang="en-US" sz="3200" dirty="0" err="1"/>
              <a:t>hidupnya</a:t>
            </a:r>
            <a:r>
              <a:rPr lang="en-US" sz="3200" dirty="0"/>
              <a:t> </a:t>
            </a:r>
            <a:r>
              <a:rPr lang="en-US" sz="3200" dirty="0" err="1"/>
              <a:t>sendiri</a:t>
            </a:r>
            <a:r>
              <a:rPr lang="en-US" sz="3200" dirty="0"/>
              <a:t>.</a:t>
            </a:r>
          </a:p>
          <a:p>
            <a:r>
              <a:rPr lang="en-US" sz="3200" dirty="0"/>
              <a:t>•</a:t>
            </a:r>
            <a:r>
              <a:rPr lang="en-US" sz="3200" dirty="0" err="1"/>
              <a:t>Teori</a:t>
            </a:r>
            <a:r>
              <a:rPr lang="en-US" sz="3200" dirty="0"/>
              <a:t> X ( </a:t>
            </a:r>
            <a:r>
              <a:rPr lang="en-US" sz="3200" dirty="0" err="1"/>
              <a:t>Perilaku</a:t>
            </a:r>
            <a:r>
              <a:rPr lang="en-US" sz="3200" dirty="0"/>
              <a:t> </a:t>
            </a:r>
            <a:r>
              <a:rPr lang="en-US" sz="3200" dirty="0" err="1"/>
              <a:t>kepemimpinan</a:t>
            </a:r>
            <a:r>
              <a:rPr lang="en-US" sz="3200" dirty="0"/>
              <a:t> </a:t>
            </a:r>
            <a:r>
              <a:rPr lang="en-US" sz="3200" dirty="0" err="1"/>
              <a:t>otoriter</a:t>
            </a:r>
            <a:r>
              <a:rPr lang="en-US" sz="3200" dirty="0"/>
              <a:t> ) dan </a:t>
            </a:r>
            <a:r>
              <a:rPr lang="en-US" sz="3200" dirty="0" err="1"/>
              <a:t>Teori</a:t>
            </a:r>
            <a:r>
              <a:rPr lang="en-US" sz="3200" dirty="0"/>
              <a:t> Y ( </a:t>
            </a:r>
            <a:r>
              <a:rPr lang="en-US" sz="3200" dirty="0" err="1"/>
              <a:t>Perilaku</a:t>
            </a:r>
            <a:r>
              <a:rPr lang="en-US" sz="3200" dirty="0"/>
              <a:t> </a:t>
            </a:r>
            <a:r>
              <a:rPr lang="en-US" sz="3200" dirty="0" err="1"/>
              <a:t>kepemimpinan</a:t>
            </a:r>
            <a:r>
              <a:rPr lang="en-US" sz="3200" dirty="0"/>
              <a:t> </a:t>
            </a:r>
            <a:r>
              <a:rPr lang="en-US" sz="3200" dirty="0" err="1"/>
              <a:t>demokratis</a:t>
            </a:r>
            <a:r>
              <a:rPr lang="en-US" sz="3200" dirty="0"/>
              <a:t> )</a:t>
            </a:r>
          </a:p>
        </p:txBody>
      </p:sp>
      <p:sp>
        <p:nvSpPr>
          <p:cNvPr id="3" name="Text Box 2"/>
          <p:cNvSpPr txBox="1"/>
          <p:nvPr/>
        </p:nvSpPr>
        <p:spPr>
          <a:xfrm>
            <a:off x="6200140" y="376555"/>
            <a:ext cx="3664585" cy="583565"/>
          </a:xfrm>
          <a:prstGeom prst="rect">
            <a:avLst/>
          </a:prstGeom>
          <a:noFill/>
        </p:spPr>
        <p:txBody>
          <a:bodyPr wrap="square" rtlCol="0">
            <a:spAutoFit/>
          </a:bodyPr>
          <a:lstStyle/>
          <a:p>
            <a:r>
              <a:rPr lang="en-US" sz="3200"/>
              <a:t>Teori X dan 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175792"/>
            <a:ext cx="10081120" cy="432048"/>
          </a:xfrm>
        </p:spPr>
        <p:txBody>
          <a:bodyPr/>
          <a:lstStyle/>
          <a:p>
            <a:r>
              <a:rPr lang="en-US" dirty="0" err="1"/>
              <a:t>Studi</a:t>
            </a:r>
            <a:r>
              <a:rPr lang="en-US" dirty="0"/>
              <a:t> </a:t>
            </a:r>
            <a:r>
              <a:rPr lang="en-US" dirty="0" err="1"/>
              <a:t>Kepemimpinan</a:t>
            </a:r>
            <a:r>
              <a:rPr lang="en-US" dirty="0"/>
              <a:t> IOWA</a:t>
            </a:r>
          </a:p>
        </p:txBody>
      </p:sp>
      <p:sp>
        <p:nvSpPr>
          <p:cNvPr id="3" name="Content Placeholder 2"/>
          <p:cNvSpPr>
            <a:spLocks noGrp="1"/>
          </p:cNvSpPr>
          <p:nvPr>
            <p:ph sz="quarter" idx="10"/>
          </p:nvPr>
        </p:nvSpPr>
        <p:spPr>
          <a:xfrm>
            <a:off x="428625" y="2133600"/>
            <a:ext cx="10948462" cy="4319588"/>
          </a:xfrm>
        </p:spPr>
        <p:txBody>
          <a:bodyPr/>
          <a:lstStyle/>
          <a:p>
            <a:pPr marL="0" indent="0">
              <a:buNone/>
            </a:pPr>
            <a:r>
              <a:rPr lang="en-US" sz="2400" dirty="0" err="1"/>
              <a:t>Menurut</a:t>
            </a:r>
            <a:r>
              <a:rPr lang="en-US" sz="2400" dirty="0"/>
              <a:t> </a:t>
            </a:r>
            <a:r>
              <a:rPr lang="en-US" sz="2400" dirty="0" err="1"/>
              <a:t>Lippit</a:t>
            </a:r>
            <a:r>
              <a:rPr lang="en-US" sz="2400" dirty="0"/>
              <a:t> dan white </a:t>
            </a:r>
            <a:r>
              <a:rPr lang="en-US" sz="2400" dirty="0" err="1"/>
              <a:t>gaya</a:t>
            </a:r>
            <a:r>
              <a:rPr lang="en-US" sz="2400" dirty="0"/>
              <a:t> </a:t>
            </a:r>
            <a:r>
              <a:rPr lang="en-US" sz="2400" dirty="0" err="1"/>
              <a:t>kepemimpinan</a:t>
            </a:r>
            <a:r>
              <a:rPr lang="en-US" sz="2400" dirty="0"/>
              <a:t> </a:t>
            </a:r>
            <a:r>
              <a:rPr lang="en-US" sz="2400" dirty="0" err="1"/>
              <a:t>dibedakan</a:t>
            </a:r>
            <a:r>
              <a:rPr lang="en-US" sz="2400" dirty="0"/>
              <a:t> </a:t>
            </a:r>
            <a:r>
              <a:rPr lang="en-US" sz="2400" dirty="0" err="1"/>
              <a:t>menjadi</a:t>
            </a:r>
            <a:r>
              <a:rPr lang="en-US" sz="2400" dirty="0"/>
              <a:t> </a:t>
            </a:r>
            <a:r>
              <a:rPr lang="en-US" sz="2400" dirty="0" err="1"/>
              <a:t>tiga</a:t>
            </a:r>
            <a:r>
              <a:rPr lang="en-US" sz="2400" dirty="0"/>
              <a:t> </a:t>
            </a:r>
            <a:r>
              <a:rPr lang="en-US" sz="2400" dirty="0" err="1"/>
              <a:t>yaitu</a:t>
            </a:r>
            <a:r>
              <a:rPr lang="en-US" sz="2400" dirty="0"/>
              <a:t> :</a:t>
            </a:r>
          </a:p>
          <a:p>
            <a:pPr marL="0" indent="0">
              <a:buNone/>
            </a:pPr>
            <a:r>
              <a:rPr lang="en-US" sz="2400" dirty="0"/>
              <a:t>1. Authoritarian </a:t>
            </a:r>
            <a:r>
              <a:rPr lang="en-US" sz="2400" dirty="0" err="1"/>
              <a:t>atau</a:t>
            </a:r>
            <a:r>
              <a:rPr lang="en-US" sz="2400" dirty="0"/>
              <a:t> </a:t>
            </a:r>
            <a:r>
              <a:rPr lang="en-US" sz="2400" dirty="0" err="1"/>
              <a:t>dictactorial</a:t>
            </a:r>
            <a:endParaRPr lang="en-US" sz="2400" dirty="0"/>
          </a:p>
          <a:p>
            <a:pPr marL="0" indent="0">
              <a:buNone/>
            </a:pPr>
            <a:r>
              <a:rPr lang="en-US" sz="2400" dirty="0" err="1"/>
              <a:t>Perilaku</a:t>
            </a:r>
            <a:r>
              <a:rPr lang="en-US" sz="2400" dirty="0"/>
              <a:t> </a:t>
            </a:r>
            <a:r>
              <a:rPr lang="en-US" sz="2400" dirty="0" err="1"/>
              <a:t>pemimpin</a:t>
            </a:r>
            <a:r>
              <a:rPr lang="en-US" sz="2400" dirty="0"/>
              <a:t> </a:t>
            </a:r>
            <a:r>
              <a:rPr lang="en-US" sz="2400" dirty="0" err="1"/>
              <a:t>dalam</a:t>
            </a:r>
            <a:r>
              <a:rPr lang="en-US" sz="2400" dirty="0"/>
              <a:t> </a:t>
            </a:r>
            <a:r>
              <a:rPr lang="en-US" sz="2400" dirty="0" err="1"/>
              <a:t>mempengaruhi</a:t>
            </a:r>
            <a:r>
              <a:rPr lang="en-US" sz="2400" dirty="0"/>
              <a:t> </a:t>
            </a:r>
            <a:r>
              <a:rPr lang="en-US" sz="2400" dirty="0" err="1"/>
              <a:t>karyawan</a:t>
            </a:r>
            <a:r>
              <a:rPr lang="en-US" sz="2400" dirty="0"/>
              <a:t> </a:t>
            </a:r>
            <a:r>
              <a:rPr lang="en-US" sz="2400" dirty="0" err="1"/>
              <a:t>menuntut</a:t>
            </a:r>
            <a:r>
              <a:rPr lang="en-US" sz="2400" dirty="0"/>
              <a:t> agar </a:t>
            </a:r>
            <a:r>
              <a:rPr lang="en-US" sz="2400" dirty="0" err="1"/>
              <a:t>bekerja</a:t>
            </a:r>
            <a:r>
              <a:rPr lang="en-US" sz="2400" dirty="0"/>
              <a:t> / </a:t>
            </a:r>
            <a:r>
              <a:rPr lang="en-US" sz="2400" dirty="0" err="1"/>
              <a:t>bekerja</a:t>
            </a:r>
            <a:r>
              <a:rPr lang="en-US" sz="2400" dirty="0"/>
              <a:t> </a:t>
            </a:r>
            <a:r>
              <a:rPr lang="en-US" sz="2400" dirty="0" err="1"/>
              <a:t>sama</a:t>
            </a:r>
            <a:r>
              <a:rPr lang="en-US" sz="2400" dirty="0"/>
              <a:t> </a:t>
            </a:r>
            <a:r>
              <a:rPr lang="en-US" sz="2400" dirty="0" err="1"/>
              <a:t>dengan</a:t>
            </a:r>
            <a:r>
              <a:rPr lang="en-US" sz="2400" dirty="0"/>
              <a:t> </a:t>
            </a:r>
            <a:r>
              <a:rPr lang="en-US" sz="2400" dirty="0" err="1"/>
              <a:t>semua</a:t>
            </a:r>
            <a:r>
              <a:rPr lang="en-US" sz="2400" dirty="0"/>
              <a:t> </a:t>
            </a:r>
            <a:r>
              <a:rPr lang="en-US" sz="2400" dirty="0" err="1"/>
              <a:t>cara</a:t>
            </a:r>
            <a:r>
              <a:rPr lang="en-US" sz="2400" dirty="0"/>
              <a:t> yang </a:t>
            </a:r>
            <a:r>
              <a:rPr lang="en-US" sz="2400" dirty="0" err="1"/>
              <a:t>diputuskan</a:t>
            </a:r>
            <a:r>
              <a:rPr lang="en-US" sz="2400" dirty="0"/>
              <a:t> oleh </a:t>
            </a:r>
            <a:r>
              <a:rPr lang="en-US" sz="2400" dirty="0" err="1"/>
              <a:t>seorang</a:t>
            </a:r>
            <a:r>
              <a:rPr lang="en-US" sz="2400" dirty="0"/>
              <a:t> </a:t>
            </a:r>
            <a:r>
              <a:rPr lang="en-US" sz="2400" dirty="0" err="1"/>
              <a:t>pemimpin</a:t>
            </a:r>
            <a:r>
              <a:rPr lang="en-US" sz="2400" dirty="0"/>
              <a:t>.</a:t>
            </a:r>
          </a:p>
          <a:p>
            <a:pPr marL="0" indent="0">
              <a:buNone/>
            </a:pPr>
            <a:r>
              <a:rPr lang="en-US" sz="2400" dirty="0"/>
              <a:t>2. Democratic</a:t>
            </a:r>
          </a:p>
          <a:p>
            <a:pPr marL="0" indent="0">
              <a:buNone/>
            </a:pPr>
            <a:r>
              <a:rPr lang="en-US" sz="2400" dirty="0"/>
              <a:t>Gaya </a:t>
            </a:r>
            <a:r>
              <a:rPr lang="en-US" sz="2400" dirty="0" err="1"/>
              <a:t>kepemimpinan</a:t>
            </a:r>
            <a:r>
              <a:rPr lang="en-US" sz="2400" dirty="0"/>
              <a:t> </a:t>
            </a:r>
            <a:r>
              <a:rPr lang="en-US" sz="2400" dirty="0" err="1"/>
              <a:t>dalam</a:t>
            </a:r>
            <a:r>
              <a:rPr lang="en-US" sz="2400" dirty="0"/>
              <a:t> </a:t>
            </a:r>
            <a:r>
              <a:rPr lang="en-US" sz="2400" dirty="0" err="1"/>
              <a:t>mempengaruhi</a:t>
            </a:r>
            <a:r>
              <a:rPr lang="en-US" sz="2400" dirty="0"/>
              <a:t> orang lain agar </a:t>
            </a:r>
            <a:r>
              <a:rPr lang="en-US" sz="2400" dirty="0" err="1"/>
              <a:t>bersedia</a:t>
            </a:r>
            <a:r>
              <a:rPr lang="en-US" sz="2400" dirty="0"/>
              <a:t> </a:t>
            </a:r>
            <a:r>
              <a:rPr lang="en-US" sz="2400" dirty="0" err="1"/>
              <a:t>bekerja</a:t>
            </a:r>
            <a:r>
              <a:rPr lang="en-US" sz="2400" dirty="0"/>
              <a:t> </a:t>
            </a:r>
            <a:r>
              <a:rPr lang="en-US" sz="2400" dirty="0" err="1"/>
              <a:t>sama</a:t>
            </a:r>
            <a:r>
              <a:rPr lang="en-US" sz="2400" dirty="0"/>
              <a:t> </a:t>
            </a:r>
            <a:r>
              <a:rPr lang="en-US" sz="2400" dirty="0" err="1"/>
              <a:t>dalam</a:t>
            </a:r>
            <a:r>
              <a:rPr lang="en-US" sz="2400" dirty="0"/>
              <a:t> </a:t>
            </a:r>
            <a:r>
              <a:rPr lang="en-US" sz="2400" dirty="0" err="1"/>
              <a:t>melaksanakan</a:t>
            </a:r>
            <a:r>
              <a:rPr lang="en-US" sz="2400" dirty="0"/>
              <a:t> </a:t>
            </a:r>
            <a:r>
              <a:rPr lang="en-US" sz="2400" dirty="0" err="1"/>
              <a:t>pekerjaan</a:t>
            </a:r>
            <a:r>
              <a:rPr lang="en-US" sz="2400" dirty="0"/>
              <a:t> </a:t>
            </a:r>
            <a:r>
              <a:rPr lang="en-US" sz="2400" dirty="0" err="1"/>
              <a:t>termasuk</a:t>
            </a:r>
            <a:r>
              <a:rPr lang="en-US" sz="2400" dirty="0"/>
              <a:t> juga </a:t>
            </a:r>
            <a:r>
              <a:rPr lang="en-US" sz="2400" dirty="0" err="1"/>
              <a:t>antara</a:t>
            </a:r>
            <a:r>
              <a:rPr lang="en-US" sz="2400" dirty="0"/>
              <a:t> </a:t>
            </a:r>
            <a:r>
              <a:rPr lang="en-US" sz="2400" dirty="0" err="1"/>
              <a:t>pimpinan</a:t>
            </a:r>
            <a:r>
              <a:rPr lang="en-US" sz="2400" dirty="0"/>
              <a:t> dan </a:t>
            </a:r>
            <a:r>
              <a:rPr lang="en-US" sz="2400" dirty="0" err="1"/>
              <a:t>anggota</a:t>
            </a:r>
            <a:r>
              <a:rPr lang="en-US" sz="2400" dirty="0"/>
              <a:t> </a:t>
            </a:r>
            <a:r>
              <a:rPr lang="en-US" sz="2400" dirty="0" err="1"/>
              <a:t>organisasi</a:t>
            </a:r>
            <a:r>
              <a:rPr lang="en-US" sz="2400" dirty="0"/>
              <a:t>.</a:t>
            </a:r>
          </a:p>
          <a:p>
            <a:pPr marL="0" indent="0">
              <a:buNone/>
            </a:pPr>
            <a:r>
              <a:rPr lang="en-US" sz="2400" dirty="0"/>
              <a:t>3. </a:t>
            </a:r>
            <a:r>
              <a:rPr lang="en-US" sz="2400" dirty="0" err="1"/>
              <a:t>Laisser</a:t>
            </a:r>
            <a:r>
              <a:rPr lang="en-US" sz="2400" dirty="0"/>
              <a:t> faire </a:t>
            </a:r>
            <a:r>
              <a:rPr lang="en-US" sz="2400" dirty="0" err="1"/>
              <a:t>atau</a:t>
            </a:r>
            <a:r>
              <a:rPr lang="en-US" sz="2400" dirty="0"/>
              <a:t> free rein</a:t>
            </a:r>
          </a:p>
          <a:p>
            <a:pPr marL="0" indent="0">
              <a:buNone/>
            </a:pPr>
            <a:r>
              <a:rPr lang="en-US" sz="2400" dirty="0" err="1"/>
              <a:t>Kemampuan</a:t>
            </a:r>
            <a:r>
              <a:rPr lang="en-US" sz="2400" dirty="0"/>
              <a:t> </a:t>
            </a:r>
            <a:r>
              <a:rPr lang="en-US" sz="2400" dirty="0" err="1"/>
              <a:t>mempengaruhi</a:t>
            </a:r>
            <a:r>
              <a:rPr lang="en-US" sz="2400" dirty="0"/>
              <a:t> orang lain </a:t>
            </a:r>
            <a:r>
              <a:rPr lang="en-US" sz="2400" dirty="0" err="1"/>
              <a:t>dengan</a:t>
            </a:r>
            <a:r>
              <a:rPr lang="en-US" sz="2400" dirty="0"/>
              <a:t> </a:t>
            </a:r>
            <a:r>
              <a:rPr lang="en-US" sz="2400" dirty="0" err="1"/>
              <a:t>menyerahkan</a:t>
            </a:r>
            <a:r>
              <a:rPr lang="en-US" sz="2400" dirty="0"/>
              <a:t> </a:t>
            </a:r>
            <a:r>
              <a:rPr lang="en-US" sz="2400" dirty="0" err="1"/>
              <a:t>semua</a:t>
            </a:r>
            <a:r>
              <a:rPr lang="en-US" sz="2400" dirty="0"/>
              <a:t> </a:t>
            </a:r>
            <a:r>
              <a:rPr lang="en-US" sz="2400" dirty="0" err="1"/>
              <a:t>wewenang</a:t>
            </a:r>
            <a:r>
              <a:rPr lang="en-US" sz="2400" dirty="0"/>
              <a:t> </a:t>
            </a:r>
            <a:r>
              <a:rPr lang="en-US" sz="2400" dirty="0" err="1"/>
              <a:t>kepada</a:t>
            </a:r>
            <a:r>
              <a:rPr lang="en-US" sz="2400" dirty="0"/>
              <a:t> </a:t>
            </a:r>
            <a:r>
              <a:rPr lang="en-US" sz="2400" dirty="0" err="1"/>
              <a:t>bawahan</a:t>
            </a:r>
            <a:r>
              <a:rPr lang="en-US" sz="2400" dirty="0"/>
              <a:t> </a:t>
            </a:r>
            <a:r>
              <a:rPr lang="en-US" sz="2400" dirty="0" err="1"/>
              <a:t>atau</a:t>
            </a:r>
            <a:r>
              <a:rPr lang="en-US" sz="2400" dirty="0"/>
              <a:t> </a:t>
            </a:r>
            <a:r>
              <a:rPr lang="en-US" sz="2400" dirty="0" err="1"/>
              <a:t>karyawan</a:t>
            </a:r>
            <a:r>
              <a:rPr lang="en-US" sz="24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Studi Kepemimpinan OHIO</a:t>
            </a:r>
          </a:p>
        </p:txBody>
      </p:sp>
      <p:sp>
        <p:nvSpPr>
          <p:cNvPr id="3" name="Content Placeholder 2"/>
          <p:cNvSpPr>
            <a:spLocks noGrp="1"/>
          </p:cNvSpPr>
          <p:nvPr>
            <p:ph sz="quarter" idx="10"/>
          </p:nvPr>
        </p:nvSpPr>
        <p:spPr/>
        <p:txBody>
          <a:bodyPr/>
          <a:lstStyle/>
          <a:p>
            <a:pPr marL="0" indent="0">
              <a:buNone/>
            </a:pPr>
            <a:r>
              <a:rPr lang="en-US" dirty="0" err="1"/>
              <a:t>Studi</a:t>
            </a:r>
            <a:r>
              <a:rPr lang="en-US" dirty="0"/>
              <a:t> </a:t>
            </a:r>
            <a:r>
              <a:rPr lang="en-US" dirty="0" err="1"/>
              <a:t>Kepemimpinan</a:t>
            </a:r>
            <a:r>
              <a:rPr lang="en-US" dirty="0"/>
              <a:t> yang </a:t>
            </a:r>
            <a:r>
              <a:rPr lang="en-US" dirty="0" err="1"/>
              <a:t>dilakukan</a:t>
            </a:r>
            <a:r>
              <a:rPr lang="en-US" dirty="0"/>
              <a:t> Universitas OHIO (Stephen P Robbins ) </a:t>
            </a:r>
            <a:r>
              <a:rPr lang="en-US" dirty="0" err="1"/>
              <a:t>menyimpulkan</a:t>
            </a:r>
            <a:r>
              <a:rPr lang="en-US" dirty="0"/>
              <a:t> </a:t>
            </a:r>
            <a:r>
              <a:rPr lang="en-US" dirty="0" err="1"/>
              <a:t>ada</a:t>
            </a:r>
            <a:r>
              <a:rPr lang="en-US" dirty="0"/>
              <a:t> </a:t>
            </a:r>
            <a:r>
              <a:rPr lang="en-US" dirty="0" err="1"/>
              <a:t>dua</a:t>
            </a:r>
            <a:r>
              <a:rPr lang="en-US" dirty="0"/>
              <a:t> </a:t>
            </a:r>
            <a:r>
              <a:rPr lang="en-US" dirty="0" err="1"/>
              <a:t>dimensi</a:t>
            </a:r>
            <a:r>
              <a:rPr lang="en-US" dirty="0"/>
              <a:t> </a:t>
            </a:r>
            <a:r>
              <a:rPr lang="en-US" dirty="0" err="1"/>
              <a:t>perilaku</a:t>
            </a:r>
            <a:r>
              <a:rPr lang="en-US" dirty="0"/>
              <a:t> </a:t>
            </a:r>
            <a:r>
              <a:rPr lang="en-US" dirty="0" err="1"/>
              <a:t>kepemimpinan</a:t>
            </a:r>
            <a:r>
              <a:rPr lang="en-US" dirty="0"/>
              <a:t> yang </a:t>
            </a:r>
            <a:r>
              <a:rPr lang="en-US" dirty="0" err="1"/>
              <a:t>efektif</a:t>
            </a:r>
            <a:r>
              <a:rPr lang="en-US" dirty="0"/>
              <a:t> </a:t>
            </a:r>
            <a:r>
              <a:rPr lang="en-US" dirty="0" err="1"/>
              <a:t>yakni</a:t>
            </a:r>
            <a:r>
              <a:rPr lang="en-US" dirty="0"/>
              <a:t> :</a:t>
            </a:r>
          </a:p>
          <a:p>
            <a:pPr marL="0" indent="0">
              <a:buNone/>
            </a:pPr>
            <a:r>
              <a:rPr lang="en-US" dirty="0"/>
              <a:t>•</a:t>
            </a:r>
            <a:r>
              <a:rPr lang="en-US" dirty="0" err="1"/>
              <a:t>Dimensi</a:t>
            </a:r>
            <a:r>
              <a:rPr lang="en-US" dirty="0"/>
              <a:t> </a:t>
            </a:r>
            <a:r>
              <a:rPr lang="en-US" dirty="0" err="1"/>
              <a:t>struktur</a:t>
            </a:r>
            <a:r>
              <a:rPr lang="en-US" dirty="0"/>
              <a:t> </a:t>
            </a:r>
            <a:r>
              <a:rPr lang="en-US" dirty="0" err="1"/>
              <a:t>tugas</a:t>
            </a:r>
            <a:r>
              <a:rPr lang="en-US" dirty="0"/>
              <a:t> / </a:t>
            </a:r>
            <a:r>
              <a:rPr lang="en-US" dirty="0" err="1"/>
              <a:t>prakarsa</a:t>
            </a:r>
            <a:r>
              <a:rPr lang="en-US" dirty="0"/>
              <a:t> </a:t>
            </a:r>
            <a:r>
              <a:rPr lang="en-US" dirty="0" err="1"/>
              <a:t>struktur</a:t>
            </a:r>
            <a:r>
              <a:rPr lang="en-US" dirty="0"/>
              <a:t> (initiating </a:t>
            </a:r>
            <a:r>
              <a:rPr lang="en-US" dirty="0" err="1"/>
              <a:t>struktur</a:t>
            </a:r>
            <a:r>
              <a:rPr lang="en-US" dirty="0"/>
              <a:t>). </a:t>
            </a:r>
            <a:r>
              <a:rPr lang="en-US" dirty="0" err="1"/>
              <a:t>Mengutamakan</a:t>
            </a:r>
            <a:r>
              <a:rPr lang="en-US" dirty="0"/>
              <a:t> </a:t>
            </a:r>
            <a:r>
              <a:rPr lang="en-US" dirty="0" err="1"/>
              <a:t>tercapainya</a:t>
            </a:r>
            <a:r>
              <a:rPr lang="en-US" dirty="0"/>
              <a:t> </a:t>
            </a:r>
            <a:r>
              <a:rPr lang="en-US" dirty="0" err="1"/>
              <a:t>tujuan</a:t>
            </a:r>
            <a:r>
              <a:rPr lang="en-US" dirty="0"/>
              <a:t>, </a:t>
            </a:r>
            <a:r>
              <a:rPr lang="en-US" dirty="0" err="1"/>
              <a:t>produktifitas</a:t>
            </a:r>
            <a:r>
              <a:rPr lang="en-US" dirty="0"/>
              <a:t> yang </a:t>
            </a:r>
            <a:r>
              <a:rPr lang="en-US" dirty="0" err="1"/>
              <a:t>tinggi</a:t>
            </a:r>
            <a:r>
              <a:rPr lang="en-US" dirty="0"/>
              <a:t>, dan </a:t>
            </a:r>
            <a:r>
              <a:rPr lang="en-US" dirty="0" err="1"/>
              <a:t>penyelesaian</a:t>
            </a:r>
            <a:r>
              <a:rPr lang="en-US" dirty="0"/>
              <a:t> </a:t>
            </a:r>
            <a:r>
              <a:rPr lang="en-US" dirty="0" err="1"/>
              <a:t>tugas</a:t>
            </a:r>
            <a:r>
              <a:rPr lang="en-US" dirty="0"/>
              <a:t> yang </a:t>
            </a:r>
            <a:r>
              <a:rPr lang="en-US" dirty="0" err="1"/>
              <a:t>sesuai</a:t>
            </a:r>
            <a:r>
              <a:rPr lang="en-US" dirty="0"/>
              <a:t> </a:t>
            </a:r>
            <a:r>
              <a:rPr lang="en-US" dirty="0" err="1"/>
              <a:t>jadwal</a:t>
            </a:r>
            <a:r>
              <a:rPr lang="en-US" dirty="0"/>
              <a:t> yang </a:t>
            </a:r>
            <a:r>
              <a:rPr lang="en-US" dirty="0" err="1"/>
              <a:t>telah</a:t>
            </a:r>
            <a:r>
              <a:rPr lang="en-US" dirty="0"/>
              <a:t> </a:t>
            </a:r>
            <a:r>
              <a:rPr lang="en-US" dirty="0" err="1"/>
              <a:t>ditetapkan</a:t>
            </a:r>
            <a:r>
              <a:rPr lang="en-US" dirty="0"/>
              <a:t>.</a:t>
            </a:r>
          </a:p>
          <a:p>
            <a:pPr marL="0" indent="0">
              <a:buNone/>
            </a:pPr>
            <a:r>
              <a:rPr lang="en-US" dirty="0"/>
              <a:t>•</a:t>
            </a:r>
            <a:r>
              <a:rPr lang="en-US" dirty="0" err="1"/>
              <a:t>Dimensi</a:t>
            </a:r>
            <a:r>
              <a:rPr lang="en-US" dirty="0"/>
              <a:t> </a:t>
            </a:r>
            <a:r>
              <a:rPr lang="en-US" dirty="0" err="1"/>
              <a:t>pertimbangan</a:t>
            </a:r>
            <a:r>
              <a:rPr lang="en-US" dirty="0"/>
              <a:t>/</a:t>
            </a:r>
            <a:r>
              <a:rPr lang="en-US" dirty="0" err="1"/>
              <a:t>tenggang</a:t>
            </a:r>
            <a:r>
              <a:rPr lang="en-US" dirty="0"/>
              <a:t> rasa ( consideration) </a:t>
            </a:r>
            <a:r>
              <a:rPr lang="en-US" dirty="0" err="1"/>
              <a:t>Perilaku</a:t>
            </a:r>
            <a:r>
              <a:rPr lang="en-US" dirty="0"/>
              <a:t> </a:t>
            </a:r>
            <a:r>
              <a:rPr lang="en-US" dirty="0" err="1"/>
              <a:t>kepemimpinan</a:t>
            </a:r>
            <a:r>
              <a:rPr lang="en-US" dirty="0"/>
              <a:t> consideration </a:t>
            </a:r>
            <a:r>
              <a:rPr lang="en-US" dirty="0" err="1"/>
              <a:t>memiliki</a:t>
            </a:r>
            <a:r>
              <a:rPr lang="en-US" dirty="0"/>
              <a:t> </a:t>
            </a:r>
            <a:r>
              <a:rPr lang="en-US" dirty="0" err="1"/>
              <a:t>ciri</a:t>
            </a:r>
            <a:r>
              <a:rPr lang="en-US" dirty="0"/>
              <a:t> – </a:t>
            </a:r>
            <a:r>
              <a:rPr lang="en-US" dirty="0" err="1"/>
              <a:t>ciri</a:t>
            </a:r>
            <a:r>
              <a:rPr lang="en-US" dirty="0"/>
              <a:t> </a:t>
            </a:r>
            <a:r>
              <a:rPr lang="en-US" dirty="0" err="1"/>
              <a:t>seperti</a:t>
            </a:r>
            <a:r>
              <a:rPr lang="en-US" dirty="0"/>
              <a:t>, </a:t>
            </a:r>
            <a:r>
              <a:rPr lang="en-US" dirty="0" err="1"/>
              <a:t>memperhatikan</a:t>
            </a:r>
            <a:r>
              <a:rPr lang="en-US" dirty="0"/>
              <a:t> </a:t>
            </a:r>
            <a:r>
              <a:rPr lang="en-US" dirty="0" err="1"/>
              <a:t>kebutuhan</a:t>
            </a:r>
            <a:r>
              <a:rPr lang="en-US" dirty="0"/>
              <a:t> </a:t>
            </a:r>
            <a:r>
              <a:rPr lang="en-US" dirty="0" err="1"/>
              <a:t>bawahan</a:t>
            </a:r>
            <a:r>
              <a:rPr lang="en-US" dirty="0"/>
              <a:t>, </a:t>
            </a:r>
            <a:r>
              <a:rPr lang="en-US" dirty="0" err="1"/>
              <a:t>menciptakan</a:t>
            </a:r>
            <a:r>
              <a:rPr lang="en-US" dirty="0"/>
              <a:t> </a:t>
            </a:r>
            <a:r>
              <a:rPr lang="en-US" dirty="0" err="1"/>
              <a:t>suasana</a:t>
            </a:r>
            <a:r>
              <a:rPr lang="en-US" dirty="0"/>
              <a:t> </a:t>
            </a:r>
            <a:r>
              <a:rPr lang="en-US" dirty="0" err="1"/>
              <a:t>saling</a:t>
            </a:r>
            <a:r>
              <a:rPr lang="en-US" dirty="0"/>
              <a:t> </a:t>
            </a:r>
            <a:r>
              <a:rPr lang="en-US" dirty="0" err="1"/>
              <a:t>percaya</a:t>
            </a:r>
            <a:r>
              <a:rPr lang="en-US" dirty="0"/>
              <a:t>, dan </a:t>
            </a:r>
            <a:r>
              <a:rPr lang="en-US" dirty="0" err="1"/>
              <a:t>harga</a:t>
            </a:r>
            <a:r>
              <a:rPr lang="en-US" dirty="0"/>
              <a:t> </a:t>
            </a:r>
            <a:r>
              <a:rPr lang="en-US" dirty="0" err="1"/>
              <a:t>menghargai</a:t>
            </a:r>
            <a:r>
              <a:rPr lang="en-US" dirty="0"/>
              <a:t>, </a:t>
            </a:r>
            <a:r>
              <a:rPr lang="en-US" dirty="0" err="1"/>
              <a:t>simpati</a:t>
            </a:r>
            <a:r>
              <a:rPr lang="en-US" dirty="0"/>
              <a:t> pada ide dan </a:t>
            </a:r>
            <a:r>
              <a:rPr lang="en-US" dirty="0" err="1"/>
              <a:t>perasaan</a:t>
            </a:r>
            <a:r>
              <a:rPr lang="en-US" dirty="0"/>
              <a:t> </a:t>
            </a:r>
            <a:r>
              <a:rPr lang="en-US" dirty="0" err="1"/>
              <a:t>bawahan</a:t>
            </a:r>
            <a:r>
              <a:rPr lang="en-US" dirty="0"/>
              <a:t>.</a:t>
            </a:r>
          </a:p>
          <a:p>
            <a:pPr marL="0" indent="0">
              <a:buNone/>
            </a:pPr>
            <a:r>
              <a:rPr lang="en-US" dirty="0" err="1"/>
              <a:t>Kedua</a:t>
            </a:r>
            <a:r>
              <a:rPr lang="en-US" dirty="0"/>
              <a:t> </a:t>
            </a:r>
            <a:r>
              <a:rPr lang="en-US" dirty="0" err="1"/>
              <a:t>perilaku</a:t>
            </a:r>
            <a:r>
              <a:rPr lang="en-US" dirty="0"/>
              <a:t> initiating structure dan consideration </a:t>
            </a:r>
            <a:r>
              <a:rPr lang="en-US" dirty="0" err="1"/>
              <a:t>merupakan</a:t>
            </a:r>
            <a:r>
              <a:rPr lang="en-US" dirty="0"/>
              <a:t> </a:t>
            </a:r>
            <a:r>
              <a:rPr lang="en-US" dirty="0" err="1"/>
              <a:t>prilaku</a:t>
            </a:r>
            <a:r>
              <a:rPr lang="en-US" dirty="0"/>
              <a:t> </a:t>
            </a:r>
            <a:r>
              <a:rPr lang="en-US" dirty="0" err="1"/>
              <a:t>kepemimpinan</a:t>
            </a:r>
            <a:r>
              <a:rPr lang="en-US" dirty="0"/>
              <a:t> yang </a:t>
            </a:r>
            <a:r>
              <a:rPr lang="en-US" dirty="0" err="1"/>
              <a:t>tidak</a:t>
            </a:r>
            <a:r>
              <a:rPr lang="en-US" dirty="0"/>
              <a:t> </a:t>
            </a:r>
            <a:r>
              <a:rPr lang="en-US" dirty="0" err="1"/>
              <a:t>saling</a:t>
            </a:r>
            <a:r>
              <a:rPr lang="en-US" dirty="0"/>
              <a:t> </a:t>
            </a:r>
            <a:r>
              <a:rPr lang="en-US" dirty="0" err="1"/>
              <a:t>mempengaruhi</a:t>
            </a:r>
            <a:r>
              <a:rPr lang="en-US" dirty="0"/>
              <a:t> </a:t>
            </a:r>
            <a:r>
              <a:rPr lang="en-US" dirty="0" err="1"/>
              <a:t>atau</a:t>
            </a:r>
            <a:r>
              <a:rPr lang="en-US" dirty="0"/>
              <a:t> </a:t>
            </a:r>
            <a:r>
              <a:rPr lang="en-US" dirty="0" err="1"/>
              <a:t>tidak</a:t>
            </a:r>
            <a:r>
              <a:rPr lang="en-US" dirty="0"/>
              <a:t> </a:t>
            </a:r>
            <a:r>
              <a:rPr lang="en-US" dirty="0" err="1"/>
              <a:t>saling</a:t>
            </a:r>
            <a:r>
              <a:rPr lang="en-US" dirty="0"/>
              <a:t> </a:t>
            </a:r>
            <a:r>
              <a:rPr lang="en-US" dirty="0" err="1"/>
              <a:t>ketergantungan</a:t>
            </a:r>
            <a:r>
              <a:rPr lang="en-US" dirty="0"/>
              <a:t>, </a:t>
            </a:r>
            <a:r>
              <a:rPr lang="en-US" dirty="0" err="1"/>
              <a:t>tetapi</a:t>
            </a:r>
            <a:r>
              <a:rPr lang="en-US" dirty="0"/>
              <a:t> masing –masing </a:t>
            </a:r>
            <a:r>
              <a:rPr lang="en-US" dirty="0" err="1"/>
              <a:t>berdiri</a:t>
            </a:r>
            <a:r>
              <a:rPr lang="en-US" dirty="0"/>
              <a:t> </a:t>
            </a:r>
            <a:r>
              <a:rPr lang="en-US" dirty="0" err="1"/>
              <a:t>sendiri</a:t>
            </a:r>
            <a:r>
              <a:rPr lang="en-US"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72970" y="1158240"/>
            <a:ext cx="7560945" cy="569849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Studi Kepemimpinan MICHIGAN</a:t>
            </a:r>
          </a:p>
        </p:txBody>
      </p:sp>
      <p:sp>
        <p:nvSpPr>
          <p:cNvPr id="3" name="Content Placeholder 2"/>
          <p:cNvSpPr>
            <a:spLocks noGrp="1"/>
          </p:cNvSpPr>
          <p:nvPr>
            <p:ph sz="quarter" idx="10"/>
          </p:nvPr>
        </p:nvSpPr>
        <p:spPr/>
        <p:txBody>
          <a:bodyPr/>
          <a:lstStyle/>
          <a:p>
            <a:pPr marL="0" indent="0">
              <a:buNone/>
            </a:pPr>
            <a:r>
              <a:rPr lang="en-US" sz="2800" dirty="0" err="1"/>
              <a:t>Menurut</a:t>
            </a:r>
            <a:r>
              <a:rPr lang="en-US" sz="2800" dirty="0"/>
              <a:t> Stephen P Robbins (1996) Universitas </a:t>
            </a:r>
            <a:r>
              <a:rPr lang="en-US" sz="2800" dirty="0" err="1"/>
              <a:t>michigan</a:t>
            </a:r>
            <a:r>
              <a:rPr lang="en-US" sz="2800" dirty="0"/>
              <a:t> </a:t>
            </a:r>
            <a:r>
              <a:rPr lang="en-US" sz="2800" dirty="0" err="1"/>
              <a:t>dalam</a:t>
            </a:r>
            <a:r>
              <a:rPr lang="en-US" sz="2800" dirty="0"/>
              <a:t> </a:t>
            </a:r>
            <a:r>
              <a:rPr lang="en-US" sz="2800" dirty="0" err="1"/>
              <a:t>penelitian</a:t>
            </a:r>
            <a:r>
              <a:rPr lang="en-US" sz="2800" dirty="0"/>
              <a:t> </a:t>
            </a:r>
            <a:r>
              <a:rPr lang="en-US" sz="2800" dirty="0" err="1"/>
              <a:t>perilaku</a:t>
            </a:r>
            <a:r>
              <a:rPr lang="en-US" sz="2800" dirty="0"/>
              <a:t> </a:t>
            </a:r>
            <a:r>
              <a:rPr lang="en-US" sz="2800" dirty="0" err="1"/>
              <a:t>menemukan</a:t>
            </a:r>
            <a:r>
              <a:rPr lang="en-US" sz="2800" dirty="0"/>
              <a:t> 2 </a:t>
            </a:r>
            <a:r>
              <a:rPr lang="en-US" sz="2800" dirty="0" err="1"/>
              <a:t>jenis</a:t>
            </a:r>
            <a:r>
              <a:rPr lang="en-US" sz="2800" dirty="0"/>
              <a:t> </a:t>
            </a:r>
            <a:r>
              <a:rPr lang="en-US" sz="2800" dirty="0" err="1"/>
              <a:t>perilaku</a:t>
            </a:r>
            <a:r>
              <a:rPr lang="en-US" sz="2800" dirty="0"/>
              <a:t> yang </a:t>
            </a:r>
            <a:r>
              <a:rPr lang="en-US" sz="2800" dirty="0" err="1"/>
              <a:t>terdiri</a:t>
            </a:r>
            <a:r>
              <a:rPr lang="en-US" sz="2800" dirty="0"/>
              <a:t> </a:t>
            </a:r>
            <a:r>
              <a:rPr lang="en-US" sz="2800" dirty="0" err="1"/>
              <a:t>dari</a:t>
            </a:r>
            <a:r>
              <a:rPr lang="en-US" sz="2800" dirty="0"/>
              <a:t>:</a:t>
            </a:r>
          </a:p>
          <a:p>
            <a:pPr marL="0" indent="0">
              <a:buNone/>
            </a:pPr>
            <a:r>
              <a:rPr lang="en-US" sz="2800" dirty="0"/>
              <a:t>•</a:t>
            </a:r>
            <a:r>
              <a:rPr lang="en-US" sz="2800" dirty="0" err="1"/>
              <a:t>Orientasi</a:t>
            </a:r>
            <a:r>
              <a:rPr lang="en-US" sz="2800" dirty="0"/>
              <a:t> </a:t>
            </a:r>
            <a:r>
              <a:rPr lang="en-US" sz="2800" dirty="0" err="1"/>
              <a:t>kepada</a:t>
            </a:r>
            <a:r>
              <a:rPr lang="en-US" sz="2800" dirty="0"/>
              <a:t> </a:t>
            </a:r>
            <a:r>
              <a:rPr lang="en-US" sz="2800" dirty="0" err="1"/>
              <a:t>bawahan</a:t>
            </a:r>
            <a:r>
              <a:rPr lang="en-US" sz="2800" dirty="0"/>
              <a:t> (employee oriented)</a:t>
            </a:r>
          </a:p>
          <a:p>
            <a:pPr marL="0" indent="0">
              <a:buNone/>
            </a:pPr>
            <a:r>
              <a:rPr lang="en-US" sz="2800" dirty="0"/>
              <a:t>•</a:t>
            </a:r>
            <a:r>
              <a:rPr lang="en-US" sz="2800" dirty="0" err="1"/>
              <a:t>Orientasi</a:t>
            </a:r>
            <a:r>
              <a:rPr lang="en-US" sz="2800" dirty="0"/>
              <a:t> </a:t>
            </a:r>
            <a:r>
              <a:rPr lang="en-US" sz="2800" dirty="0" err="1"/>
              <a:t>produktivitas</a:t>
            </a:r>
            <a:r>
              <a:rPr lang="en-US" sz="2800" dirty="0"/>
              <a:t> (production oriented)</a:t>
            </a:r>
          </a:p>
          <a:p>
            <a:pPr marL="0" indent="0">
              <a:buNone/>
            </a:pPr>
            <a:r>
              <a:rPr lang="en-US" sz="2800" dirty="0" err="1"/>
              <a:t>Dengan</a:t>
            </a:r>
            <a:r>
              <a:rPr lang="en-US" sz="2800" dirty="0"/>
              <a:t> </a:t>
            </a:r>
            <a:r>
              <a:rPr lang="en-US" sz="2800" dirty="0" err="1"/>
              <a:t>demikian</a:t>
            </a:r>
            <a:r>
              <a:rPr lang="en-US" sz="2800" dirty="0"/>
              <a:t> </a:t>
            </a:r>
            <a:r>
              <a:rPr lang="en-US" sz="2800" dirty="0" err="1"/>
              <a:t>jelas</a:t>
            </a:r>
            <a:r>
              <a:rPr lang="en-US" sz="2800" dirty="0"/>
              <a:t> </a:t>
            </a:r>
            <a:r>
              <a:rPr lang="en-US" sz="2800" dirty="0" err="1"/>
              <a:t>bahwa</a:t>
            </a:r>
            <a:r>
              <a:rPr lang="en-US" sz="2800" dirty="0"/>
              <a:t> </a:t>
            </a:r>
            <a:r>
              <a:rPr lang="en-US" sz="2800" dirty="0" err="1"/>
              <a:t>penelilitian</a:t>
            </a:r>
            <a:r>
              <a:rPr lang="en-US" sz="2800" dirty="0"/>
              <a:t> </a:t>
            </a:r>
            <a:r>
              <a:rPr lang="en-US" sz="2800" dirty="0" err="1"/>
              <a:t>dari</a:t>
            </a:r>
            <a:r>
              <a:rPr lang="en-US" sz="2800" dirty="0"/>
              <a:t> </a:t>
            </a:r>
            <a:r>
              <a:rPr lang="en-US" sz="2800" dirty="0" err="1"/>
              <a:t>tiga</a:t>
            </a:r>
            <a:r>
              <a:rPr lang="en-US" sz="2800" dirty="0"/>
              <a:t> universitas yang </a:t>
            </a:r>
            <a:r>
              <a:rPr lang="en-US" sz="2800" dirty="0" err="1"/>
              <a:t>berbeda</a:t>
            </a:r>
            <a:r>
              <a:rPr lang="en-US" sz="2800" dirty="0"/>
              <a:t> </a:t>
            </a:r>
            <a:r>
              <a:rPr lang="en-US" sz="2800" dirty="0" err="1"/>
              <a:t>menghasilkan</a:t>
            </a:r>
            <a:r>
              <a:rPr lang="en-US" sz="2800" dirty="0"/>
              <a:t> </a:t>
            </a:r>
            <a:r>
              <a:rPr lang="en-US" sz="2800" dirty="0" err="1"/>
              <a:t>perilaku</a:t>
            </a:r>
            <a:r>
              <a:rPr lang="en-US" sz="2800" dirty="0"/>
              <a:t> </a:t>
            </a:r>
            <a:r>
              <a:rPr lang="en-US" sz="2800" dirty="0" err="1"/>
              <a:t>kepemimpinan</a:t>
            </a:r>
            <a:r>
              <a:rPr lang="en-US" sz="2800" dirty="0"/>
              <a:t> yang </a:t>
            </a:r>
            <a:r>
              <a:rPr lang="en-US" sz="2800" dirty="0" err="1"/>
              <a:t>sama</a:t>
            </a:r>
            <a:r>
              <a:rPr lang="en-US" sz="28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MANAGERIAL GRID</a:t>
            </a:r>
          </a:p>
        </p:txBody>
      </p:sp>
      <p:sp>
        <p:nvSpPr>
          <p:cNvPr id="3" name="Content Placeholder 2"/>
          <p:cNvSpPr>
            <a:spLocks noGrp="1"/>
          </p:cNvSpPr>
          <p:nvPr>
            <p:ph sz="quarter" idx="10"/>
          </p:nvPr>
        </p:nvSpPr>
        <p:spPr/>
        <p:txBody>
          <a:bodyPr/>
          <a:lstStyle/>
          <a:p>
            <a:pPr marL="0" indent="0">
              <a:buNone/>
            </a:pPr>
            <a:r>
              <a:rPr lang="en-US" sz="2400" dirty="0" err="1"/>
              <a:t>Menurut</a:t>
            </a:r>
            <a:r>
              <a:rPr lang="en-US" sz="2400" dirty="0"/>
              <a:t> Blake dan </a:t>
            </a:r>
            <a:r>
              <a:rPr lang="en-US" sz="2400" dirty="0" err="1"/>
              <a:t>Mounton</a:t>
            </a:r>
            <a:r>
              <a:rPr lang="en-US" sz="2400" dirty="0"/>
              <a:t> di </a:t>
            </a:r>
            <a:r>
              <a:rPr lang="en-US" sz="2400" dirty="0" err="1"/>
              <a:t>dalam</a:t>
            </a:r>
            <a:r>
              <a:rPr lang="en-US" sz="2400" dirty="0"/>
              <a:t> </a:t>
            </a:r>
            <a:r>
              <a:rPr lang="en-US" sz="2400" dirty="0" err="1"/>
              <a:t>fred</a:t>
            </a:r>
            <a:r>
              <a:rPr lang="en-US" sz="2400" dirty="0"/>
              <a:t> </a:t>
            </a:r>
            <a:r>
              <a:rPr lang="en-US" sz="2400" dirty="0" err="1"/>
              <a:t>luthans</a:t>
            </a:r>
            <a:r>
              <a:rPr lang="en-US" sz="2400" dirty="0"/>
              <a:t> (1995, p. 373) </a:t>
            </a:r>
            <a:r>
              <a:rPr lang="en-US" sz="2400" dirty="0" err="1"/>
              <a:t>mengetengahkan</a:t>
            </a:r>
            <a:r>
              <a:rPr lang="en-US" sz="2400" dirty="0"/>
              <a:t> </a:t>
            </a:r>
            <a:r>
              <a:rPr lang="en-US" sz="2400" dirty="0" err="1"/>
              <a:t>suatu</a:t>
            </a:r>
            <a:r>
              <a:rPr lang="en-US" sz="2400" dirty="0"/>
              <a:t> </a:t>
            </a:r>
            <a:r>
              <a:rPr lang="en-US" sz="2400" dirty="0" err="1"/>
              <a:t>usaha</a:t>
            </a:r>
            <a:r>
              <a:rPr lang="en-US" sz="2400" dirty="0"/>
              <a:t> </a:t>
            </a:r>
            <a:r>
              <a:rPr lang="en-US" sz="2400" dirty="0" err="1"/>
              <a:t>untuk</a:t>
            </a:r>
            <a:r>
              <a:rPr lang="en-US" sz="2400" dirty="0"/>
              <a:t> </a:t>
            </a:r>
            <a:r>
              <a:rPr lang="en-US" sz="2400" dirty="0" err="1"/>
              <a:t>mengidentifikasi</a:t>
            </a:r>
            <a:r>
              <a:rPr lang="en-US" sz="2400" dirty="0"/>
              <a:t> </a:t>
            </a:r>
            <a:r>
              <a:rPr lang="en-US" sz="2400" dirty="0" err="1"/>
              <a:t>gaya</a:t>
            </a:r>
            <a:r>
              <a:rPr lang="en-US" sz="2400" dirty="0"/>
              <a:t> </a:t>
            </a:r>
            <a:r>
              <a:rPr lang="en-US" sz="2400" dirty="0" err="1"/>
              <a:t>atau</a:t>
            </a:r>
            <a:r>
              <a:rPr lang="en-US" sz="2400" dirty="0"/>
              <a:t> </a:t>
            </a:r>
            <a:r>
              <a:rPr lang="en-US" sz="2400" dirty="0" err="1"/>
              <a:t>perilaku</a:t>
            </a:r>
            <a:r>
              <a:rPr lang="en-US" sz="2400" dirty="0"/>
              <a:t> </a:t>
            </a:r>
            <a:r>
              <a:rPr lang="en-US" sz="2400" dirty="0" err="1"/>
              <a:t>kepemimpinan</a:t>
            </a:r>
            <a:r>
              <a:rPr lang="en-US" sz="2400" dirty="0"/>
              <a:t> yang </a:t>
            </a:r>
            <a:r>
              <a:rPr lang="en-US" sz="2400" dirty="0" err="1"/>
              <a:t>efektif</a:t>
            </a:r>
            <a:r>
              <a:rPr lang="en-US" sz="2400" dirty="0"/>
              <a:t> di </a:t>
            </a:r>
            <a:r>
              <a:rPr lang="en-US" sz="2400" dirty="0" err="1"/>
              <a:t>dalam</a:t>
            </a:r>
            <a:r>
              <a:rPr lang="en-US" sz="2400" dirty="0"/>
              <a:t> </a:t>
            </a:r>
            <a:r>
              <a:rPr lang="en-US" sz="2400" dirty="0" err="1"/>
              <a:t>manajemen</a:t>
            </a:r>
            <a:r>
              <a:rPr lang="en-US" sz="2400" dirty="0"/>
              <a:t>.</a:t>
            </a:r>
          </a:p>
          <a:p>
            <a:pPr marL="0" indent="0">
              <a:buNone/>
            </a:pPr>
            <a:endParaRPr lang="en-US" sz="2400" dirty="0"/>
          </a:p>
          <a:p>
            <a:pPr marL="0" indent="0">
              <a:buNone/>
            </a:pPr>
            <a:r>
              <a:rPr lang="en-US" sz="2400" dirty="0" err="1"/>
              <a:t>Pendekatan</a:t>
            </a:r>
            <a:r>
              <a:rPr lang="en-US" sz="2400" dirty="0"/>
              <a:t> </a:t>
            </a:r>
            <a:r>
              <a:rPr lang="en-US" sz="2400" dirty="0" err="1"/>
              <a:t>ini</a:t>
            </a:r>
            <a:r>
              <a:rPr lang="en-US" sz="2400" dirty="0"/>
              <a:t> </a:t>
            </a:r>
            <a:r>
              <a:rPr lang="en-US" sz="2400" dirty="0" err="1"/>
              <a:t>berdasarkan</a:t>
            </a:r>
            <a:r>
              <a:rPr lang="en-US" sz="2400" dirty="0"/>
              <a:t> pada </a:t>
            </a:r>
            <a:r>
              <a:rPr lang="en-US" sz="2400" dirty="0" err="1"/>
              <a:t>perilaku</a:t>
            </a:r>
            <a:r>
              <a:rPr lang="en-US" sz="2400" dirty="0"/>
              <a:t> </a:t>
            </a:r>
            <a:r>
              <a:rPr lang="en-US" sz="2400" dirty="0" err="1"/>
              <a:t>kepemimpinan</a:t>
            </a:r>
            <a:r>
              <a:rPr lang="en-US" sz="2400" dirty="0"/>
              <a:t> yang </a:t>
            </a:r>
            <a:r>
              <a:rPr lang="en-US" sz="2400" dirty="0" err="1"/>
              <a:t>memiliki</a:t>
            </a:r>
            <a:r>
              <a:rPr lang="en-US" sz="2400" dirty="0"/>
              <a:t> </a:t>
            </a:r>
            <a:r>
              <a:rPr lang="en-US" sz="2400" dirty="0" err="1"/>
              <a:t>dua</a:t>
            </a:r>
            <a:r>
              <a:rPr lang="en-US" sz="2400" dirty="0"/>
              <a:t> </a:t>
            </a:r>
            <a:r>
              <a:rPr lang="en-US" sz="2400" dirty="0" err="1"/>
              <a:t>dimensi</a:t>
            </a:r>
            <a:r>
              <a:rPr lang="en-US" sz="2400" dirty="0"/>
              <a:t> </a:t>
            </a:r>
            <a:r>
              <a:rPr lang="en-US" sz="2400" dirty="0" err="1"/>
              <a:t>yaitu</a:t>
            </a:r>
            <a:r>
              <a:rPr lang="en-US" sz="2400" dirty="0"/>
              <a:t> </a:t>
            </a:r>
            <a:r>
              <a:rPr lang="en-US" sz="2400" dirty="0" err="1"/>
              <a:t>dimensi</a:t>
            </a:r>
            <a:r>
              <a:rPr lang="en-US" sz="2400" dirty="0"/>
              <a:t> </a:t>
            </a:r>
            <a:r>
              <a:rPr lang="en-US" sz="2400" dirty="0" err="1"/>
              <a:t>mengutamakan</a:t>
            </a:r>
            <a:r>
              <a:rPr lang="en-US" sz="2400" dirty="0"/>
              <a:t> </a:t>
            </a:r>
            <a:r>
              <a:rPr lang="en-US" sz="2400" dirty="0" err="1"/>
              <a:t>produksi</a:t>
            </a:r>
            <a:r>
              <a:rPr lang="en-US" sz="2400" dirty="0"/>
              <a:t> (concern for production) </a:t>
            </a:r>
            <a:r>
              <a:rPr lang="en-US" sz="2400" dirty="0" err="1"/>
              <a:t>ditempatkan</a:t>
            </a:r>
            <a:r>
              <a:rPr lang="en-US" sz="2400" dirty="0"/>
              <a:t> pada </a:t>
            </a:r>
            <a:r>
              <a:rPr lang="en-US" sz="2400" dirty="0" err="1"/>
              <a:t>sumbu</a:t>
            </a:r>
            <a:r>
              <a:rPr lang="en-US" sz="2400" dirty="0"/>
              <a:t> horizontal, dan </a:t>
            </a:r>
            <a:r>
              <a:rPr lang="en-US" sz="2400" dirty="0" err="1"/>
              <a:t>dimensi</a:t>
            </a:r>
            <a:r>
              <a:rPr lang="en-US" sz="2400" dirty="0"/>
              <a:t> </a:t>
            </a:r>
            <a:r>
              <a:rPr lang="en-US" sz="2400" dirty="0" err="1"/>
              <a:t>mengutamakan</a:t>
            </a:r>
            <a:r>
              <a:rPr lang="en-US" sz="2400" dirty="0"/>
              <a:t> </a:t>
            </a:r>
            <a:r>
              <a:rPr lang="en-US" sz="2400" dirty="0" err="1"/>
              <a:t>karyawan</a:t>
            </a:r>
            <a:r>
              <a:rPr lang="en-US" sz="2400" dirty="0"/>
              <a:t> (concern for people) </a:t>
            </a:r>
            <a:r>
              <a:rPr lang="en-US" sz="2400" dirty="0" err="1"/>
              <a:t>ditempatkan</a:t>
            </a:r>
            <a:r>
              <a:rPr lang="en-US" sz="2400" dirty="0"/>
              <a:t> pada </a:t>
            </a:r>
            <a:r>
              <a:rPr lang="en-US" sz="2400" dirty="0" err="1"/>
              <a:t>sumbu</a:t>
            </a:r>
            <a:r>
              <a:rPr lang="en-US" sz="2400" dirty="0"/>
              <a:t> vertical. </a:t>
            </a:r>
          </a:p>
          <a:p>
            <a:pPr marL="0" indent="0">
              <a:buNone/>
            </a:pPr>
            <a:endParaRPr lang="en-US" sz="2400" dirty="0"/>
          </a:p>
          <a:p>
            <a:pPr marL="0" indent="0">
              <a:buNone/>
            </a:pPr>
            <a:r>
              <a:rPr lang="en-US" sz="2400" dirty="0"/>
              <a:t>Tinggi </a:t>
            </a:r>
            <a:r>
              <a:rPr lang="en-US" sz="2400" dirty="0" err="1"/>
              <a:t>rendahnya</a:t>
            </a:r>
            <a:r>
              <a:rPr lang="en-US" sz="2400" dirty="0"/>
              <a:t> </a:t>
            </a:r>
            <a:r>
              <a:rPr lang="en-US" sz="2400" dirty="0" err="1"/>
              <a:t>perilaku</a:t>
            </a:r>
            <a:r>
              <a:rPr lang="en-US" sz="2400" dirty="0"/>
              <a:t> </a:t>
            </a:r>
            <a:r>
              <a:rPr lang="en-US" sz="2400" dirty="0" err="1"/>
              <a:t>tersebut</a:t>
            </a:r>
            <a:r>
              <a:rPr lang="en-US" sz="2400" dirty="0"/>
              <a:t> </a:t>
            </a:r>
            <a:r>
              <a:rPr lang="en-US" sz="2400" dirty="0" err="1"/>
              <a:t>dinyatakan</a:t>
            </a:r>
            <a:r>
              <a:rPr lang="en-US" sz="2400" dirty="0"/>
              <a:t> </a:t>
            </a:r>
            <a:r>
              <a:rPr lang="en-US" sz="2400" dirty="0" err="1"/>
              <a:t>dengan</a:t>
            </a:r>
            <a:r>
              <a:rPr lang="en-US" sz="2400" dirty="0"/>
              <a:t> </a:t>
            </a:r>
            <a:r>
              <a:rPr lang="en-US" sz="2400" dirty="0" err="1"/>
              <a:t>angka</a:t>
            </a:r>
            <a:r>
              <a:rPr lang="en-US" sz="2400" dirty="0"/>
              <a:t> </a:t>
            </a:r>
            <a:r>
              <a:rPr lang="en-US" sz="2400" dirty="0" err="1"/>
              <a:t>satu</a:t>
            </a:r>
            <a:r>
              <a:rPr lang="en-US" sz="2400" dirty="0"/>
              <a:t> (1) </a:t>
            </a:r>
            <a:r>
              <a:rPr lang="en-US" sz="2400" dirty="0" err="1"/>
              <a:t>sampai</a:t>
            </a:r>
            <a:r>
              <a:rPr lang="en-US" sz="2400" dirty="0"/>
              <a:t> </a:t>
            </a:r>
            <a:r>
              <a:rPr lang="en-US" sz="2400" dirty="0" err="1"/>
              <a:t>sembilan</a:t>
            </a:r>
            <a:r>
              <a:rPr lang="en-US" sz="2400" dirty="0"/>
              <a:t> (9).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19425" y="1101725"/>
            <a:ext cx="7284085" cy="550989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9065" y="593725"/>
            <a:ext cx="5034280" cy="431800"/>
          </a:xfrm>
        </p:spPr>
        <p:txBody>
          <a:bodyPr/>
          <a:lstStyle/>
          <a:p>
            <a:r>
              <a:rPr lang="en-US" dirty="0" err="1"/>
              <a:t>Manajemen</a:t>
            </a:r>
            <a:r>
              <a:rPr lang="en-US" dirty="0"/>
              <a:t> LIKERT</a:t>
            </a:r>
          </a:p>
        </p:txBody>
      </p:sp>
      <p:sp>
        <p:nvSpPr>
          <p:cNvPr id="3" name="Content Placeholder 2"/>
          <p:cNvSpPr>
            <a:spLocks noGrp="1"/>
          </p:cNvSpPr>
          <p:nvPr>
            <p:ph sz="quarter" idx="10"/>
          </p:nvPr>
        </p:nvSpPr>
        <p:spPr>
          <a:xfrm>
            <a:off x="40005" y="1128395"/>
            <a:ext cx="12194540" cy="4319905"/>
          </a:xfrm>
        </p:spPr>
        <p:txBody>
          <a:bodyPr/>
          <a:lstStyle/>
          <a:p>
            <a:pPr marL="0" indent="0">
              <a:buNone/>
            </a:pPr>
            <a:r>
              <a:rPr lang="en-US" dirty="0" err="1"/>
              <a:t>Menurut</a:t>
            </a:r>
            <a:r>
              <a:rPr lang="en-US" dirty="0"/>
              <a:t> </a:t>
            </a:r>
            <a:r>
              <a:rPr lang="en-US" dirty="0" err="1"/>
              <a:t>Rensis</a:t>
            </a:r>
            <a:r>
              <a:rPr lang="en-US" dirty="0"/>
              <a:t> Likert di </a:t>
            </a:r>
            <a:r>
              <a:rPr lang="en-US" dirty="0" err="1"/>
              <a:t>dalam</a:t>
            </a:r>
            <a:r>
              <a:rPr lang="en-US" dirty="0"/>
              <a:t> Fred Luthans (1995, p. 377) </a:t>
            </a:r>
            <a:r>
              <a:rPr lang="en-US" dirty="0" err="1"/>
              <a:t>menyusun</a:t>
            </a:r>
            <a:r>
              <a:rPr lang="en-US" dirty="0"/>
              <a:t> </a:t>
            </a:r>
            <a:r>
              <a:rPr lang="en-US" dirty="0" err="1"/>
              <a:t>teorinya</a:t>
            </a:r>
            <a:r>
              <a:rPr lang="en-US" dirty="0"/>
              <a:t> </a:t>
            </a:r>
            <a:r>
              <a:rPr lang="en-US" dirty="0" err="1"/>
              <a:t>bertolak</a:t>
            </a:r>
            <a:r>
              <a:rPr lang="en-US" dirty="0"/>
              <a:t> </a:t>
            </a:r>
            <a:r>
              <a:rPr lang="en-US" dirty="0" err="1"/>
              <a:t>dari</a:t>
            </a:r>
            <a:r>
              <a:rPr lang="en-US" dirty="0"/>
              <a:t> </a:t>
            </a:r>
            <a:r>
              <a:rPr lang="en-US" dirty="0" err="1"/>
              <a:t>dua</a:t>
            </a:r>
            <a:r>
              <a:rPr lang="en-US" dirty="0"/>
              <a:t> </a:t>
            </a:r>
            <a:r>
              <a:rPr lang="en-US" dirty="0" err="1"/>
              <a:t>jenis</a:t>
            </a:r>
            <a:r>
              <a:rPr lang="en-US" dirty="0"/>
              <a:t> </a:t>
            </a:r>
            <a:r>
              <a:rPr lang="en-US" dirty="0" err="1"/>
              <a:t>perilaku</a:t>
            </a:r>
            <a:r>
              <a:rPr lang="en-US" dirty="0"/>
              <a:t> </a:t>
            </a:r>
            <a:r>
              <a:rPr lang="en-US" dirty="0" err="1"/>
              <a:t>kepemimpinan</a:t>
            </a:r>
            <a:r>
              <a:rPr lang="en-US" dirty="0"/>
              <a:t> </a:t>
            </a:r>
            <a:r>
              <a:rPr lang="en-US" dirty="0" err="1"/>
              <a:t>sebagaiman</a:t>
            </a:r>
            <a:r>
              <a:rPr lang="en-US" dirty="0"/>
              <a:t> </a:t>
            </a:r>
            <a:r>
              <a:rPr lang="en-US" dirty="0" err="1"/>
              <a:t>telah</a:t>
            </a:r>
            <a:r>
              <a:rPr lang="en-US" dirty="0"/>
              <a:t> </a:t>
            </a:r>
            <a:r>
              <a:rPr lang="en-US" dirty="0" err="1"/>
              <a:t>diuraikan</a:t>
            </a:r>
            <a:r>
              <a:rPr lang="en-US" dirty="0"/>
              <a:t> </a:t>
            </a:r>
            <a:r>
              <a:rPr lang="en-US" dirty="0" err="1"/>
              <a:t>terdahulu</a:t>
            </a:r>
            <a:r>
              <a:rPr lang="en-US" dirty="0"/>
              <a:t>, </a:t>
            </a:r>
            <a:r>
              <a:rPr lang="en-US" dirty="0" err="1"/>
              <a:t>yakni</a:t>
            </a:r>
            <a:r>
              <a:rPr lang="en-US" dirty="0"/>
              <a:t> </a:t>
            </a:r>
            <a:r>
              <a:rPr lang="en-US" dirty="0" err="1"/>
              <a:t>perilaku</a:t>
            </a:r>
            <a:r>
              <a:rPr lang="en-US" dirty="0"/>
              <a:t> </a:t>
            </a:r>
            <a:r>
              <a:rPr lang="en-US" dirty="0" err="1"/>
              <a:t>kepemimpinan</a:t>
            </a:r>
            <a:r>
              <a:rPr lang="en-US" dirty="0"/>
              <a:t> yang </a:t>
            </a:r>
            <a:r>
              <a:rPr lang="en-US" dirty="0" err="1"/>
              <a:t>berorientasi</a:t>
            </a:r>
            <a:r>
              <a:rPr lang="en-US" dirty="0"/>
              <a:t> pada </a:t>
            </a:r>
            <a:r>
              <a:rPr lang="en-US" dirty="0" err="1"/>
              <a:t>anggota</a:t>
            </a:r>
            <a:r>
              <a:rPr lang="en-US" dirty="0"/>
              <a:t> </a:t>
            </a:r>
            <a:r>
              <a:rPr lang="en-US" dirty="0" err="1"/>
              <a:t>organisasi</a:t>
            </a:r>
            <a:r>
              <a:rPr lang="en-US" dirty="0"/>
              <a:t>. Likert </a:t>
            </a:r>
            <a:r>
              <a:rPr lang="en-US" dirty="0" err="1"/>
              <a:t>membagi</a:t>
            </a:r>
            <a:r>
              <a:rPr lang="en-US" dirty="0"/>
              <a:t> </a:t>
            </a:r>
            <a:r>
              <a:rPr lang="en-US" dirty="0" err="1"/>
              <a:t>perilaku</a:t>
            </a:r>
            <a:r>
              <a:rPr lang="en-US" dirty="0"/>
              <a:t> dan </a:t>
            </a:r>
            <a:r>
              <a:rPr lang="en-US" dirty="0" err="1"/>
              <a:t>gaya</a:t>
            </a:r>
            <a:r>
              <a:rPr lang="en-US" dirty="0"/>
              <a:t> </a:t>
            </a:r>
            <a:r>
              <a:rPr lang="en-US" dirty="0" err="1"/>
              <a:t>kepemimpinan</a:t>
            </a:r>
            <a:r>
              <a:rPr lang="en-US" dirty="0"/>
              <a:t> </a:t>
            </a:r>
            <a:r>
              <a:rPr lang="en-US" dirty="0" err="1"/>
              <a:t>menjadi</a:t>
            </a:r>
            <a:r>
              <a:rPr lang="en-US" dirty="0"/>
              <a:t> </a:t>
            </a:r>
            <a:r>
              <a:rPr lang="en-US" dirty="0" err="1"/>
              <a:t>empat</a:t>
            </a:r>
            <a:r>
              <a:rPr lang="en-US" dirty="0"/>
              <a:t> </a:t>
            </a:r>
            <a:r>
              <a:rPr lang="en-US" dirty="0" err="1"/>
              <a:t>sistem</a:t>
            </a:r>
            <a:r>
              <a:rPr lang="en-US" dirty="0"/>
              <a:t> </a:t>
            </a:r>
            <a:r>
              <a:rPr lang="en-US" dirty="0" err="1"/>
              <a:t>yaitu</a:t>
            </a:r>
            <a:endParaRPr lang="en-US" dirty="0"/>
          </a:p>
          <a:p>
            <a:pPr marL="0" indent="0">
              <a:buNone/>
            </a:pPr>
            <a:r>
              <a:rPr lang="en-US" dirty="0" err="1"/>
              <a:t>sistem</a:t>
            </a:r>
            <a:r>
              <a:rPr lang="en-US" dirty="0"/>
              <a:t> I : Exploitative autocratic</a:t>
            </a:r>
          </a:p>
          <a:p>
            <a:pPr marL="0" indent="0">
              <a:buNone/>
            </a:pPr>
            <a:r>
              <a:rPr lang="en-US" dirty="0"/>
              <a:t>•</a:t>
            </a: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ditunjukan</a:t>
            </a:r>
            <a:r>
              <a:rPr lang="en-US" dirty="0"/>
              <a:t> oleh </a:t>
            </a:r>
            <a:r>
              <a:rPr lang="en-US" dirty="0" err="1"/>
              <a:t>pemimpin</a:t>
            </a:r>
            <a:r>
              <a:rPr lang="en-US" dirty="0"/>
              <a:t> </a:t>
            </a:r>
            <a:r>
              <a:rPr lang="en-US" dirty="0" err="1"/>
              <a:t>sebagai</a:t>
            </a:r>
            <a:r>
              <a:rPr lang="en-US" dirty="0"/>
              <a:t> </a:t>
            </a:r>
            <a:r>
              <a:rPr lang="en-US" dirty="0" err="1"/>
              <a:t>pihak</a:t>
            </a:r>
            <a:r>
              <a:rPr lang="en-US" dirty="0"/>
              <a:t> yang </a:t>
            </a:r>
            <a:r>
              <a:rPr lang="en-US" dirty="0" err="1"/>
              <a:t>berhak</a:t>
            </a:r>
            <a:r>
              <a:rPr lang="en-US" dirty="0"/>
              <a:t> </a:t>
            </a:r>
            <a:r>
              <a:rPr lang="en-US" dirty="0" err="1"/>
              <a:t>menyelesaikan</a:t>
            </a:r>
            <a:r>
              <a:rPr lang="en-US" dirty="0"/>
              <a:t> </a:t>
            </a:r>
            <a:r>
              <a:rPr lang="en-US" dirty="0" err="1"/>
              <a:t>masalah-masalah</a:t>
            </a:r>
            <a:r>
              <a:rPr lang="en-US" dirty="0"/>
              <a:t> </a:t>
            </a:r>
            <a:r>
              <a:rPr lang="en-US" dirty="0" err="1"/>
              <a:t>organisasi</a:t>
            </a:r>
            <a:r>
              <a:rPr lang="en-US" dirty="0"/>
              <a:t> </a:t>
            </a:r>
            <a:r>
              <a:rPr lang="en-US" dirty="0" err="1"/>
              <a:t>sebagai</a:t>
            </a:r>
            <a:r>
              <a:rPr lang="en-US" dirty="0"/>
              <a:t> </a:t>
            </a:r>
            <a:r>
              <a:rPr lang="en-US" dirty="0" err="1"/>
              <a:t>satu</a:t>
            </a:r>
            <a:r>
              <a:rPr lang="en-US" dirty="0"/>
              <a:t> </a:t>
            </a:r>
            <a:r>
              <a:rPr lang="en-US" dirty="0" err="1"/>
              <a:t>satunya</a:t>
            </a:r>
            <a:r>
              <a:rPr lang="en-US" dirty="0"/>
              <a:t> </a:t>
            </a:r>
            <a:r>
              <a:rPr lang="en-US" dirty="0" err="1"/>
              <a:t>pengambil</a:t>
            </a:r>
            <a:r>
              <a:rPr lang="en-US" dirty="0"/>
              <a:t> </a:t>
            </a:r>
            <a:r>
              <a:rPr lang="en-US" dirty="0" err="1"/>
              <a:t>keputusan</a:t>
            </a:r>
            <a:r>
              <a:rPr lang="en-US" dirty="0"/>
              <a:t> dan </a:t>
            </a:r>
            <a:r>
              <a:rPr lang="en-US" dirty="0" err="1"/>
              <a:t>memberikan</a:t>
            </a:r>
            <a:r>
              <a:rPr lang="en-US" dirty="0"/>
              <a:t> </a:t>
            </a:r>
            <a:r>
              <a:rPr lang="en-US" dirty="0" err="1"/>
              <a:t>perintah</a:t>
            </a:r>
            <a:r>
              <a:rPr lang="en-US" dirty="0"/>
              <a:t> dan </a:t>
            </a:r>
            <a:r>
              <a:rPr lang="en-US" dirty="0" err="1"/>
              <a:t>pimpinan</a:t>
            </a:r>
            <a:r>
              <a:rPr lang="en-US" dirty="0"/>
              <a:t> </a:t>
            </a:r>
            <a:r>
              <a:rPr lang="en-US" dirty="0" err="1"/>
              <a:t>tidak</a:t>
            </a:r>
            <a:r>
              <a:rPr lang="en-US" dirty="0"/>
              <a:t> </a:t>
            </a:r>
            <a:r>
              <a:rPr lang="en-US" dirty="0" err="1"/>
              <a:t>menaruh</a:t>
            </a:r>
            <a:r>
              <a:rPr lang="en-US" dirty="0"/>
              <a:t> </a:t>
            </a:r>
            <a:r>
              <a:rPr lang="en-US" dirty="0" err="1"/>
              <a:t>kepercayaan</a:t>
            </a:r>
            <a:r>
              <a:rPr lang="en-US" dirty="0"/>
              <a:t> dan </a:t>
            </a:r>
            <a:r>
              <a:rPr lang="en-US" dirty="0" err="1"/>
              <a:t>karenanya</a:t>
            </a:r>
            <a:r>
              <a:rPr lang="en-US" dirty="0"/>
              <a:t> </a:t>
            </a:r>
            <a:r>
              <a:rPr lang="en-US" dirty="0" err="1"/>
              <a:t>tidak</a:t>
            </a:r>
            <a:r>
              <a:rPr lang="en-US" dirty="0"/>
              <a:t> </a:t>
            </a:r>
            <a:r>
              <a:rPr lang="en-US" dirty="0" err="1"/>
              <a:t>melimpahkan</a:t>
            </a:r>
            <a:r>
              <a:rPr lang="en-US" dirty="0"/>
              <a:t> </a:t>
            </a:r>
            <a:r>
              <a:rPr lang="en-US" dirty="0" err="1"/>
              <a:t>sedikitpun</a:t>
            </a:r>
            <a:r>
              <a:rPr lang="en-US" dirty="0"/>
              <a:t> </a:t>
            </a:r>
            <a:r>
              <a:rPr lang="en-US" dirty="0" err="1"/>
              <a:t>wewenang</a:t>
            </a:r>
            <a:r>
              <a:rPr lang="en-US" dirty="0"/>
              <a:t> pada </a:t>
            </a:r>
            <a:r>
              <a:rPr lang="en-US" dirty="0" err="1"/>
              <a:t>bawahan</a:t>
            </a:r>
            <a:endParaRPr lang="en-US" dirty="0"/>
          </a:p>
          <a:p>
            <a:pPr marL="0" indent="0">
              <a:buNone/>
            </a:pPr>
            <a:r>
              <a:rPr lang="en-US" dirty="0" err="1"/>
              <a:t>sistem</a:t>
            </a:r>
            <a:r>
              <a:rPr lang="en-US" dirty="0"/>
              <a:t> II : </a:t>
            </a:r>
            <a:r>
              <a:rPr lang="en-US" dirty="0" err="1"/>
              <a:t>Benovelent</a:t>
            </a:r>
            <a:r>
              <a:rPr lang="en-US" dirty="0"/>
              <a:t> autocratic</a:t>
            </a:r>
          </a:p>
          <a:p>
            <a:pPr marL="0" indent="0">
              <a:buNone/>
            </a:pPr>
            <a:r>
              <a:rPr lang="en-US" dirty="0"/>
              <a:t>•</a:t>
            </a: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ini</a:t>
            </a:r>
            <a:r>
              <a:rPr lang="en-US" dirty="0"/>
              <a:t> </a:t>
            </a:r>
            <a:r>
              <a:rPr lang="en-US" dirty="0" err="1"/>
              <a:t>ditunjukan</a:t>
            </a:r>
            <a:r>
              <a:rPr lang="en-US" dirty="0"/>
              <a:t> </a:t>
            </a:r>
            <a:r>
              <a:rPr lang="en-US" dirty="0" err="1"/>
              <a:t>dengan</a:t>
            </a:r>
            <a:r>
              <a:rPr lang="en-US" dirty="0"/>
              <a:t> </a:t>
            </a:r>
            <a:r>
              <a:rPr lang="en-US" dirty="0" err="1"/>
              <a:t>sudah</a:t>
            </a:r>
            <a:r>
              <a:rPr lang="en-US" dirty="0"/>
              <a:t> </a:t>
            </a:r>
            <a:r>
              <a:rPr lang="en-US" dirty="0" err="1"/>
              <a:t>memberikan</a:t>
            </a:r>
            <a:r>
              <a:rPr lang="en-US" dirty="0"/>
              <a:t> </a:t>
            </a:r>
            <a:r>
              <a:rPr lang="en-US" dirty="0" err="1"/>
              <a:t>kesempatan</a:t>
            </a:r>
            <a:r>
              <a:rPr lang="en-US" dirty="0"/>
              <a:t> </a:t>
            </a:r>
            <a:r>
              <a:rPr lang="en-US" dirty="0" err="1"/>
              <a:t>kepada</a:t>
            </a:r>
            <a:r>
              <a:rPr lang="en-US" dirty="0"/>
              <a:t> </a:t>
            </a:r>
            <a:r>
              <a:rPr lang="en-US" dirty="0" err="1"/>
              <a:t>bawahan</a:t>
            </a:r>
            <a:r>
              <a:rPr lang="en-US" dirty="0"/>
              <a:t>/</a:t>
            </a:r>
            <a:r>
              <a:rPr lang="en-US" dirty="0" err="1"/>
              <a:t>anggota</a:t>
            </a:r>
            <a:r>
              <a:rPr lang="en-US" dirty="0"/>
              <a:t> </a:t>
            </a:r>
            <a:r>
              <a:rPr lang="en-US" dirty="0" err="1"/>
              <a:t>organisasi</a:t>
            </a:r>
            <a:r>
              <a:rPr lang="en-US" dirty="0"/>
              <a:t> </a:t>
            </a:r>
            <a:r>
              <a:rPr lang="en-US" dirty="0" err="1"/>
              <a:t>untuk</a:t>
            </a:r>
            <a:r>
              <a:rPr lang="en-US" dirty="0"/>
              <a:t> </a:t>
            </a:r>
            <a:r>
              <a:rPr lang="en-US" dirty="0" err="1"/>
              <a:t>menyampaikan</a:t>
            </a:r>
            <a:r>
              <a:rPr lang="en-US" dirty="0"/>
              <a:t> </a:t>
            </a:r>
            <a:r>
              <a:rPr lang="en-US" dirty="0" err="1"/>
              <a:t>komentar</a:t>
            </a:r>
            <a:r>
              <a:rPr lang="en-US" dirty="0"/>
              <a:t> </a:t>
            </a:r>
            <a:r>
              <a:rPr lang="en-US" dirty="0" err="1"/>
              <a:t>terhadap</a:t>
            </a:r>
            <a:r>
              <a:rPr lang="en-US" dirty="0"/>
              <a:t> </a:t>
            </a:r>
            <a:r>
              <a:rPr lang="en-US" dirty="0" err="1"/>
              <a:t>keputusan</a:t>
            </a:r>
            <a:r>
              <a:rPr lang="en-US" dirty="0"/>
              <a:t> dan </a:t>
            </a:r>
            <a:r>
              <a:rPr lang="en-US" dirty="0" err="1"/>
              <a:t>perintah</a:t>
            </a:r>
            <a:r>
              <a:rPr lang="en-US" dirty="0"/>
              <a:t> </a:t>
            </a:r>
            <a:r>
              <a:rPr lang="en-US" dirty="0" err="1"/>
              <a:t>pimpinan</a:t>
            </a:r>
            <a:r>
              <a:rPr lang="en-US" dirty="0"/>
              <a:t> </a:t>
            </a:r>
            <a:r>
              <a:rPr lang="en-US" dirty="0" err="1"/>
              <a:t>sebagai</a:t>
            </a:r>
            <a:r>
              <a:rPr lang="en-US" dirty="0"/>
              <a:t> </a:t>
            </a:r>
            <a:r>
              <a:rPr lang="en-US" dirty="0" err="1"/>
              <a:t>atasan</a:t>
            </a:r>
            <a:r>
              <a:rPr lang="en-US" dirty="0"/>
              <a:t>. </a:t>
            </a:r>
            <a:r>
              <a:rPr lang="en-US" dirty="0" err="1"/>
              <a:t>Pendapat</a:t>
            </a:r>
            <a:r>
              <a:rPr lang="en-US" dirty="0"/>
              <a:t> </a:t>
            </a:r>
            <a:r>
              <a:rPr lang="en-US" dirty="0" err="1"/>
              <a:t>kadang</a:t>
            </a:r>
            <a:r>
              <a:rPr lang="en-US" dirty="0"/>
              <a:t> </a:t>
            </a:r>
            <a:r>
              <a:rPr lang="en-US" dirty="0" err="1"/>
              <a:t>kadang</a:t>
            </a:r>
            <a:r>
              <a:rPr lang="en-US" dirty="0"/>
              <a:t> </a:t>
            </a:r>
            <a:r>
              <a:rPr lang="en-US" dirty="0" err="1"/>
              <a:t>diterima</a:t>
            </a:r>
            <a:r>
              <a:rPr lang="en-US" dirty="0"/>
              <a:t> dan </a:t>
            </a:r>
            <a:r>
              <a:rPr lang="en-US" dirty="0" err="1"/>
              <a:t>lebih</a:t>
            </a:r>
            <a:r>
              <a:rPr lang="en-US" dirty="0"/>
              <a:t> </a:t>
            </a:r>
            <a:r>
              <a:rPr lang="en-US" dirty="0" err="1"/>
              <a:t>banyak</a:t>
            </a:r>
            <a:r>
              <a:rPr lang="en-US" dirty="0"/>
              <a:t> </a:t>
            </a:r>
            <a:r>
              <a:rPr lang="en-US" dirty="0" err="1"/>
              <a:t>ditolak</a:t>
            </a:r>
            <a:r>
              <a:rPr lang="en-US" dirty="0"/>
              <a:t>.</a:t>
            </a:r>
          </a:p>
          <a:p>
            <a:pPr marL="0" indent="0">
              <a:buNone/>
            </a:pPr>
            <a:r>
              <a:rPr lang="en-US" dirty="0" err="1"/>
              <a:t>Sistem</a:t>
            </a:r>
            <a:r>
              <a:rPr lang="en-US" dirty="0"/>
              <a:t> III : Participative</a:t>
            </a:r>
          </a:p>
          <a:p>
            <a:pPr marL="0" indent="0">
              <a:buNone/>
            </a:pPr>
            <a:r>
              <a:rPr lang="en-US" dirty="0"/>
              <a:t>•</a:t>
            </a: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ini</a:t>
            </a:r>
            <a:r>
              <a:rPr lang="en-US" dirty="0"/>
              <a:t> </a:t>
            </a:r>
            <a:r>
              <a:rPr lang="en-US" dirty="0" err="1"/>
              <a:t>ditunjukan</a:t>
            </a:r>
            <a:r>
              <a:rPr lang="en-US" dirty="0"/>
              <a:t> </a:t>
            </a:r>
            <a:r>
              <a:rPr lang="en-US" dirty="0" err="1"/>
              <a:t>dengan</a:t>
            </a:r>
            <a:r>
              <a:rPr lang="en-US" dirty="0"/>
              <a:t> </a:t>
            </a:r>
            <a:r>
              <a:rPr lang="en-US" dirty="0" err="1"/>
              <a:t>memberikan</a:t>
            </a:r>
            <a:r>
              <a:rPr lang="en-US" dirty="0"/>
              <a:t> </a:t>
            </a:r>
            <a:r>
              <a:rPr lang="en-US" dirty="0" err="1"/>
              <a:t>kesempatan</a:t>
            </a:r>
            <a:r>
              <a:rPr lang="en-US" dirty="0"/>
              <a:t> pada </a:t>
            </a:r>
            <a:r>
              <a:rPr lang="en-US" dirty="0" err="1"/>
              <a:t>anggota</a:t>
            </a:r>
            <a:r>
              <a:rPr lang="en-US" dirty="0"/>
              <a:t> </a:t>
            </a:r>
            <a:r>
              <a:rPr lang="en-US" dirty="0" err="1"/>
              <a:t>organisasi</a:t>
            </a:r>
            <a:r>
              <a:rPr lang="en-US" dirty="0"/>
              <a:t>/</a:t>
            </a:r>
            <a:r>
              <a:rPr lang="en-US" dirty="0" err="1"/>
              <a:t>bawahan</a:t>
            </a:r>
            <a:r>
              <a:rPr lang="en-US" dirty="0"/>
              <a:t> </a:t>
            </a:r>
            <a:r>
              <a:rPr lang="en-US" dirty="0" err="1"/>
              <a:t>ikut</a:t>
            </a:r>
            <a:r>
              <a:rPr lang="en-US" dirty="0"/>
              <a:t> </a:t>
            </a:r>
            <a:r>
              <a:rPr lang="en-US" dirty="0" err="1"/>
              <a:t>serta</a:t>
            </a:r>
            <a:r>
              <a:rPr lang="en-US" dirty="0"/>
              <a:t> </a:t>
            </a:r>
            <a:r>
              <a:rPr lang="en-US" dirty="0" err="1"/>
              <a:t>dalam</a:t>
            </a:r>
            <a:r>
              <a:rPr lang="en-US" dirty="0"/>
              <a:t> </a:t>
            </a:r>
            <a:r>
              <a:rPr lang="en-US" dirty="0" err="1"/>
              <a:t>menerapkan</a:t>
            </a:r>
            <a:r>
              <a:rPr lang="en-US" dirty="0"/>
              <a:t> </a:t>
            </a:r>
            <a:r>
              <a:rPr lang="en-US" dirty="0" err="1"/>
              <a:t>tujuan</a:t>
            </a:r>
            <a:r>
              <a:rPr lang="en-US" dirty="0"/>
              <a:t>, </a:t>
            </a:r>
            <a:r>
              <a:rPr lang="en-US" dirty="0" err="1"/>
              <a:t>membuat</a:t>
            </a:r>
            <a:r>
              <a:rPr lang="en-US" dirty="0"/>
              <a:t> </a:t>
            </a:r>
            <a:r>
              <a:rPr lang="en-US" dirty="0" err="1"/>
              <a:t>keputusan</a:t>
            </a:r>
            <a:r>
              <a:rPr lang="en-US" dirty="0"/>
              <a:t> dan </a:t>
            </a:r>
            <a:r>
              <a:rPr lang="en-US" dirty="0" err="1"/>
              <a:t>mendiskusikan</a:t>
            </a:r>
            <a:r>
              <a:rPr lang="en-US" dirty="0"/>
              <a:t> </a:t>
            </a:r>
            <a:r>
              <a:rPr lang="en-US" dirty="0" err="1"/>
              <a:t>perintah</a:t>
            </a:r>
            <a:r>
              <a:rPr lang="en-US" dirty="0"/>
              <a:t> – </a:t>
            </a:r>
            <a:r>
              <a:rPr lang="en-US" dirty="0" err="1"/>
              <a:t>perintah</a:t>
            </a:r>
            <a:r>
              <a:rPr lang="en-US" dirty="0"/>
              <a:t>.</a:t>
            </a:r>
          </a:p>
          <a:p>
            <a:pPr marL="0" indent="0">
              <a:buNone/>
            </a:pPr>
            <a:r>
              <a:rPr lang="en-US" dirty="0" err="1"/>
              <a:t>Sistem</a:t>
            </a:r>
            <a:r>
              <a:rPr lang="en-US" dirty="0"/>
              <a:t> IV : Democratic</a:t>
            </a:r>
          </a:p>
          <a:p>
            <a:pPr marL="0" indent="0">
              <a:buNone/>
            </a:pPr>
            <a:r>
              <a:rPr lang="en-US" dirty="0"/>
              <a:t>•</a:t>
            </a:r>
            <a:r>
              <a:rPr lang="en-US" dirty="0" err="1"/>
              <a:t>Perilaku</a:t>
            </a:r>
            <a:r>
              <a:rPr lang="en-US" dirty="0"/>
              <a:t> </a:t>
            </a:r>
            <a:r>
              <a:rPr lang="en-US" dirty="0" err="1"/>
              <a:t>atau</a:t>
            </a:r>
            <a:r>
              <a:rPr lang="en-US" dirty="0"/>
              <a:t> </a:t>
            </a:r>
            <a:r>
              <a:rPr lang="en-US" dirty="0" err="1"/>
              <a:t>gaya</a:t>
            </a:r>
            <a:r>
              <a:rPr lang="en-US" dirty="0"/>
              <a:t> </a:t>
            </a:r>
            <a:r>
              <a:rPr lang="en-US" dirty="0" err="1"/>
              <a:t>kepemimpinan</a:t>
            </a:r>
            <a:r>
              <a:rPr lang="en-US" dirty="0"/>
              <a:t> </a:t>
            </a:r>
            <a:r>
              <a:rPr lang="en-US" dirty="0" err="1"/>
              <a:t>ini</a:t>
            </a:r>
            <a:r>
              <a:rPr lang="en-US" dirty="0"/>
              <a:t> </a:t>
            </a:r>
            <a:r>
              <a:rPr lang="en-US" dirty="0" err="1"/>
              <a:t>ditunjukan</a:t>
            </a:r>
            <a:r>
              <a:rPr lang="en-US" dirty="0"/>
              <a:t> </a:t>
            </a:r>
            <a:r>
              <a:rPr lang="en-US" dirty="0" err="1"/>
              <a:t>dengan</a:t>
            </a:r>
            <a:r>
              <a:rPr lang="en-US" dirty="0"/>
              <a:t> </a:t>
            </a:r>
            <a:r>
              <a:rPr lang="en-US" dirty="0" err="1"/>
              <a:t>pemecahan</a:t>
            </a:r>
            <a:r>
              <a:rPr lang="en-US" dirty="0"/>
              <a:t> </a:t>
            </a:r>
            <a:r>
              <a:rPr lang="en-US" dirty="0" err="1"/>
              <a:t>masalah</a:t>
            </a:r>
            <a:r>
              <a:rPr lang="en-US" dirty="0"/>
              <a:t> </a:t>
            </a:r>
            <a:r>
              <a:rPr lang="en-US" dirty="0" err="1"/>
              <a:t>pekerjaan</a:t>
            </a:r>
            <a:r>
              <a:rPr lang="en-US" dirty="0"/>
              <a:t> dan </a:t>
            </a:r>
            <a:r>
              <a:rPr lang="en-US" dirty="0" err="1"/>
              <a:t>organisasi</a:t>
            </a:r>
            <a:r>
              <a:rPr lang="en-US" dirty="0"/>
              <a:t> </a:t>
            </a:r>
            <a:r>
              <a:rPr lang="en-US" dirty="0" err="1"/>
              <a:t>secara</a:t>
            </a:r>
            <a:r>
              <a:rPr lang="en-US" dirty="0"/>
              <a:t> </a:t>
            </a:r>
            <a:r>
              <a:rPr lang="en-US" dirty="0" err="1"/>
              <a:t>bersama</a:t>
            </a:r>
            <a:r>
              <a:rPr lang="en-US" dirty="0"/>
              <a:t> </a:t>
            </a:r>
            <a:r>
              <a:rPr lang="en-US" dirty="0" err="1"/>
              <a:t>sama</a:t>
            </a:r>
            <a:r>
              <a:rPr lang="en-US" dirty="0"/>
              <a:t> </a:t>
            </a:r>
            <a:r>
              <a:rPr lang="en-US" dirty="0" err="1"/>
              <a:t>antara</a:t>
            </a:r>
            <a:r>
              <a:rPr lang="en-US" dirty="0"/>
              <a:t> </a:t>
            </a:r>
            <a:r>
              <a:rPr lang="en-US" dirty="0" err="1"/>
              <a:t>pimpinan</a:t>
            </a:r>
            <a:r>
              <a:rPr lang="en-US" dirty="0"/>
              <a:t> </a:t>
            </a:r>
            <a:r>
              <a:rPr lang="en-US" dirty="0" err="1"/>
              <a:t>sebagai</a:t>
            </a:r>
            <a:r>
              <a:rPr lang="en-US" dirty="0"/>
              <a:t> </a:t>
            </a:r>
            <a:r>
              <a:rPr lang="en-US" dirty="0" err="1"/>
              <a:t>atasan</a:t>
            </a:r>
            <a:r>
              <a:rPr lang="en-US" dirty="0"/>
              <a:t> </a:t>
            </a:r>
            <a:r>
              <a:rPr lang="en-US" dirty="0" err="1"/>
              <a:t>dengan</a:t>
            </a:r>
            <a:r>
              <a:rPr lang="en-US" dirty="0"/>
              <a:t> </a:t>
            </a:r>
            <a:r>
              <a:rPr lang="en-US" dirty="0" err="1"/>
              <a:t>anggota</a:t>
            </a:r>
            <a:r>
              <a:rPr lang="en-US" dirty="0"/>
              <a:t> </a:t>
            </a:r>
            <a:r>
              <a:rPr lang="en-US" dirty="0" err="1"/>
              <a:t>organisasi</a:t>
            </a:r>
            <a:r>
              <a:rPr lang="en-US" dirty="0"/>
              <a:t> </a:t>
            </a:r>
            <a:r>
              <a:rPr lang="en-US" dirty="0" err="1"/>
              <a:t>sebagai</a:t>
            </a:r>
            <a:r>
              <a:rPr lang="en-US" dirty="0"/>
              <a:t> </a:t>
            </a:r>
            <a:r>
              <a:rPr lang="en-US" dirty="0" err="1"/>
              <a:t>bawahan</a:t>
            </a:r>
            <a:r>
              <a:rPr lang="en-US" dirty="0"/>
              <a:t>. </a:t>
            </a:r>
            <a:r>
              <a:rPr lang="en-US" dirty="0" err="1"/>
              <a:t>Sebelum</a:t>
            </a:r>
            <a:r>
              <a:rPr lang="en-US" dirty="0"/>
              <a:t> </a:t>
            </a:r>
            <a:r>
              <a:rPr lang="en-US" dirty="0" err="1"/>
              <a:t>membuat</a:t>
            </a:r>
            <a:r>
              <a:rPr lang="en-US" dirty="0"/>
              <a:t> </a:t>
            </a:r>
            <a:r>
              <a:rPr lang="en-US" dirty="0" err="1"/>
              <a:t>keputusan</a:t>
            </a:r>
            <a:r>
              <a:rPr lang="en-US" dirty="0"/>
              <a:t> </a:t>
            </a:r>
            <a:r>
              <a:rPr lang="en-US" dirty="0" err="1"/>
              <a:t>pimpinan</a:t>
            </a:r>
            <a:r>
              <a:rPr lang="en-US" dirty="0"/>
              <a:t> </a:t>
            </a:r>
            <a:r>
              <a:rPr lang="en-US" dirty="0" err="1"/>
              <a:t>selalu</a:t>
            </a:r>
            <a:r>
              <a:rPr lang="en-US" dirty="0"/>
              <a:t> </a:t>
            </a:r>
            <a:r>
              <a:rPr lang="en-US" dirty="0" err="1"/>
              <a:t>mempertimbangkan</a:t>
            </a:r>
            <a:r>
              <a:rPr lang="en-US" dirty="0"/>
              <a:t> </a:t>
            </a:r>
            <a:r>
              <a:rPr lang="en-US" dirty="0" err="1"/>
              <a:t>pendapat</a:t>
            </a:r>
            <a:r>
              <a:rPr lang="en-US" dirty="0"/>
              <a:t> </a:t>
            </a:r>
            <a:r>
              <a:rPr lang="en-US" dirty="0" err="1"/>
              <a:t>bawahan</a:t>
            </a:r>
            <a:r>
              <a:rPr lang="en-US"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499100" y="313690"/>
            <a:ext cx="4899660" cy="583565"/>
          </a:xfrm>
          <a:prstGeom prst="rect">
            <a:avLst/>
          </a:prstGeom>
          <a:noFill/>
        </p:spPr>
        <p:txBody>
          <a:bodyPr wrap="square" rtlCol="0">
            <a:spAutoFit/>
          </a:bodyPr>
          <a:lstStyle/>
          <a:p>
            <a:r>
              <a:rPr lang="en-US" sz="3200"/>
              <a:t>Transformational Theory</a:t>
            </a:r>
          </a:p>
        </p:txBody>
      </p:sp>
      <p:sp>
        <p:nvSpPr>
          <p:cNvPr id="3" name="Text Box 2"/>
          <p:cNvSpPr txBox="1"/>
          <p:nvPr/>
        </p:nvSpPr>
        <p:spPr>
          <a:xfrm>
            <a:off x="-15875" y="1216660"/>
            <a:ext cx="12223750" cy="5507990"/>
          </a:xfrm>
          <a:prstGeom prst="rect">
            <a:avLst/>
          </a:prstGeom>
          <a:noFill/>
        </p:spPr>
        <p:txBody>
          <a:bodyPr wrap="square" rtlCol="0" anchor="t">
            <a:spAutoFit/>
          </a:bodyPr>
          <a:lstStyle/>
          <a:p>
            <a:r>
              <a:rPr lang="en-US" sz="2200"/>
              <a:t>Model kepemimpinan transformasional merupakan model yang relatif baru dalam studi-studi kepemimpinan. Burns (1978) merupakan salah satu penggagas yang secara eksplisit mendefinisikan kepemimpinan transformasional. Menurutnya, untuk memperoleh pemahaman yang lebih baik tentang model kepemimpinan transformasional, model ini perlu dipertentangkan dengan model kepemimpinan transaksional. </a:t>
            </a:r>
          </a:p>
          <a:p>
            <a:r>
              <a:rPr lang="en-US" sz="2200"/>
              <a:t>Kepemimpinan transaksional didasarkan pada otoritas birokrasi dan legitimasi di dalam organisasi. Pemimpin transaksional pada hakekatnya menekankan bahwa seorang pemimpin perlu menentukan apa yang perlu dilakukan para bawahannya untuk mencapai tujuan organisasi. Disamping itu, pemimpin transaksional cenderung memfokuskan diri pada penyelesaian tugas-tugas organisasi.</a:t>
            </a:r>
          </a:p>
          <a:p>
            <a:r>
              <a:rPr lang="en-US" sz="2200"/>
              <a:t>Untuk memotivasi agar bawahan melakukan tanggungjawab mereka, para pemimpin transaksional sangat mengandalkan pada sistem pemberian penghargaan dan hukuman kepada bawahannya. </a:t>
            </a:r>
          </a:p>
          <a:p>
            <a:r>
              <a:rPr lang="en-US" sz="2200"/>
              <a:t>Sebaliknya, Burns menyatakan bahwa model kepemimpinan transformasional pada hakekatnya menekankan seorang pemimpin perlu memotivasi para bawahannya untuk melakukan tanggungjawab mereka lebih dari yang mereka harapkan. Pemimpin transformasional harus mampu mendefinisikan, mengkomunikasikan dan mengartikulasikan visi organisasi, dan bawahan harus menerima dan mengakui kredibilitas pemimpinnya.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a:solidFill>
                  <a:schemeClr val="tx1"/>
                </a:solidFill>
              </a:rPr>
              <a:t>Capaian</a:t>
            </a:r>
            <a:r>
              <a:rPr lang="en-US" sz="4000" b="1" dirty="0">
                <a:solidFill>
                  <a:schemeClr val="tx1"/>
                </a:solidFill>
              </a:rPr>
              <a:t> </a:t>
            </a:r>
            <a:r>
              <a:rPr lang="en-US" sz="4000" b="1" dirty="0" err="1">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581891" y="1427019"/>
            <a:ext cx="10972800" cy="4103400"/>
          </a:xfrm>
          <a:prstGeom prst="rect">
            <a:avLst/>
          </a:prstGeom>
        </p:spPr>
        <p:txBody>
          <a:bodyPr/>
          <a:lstStyle/>
          <a:p>
            <a:pPr marL="514350" indent="-514350" algn="ctr">
              <a:buNone/>
            </a:pPr>
            <a:r>
              <a:rPr lang="en-US" dirty="0">
                <a:latin typeface="Arial Narrow" panose="020B0606020202030204" pitchFamily="34" charset="0"/>
                <a:ea typeface="SimHei" pitchFamily="49" charset="-122"/>
              </a:rPr>
              <a:t>Mahasiswa </a:t>
            </a:r>
            <a:r>
              <a:rPr lang="en-US" dirty="0" err="1">
                <a:latin typeface="Arial Narrow" panose="020B0606020202030204" pitchFamily="34" charset="0"/>
                <a:ea typeface="SimHei" pitchFamily="49" charset="-122"/>
              </a:rPr>
              <a:t>mampu</a:t>
            </a:r>
            <a:r>
              <a:rPr lang="en-US" dirty="0">
                <a:latin typeface="Arial Narrow" panose="020B0606020202030204" pitchFamily="34" charset="0"/>
                <a:ea typeface="SimHei" pitchFamily="49" charset="-122"/>
              </a:rPr>
              <a:t> </a:t>
            </a:r>
            <a:r>
              <a:rPr lang="en-US" dirty="0" err="1">
                <a:latin typeface="Arial Narrow" panose="020B0606020202030204" pitchFamily="34" charset="0"/>
                <a:ea typeface="SimHei" pitchFamily="49" charset="-122"/>
              </a:rPr>
              <a:t>mengetahui</a:t>
            </a:r>
            <a:r>
              <a:rPr lang="en-US" dirty="0">
                <a:latin typeface="Arial Narrow" panose="020B0606020202030204" pitchFamily="34" charset="0"/>
                <a:ea typeface="SimHei" pitchFamily="49" charset="-122"/>
              </a:rPr>
              <a:t> </a:t>
            </a:r>
            <a:r>
              <a:rPr lang="en-US" dirty="0" err="1">
                <a:latin typeface="Arial Narrow" panose="020B0606020202030204" pitchFamily="34" charset="0"/>
                <a:ea typeface="SimHei" pitchFamily="49" charset="-122"/>
              </a:rPr>
              <a:t>pendekatan</a:t>
            </a:r>
            <a:r>
              <a:rPr lang="en-US" dirty="0">
                <a:latin typeface="Arial Narrow" panose="020B0606020202030204" pitchFamily="34" charset="0"/>
                <a:ea typeface="SimHei" pitchFamily="49" charset="-122"/>
              </a:rPr>
              <a:t> </a:t>
            </a:r>
            <a:r>
              <a:rPr lang="en-US" dirty="0" err="1">
                <a:latin typeface="Arial Narrow" panose="020B0606020202030204" pitchFamily="34" charset="0"/>
                <a:ea typeface="SimHei" pitchFamily="49" charset="-122"/>
              </a:rPr>
              <a:t>dalam</a:t>
            </a:r>
            <a:r>
              <a:rPr lang="en-US" dirty="0">
                <a:latin typeface="Arial Narrow" panose="020B0606020202030204" pitchFamily="34" charset="0"/>
                <a:ea typeface="SimHei" pitchFamily="49" charset="-122"/>
              </a:rPr>
              <a:t> </a:t>
            </a:r>
            <a:r>
              <a:rPr lang="en-US" dirty="0" err="1">
                <a:latin typeface="Arial Narrow" panose="020B0606020202030204" pitchFamily="34" charset="0"/>
                <a:ea typeface="SimHei" pitchFamily="49" charset="-122"/>
              </a:rPr>
              <a:t>kepemimpinan</a:t>
            </a:r>
            <a:endParaRPr lang="en-US" dirty="0">
              <a:latin typeface="Arial Narrow" panose="020B0606020202030204" pitchFamily="34" charset="0"/>
              <a:ea typeface="SimHei" pitchFamily="49"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0795" y="1544320"/>
            <a:ext cx="12171045" cy="4399915"/>
          </a:xfrm>
          <a:prstGeom prst="rect">
            <a:avLst/>
          </a:prstGeom>
          <a:noFill/>
        </p:spPr>
        <p:txBody>
          <a:bodyPr wrap="square" rtlCol="0" anchor="t">
            <a:spAutoFit/>
          </a:bodyPr>
          <a:lstStyle/>
          <a:p>
            <a:r>
              <a:rPr lang="en-US" sz="2000" dirty="0"/>
              <a:t>Hater dan Bass (1988) </a:t>
            </a:r>
            <a:r>
              <a:rPr lang="en-US" sz="2000" dirty="0" err="1"/>
              <a:t>menyatakan</a:t>
            </a:r>
            <a:r>
              <a:rPr lang="en-US" sz="2000" dirty="0"/>
              <a:t> </a:t>
            </a:r>
            <a:r>
              <a:rPr lang="en-US" sz="2000" dirty="0" err="1"/>
              <a:t>bahwa</a:t>
            </a:r>
            <a:r>
              <a:rPr lang="en-US" sz="2000" dirty="0"/>
              <a:t> "the dynamic of transformational leadership involve strong personal identification with the leader, joining in a shared vision of the future, or </a:t>
            </a:r>
            <a:r>
              <a:rPr lang="en-US" sz="2000" dirty="0" err="1"/>
              <a:t>goingbeyond</a:t>
            </a:r>
            <a:r>
              <a:rPr lang="en-US" sz="2000" dirty="0"/>
              <a:t> the self-interest exchange of rewards for compliance". </a:t>
            </a:r>
            <a:r>
              <a:rPr lang="en-US" sz="2000" dirty="0" err="1"/>
              <a:t>Dengan</a:t>
            </a:r>
            <a:r>
              <a:rPr lang="en-US" sz="2000" dirty="0"/>
              <a:t> </a:t>
            </a:r>
            <a:r>
              <a:rPr lang="en-US" sz="2000" dirty="0" err="1"/>
              <a:t>demikian</a:t>
            </a:r>
            <a:r>
              <a:rPr lang="en-US" sz="2000" dirty="0"/>
              <a:t>, </a:t>
            </a:r>
            <a:r>
              <a:rPr lang="en-US" sz="2000" dirty="0" err="1"/>
              <a:t>pemimpin</a:t>
            </a:r>
            <a:r>
              <a:rPr lang="en-US" sz="2000" dirty="0"/>
              <a:t> </a:t>
            </a:r>
            <a:r>
              <a:rPr lang="en-US" sz="2000" dirty="0" err="1"/>
              <a:t>transformasional</a:t>
            </a:r>
            <a:r>
              <a:rPr lang="en-US" sz="2000" dirty="0"/>
              <a:t> </a:t>
            </a:r>
            <a:r>
              <a:rPr lang="en-US" sz="2000" dirty="0" err="1"/>
              <a:t>merupakan</a:t>
            </a:r>
            <a:r>
              <a:rPr lang="en-US" sz="2000" dirty="0"/>
              <a:t> </a:t>
            </a:r>
            <a:r>
              <a:rPr lang="en-US" sz="2000" dirty="0" err="1"/>
              <a:t>pemimpin</a:t>
            </a:r>
            <a:r>
              <a:rPr lang="en-US" sz="2000" dirty="0"/>
              <a:t> yang </a:t>
            </a:r>
            <a:r>
              <a:rPr lang="en-US" sz="2000" dirty="0" err="1"/>
              <a:t>karismatik</a:t>
            </a:r>
            <a:r>
              <a:rPr lang="en-US" sz="2000" dirty="0"/>
              <a:t> dan </a:t>
            </a:r>
            <a:r>
              <a:rPr lang="en-US" sz="2000" dirty="0" err="1"/>
              <a:t>mempunyai</a:t>
            </a:r>
            <a:r>
              <a:rPr lang="en-US" sz="2000" dirty="0"/>
              <a:t> </a:t>
            </a:r>
            <a:r>
              <a:rPr lang="en-US" sz="2000" dirty="0" err="1"/>
              <a:t>peran</a:t>
            </a:r>
            <a:r>
              <a:rPr lang="en-US" sz="2000" dirty="0"/>
              <a:t> </a:t>
            </a:r>
            <a:r>
              <a:rPr lang="en-US" sz="2000" dirty="0" err="1"/>
              <a:t>sentral</a:t>
            </a:r>
            <a:r>
              <a:rPr lang="en-US" sz="2000" dirty="0"/>
              <a:t> dan </a:t>
            </a:r>
            <a:r>
              <a:rPr lang="en-US" sz="2000" dirty="0" err="1"/>
              <a:t>strategis</a:t>
            </a:r>
            <a:r>
              <a:rPr lang="en-US" sz="2000" dirty="0"/>
              <a:t> </a:t>
            </a:r>
            <a:r>
              <a:rPr lang="en-US" sz="2000" dirty="0" err="1"/>
              <a:t>dalam</a:t>
            </a:r>
            <a:r>
              <a:rPr lang="en-US" sz="2000" dirty="0"/>
              <a:t> </a:t>
            </a:r>
            <a:r>
              <a:rPr lang="en-US" sz="2000" dirty="0" err="1"/>
              <a:t>membawa</a:t>
            </a:r>
            <a:r>
              <a:rPr lang="en-US" sz="2000" dirty="0"/>
              <a:t> </a:t>
            </a:r>
            <a:r>
              <a:rPr lang="en-US" sz="2000" dirty="0" err="1"/>
              <a:t>organisasi</a:t>
            </a:r>
            <a:r>
              <a:rPr lang="en-US" sz="2000" dirty="0"/>
              <a:t> </a:t>
            </a:r>
            <a:r>
              <a:rPr lang="en-US" sz="2000" dirty="0" err="1"/>
              <a:t>mencapai</a:t>
            </a:r>
            <a:r>
              <a:rPr lang="en-US" sz="2000" dirty="0"/>
              <a:t> </a:t>
            </a:r>
            <a:r>
              <a:rPr lang="en-US" sz="2000" dirty="0" err="1"/>
              <a:t>tujuannya</a:t>
            </a:r>
            <a:r>
              <a:rPr lang="en-US" sz="2000" dirty="0"/>
              <a:t>. </a:t>
            </a:r>
            <a:r>
              <a:rPr lang="en-US" sz="2000" dirty="0" err="1"/>
              <a:t>Pemimpin</a:t>
            </a:r>
            <a:r>
              <a:rPr lang="en-US" sz="2000" dirty="0"/>
              <a:t> </a:t>
            </a:r>
            <a:r>
              <a:rPr lang="en-US" sz="2000" dirty="0" err="1"/>
              <a:t>transformasional</a:t>
            </a:r>
            <a:r>
              <a:rPr lang="en-US" sz="2000" dirty="0"/>
              <a:t> juga </a:t>
            </a:r>
            <a:r>
              <a:rPr lang="en-US" sz="2000" dirty="0" err="1"/>
              <a:t>harus</a:t>
            </a:r>
            <a:r>
              <a:rPr lang="en-US" sz="2000" dirty="0"/>
              <a:t> </a:t>
            </a:r>
            <a:r>
              <a:rPr lang="en-US" sz="2000" dirty="0" err="1"/>
              <a:t>mempunyai</a:t>
            </a:r>
            <a:r>
              <a:rPr lang="en-US" sz="2000" dirty="0"/>
              <a:t> </a:t>
            </a:r>
            <a:r>
              <a:rPr lang="en-US" sz="2000" dirty="0" err="1"/>
              <a:t>kemampuan</a:t>
            </a:r>
            <a:r>
              <a:rPr lang="en-US" sz="2000" dirty="0"/>
              <a:t> </a:t>
            </a:r>
            <a:r>
              <a:rPr lang="en-US" sz="2000" dirty="0" err="1"/>
              <a:t>untuk</a:t>
            </a:r>
            <a:r>
              <a:rPr lang="en-US" sz="2000" dirty="0"/>
              <a:t> </a:t>
            </a:r>
            <a:r>
              <a:rPr lang="en-US" sz="2000" dirty="0" err="1"/>
              <a:t>menyamakan</a:t>
            </a:r>
            <a:r>
              <a:rPr lang="en-US" sz="2000" dirty="0"/>
              <a:t> </a:t>
            </a:r>
            <a:r>
              <a:rPr lang="en-US" sz="2000" dirty="0" err="1"/>
              <a:t>visi</a:t>
            </a:r>
            <a:r>
              <a:rPr lang="en-US" sz="2000" dirty="0"/>
              <a:t> masa </a:t>
            </a:r>
            <a:r>
              <a:rPr lang="en-US" sz="2000" dirty="0" err="1"/>
              <a:t>depan</a:t>
            </a:r>
            <a:r>
              <a:rPr lang="en-US" sz="2000" dirty="0"/>
              <a:t> </a:t>
            </a:r>
            <a:r>
              <a:rPr lang="en-US" sz="2000" dirty="0" err="1"/>
              <a:t>dengan</a:t>
            </a:r>
            <a:r>
              <a:rPr lang="en-US" sz="2000" dirty="0"/>
              <a:t> </a:t>
            </a:r>
            <a:r>
              <a:rPr lang="en-US" sz="2000" dirty="0" err="1"/>
              <a:t>bawahannya</a:t>
            </a:r>
            <a:r>
              <a:rPr lang="en-US" sz="2000" dirty="0"/>
              <a:t>, </a:t>
            </a:r>
            <a:r>
              <a:rPr lang="en-US" sz="2000" dirty="0" err="1"/>
              <a:t>serta</a:t>
            </a:r>
            <a:r>
              <a:rPr lang="en-US" sz="2000" dirty="0"/>
              <a:t> </a:t>
            </a:r>
            <a:r>
              <a:rPr lang="en-US" sz="2000" dirty="0" err="1"/>
              <a:t>mempertinggi</a:t>
            </a:r>
            <a:r>
              <a:rPr lang="en-US" sz="2000" dirty="0"/>
              <a:t> </a:t>
            </a:r>
            <a:r>
              <a:rPr lang="en-US" sz="2000" dirty="0" err="1"/>
              <a:t>kebutuhan</a:t>
            </a:r>
            <a:r>
              <a:rPr lang="en-US" sz="2000" dirty="0"/>
              <a:t> </a:t>
            </a:r>
            <a:r>
              <a:rPr lang="en-US" sz="2000" dirty="0" err="1"/>
              <a:t>bawahan</a:t>
            </a:r>
            <a:r>
              <a:rPr lang="en-US" sz="2000" dirty="0"/>
              <a:t> pada </a:t>
            </a:r>
            <a:r>
              <a:rPr lang="en-US" sz="2000" dirty="0" err="1"/>
              <a:t>tingkat</a:t>
            </a:r>
            <a:r>
              <a:rPr lang="en-US" sz="2000" dirty="0"/>
              <a:t> yang </a:t>
            </a:r>
            <a:r>
              <a:rPr lang="en-US" sz="2000" dirty="0" err="1"/>
              <a:t>lebih</a:t>
            </a:r>
            <a:r>
              <a:rPr lang="en-US" sz="2000" dirty="0"/>
              <a:t> </a:t>
            </a:r>
            <a:r>
              <a:rPr lang="en-US" sz="2000" dirty="0" err="1"/>
              <a:t>tinggi</a:t>
            </a:r>
            <a:r>
              <a:rPr lang="en-US" sz="2000" dirty="0"/>
              <a:t> </a:t>
            </a:r>
            <a:r>
              <a:rPr lang="en-US" sz="2000" dirty="0" err="1"/>
              <a:t>dari</a:t>
            </a:r>
            <a:r>
              <a:rPr lang="en-US" sz="2000" dirty="0"/>
              <a:t> pada </a:t>
            </a:r>
            <a:r>
              <a:rPr lang="en-US" sz="2000" dirty="0" err="1"/>
              <a:t>apa</a:t>
            </a:r>
            <a:r>
              <a:rPr lang="en-US" sz="2000" dirty="0"/>
              <a:t> yang </a:t>
            </a:r>
            <a:r>
              <a:rPr lang="en-US" sz="2000" dirty="0" err="1"/>
              <a:t>mereka</a:t>
            </a:r>
            <a:r>
              <a:rPr lang="en-US" sz="2000" dirty="0"/>
              <a:t> </a:t>
            </a:r>
            <a:r>
              <a:rPr lang="en-US" sz="2000" dirty="0" err="1"/>
              <a:t>butuhkan</a:t>
            </a:r>
            <a:r>
              <a:rPr lang="en-US" sz="2000" dirty="0"/>
              <a:t>. </a:t>
            </a:r>
            <a:r>
              <a:rPr lang="en-US" sz="2000" dirty="0" err="1"/>
              <a:t>Menurut</a:t>
            </a:r>
            <a:r>
              <a:rPr lang="en-US" sz="2000" dirty="0"/>
              <a:t> </a:t>
            </a:r>
            <a:r>
              <a:rPr lang="en-US" sz="2000" dirty="0" err="1"/>
              <a:t>Yammarino</a:t>
            </a:r>
            <a:r>
              <a:rPr lang="en-US" sz="2000" dirty="0"/>
              <a:t> dan Bass (1990), </a:t>
            </a:r>
            <a:r>
              <a:rPr lang="en-US" sz="2000" dirty="0" err="1"/>
              <a:t>pemimpin</a:t>
            </a:r>
            <a:r>
              <a:rPr lang="en-US" sz="2000" dirty="0"/>
              <a:t> </a:t>
            </a:r>
            <a:r>
              <a:rPr lang="en-US" sz="2000" dirty="0" err="1"/>
              <a:t>transformasional</a:t>
            </a:r>
            <a:r>
              <a:rPr lang="en-US" sz="2000" dirty="0"/>
              <a:t> </a:t>
            </a:r>
            <a:r>
              <a:rPr lang="en-US" sz="2000" dirty="0" err="1"/>
              <a:t>harus</a:t>
            </a:r>
            <a:r>
              <a:rPr lang="en-US" sz="2000" dirty="0"/>
              <a:t> </a:t>
            </a:r>
            <a:r>
              <a:rPr lang="en-US" sz="2000" dirty="0" err="1"/>
              <a:t>mampu</a:t>
            </a:r>
            <a:r>
              <a:rPr lang="en-US" sz="2000" dirty="0"/>
              <a:t> </a:t>
            </a:r>
            <a:r>
              <a:rPr lang="en-US" sz="2000" dirty="0" err="1"/>
              <a:t>membujuk</a:t>
            </a:r>
            <a:r>
              <a:rPr lang="en-US" sz="2000" dirty="0"/>
              <a:t> para </a:t>
            </a:r>
            <a:r>
              <a:rPr lang="en-US" sz="2000" dirty="0" err="1"/>
              <a:t>bawahannya</a:t>
            </a:r>
            <a:r>
              <a:rPr lang="en-US" sz="2000" dirty="0"/>
              <a:t> </a:t>
            </a:r>
            <a:r>
              <a:rPr lang="en-US" sz="2000" dirty="0" err="1"/>
              <a:t>melakukan</a:t>
            </a:r>
            <a:r>
              <a:rPr lang="en-US" sz="2000" dirty="0"/>
              <a:t> </a:t>
            </a:r>
            <a:r>
              <a:rPr lang="en-US" sz="2000" dirty="0" err="1"/>
              <a:t>tugas-tugas</a:t>
            </a:r>
            <a:r>
              <a:rPr lang="en-US" sz="2000" dirty="0"/>
              <a:t> </a:t>
            </a:r>
            <a:r>
              <a:rPr lang="en-US" sz="2000" dirty="0" err="1"/>
              <a:t>mereka</a:t>
            </a:r>
            <a:r>
              <a:rPr lang="en-US" sz="2000" dirty="0"/>
              <a:t> </a:t>
            </a:r>
            <a:r>
              <a:rPr lang="en-US" sz="2000" dirty="0" err="1"/>
              <a:t>melebihi</a:t>
            </a:r>
            <a:r>
              <a:rPr lang="en-US" sz="2000" dirty="0"/>
              <a:t> </a:t>
            </a:r>
            <a:r>
              <a:rPr lang="en-US" sz="2000" dirty="0" err="1"/>
              <a:t>kepentingan</a:t>
            </a:r>
            <a:r>
              <a:rPr lang="en-US" sz="2000" dirty="0"/>
              <a:t> </a:t>
            </a:r>
            <a:r>
              <a:rPr lang="en-US" sz="2000" dirty="0" err="1"/>
              <a:t>mereka</a:t>
            </a:r>
            <a:r>
              <a:rPr lang="en-US" sz="2000" dirty="0"/>
              <a:t> </a:t>
            </a:r>
            <a:r>
              <a:rPr lang="en-US" sz="2000" dirty="0" err="1"/>
              <a:t>sendiri</a:t>
            </a:r>
            <a:r>
              <a:rPr lang="en-US" sz="2000" dirty="0"/>
              <a:t> demi </a:t>
            </a:r>
            <a:r>
              <a:rPr lang="en-US" sz="2000" dirty="0" err="1"/>
              <a:t>kepentingan</a:t>
            </a:r>
            <a:r>
              <a:rPr lang="en-US" sz="2000" dirty="0"/>
              <a:t> </a:t>
            </a:r>
            <a:r>
              <a:rPr lang="en-US" sz="2000" dirty="0" err="1"/>
              <a:t>organisasi</a:t>
            </a:r>
            <a:r>
              <a:rPr lang="en-US" sz="2000" dirty="0"/>
              <a:t> yang </a:t>
            </a:r>
            <a:r>
              <a:rPr lang="en-US" sz="2000" dirty="0" err="1"/>
              <a:t>lebih</a:t>
            </a:r>
            <a:r>
              <a:rPr lang="en-US" sz="2000" dirty="0"/>
              <a:t> </a:t>
            </a:r>
            <a:r>
              <a:rPr lang="en-US" sz="2000" dirty="0" err="1"/>
              <a:t>besar</a:t>
            </a:r>
            <a:r>
              <a:rPr lang="en-US" sz="2000" dirty="0"/>
              <a:t>.</a:t>
            </a:r>
          </a:p>
          <a:p>
            <a:endParaRPr lang="en-US" sz="2000" dirty="0"/>
          </a:p>
          <a:p>
            <a:r>
              <a:rPr lang="en-US" sz="2000" dirty="0" err="1"/>
              <a:t>Yammarino</a:t>
            </a:r>
            <a:r>
              <a:rPr lang="en-US" sz="2000" dirty="0"/>
              <a:t> dan Bass (1990) juga </a:t>
            </a:r>
            <a:r>
              <a:rPr lang="en-US" sz="2000" dirty="0" err="1"/>
              <a:t>menyatakan</a:t>
            </a:r>
            <a:r>
              <a:rPr lang="en-US" sz="2000" dirty="0"/>
              <a:t> </a:t>
            </a:r>
            <a:r>
              <a:rPr lang="en-US" sz="2000" dirty="0" err="1"/>
              <a:t>bahwa</a:t>
            </a:r>
            <a:r>
              <a:rPr lang="en-US" sz="2000" dirty="0"/>
              <a:t> </a:t>
            </a:r>
            <a:r>
              <a:rPr lang="en-US" sz="2000" dirty="0" err="1"/>
              <a:t>pemimpin</a:t>
            </a:r>
            <a:r>
              <a:rPr lang="en-US" sz="2000" dirty="0"/>
              <a:t> </a:t>
            </a:r>
            <a:r>
              <a:rPr lang="en-US" sz="2000" dirty="0" err="1"/>
              <a:t>transformasional</a:t>
            </a:r>
            <a:r>
              <a:rPr lang="en-US" sz="2000" dirty="0"/>
              <a:t> </a:t>
            </a:r>
            <a:r>
              <a:rPr lang="en-US" sz="2000" dirty="0" err="1"/>
              <a:t>mengartikulasikan</a:t>
            </a:r>
            <a:r>
              <a:rPr lang="en-US" sz="2000" dirty="0"/>
              <a:t> </a:t>
            </a:r>
            <a:r>
              <a:rPr lang="en-US" sz="2000" dirty="0" err="1"/>
              <a:t>visi</a:t>
            </a:r>
            <a:r>
              <a:rPr lang="en-US" sz="2000" dirty="0"/>
              <a:t> masa </a:t>
            </a:r>
            <a:r>
              <a:rPr lang="en-US" sz="2000" dirty="0" err="1"/>
              <a:t>depan</a:t>
            </a:r>
            <a:r>
              <a:rPr lang="en-US" sz="2000" dirty="0"/>
              <a:t> </a:t>
            </a:r>
            <a:r>
              <a:rPr lang="en-US" sz="2000" dirty="0" err="1"/>
              <a:t>organisasi</a:t>
            </a:r>
            <a:r>
              <a:rPr lang="en-US" sz="2000" dirty="0"/>
              <a:t> yang </a:t>
            </a:r>
            <a:r>
              <a:rPr lang="en-US" sz="2000" dirty="0" err="1"/>
              <a:t>realistik</a:t>
            </a:r>
            <a:r>
              <a:rPr lang="en-US" sz="2000" dirty="0"/>
              <a:t>, </a:t>
            </a:r>
            <a:r>
              <a:rPr lang="en-US" sz="2000" dirty="0" err="1"/>
              <a:t>menstimulasi</a:t>
            </a:r>
            <a:r>
              <a:rPr lang="en-US" sz="2000" dirty="0"/>
              <a:t> </a:t>
            </a:r>
            <a:r>
              <a:rPr lang="en-US" sz="2000" dirty="0" err="1"/>
              <a:t>bawahan</a:t>
            </a:r>
            <a:r>
              <a:rPr lang="en-US" sz="2000" dirty="0"/>
              <a:t> </a:t>
            </a:r>
            <a:r>
              <a:rPr lang="en-US" sz="2000" dirty="0" err="1"/>
              <a:t>dengan</a:t>
            </a:r>
            <a:r>
              <a:rPr lang="en-US" sz="2000" dirty="0"/>
              <a:t> </a:t>
            </a:r>
            <a:r>
              <a:rPr lang="en-US" sz="2000" dirty="0" err="1"/>
              <a:t>cara</a:t>
            </a:r>
            <a:r>
              <a:rPr lang="en-US" sz="2000" dirty="0"/>
              <a:t> yang </a:t>
            </a:r>
            <a:r>
              <a:rPr lang="en-US" sz="2000" dirty="0" err="1"/>
              <a:t>intelektual</a:t>
            </a:r>
            <a:r>
              <a:rPr lang="en-US" sz="2000" dirty="0"/>
              <a:t>, dan </a:t>
            </a:r>
            <a:r>
              <a:rPr lang="en-US" sz="2000" dirty="0" err="1"/>
              <a:t>menaruh</a:t>
            </a:r>
            <a:r>
              <a:rPr lang="en-US" sz="2000" dirty="0"/>
              <a:t> </a:t>
            </a:r>
            <a:r>
              <a:rPr lang="en-US" sz="2000" dirty="0" err="1"/>
              <a:t>parhatian</a:t>
            </a:r>
            <a:r>
              <a:rPr lang="en-US" sz="2000" dirty="0"/>
              <a:t> pada </a:t>
            </a:r>
            <a:r>
              <a:rPr lang="en-US" sz="2000" dirty="0" err="1"/>
              <a:t>perbedaan-perbedaan</a:t>
            </a:r>
            <a:r>
              <a:rPr lang="en-US" sz="2000" dirty="0"/>
              <a:t> yang </a:t>
            </a:r>
            <a:r>
              <a:rPr lang="en-US" sz="2000" dirty="0" err="1"/>
              <a:t>dimiliki</a:t>
            </a:r>
            <a:r>
              <a:rPr lang="en-US" sz="2000" dirty="0"/>
              <a:t> oleh </a:t>
            </a:r>
            <a:r>
              <a:rPr lang="en-US" sz="2000" dirty="0" err="1"/>
              <a:t>bawahannya</a:t>
            </a:r>
            <a:r>
              <a:rPr lang="en-US" sz="2000" dirty="0"/>
              <a:t>. </a:t>
            </a:r>
            <a:r>
              <a:rPr lang="en-US" sz="2000" dirty="0" err="1"/>
              <a:t>Dengan</a:t>
            </a:r>
            <a:r>
              <a:rPr lang="en-US" sz="2000" dirty="0"/>
              <a:t> </a:t>
            </a:r>
            <a:r>
              <a:rPr lang="en-US" sz="2000" dirty="0" err="1"/>
              <a:t>demikian</a:t>
            </a:r>
            <a:r>
              <a:rPr lang="en-US" sz="2000" dirty="0"/>
              <a:t>, </a:t>
            </a:r>
            <a:r>
              <a:rPr lang="en-US" sz="2000" dirty="0" err="1"/>
              <a:t>seperti</a:t>
            </a:r>
            <a:r>
              <a:rPr lang="en-US" sz="2000" dirty="0"/>
              <a:t> yang </a:t>
            </a:r>
            <a:r>
              <a:rPr lang="en-US" sz="2000" dirty="0" err="1"/>
              <a:t>diungkapkan</a:t>
            </a:r>
            <a:r>
              <a:rPr lang="en-US" sz="2000" dirty="0"/>
              <a:t> oleh </a:t>
            </a:r>
            <a:r>
              <a:rPr lang="en-US" sz="2000" dirty="0" err="1"/>
              <a:t>Tichy</a:t>
            </a:r>
            <a:r>
              <a:rPr lang="en-US" sz="2000" dirty="0"/>
              <a:t> and </a:t>
            </a:r>
            <a:r>
              <a:rPr lang="en-US" sz="2000" dirty="0" err="1"/>
              <a:t>Devanna</a:t>
            </a:r>
            <a:r>
              <a:rPr lang="en-US" sz="2000" dirty="0"/>
              <a:t> (1990), </a:t>
            </a:r>
            <a:r>
              <a:rPr lang="en-US" sz="2000" dirty="0" err="1"/>
              <a:t>keberadaan</a:t>
            </a:r>
            <a:r>
              <a:rPr lang="en-US" sz="2000" dirty="0"/>
              <a:t> para </a:t>
            </a:r>
            <a:r>
              <a:rPr lang="en-US" sz="2000" dirty="0" err="1"/>
              <a:t>pemimpin</a:t>
            </a:r>
            <a:r>
              <a:rPr lang="en-US" sz="2000" dirty="0"/>
              <a:t> </a:t>
            </a:r>
            <a:r>
              <a:rPr lang="en-US" sz="2000" dirty="0" err="1"/>
              <a:t>transformasional</a:t>
            </a:r>
            <a:r>
              <a:rPr lang="en-US" sz="2000" dirty="0"/>
              <a:t> </a:t>
            </a:r>
            <a:r>
              <a:rPr lang="en-US" sz="2000" dirty="0" err="1"/>
              <a:t>mempunyai</a:t>
            </a:r>
            <a:r>
              <a:rPr lang="en-US" sz="2000" dirty="0"/>
              <a:t> </a:t>
            </a:r>
            <a:r>
              <a:rPr lang="en-US" sz="2000" dirty="0" err="1"/>
              <a:t>efek</a:t>
            </a:r>
            <a:r>
              <a:rPr lang="en-US" sz="2000" dirty="0"/>
              <a:t> </a:t>
            </a:r>
            <a:r>
              <a:rPr lang="en-US" sz="2000" dirty="0" err="1"/>
              <a:t>transformasi</a:t>
            </a:r>
            <a:r>
              <a:rPr lang="en-US" sz="2000" dirty="0"/>
              <a:t> </a:t>
            </a:r>
            <a:r>
              <a:rPr lang="en-US" sz="2000" dirty="0" err="1"/>
              <a:t>baik</a:t>
            </a:r>
            <a:r>
              <a:rPr lang="en-US" sz="2000" dirty="0"/>
              <a:t> pada </a:t>
            </a:r>
            <a:r>
              <a:rPr lang="en-US" sz="2000" dirty="0" err="1"/>
              <a:t>tingkat</a:t>
            </a:r>
            <a:r>
              <a:rPr lang="en-US" sz="2000" dirty="0"/>
              <a:t> </a:t>
            </a:r>
            <a:r>
              <a:rPr lang="en-US" sz="2000" dirty="0" err="1"/>
              <a:t>organisasi</a:t>
            </a:r>
            <a:r>
              <a:rPr lang="en-US" sz="2000" dirty="0"/>
              <a:t> </a:t>
            </a:r>
            <a:r>
              <a:rPr lang="en-US" sz="2000" dirty="0" err="1"/>
              <a:t>maupun</a:t>
            </a:r>
            <a:r>
              <a:rPr lang="en-US" sz="2000" dirty="0"/>
              <a:t> pada </a:t>
            </a:r>
            <a:r>
              <a:rPr lang="en-US" sz="2000" dirty="0" err="1"/>
              <a:t>tingkat</a:t>
            </a:r>
            <a:r>
              <a:rPr lang="en-US" sz="2000" dirty="0"/>
              <a:t> </a:t>
            </a:r>
            <a:r>
              <a:rPr lang="en-US" sz="2000" dirty="0" err="1"/>
              <a:t>individu</a:t>
            </a:r>
            <a:r>
              <a:rPr lang="en-US" sz="2000"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1750" y="1137285"/>
            <a:ext cx="12255500" cy="6186309"/>
          </a:xfrm>
          <a:prstGeom prst="rect">
            <a:avLst/>
          </a:prstGeom>
          <a:noFill/>
        </p:spPr>
        <p:txBody>
          <a:bodyPr wrap="square" rtlCol="0" anchor="t">
            <a:spAutoFit/>
          </a:bodyPr>
          <a:lstStyle/>
          <a:p>
            <a:r>
              <a:rPr lang="en-US" dirty="0" err="1"/>
              <a:t>Dalam</a:t>
            </a:r>
            <a:r>
              <a:rPr lang="en-US" dirty="0"/>
              <a:t> </a:t>
            </a:r>
            <a:r>
              <a:rPr lang="en-US" dirty="0" err="1"/>
              <a:t>buku</a:t>
            </a:r>
            <a:r>
              <a:rPr lang="en-US" dirty="0"/>
              <a:t> </a:t>
            </a:r>
            <a:r>
              <a:rPr lang="en-US" dirty="0" err="1"/>
              <a:t>mereka</a:t>
            </a:r>
            <a:r>
              <a:rPr lang="en-US" dirty="0"/>
              <a:t> yang </a:t>
            </a:r>
            <a:r>
              <a:rPr lang="en-US" dirty="0" err="1"/>
              <a:t>berjudul</a:t>
            </a:r>
            <a:r>
              <a:rPr lang="en-US" dirty="0"/>
              <a:t> "Improving Organizational Effectiveness through Transformational Leadership", Bass dan Avolio (1994) </a:t>
            </a:r>
            <a:r>
              <a:rPr lang="en-US" dirty="0" err="1"/>
              <a:t>mengemukakan</a:t>
            </a:r>
            <a:r>
              <a:rPr lang="en-US" dirty="0"/>
              <a:t> </a:t>
            </a:r>
            <a:r>
              <a:rPr lang="en-US" dirty="0" err="1"/>
              <a:t>bahwa</a:t>
            </a:r>
            <a:r>
              <a:rPr lang="en-US" dirty="0"/>
              <a:t> </a:t>
            </a:r>
            <a:r>
              <a:rPr lang="en-US" dirty="0" err="1"/>
              <a:t>kepemimpinan</a:t>
            </a:r>
            <a:r>
              <a:rPr lang="en-US" dirty="0"/>
              <a:t> </a:t>
            </a:r>
            <a:r>
              <a:rPr lang="en-US" dirty="0" err="1"/>
              <a:t>transformasional</a:t>
            </a:r>
            <a:r>
              <a:rPr lang="en-US" dirty="0"/>
              <a:t> </a:t>
            </a:r>
            <a:r>
              <a:rPr lang="en-US" dirty="0" err="1"/>
              <a:t>mempunyai</a:t>
            </a:r>
            <a:r>
              <a:rPr lang="en-US" dirty="0"/>
              <a:t> </a:t>
            </a:r>
            <a:r>
              <a:rPr lang="en-US" dirty="0" err="1"/>
              <a:t>empat</a:t>
            </a:r>
            <a:r>
              <a:rPr lang="en-US" dirty="0"/>
              <a:t> </a:t>
            </a:r>
            <a:r>
              <a:rPr lang="en-US" dirty="0" err="1"/>
              <a:t>dimensi</a:t>
            </a:r>
            <a:r>
              <a:rPr lang="en-US" dirty="0"/>
              <a:t> yang </a:t>
            </a:r>
            <a:r>
              <a:rPr lang="en-US" dirty="0" err="1"/>
              <a:t>disebutnya</a:t>
            </a:r>
            <a:r>
              <a:rPr lang="en-US" dirty="0"/>
              <a:t> </a:t>
            </a:r>
            <a:r>
              <a:rPr lang="en-US" dirty="0" err="1"/>
              <a:t>sebagai</a:t>
            </a:r>
            <a:r>
              <a:rPr lang="en-US" dirty="0"/>
              <a:t> "the Four I's". </a:t>
            </a:r>
            <a:r>
              <a:rPr lang="en-US" dirty="0" err="1"/>
              <a:t>Dimensi</a:t>
            </a:r>
            <a:r>
              <a:rPr lang="en-US" dirty="0"/>
              <a:t> yang </a:t>
            </a:r>
            <a:r>
              <a:rPr lang="en-US" dirty="0" err="1"/>
              <a:t>pertama</a:t>
            </a:r>
            <a:r>
              <a:rPr lang="en-US" dirty="0"/>
              <a:t> </a:t>
            </a:r>
            <a:r>
              <a:rPr lang="en-US" dirty="0" err="1"/>
              <a:t>disebutnya</a:t>
            </a:r>
            <a:r>
              <a:rPr lang="en-US" dirty="0"/>
              <a:t> </a:t>
            </a:r>
            <a:r>
              <a:rPr lang="en-US" dirty="0" err="1"/>
              <a:t>sebagai</a:t>
            </a:r>
            <a:r>
              <a:rPr lang="en-US" dirty="0"/>
              <a:t> idealized influence (</a:t>
            </a:r>
            <a:r>
              <a:rPr lang="en-US" dirty="0" err="1"/>
              <a:t>pengaruh</a:t>
            </a:r>
            <a:r>
              <a:rPr lang="en-US" dirty="0"/>
              <a:t> ideal). </a:t>
            </a:r>
          </a:p>
          <a:p>
            <a:r>
              <a:rPr lang="en-US" dirty="0" err="1"/>
              <a:t>Dimensi</a:t>
            </a:r>
            <a:r>
              <a:rPr lang="en-US" dirty="0"/>
              <a:t> yang </a:t>
            </a:r>
            <a:r>
              <a:rPr lang="en-US" dirty="0" err="1"/>
              <a:t>pertama</a:t>
            </a:r>
            <a:r>
              <a:rPr lang="en-US" dirty="0"/>
              <a:t> </a:t>
            </a:r>
            <a:r>
              <a:rPr lang="en-US" dirty="0" err="1"/>
              <a:t>ini</a:t>
            </a:r>
            <a:r>
              <a:rPr lang="en-US" dirty="0"/>
              <a:t> </a:t>
            </a:r>
            <a:r>
              <a:rPr lang="en-US" dirty="0" err="1"/>
              <a:t>digambarkan</a:t>
            </a:r>
            <a:r>
              <a:rPr lang="en-US" dirty="0"/>
              <a:t> </a:t>
            </a:r>
            <a:r>
              <a:rPr lang="en-US" dirty="0" err="1"/>
              <a:t>sebagai</a:t>
            </a:r>
            <a:r>
              <a:rPr lang="en-US" dirty="0"/>
              <a:t> </a:t>
            </a:r>
            <a:r>
              <a:rPr lang="en-US" dirty="0" err="1"/>
              <a:t>perilaku</a:t>
            </a:r>
            <a:r>
              <a:rPr lang="en-US" dirty="0"/>
              <a:t> </a:t>
            </a:r>
            <a:r>
              <a:rPr lang="en-US" dirty="0" err="1"/>
              <a:t>pemimpin</a:t>
            </a:r>
            <a:r>
              <a:rPr lang="en-US" dirty="0"/>
              <a:t> yang </a:t>
            </a:r>
            <a:r>
              <a:rPr lang="en-US" dirty="0" err="1"/>
              <a:t>membuat</a:t>
            </a:r>
            <a:r>
              <a:rPr lang="en-US" dirty="0"/>
              <a:t> para </a:t>
            </a:r>
            <a:r>
              <a:rPr lang="en-US" dirty="0" err="1"/>
              <a:t>pengikutnya</a:t>
            </a:r>
            <a:r>
              <a:rPr lang="en-US" dirty="0"/>
              <a:t> </a:t>
            </a:r>
            <a:r>
              <a:rPr lang="en-US" dirty="0" err="1"/>
              <a:t>mengagumi</a:t>
            </a:r>
            <a:r>
              <a:rPr lang="en-US" dirty="0"/>
              <a:t>, </a:t>
            </a:r>
            <a:r>
              <a:rPr lang="en-US" dirty="0" err="1"/>
              <a:t>menghormati</a:t>
            </a:r>
            <a:r>
              <a:rPr lang="en-US" dirty="0"/>
              <a:t> dan </a:t>
            </a:r>
            <a:r>
              <a:rPr lang="en-US" dirty="0" err="1"/>
              <a:t>sekaligus</a:t>
            </a:r>
            <a:r>
              <a:rPr lang="en-US" dirty="0"/>
              <a:t> </a:t>
            </a:r>
            <a:r>
              <a:rPr lang="en-US" dirty="0" err="1"/>
              <a:t>mempercayainya</a:t>
            </a:r>
            <a:r>
              <a:rPr lang="en-US" dirty="0"/>
              <a:t>. </a:t>
            </a:r>
            <a:r>
              <a:rPr lang="en-US" dirty="0" err="1"/>
              <a:t>Dimensi</a:t>
            </a:r>
            <a:r>
              <a:rPr lang="en-US" dirty="0"/>
              <a:t> yang </a:t>
            </a:r>
            <a:r>
              <a:rPr lang="en-US" dirty="0" err="1"/>
              <a:t>kedua</a:t>
            </a:r>
            <a:r>
              <a:rPr lang="en-US" dirty="0"/>
              <a:t> </a:t>
            </a:r>
            <a:r>
              <a:rPr lang="en-US" dirty="0" err="1"/>
              <a:t>disebut</a:t>
            </a:r>
            <a:r>
              <a:rPr lang="en-US" dirty="0"/>
              <a:t> </a:t>
            </a:r>
            <a:r>
              <a:rPr lang="en-US" dirty="0" err="1"/>
              <a:t>sebagai</a:t>
            </a:r>
            <a:r>
              <a:rPr lang="en-US" dirty="0"/>
              <a:t> inspirational motivation (</a:t>
            </a:r>
            <a:r>
              <a:rPr lang="en-US" dirty="0" err="1"/>
              <a:t>motivasi</a:t>
            </a:r>
            <a:r>
              <a:rPr lang="en-US" dirty="0"/>
              <a:t> </a:t>
            </a:r>
            <a:r>
              <a:rPr lang="en-US" dirty="0" err="1"/>
              <a:t>inspirasi</a:t>
            </a:r>
            <a:r>
              <a:rPr lang="en-US" dirty="0"/>
              <a:t>).</a:t>
            </a:r>
          </a:p>
          <a:p>
            <a:endParaRPr lang="en-US" dirty="0"/>
          </a:p>
          <a:p>
            <a:r>
              <a:rPr lang="en-US" dirty="0" err="1"/>
              <a:t>Dalam</a:t>
            </a:r>
            <a:r>
              <a:rPr lang="en-US" dirty="0"/>
              <a:t> </a:t>
            </a:r>
            <a:r>
              <a:rPr lang="en-US" dirty="0" err="1"/>
              <a:t>dimensi</a:t>
            </a:r>
            <a:r>
              <a:rPr lang="en-US" dirty="0"/>
              <a:t> </a:t>
            </a:r>
            <a:r>
              <a:rPr lang="en-US" dirty="0" err="1"/>
              <a:t>ini</a:t>
            </a:r>
            <a:r>
              <a:rPr lang="en-US" dirty="0"/>
              <a:t>, </a:t>
            </a:r>
            <a:r>
              <a:rPr lang="en-US" dirty="0" err="1"/>
              <a:t>pemimpin</a:t>
            </a:r>
            <a:r>
              <a:rPr lang="en-US" dirty="0"/>
              <a:t> </a:t>
            </a:r>
            <a:r>
              <a:rPr lang="en-US" dirty="0" err="1"/>
              <a:t>transformasional</a:t>
            </a:r>
            <a:r>
              <a:rPr lang="en-US" dirty="0"/>
              <a:t> </a:t>
            </a:r>
            <a:r>
              <a:rPr lang="en-US" dirty="0" err="1"/>
              <a:t>digambarkan</a:t>
            </a:r>
            <a:r>
              <a:rPr lang="en-US" dirty="0"/>
              <a:t> </a:t>
            </a:r>
            <a:r>
              <a:rPr lang="en-US" dirty="0" err="1"/>
              <a:t>sebagai</a:t>
            </a:r>
            <a:r>
              <a:rPr lang="en-US" dirty="0"/>
              <a:t> </a:t>
            </a:r>
            <a:r>
              <a:rPr lang="en-US" dirty="0" err="1"/>
              <a:t>pemimpin</a:t>
            </a:r>
            <a:r>
              <a:rPr lang="en-US" dirty="0"/>
              <a:t> yang </a:t>
            </a:r>
            <a:r>
              <a:rPr lang="en-US" dirty="0" err="1"/>
              <a:t>mampu</a:t>
            </a:r>
            <a:r>
              <a:rPr lang="en-US" dirty="0"/>
              <a:t> </a:t>
            </a:r>
            <a:r>
              <a:rPr lang="en-US" dirty="0" err="1"/>
              <a:t>mengartikulasikan</a:t>
            </a:r>
            <a:r>
              <a:rPr lang="en-US" dirty="0"/>
              <a:t> </a:t>
            </a:r>
            <a:r>
              <a:rPr lang="en-US" dirty="0" err="1"/>
              <a:t>pengharapan</a:t>
            </a:r>
            <a:r>
              <a:rPr lang="en-US" dirty="0"/>
              <a:t> yang </a:t>
            </a:r>
            <a:r>
              <a:rPr lang="en-US" dirty="0" err="1"/>
              <a:t>jelas</a:t>
            </a:r>
            <a:r>
              <a:rPr lang="en-US" dirty="0"/>
              <a:t> </a:t>
            </a:r>
            <a:r>
              <a:rPr lang="en-US" dirty="0" err="1"/>
              <a:t>terhadap</a:t>
            </a:r>
            <a:r>
              <a:rPr lang="en-US" dirty="0"/>
              <a:t> </a:t>
            </a:r>
            <a:r>
              <a:rPr lang="en-US" dirty="0" err="1"/>
              <a:t>prestasi</a:t>
            </a:r>
            <a:r>
              <a:rPr lang="en-US" dirty="0"/>
              <a:t> </a:t>
            </a:r>
            <a:r>
              <a:rPr lang="en-US" dirty="0" err="1"/>
              <a:t>bawahan</a:t>
            </a:r>
            <a:r>
              <a:rPr lang="en-US" dirty="0"/>
              <a:t>, </a:t>
            </a:r>
            <a:r>
              <a:rPr lang="en-US" dirty="0" err="1"/>
              <a:t>mendemonstrasikan</a:t>
            </a:r>
            <a:r>
              <a:rPr lang="en-US" dirty="0"/>
              <a:t> </a:t>
            </a:r>
            <a:r>
              <a:rPr lang="en-US" dirty="0" err="1"/>
              <a:t>komitmennya</a:t>
            </a:r>
            <a:r>
              <a:rPr lang="en-US" dirty="0"/>
              <a:t> </a:t>
            </a:r>
            <a:r>
              <a:rPr lang="en-US" dirty="0" err="1"/>
              <a:t>terhadap</a:t>
            </a:r>
            <a:r>
              <a:rPr lang="en-US" dirty="0"/>
              <a:t> </a:t>
            </a:r>
            <a:r>
              <a:rPr lang="en-US" dirty="0" err="1"/>
              <a:t>seluruh</a:t>
            </a:r>
            <a:r>
              <a:rPr lang="en-US" dirty="0"/>
              <a:t> </a:t>
            </a:r>
            <a:r>
              <a:rPr lang="en-US" dirty="0" err="1"/>
              <a:t>tujuan</a:t>
            </a:r>
            <a:r>
              <a:rPr lang="en-US" dirty="0"/>
              <a:t> </a:t>
            </a:r>
            <a:r>
              <a:rPr lang="en-US" dirty="0" err="1"/>
              <a:t>organisasi</a:t>
            </a:r>
            <a:r>
              <a:rPr lang="en-US" dirty="0"/>
              <a:t>, dan </a:t>
            </a:r>
            <a:r>
              <a:rPr lang="en-US" dirty="0" err="1"/>
              <a:t>mampu</a:t>
            </a:r>
            <a:r>
              <a:rPr lang="en-US" dirty="0"/>
              <a:t> </a:t>
            </a:r>
            <a:r>
              <a:rPr lang="en-US" dirty="0" err="1"/>
              <a:t>menggugah</a:t>
            </a:r>
            <a:r>
              <a:rPr lang="en-US" dirty="0"/>
              <a:t> spirit </a:t>
            </a:r>
            <a:r>
              <a:rPr lang="en-US" dirty="0" err="1"/>
              <a:t>tim</a:t>
            </a:r>
            <a:r>
              <a:rPr lang="en-US" dirty="0"/>
              <a:t> </a:t>
            </a:r>
            <a:r>
              <a:rPr lang="en-US" dirty="0" err="1"/>
              <a:t>dalam</a:t>
            </a:r>
            <a:r>
              <a:rPr lang="en-US" dirty="0"/>
              <a:t> </a:t>
            </a:r>
            <a:r>
              <a:rPr lang="en-US" dirty="0" err="1"/>
              <a:t>organisasi</a:t>
            </a:r>
            <a:r>
              <a:rPr lang="en-US" dirty="0"/>
              <a:t> </a:t>
            </a:r>
            <a:r>
              <a:rPr lang="en-US" dirty="0" err="1"/>
              <a:t>melalui</a:t>
            </a:r>
            <a:r>
              <a:rPr lang="en-US" dirty="0"/>
              <a:t> </a:t>
            </a:r>
            <a:r>
              <a:rPr lang="en-US" dirty="0" err="1"/>
              <a:t>penumbuhan</a:t>
            </a:r>
            <a:r>
              <a:rPr lang="en-US" dirty="0"/>
              <a:t> </a:t>
            </a:r>
            <a:r>
              <a:rPr lang="en-US" dirty="0" err="1"/>
              <a:t>entusiasme</a:t>
            </a:r>
            <a:r>
              <a:rPr lang="en-US" dirty="0"/>
              <a:t> dan </a:t>
            </a:r>
            <a:r>
              <a:rPr lang="en-US" dirty="0" err="1"/>
              <a:t>optimisme</a:t>
            </a:r>
            <a:r>
              <a:rPr lang="en-US" dirty="0"/>
              <a:t>. </a:t>
            </a:r>
          </a:p>
          <a:p>
            <a:endParaRPr lang="en-US" dirty="0"/>
          </a:p>
          <a:p>
            <a:r>
              <a:rPr lang="en-US" dirty="0" err="1"/>
              <a:t>Dimensi</a:t>
            </a:r>
            <a:r>
              <a:rPr lang="en-US" dirty="0"/>
              <a:t> yang </a:t>
            </a:r>
            <a:r>
              <a:rPr lang="en-US" dirty="0" err="1"/>
              <a:t>ketiga</a:t>
            </a:r>
            <a:r>
              <a:rPr lang="en-US" dirty="0"/>
              <a:t> </a:t>
            </a:r>
            <a:r>
              <a:rPr lang="en-US" dirty="0" err="1"/>
              <a:t>disebut</a:t>
            </a:r>
            <a:r>
              <a:rPr lang="en-US" dirty="0"/>
              <a:t> </a:t>
            </a:r>
            <a:r>
              <a:rPr lang="en-US" dirty="0" err="1"/>
              <a:t>sebagai</a:t>
            </a:r>
            <a:r>
              <a:rPr lang="en-US" dirty="0"/>
              <a:t> intellectual stimulation (</a:t>
            </a:r>
            <a:r>
              <a:rPr lang="en-US" dirty="0" err="1"/>
              <a:t>stimulasi</a:t>
            </a:r>
            <a:r>
              <a:rPr lang="en-US" dirty="0"/>
              <a:t> </a:t>
            </a:r>
            <a:r>
              <a:rPr lang="en-US" dirty="0" err="1"/>
              <a:t>intelektual</a:t>
            </a:r>
            <a:r>
              <a:rPr lang="en-US" dirty="0"/>
              <a:t>). </a:t>
            </a:r>
            <a:r>
              <a:rPr lang="en-US" dirty="0" err="1"/>
              <a:t>Pemimpin</a:t>
            </a:r>
            <a:r>
              <a:rPr lang="en-US" dirty="0"/>
              <a:t> </a:t>
            </a:r>
            <a:r>
              <a:rPr lang="en-US" dirty="0" err="1"/>
              <a:t>transformasional</a:t>
            </a:r>
            <a:r>
              <a:rPr lang="en-US" dirty="0"/>
              <a:t> </a:t>
            </a:r>
            <a:r>
              <a:rPr lang="en-US" dirty="0" err="1"/>
              <a:t>harus</a:t>
            </a:r>
            <a:r>
              <a:rPr lang="en-US" dirty="0"/>
              <a:t> </a:t>
            </a:r>
            <a:r>
              <a:rPr lang="en-US" dirty="0" err="1"/>
              <a:t>mampu</a:t>
            </a:r>
            <a:r>
              <a:rPr lang="en-US" dirty="0"/>
              <a:t> </a:t>
            </a:r>
            <a:r>
              <a:rPr lang="en-US" dirty="0" err="1"/>
              <a:t>menumbuhkan</a:t>
            </a:r>
            <a:r>
              <a:rPr lang="en-US" dirty="0"/>
              <a:t> ide-ide </a:t>
            </a:r>
            <a:r>
              <a:rPr lang="en-US" dirty="0" err="1"/>
              <a:t>baru</a:t>
            </a:r>
            <a:r>
              <a:rPr lang="en-US" dirty="0"/>
              <a:t>, </a:t>
            </a:r>
            <a:r>
              <a:rPr lang="en-US" dirty="0" err="1"/>
              <a:t>memberikan</a:t>
            </a:r>
            <a:r>
              <a:rPr lang="en-US" dirty="0"/>
              <a:t> </a:t>
            </a:r>
            <a:r>
              <a:rPr lang="en-US" dirty="0" err="1"/>
              <a:t>solusi</a:t>
            </a:r>
            <a:r>
              <a:rPr lang="en-US" dirty="0"/>
              <a:t> yang </a:t>
            </a:r>
            <a:r>
              <a:rPr lang="en-US" dirty="0" err="1"/>
              <a:t>kreatif</a:t>
            </a:r>
            <a:r>
              <a:rPr lang="en-US" dirty="0"/>
              <a:t> </a:t>
            </a:r>
            <a:r>
              <a:rPr lang="en-US" dirty="0" err="1"/>
              <a:t>terhadap</a:t>
            </a:r>
            <a:r>
              <a:rPr lang="en-US" dirty="0"/>
              <a:t> </a:t>
            </a:r>
            <a:r>
              <a:rPr lang="en-US" dirty="0" err="1"/>
              <a:t>permasalahan-permasalahan</a:t>
            </a:r>
            <a:r>
              <a:rPr lang="en-US" dirty="0"/>
              <a:t> yang </a:t>
            </a:r>
            <a:r>
              <a:rPr lang="en-US" dirty="0" err="1"/>
              <a:t>dihadapi</a:t>
            </a:r>
            <a:r>
              <a:rPr lang="en-US" dirty="0"/>
              <a:t> </a:t>
            </a:r>
            <a:r>
              <a:rPr lang="en-US" dirty="0" err="1"/>
              <a:t>bawahan</a:t>
            </a:r>
            <a:r>
              <a:rPr lang="en-US" dirty="0"/>
              <a:t>, dan </a:t>
            </a:r>
            <a:r>
              <a:rPr lang="en-US" dirty="0" err="1"/>
              <a:t>memberikan</a:t>
            </a:r>
            <a:r>
              <a:rPr lang="en-US" dirty="0"/>
              <a:t> </a:t>
            </a:r>
            <a:r>
              <a:rPr lang="en-US" dirty="0" err="1"/>
              <a:t>motivasi</a:t>
            </a:r>
            <a:r>
              <a:rPr lang="en-US" dirty="0"/>
              <a:t> </a:t>
            </a:r>
            <a:r>
              <a:rPr lang="en-US" dirty="0" err="1"/>
              <a:t>kepada</a:t>
            </a:r>
            <a:r>
              <a:rPr lang="en-US" dirty="0"/>
              <a:t> </a:t>
            </a:r>
            <a:r>
              <a:rPr lang="en-US" dirty="0" err="1"/>
              <a:t>bawahan</a:t>
            </a:r>
            <a:r>
              <a:rPr lang="en-US" dirty="0"/>
              <a:t> </a:t>
            </a:r>
            <a:r>
              <a:rPr lang="en-US" dirty="0" err="1"/>
              <a:t>untuk</a:t>
            </a:r>
            <a:r>
              <a:rPr lang="en-US" dirty="0"/>
              <a:t> </a:t>
            </a:r>
            <a:r>
              <a:rPr lang="en-US" dirty="0" err="1"/>
              <a:t>mencari</a:t>
            </a:r>
            <a:r>
              <a:rPr lang="en-US" dirty="0"/>
              <a:t> </a:t>
            </a:r>
            <a:r>
              <a:rPr lang="en-US" dirty="0" err="1"/>
              <a:t>pendekatan-pendekatan</a:t>
            </a:r>
            <a:r>
              <a:rPr lang="en-US" dirty="0"/>
              <a:t> yang </a:t>
            </a:r>
            <a:r>
              <a:rPr lang="en-US" dirty="0" err="1"/>
              <a:t>baru</a:t>
            </a:r>
            <a:r>
              <a:rPr lang="en-US" dirty="0"/>
              <a:t> </a:t>
            </a:r>
            <a:r>
              <a:rPr lang="en-US" dirty="0" err="1"/>
              <a:t>dalam</a:t>
            </a:r>
            <a:r>
              <a:rPr lang="en-US" dirty="0"/>
              <a:t> </a:t>
            </a:r>
            <a:r>
              <a:rPr lang="en-US" dirty="0" err="1"/>
              <a:t>melaksanakan</a:t>
            </a:r>
            <a:r>
              <a:rPr lang="en-US" dirty="0"/>
              <a:t> </a:t>
            </a:r>
            <a:r>
              <a:rPr lang="en-US" dirty="0" err="1"/>
              <a:t>tugas-tugas</a:t>
            </a:r>
            <a:r>
              <a:rPr lang="en-US" dirty="0"/>
              <a:t> </a:t>
            </a:r>
            <a:r>
              <a:rPr lang="en-US" dirty="0" err="1"/>
              <a:t>organisasi</a:t>
            </a:r>
            <a:r>
              <a:rPr lang="en-US" dirty="0"/>
              <a:t>.</a:t>
            </a:r>
          </a:p>
          <a:p>
            <a:endParaRPr lang="en-US" dirty="0"/>
          </a:p>
          <a:p>
            <a:r>
              <a:rPr lang="en-US" dirty="0" err="1"/>
              <a:t>Dimensi</a:t>
            </a:r>
            <a:r>
              <a:rPr lang="en-US" dirty="0"/>
              <a:t> yang </a:t>
            </a:r>
            <a:r>
              <a:rPr lang="en-US" dirty="0" err="1"/>
              <a:t>terakhir</a:t>
            </a:r>
            <a:r>
              <a:rPr lang="en-US" dirty="0"/>
              <a:t> </a:t>
            </a:r>
            <a:r>
              <a:rPr lang="en-US" dirty="0" err="1"/>
              <a:t>disebut</a:t>
            </a:r>
            <a:r>
              <a:rPr lang="en-US" dirty="0"/>
              <a:t> </a:t>
            </a:r>
            <a:r>
              <a:rPr lang="en-US" dirty="0" err="1"/>
              <a:t>sebagai</a:t>
            </a:r>
            <a:r>
              <a:rPr lang="en-US" dirty="0"/>
              <a:t> individualized consideration (</a:t>
            </a:r>
            <a:r>
              <a:rPr lang="en-US" dirty="0" err="1"/>
              <a:t>konsiderasi</a:t>
            </a:r>
            <a:r>
              <a:rPr lang="en-US" dirty="0"/>
              <a:t> </a:t>
            </a:r>
            <a:r>
              <a:rPr lang="en-US" dirty="0" err="1"/>
              <a:t>individu</a:t>
            </a:r>
            <a:r>
              <a:rPr lang="en-US" dirty="0"/>
              <a:t>). </a:t>
            </a:r>
            <a:r>
              <a:rPr lang="en-US" dirty="0" err="1"/>
              <a:t>Dalam</a:t>
            </a:r>
            <a:r>
              <a:rPr lang="en-US" dirty="0"/>
              <a:t> </a:t>
            </a:r>
            <a:r>
              <a:rPr lang="en-US" dirty="0" err="1"/>
              <a:t>dimensi</a:t>
            </a:r>
            <a:r>
              <a:rPr lang="en-US" dirty="0"/>
              <a:t> </a:t>
            </a:r>
            <a:r>
              <a:rPr lang="en-US" dirty="0" err="1"/>
              <a:t>ini</a:t>
            </a:r>
            <a:r>
              <a:rPr lang="en-US" dirty="0"/>
              <a:t>, </a:t>
            </a:r>
            <a:r>
              <a:rPr lang="en-US" dirty="0" err="1"/>
              <a:t>pemimpin</a:t>
            </a:r>
            <a:r>
              <a:rPr lang="en-US" dirty="0"/>
              <a:t> </a:t>
            </a:r>
            <a:r>
              <a:rPr lang="en-US" dirty="0" err="1"/>
              <a:t>transformasional</a:t>
            </a:r>
            <a:r>
              <a:rPr lang="en-US" dirty="0"/>
              <a:t> </a:t>
            </a:r>
            <a:r>
              <a:rPr lang="en-US" dirty="0" err="1"/>
              <a:t>digambarkan</a:t>
            </a:r>
            <a:r>
              <a:rPr lang="en-US" dirty="0"/>
              <a:t> </a:t>
            </a:r>
            <a:r>
              <a:rPr lang="en-US" dirty="0" err="1"/>
              <a:t>sebagai</a:t>
            </a:r>
            <a:r>
              <a:rPr lang="en-US" dirty="0"/>
              <a:t> </a:t>
            </a:r>
            <a:r>
              <a:rPr lang="en-US" dirty="0" err="1"/>
              <a:t>seorang</a:t>
            </a:r>
            <a:r>
              <a:rPr lang="en-US" dirty="0"/>
              <a:t> </a:t>
            </a:r>
            <a:r>
              <a:rPr lang="en-US" dirty="0" err="1"/>
              <a:t>pemimpin</a:t>
            </a:r>
            <a:r>
              <a:rPr lang="en-US" dirty="0"/>
              <a:t> yang </a:t>
            </a:r>
            <a:r>
              <a:rPr lang="en-US" dirty="0" err="1"/>
              <a:t>mau</a:t>
            </a:r>
            <a:r>
              <a:rPr lang="en-US" dirty="0"/>
              <a:t> </a:t>
            </a:r>
            <a:r>
              <a:rPr lang="en-US" dirty="0" err="1"/>
              <a:t>mendengarkan</a:t>
            </a:r>
            <a:r>
              <a:rPr lang="en-US" dirty="0"/>
              <a:t> </a:t>
            </a:r>
            <a:r>
              <a:rPr lang="en-US" dirty="0" err="1"/>
              <a:t>dengan</a:t>
            </a:r>
            <a:r>
              <a:rPr lang="en-US" dirty="0"/>
              <a:t> </a:t>
            </a:r>
            <a:r>
              <a:rPr lang="en-US" dirty="0" err="1"/>
              <a:t>penuh</a:t>
            </a:r>
            <a:r>
              <a:rPr lang="en-US" dirty="0"/>
              <a:t> </a:t>
            </a:r>
            <a:r>
              <a:rPr lang="en-US" dirty="0" err="1"/>
              <a:t>perhatian</a:t>
            </a:r>
            <a:r>
              <a:rPr lang="en-US" dirty="0"/>
              <a:t> </a:t>
            </a:r>
            <a:r>
              <a:rPr lang="en-US" dirty="0" err="1"/>
              <a:t>masukan-masukan</a:t>
            </a:r>
            <a:r>
              <a:rPr lang="en-US" dirty="0"/>
              <a:t> </a:t>
            </a:r>
            <a:r>
              <a:rPr lang="en-US" dirty="0" err="1"/>
              <a:t>bawahan</a:t>
            </a:r>
            <a:r>
              <a:rPr lang="en-US" dirty="0"/>
              <a:t> dan </a:t>
            </a:r>
            <a:r>
              <a:rPr lang="en-US" dirty="0" err="1"/>
              <a:t>secara</a:t>
            </a:r>
            <a:r>
              <a:rPr lang="en-US" dirty="0"/>
              <a:t> </a:t>
            </a:r>
            <a:r>
              <a:rPr lang="en-US" dirty="0" err="1"/>
              <a:t>khusus</a:t>
            </a:r>
            <a:r>
              <a:rPr lang="en-US" dirty="0"/>
              <a:t> </a:t>
            </a:r>
            <a:r>
              <a:rPr lang="en-US" dirty="0" err="1"/>
              <a:t>mau</a:t>
            </a:r>
            <a:r>
              <a:rPr lang="en-US" dirty="0"/>
              <a:t> </a:t>
            </a:r>
            <a:r>
              <a:rPr lang="en-US" dirty="0" err="1"/>
              <a:t>memperhatikan</a:t>
            </a:r>
            <a:r>
              <a:rPr lang="en-US" dirty="0"/>
              <a:t> </a:t>
            </a:r>
            <a:r>
              <a:rPr lang="en-US" dirty="0" err="1"/>
              <a:t>kebutuhan-kebutuhan</a:t>
            </a:r>
            <a:r>
              <a:rPr lang="en-US" dirty="0"/>
              <a:t> </a:t>
            </a:r>
            <a:r>
              <a:rPr lang="en-US" dirty="0" err="1"/>
              <a:t>bawahan</a:t>
            </a:r>
            <a:r>
              <a:rPr lang="en-US" dirty="0"/>
              <a:t> </a:t>
            </a:r>
            <a:r>
              <a:rPr lang="en-US" dirty="0" err="1"/>
              <a:t>akan</a:t>
            </a:r>
            <a:r>
              <a:rPr lang="en-US" dirty="0"/>
              <a:t> </a:t>
            </a:r>
            <a:r>
              <a:rPr lang="en-US" dirty="0" err="1"/>
              <a:t>pengembangan</a:t>
            </a:r>
            <a:r>
              <a:rPr lang="en-US" dirty="0"/>
              <a:t> </a:t>
            </a:r>
            <a:r>
              <a:rPr lang="en-US" dirty="0" err="1"/>
              <a:t>karir</a:t>
            </a:r>
            <a:r>
              <a:rPr lang="en-US" dirty="0"/>
              <a:t>. </a:t>
            </a:r>
            <a:r>
              <a:rPr lang="en-US" dirty="0" err="1"/>
              <a:t>Walaupun</a:t>
            </a:r>
            <a:r>
              <a:rPr lang="en-US" dirty="0"/>
              <a:t> </a:t>
            </a:r>
            <a:r>
              <a:rPr lang="en-US" dirty="0" err="1"/>
              <a:t>penelitian</a:t>
            </a:r>
            <a:r>
              <a:rPr lang="en-US" dirty="0"/>
              <a:t> </a:t>
            </a:r>
            <a:r>
              <a:rPr lang="en-US" dirty="0" err="1"/>
              <a:t>mengenai</a:t>
            </a:r>
            <a:r>
              <a:rPr lang="en-US" dirty="0"/>
              <a:t> model </a:t>
            </a:r>
            <a:r>
              <a:rPr lang="en-US" dirty="0" err="1"/>
              <a:t>transformasional</a:t>
            </a:r>
            <a:r>
              <a:rPr lang="en-US" dirty="0"/>
              <a:t> </a:t>
            </a:r>
            <a:r>
              <a:rPr lang="en-US" dirty="0" err="1"/>
              <a:t>ini</a:t>
            </a:r>
            <a:r>
              <a:rPr lang="en-US" dirty="0"/>
              <a:t> </a:t>
            </a:r>
            <a:r>
              <a:rPr lang="en-US" dirty="0" err="1"/>
              <a:t>termasuk</a:t>
            </a:r>
            <a:r>
              <a:rPr lang="en-US" dirty="0"/>
              <a:t> </a:t>
            </a:r>
            <a:r>
              <a:rPr lang="en-US" dirty="0" err="1"/>
              <a:t>relatif</a:t>
            </a:r>
            <a:r>
              <a:rPr lang="en-US" dirty="0"/>
              <a:t> </a:t>
            </a:r>
            <a:r>
              <a:rPr lang="en-US" dirty="0" err="1"/>
              <a:t>baru</a:t>
            </a:r>
            <a:r>
              <a:rPr lang="en-US" dirty="0"/>
              <a:t>, </a:t>
            </a:r>
            <a:r>
              <a:rPr lang="en-US" dirty="0" err="1"/>
              <a:t>beberapa</a:t>
            </a:r>
            <a:r>
              <a:rPr lang="en-US" dirty="0"/>
              <a:t> </a:t>
            </a:r>
            <a:r>
              <a:rPr lang="en-US" dirty="0" err="1"/>
              <a:t>hasil</a:t>
            </a:r>
            <a:r>
              <a:rPr lang="en-US" dirty="0"/>
              <a:t> </a:t>
            </a:r>
            <a:r>
              <a:rPr lang="en-US" dirty="0" err="1"/>
              <a:t>penelitian</a:t>
            </a:r>
            <a:r>
              <a:rPr lang="en-US" dirty="0"/>
              <a:t> </a:t>
            </a:r>
            <a:r>
              <a:rPr lang="en-US" dirty="0" err="1"/>
              <a:t>mendukung</a:t>
            </a:r>
            <a:r>
              <a:rPr lang="en-US" dirty="0"/>
              <a:t> </a:t>
            </a:r>
            <a:r>
              <a:rPr lang="en-US" dirty="0" err="1"/>
              <a:t>validitas</a:t>
            </a:r>
            <a:r>
              <a:rPr lang="en-US" dirty="0"/>
              <a:t> </a:t>
            </a:r>
            <a:r>
              <a:rPr lang="en-US" dirty="0" err="1"/>
              <a:t>keempat</a:t>
            </a:r>
            <a:r>
              <a:rPr lang="en-US" dirty="0"/>
              <a:t> </a:t>
            </a:r>
            <a:r>
              <a:rPr lang="en-US" dirty="0" err="1"/>
              <a:t>dimensi</a:t>
            </a:r>
            <a:r>
              <a:rPr lang="en-US" dirty="0"/>
              <a:t> yang </a:t>
            </a:r>
            <a:r>
              <a:rPr lang="en-US" dirty="0" err="1"/>
              <a:t>dipaparkan</a:t>
            </a:r>
            <a:r>
              <a:rPr lang="en-US" dirty="0"/>
              <a:t> oleh Bass dan </a:t>
            </a:r>
            <a:r>
              <a:rPr lang="en-US" dirty="0" err="1"/>
              <a:t>Avilio</a:t>
            </a:r>
            <a:r>
              <a:rPr lang="en-US" dirty="0"/>
              <a:t> di </a:t>
            </a:r>
            <a:r>
              <a:rPr lang="en-US" dirty="0" err="1"/>
              <a:t>atas</a:t>
            </a:r>
            <a:r>
              <a:rPr lang="en-US" dirty="0"/>
              <a:t>. Banyak </a:t>
            </a:r>
            <a:r>
              <a:rPr lang="en-US" dirty="0" err="1"/>
              <a:t>peneliti</a:t>
            </a:r>
            <a:r>
              <a:rPr lang="en-US" dirty="0"/>
              <a:t> dan </a:t>
            </a:r>
            <a:r>
              <a:rPr lang="en-US" dirty="0" err="1"/>
              <a:t>praktisi</a:t>
            </a:r>
            <a:r>
              <a:rPr lang="en-US" dirty="0"/>
              <a:t> </a:t>
            </a:r>
            <a:r>
              <a:rPr lang="en-US" dirty="0" err="1"/>
              <a:t>manajemen</a:t>
            </a:r>
            <a:r>
              <a:rPr lang="en-US" dirty="0"/>
              <a:t> yang </a:t>
            </a:r>
            <a:r>
              <a:rPr lang="en-US" dirty="0" err="1"/>
              <a:t>sepakat</a:t>
            </a:r>
            <a:r>
              <a:rPr lang="en-US" dirty="0"/>
              <a:t> </a:t>
            </a:r>
            <a:r>
              <a:rPr lang="en-US" dirty="0" err="1"/>
              <a:t>bahwa</a:t>
            </a:r>
            <a:r>
              <a:rPr lang="en-US" dirty="0"/>
              <a:t> model </a:t>
            </a:r>
            <a:r>
              <a:rPr lang="en-US" dirty="0" err="1"/>
              <a:t>kepemimpinan</a:t>
            </a:r>
            <a:r>
              <a:rPr lang="en-US" dirty="0"/>
              <a:t> </a:t>
            </a:r>
            <a:r>
              <a:rPr lang="en-US" dirty="0" err="1"/>
              <a:t>transformasional</a:t>
            </a:r>
            <a:r>
              <a:rPr lang="en-US" dirty="0"/>
              <a:t> </a:t>
            </a:r>
            <a:r>
              <a:rPr lang="en-US" dirty="0" err="1"/>
              <a:t>merupakan</a:t>
            </a:r>
            <a:r>
              <a:rPr lang="en-US" dirty="0"/>
              <a:t> </a:t>
            </a:r>
            <a:r>
              <a:rPr lang="en-US" dirty="0" err="1"/>
              <a:t>konsep</a:t>
            </a:r>
            <a:r>
              <a:rPr lang="en-US" dirty="0"/>
              <a:t> </a:t>
            </a:r>
            <a:r>
              <a:rPr lang="en-US" dirty="0" err="1"/>
              <a:t>kepemimpinan</a:t>
            </a:r>
            <a:r>
              <a:rPr lang="en-US" dirty="0"/>
              <a:t> yang </a:t>
            </a:r>
            <a:r>
              <a:rPr lang="en-US" dirty="0" err="1"/>
              <a:t>terbaik</a:t>
            </a:r>
            <a:r>
              <a:rPr lang="en-US" dirty="0"/>
              <a:t> </a:t>
            </a:r>
            <a:r>
              <a:rPr lang="en-US" dirty="0" err="1"/>
              <a:t>dalam</a:t>
            </a:r>
            <a:r>
              <a:rPr lang="en-US" dirty="0"/>
              <a:t> </a:t>
            </a:r>
            <a:r>
              <a:rPr lang="en-US" dirty="0" err="1"/>
              <a:t>menguraikan</a:t>
            </a:r>
            <a:r>
              <a:rPr lang="en-US" dirty="0"/>
              <a:t> </a:t>
            </a:r>
            <a:r>
              <a:rPr lang="en-US" dirty="0" err="1"/>
              <a:t>karakteristik</a:t>
            </a:r>
            <a:r>
              <a:rPr lang="en-US" dirty="0"/>
              <a:t> </a:t>
            </a:r>
            <a:r>
              <a:rPr lang="en-US" dirty="0" err="1"/>
              <a:t>pemimpin</a:t>
            </a:r>
            <a:r>
              <a:rPr lang="en-US" dirty="0"/>
              <a:t> (</a:t>
            </a:r>
            <a:r>
              <a:rPr lang="en-US" dirty="0" err="1"/>
              <a:t>Sarros</a:t>
            </a:r>
            <a:r>
              <a:rPr lang="en-US" dirty="0"/>
              <a:t> dan </a:t>
            </a:r>
            <a:r>
              <a:rPr lang="en-US" dirty="0" err="1"/>
              <a:t>Butchatsky</a:t>
            </a:r>
            <a:r>
              <a:rPr lang="en-US" dirty="0"/>
              <a:t> 1996).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715" y="1093470"/>
            <a:ext cx="12203430" cy="5908040"/>
          </a:xfrm>
          <a:prstGeom prst="rect">
            <a:avLst/>
          </a:prstGeom>
          <a:noFill/>
        </p:spPr>
        <p:txBody>
          <a:bodyPr wrap="square" rtlCol="0" anchor="t">
            <a:spAutoFit/>
          </a:bodyPr>
          <a:lstStyle/>
          <a:p>
            <a:r>
              <a:rPr lang="en-US"/>
              <a:t>Konsep kepemimpinan transformasional ini mengintegrasikan ide-ide yang dikembangkan dalam pendekatan-pendekatan watak (trait), gaya (style) dan kontingensi, dan juga konsep kepemimpinan transformasional menggabungkan dan menyempurnakan konsep-konsep terdahulu yang dikembangkan oleh ahli-ahli sosiologi (seperti misalnya Weber 1947) dan ahli-ahli politik (seperti misalnya Burns 1978).</a:t>
            </a:r>
          </a:p>
          <a:p>
            <a:endParaRPr lang="en-US"/>
          </a:p>
          <a:p>
            <a:r>
              <a:rPr lang="en-US"/>
              <a:t>Beberapa ahli manajemen menjelaskan konsep-konsep kepimimpinan yang mirip dengan kepemimpinan transformasional sebagai kepemimpinan yang karismatik, inspirasional dan yang mempunyai visi (visionary). Meskipun terminologi yang digunakan berbeda, namun fenomenafenomana kepemimpinan yang digambarkan dalam konsep-konsep tersebut lebih banyak persamaannya daripada perbedaannya. Bryman (1992) menyebut kepemimpinan transformasional sebagai kepemimpinan baru (the new leadership), sedangkan Sarros dan Butchatsky (1996) menyebutnya sebagai pemimpin penerobos (breakthrough leadership).</a:t>
            </a:r>
          </a:p>
          <a:p>
            <a:r>
              <a:rPr lang="en-US"/>
              <a:t>Disebut sebagai penerobos karena pemimpim semacam ini mempunyai kemampuan untuk membawa perubahan-perubahan yang sangat besar terhadap individu-individu maupun organisasi dengan jalan: memperbaiki kembali (reinvent) karakter diri individu-individu dalam organisasi ataupun perbaikan organisasi, memulai proses penciptaan inovasi, meninjau kembali struktur, proses dan nilai-nilai organisasi agar lebih baik dan lebih relevan, dengan cara-cara yang menarik dan menantang bagi semua pihak yang terlibat, dan mencoba untuk merealisasikan tujuan-tujuan organisasi yang selama ini dianggap tidak mungkin dilaksanakan. Pemimpin penerobos memahami pentingnya perubahan-perubahan yang mendasar dan besar dalam kehidupan dan pekerjaan mereka dalam mencapai hasil-hasil yang diinginkannya. Pemimpin penerobos mempunyai pemikiran yang metanoiac, dan dengan bekal pemikiran ini sang pemimpin mampu menciptakan pergesaran paradigma untuk mengembangkan Praktekorganisasi yang sekarang dengan yang lebih baru dan lebih relevan. Metanoia berasaldari kata Yunani meta yang berarti perubahan, dan nous/noos yang berarti pikiran.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0160" y="1498600"/>
            <a:ext cx="12171045" cy="5262979"/>
          </a:xfrm>
          <a:prstGeom prst="rect">
            <a:avLst/>
          </a:prstGeom>
          <a:noFill/>
        </p:spPr>
        <p:txBody>
          <a:bodyPr wrap="square" rtlCol="0" anchor="t">
            <a:spAutoFit/>
          </a:bodyPr>
          <a:lstStyle/>
          <a:p>
            <a:r>
              <a:rPr lang="en-US" sz="2400" dirty="0" err="1">
                <a:solidFill>
                  <a:srgbClr val="FF0000"/>
                </a:solidFill>
              </a:rPr>
              <a:t>Mitos</a:t>
            </a:r>
            <a:r>
              <a:rPr lang="en-US" sz="2400" dirty="0">
                <a:solidFill>
                  <a:srgbClr val="FF0000"/>
                </a:solidFill>
              </a:rPr>
              <a:t> the Birthright </a:t>
            </a:r>
            <a:r>
              <a:rPr lang="en-US" sz="2400" dirty="0" err="1"/>
              <a:t>berpandangan</a:t>
            </a:r>
            <a:r>
              <a:rPr lang="en-US" sz="2400" dirty="0"/>
              <a:t> </a:t>
            </a:r>
            <a:r>
              <a:rPr lang="en-US" sz="2400" dirty="0" err="1"/>
              <a:t>bahwa</a:t>
            </a:r>
            <a:r>
              <a:rPr lang="en-US" sz="2400" dirty="0"/>
              <a:t> </a:t>
            </a:r>
            <a:r>
              <a:rPr lang="en-US" sz="2400" dirty="0" err="1"/>
              <a:t>pemimpin</a:t>
            </a:r>
            <a:r>
              <a:rPr lang="en-US" sz="2400" dirty="0"/>
              <a:t> </a:t>
            </a:r>
            <a:r>
              <a:rPr lang="en-US" sz="2400" dirty="0" err="1"/>
              <a:t>itu</a:t>
            </a:r>
            <a:r>
              <a:rPr lang="en-US" sz="2400" dirty="0"/>
              <a:t> </a:t>
            </a:r>
            <a:r>
              <a:rPr lang="en-US" sz="2400" dirty="0" err="1"/>
              <a:t>dilahirkan</a:t>
            </a:r>
            <a:r>
              <a:rPr lang="en-US" sz="2400" dirty="0"/>
              <a:t> </a:t>
            </a:r>
            <a:r>
              <a:rPr lang="en-US" sz="2400" dirty="0" err="1"/>
              <a:t>bukan</a:t>
            </a:r>
            <a:r>
              <a:rPr lang="en-US" sz="2400" dirty="0"/>
              <a:t> </a:t>
            </a:r>
            <a:r>
              <a:rPr lang="en-US" sz="2400" dirty="0" err="1"/>
              <a:t>dihasilkan</a:t>
            </a:r>
            <a:r>
              <a:rPr lang="en-US" sz="2400" dirty="0"/>
              <a:t> (</a:t>
            </a:r>
            <a:r>
              <a:rPr lang="en-US" sz="2400" dirty="0" err="1"/>
              <a:t>dididik</a:t>
            </a:r>
            <a:r>
              <a:rPr lang="en-US" sz="2400" dirty="0"/>
              <a:t>). </a:t>
            </a:r>
            <a:r>
              <a:rPr lang="en-US" sz="2400" dirty="0" err="1"/>
              <a:t>Mitos</a:t>
            </a:r>
            <a:r>
              <a:rPr lang="en-US" sz="2400" dirty="0"/>
              <a:t> </a:t>
            </a:r>
            <a:r>
              <a:rPr lang="en-US" sz="2400" dirty="0" err="1"/>
              <a:t>ini</a:t>
            </a:r>
            <a:r>
              <a:rPr lang="en-US" sz="2400" dirty="0"/>
              <a:t> </a:t>
            </a:r>
            <a:r>
              <a:rPr lang="en-US" sz="2400" dirty="0" err="1"/>
              <a:t>berbahaya</a:t>
            </a:r>
            <a:r>
              <a:rPr lang="en-US" sz="2400" dirty="0"/>
              <a:t> </a:t>
            </a:r>
            <a:r>
              <a:rPr lang="en-US" sz="2400" dirty="0" err="1"/>
              <a:t>bagi</a:t>
            </a:r>
            <a:r>
              <a:rPr lang="en-US" sz="2400" dirty="0"/>
              <a:t> </a:t>
            </a:r>
            <a:r>
              <a:rPr lang="en-US" sz="2400" dirty="0" err="1"/>
              <a:t>perkembangan</a:t>
            </a:r>
            <a:r>
              <a:rPr lang="en-US" sz="2400" dirty="0"/>
              <a:t> </a:t>
            </a:r>
            <a:r>
              <a:rPr lang="en-US" sz="2400" dirty="0" err="1"/>
              <a:t>regenerasi</a:t>
            </a:r>
            <a:r>
              <a:rPr lang="en-US" sz="2400" dirty="0"/>
              <a:t> </a:t>
            </a:r>
            <a:r>
              <a:rPr lang="en-US" sz="2400" dirty="0" err="1"/>
              <a:t>pemimpin</a:t>
            </a:r>
            <a:r>
              <a:rPr lang="en-US" sz="2400" dirty="0"/>
              <a:t> </a:t>
            </a:r>
            <a:r>
              <a:rPr lang="en-US" sz="2400" dirty="0" err="1"/>
              <a:t>karena</a:t>
            </a:r>
            <a:r>
              <a:rPr lang="en-US" sz="2400" dirty="0"/>
              <a:t> yang </a:t>
            </a:r>
            <a:r>
              <a:rPr lang="en-US" sz="2400" dirty="0" err="1"/>
              <a:t>dipandang</a:t>
            </a:r>
            <a:r>
              <a:rPr lang="en-US" sz="2400" dirty="0"/>
              <a:t> </a:t>
            </a:r>
            <a:r>
              <a:rPr lang="en-US" sz="2400" dirty="0" err="1"/>
              <a:t>pantas</a:t>
            </a:r>
            <a:r>
              <a:rPr lang="en-US" sz="2400" dirty="0"/>
              <a:t> </a:t>
            </a:r>
            <a:r>
              <a:rPr lang="en-US" sz="2400" dirty="0" err="1"/>
              <a:t>menjadi</a:t>
            </a:r>
            <a:r>
              <a:rPr lang="en-US" sz="2400" dirty="0"/>
              <a:t> </a:t>
            </a:r>
            <a:r>
              <a:rPr lang="en-US" sz="2400" dirty="0" err="1"/>
              <a:t>pemimpin</a:t>
            </a:r>
            <a:r>
              <a:rPr lang="en-US" sz="2400" dirty="0"/>
              <a:t> </a:t>
            </a:r>
            <a:r>
              <a:rPr lang="en-US" sz="2400" dirty="0" err="1"/>
              <a:t>adalah</a:t>
            </a:r>
            <a:r>
              <a:rPr lang="en-US" sz="2400" dirty="0"/>
              <a:t> orang yang </a:t>
            </a:r>
            <a:r>
              <a:rPr lang="en-US" sz="2400" dirty="0" err="1"/>
              <a:t>memang</a:t>
            </a:r>
            <a:r>
              <a:rPr lang="en-US" sz="2400" dirty="0"/>
              <a:t> </a:t>
            </a:r>
            <a:r>
              <a:rPr lang="en-US" sz="2400" dirty="0" err="1"/>
              <a:t>dari</a:t>
            </a:r>
            <a:r>
              <a:rPr lang="en-US" sz="2400" dirty="0"/>
              <a:t> </a:t>
            </a:r>
            <a:r>
              <a:rPr lang="en-US" sz="2400" dirty="0" err="1"/>
              <a:t>sananya</a:t>
            </a:r>
            <a:r>
              <a:rPr lang="en-US" sz="2400" dirty="0"/>
              <a:t> </a:t>
            </a:r>
            <a:r>
              <a:rPr lang="en-US" sz="2400" dirty="0" err="1"/>
              <a:t>dilahirkan</a:t>
            </a:r>
            <a:r>
              <a:rPr lang="en-US" sz="2400" dirty="0"/>
              <a:t> </a:t>
            </a:r>
            <a:r>
              <a:rPr lang="en-US" sz="2400" dirty="0" err="1"/>
              <a:t>sebagai</a:t>
            </a:r>
            <a:r>
              <a:rPr lang="en-US" sz="2400" dirty="0"/>
              <a:t> </a:t>
            </a:r>
            <a:r>
              <a:rPr lang="en-US" sz="2400" dirty="0" err="1"/>
              <a:t>pemimpin</a:t>
            </a:r>
            <a:r>
              <a:rPr lang="en-US" sz="2400" dirty="0"/>
              <a:t>, </a:t>
            </a:r>
            <a:r>
              <a:rPr lang="en-US" sz="2400" dirty="0" err="1"/>
              <a:t>sehingga</a:t>
            </a:r>
            <a:r>
              <a:rPr lang="en-US" sz="2400" dirty="0"/>
              <a:t> yang </a:t>
            </a:r>
            <a:r>
              <a:rPr lang="en-US" sz="2400" dirty="0" err="1"/>
              <a:t>bukan</a:t>
            </a:r>
            <a:r>
              <a:rPr lang="en-US" sz="2400" dirty="0"/>
              <a:t> </a:t>
            </a:r>
            <a:r>
              <a:rPr lang="en-US" sz="2400" dirty="0" err="1"/>
              <a:t>dilahirkan</a:t>
            </a:r>
            <a:r>
              <a:rPr lang="en-US" sz="2400" dirty="0"/>
              <a:t> </a:t>
            </a:r>
            <a:r>
              <a:rPr lang="en-US" sz="2400" dirty="0" err="1"/>
              <a:t>sebagai</a:t>
            </a:r>
            <a:r>
              <a:rPr lang="en-US" sz="2400" dirty="0"/>
              <a:t> </a:t>
            </a:r>
            <a:r>
              <a:rPr lang="en-US" sz="2400" dirty="0" err="1"/>
              <a:t>pemimpin</a:t>
            </a:r>
            <a:r>
              <a:rPr lang="en-US" sz="2400" dirty="0"/>
              <a:t> </a:t>
            </a:r>
            <a:r>
              <a:rPr lang="en-US" sz="2400" dirty="0" err="1"/>
              <a:t>tidak</a:t>
            </a:r>
            <a:r>
              <a:rPr lang="en-US" sz="2400" dirty="0"/>
              <a:t> </a:t>
            </a:r>
            <a:r>
              <a:rPr lang="en-US" sz="2400" dirty="0" err="1"/>
              <a:t>memiliki</a:t>
            </a:r>
            <a:r>
              <a:rPr lang="en-US" sz="2400" dirty="0"/>
              <a:t> </a:t>
            </a:r>
            <a:r>
              <a:rPr lang="en-US" sz="2400" dirty="0" err="1"/>
              <a:t>kesempatan</a:t>
            </a:r>
            <a:r>
              <a:rPr lang="en-US" sz="2400" dirty="0"/>
              <a:t> </a:t>
            </a:r>
            <a:r>
              <a:rPr lang="en-US" sz="2400" dirty="0" err="1"/>
              <a:t>menjadi</a:t>
            </a:r>
            <a:r>
              <a:rPr lang="en-US" sz="2400" dirty="0"/>
              <a:t> </a:t>
            </a:r>
            <a:r>
              <a:rPr lang="en-US" sz="2400" dirty="0" err="1"/>
              <a:t>pemimpin</a:t>
            </a:r>
            <a:endParaRPr lang="en-US" sz="2400" dirty="0"/>
          </a:p>
          <a:p>
            <a:endParaRPr lang="en-US" sz="2400" dirty="0"/>
          </a:p>
          <a:p>
            <a:r>
              <a:rPr lang="en-US" sz="2400" dirty="0" err="1">
                <a:solidFill>
                  <a:srgbClr val="FF0000"/>
                </a:solidFill>
              </a:rPr>
              <a:t>Mitos</a:t>
            </a:r>
            <a:r>
              <a:rPr lang="en-US" sz="2400" dirty="0">
                <a:solidFill>
                  <a:srgbClr val="FF0000"/>
                </a:solidFill>
              </a:rPr>
              <a:t> the For All </a:t>
            </a:r>
            <a:r>
              <a:rPr lang="en-US" sz="2400" dirty="0"/>
              <a:t>– Seasons </a:t>
            </a:r>
            <a:r>
              <a:rPr lang="en-US" sz="2400" dirty="0" err="1"/>
              <a:t>berpandangan</a:t>
            </a:r>
            <a:r>
              <a:rPr lang="en-US" sz="2400" dirty="0"/>
              <a:t> </a:t>
            </a:r>
            <a:r>
              <a:rPr lang="en-US" sz="2400" dirty="0" err="1"/>
              <a:t>bahwa</a:t>
            </a:r>
            <a:r>
              <a:rPr lang="en-US" sz="2400" dirty="0"/>
              <a:t> </a:t>
            </a:r>
            <a:r>
              <a:rPr lang="en-US" sz="2400" dirty="0" err="1"/>
              <a:t>sekali</a:t>
            </a:r>
            <a:r>
              <a:rPr lang="en-US" sz="2400" dirty="0"/>
              <a:t> orang </a:t>
            </a:r>
            <a:r>
              <a:rPr lang="en-US" sz="2400" dirty="0" err="1"/>
              <a:t>itu</a:t>
            </a:r>
            <a:r>
              <a:rPr lang="en-US" sz="2400" dirty="0"/>
              <a:t> </a:t>
            </a:r>
            <a:r>
              <a:rPr lang="en-US" sz="2400" dirty="0" err="1"/>
              <a:t>menjadi</a:t>
            </a:r>
            <a:r>
              <a:rPr lang="en-US" sz="2400" dirty="0"/>
              <a:t> </a:t>
            </a:r>
            <a:r>
              <a:rPr lang="en-US" sz="2400" dirty="0" err="1"/>
              <a:t>pemimpin</a:t>
            </a:r>
            <a:r>
              <a:rPr lang="en-US" sz="2400" dirty="0"/>
              <a:t> </a:t>
            </a:r>
            <a:r>
              <a:rPr lang="en-US" sz="2400" dirty="0" err="1"/>
              <a:t>selamanya</a:t>
            </a:r>
            <a:r>
              <a:rPr lang="en-US" sz="2400" dirty="0"/>
              <a:t> </a:t>
            </a:r>
            <a:r>
              <a:rPr lang="en-US" sz="2400" dirty="0" err="1"/>
              <a:t>dia</a:t>
            </a:r>
            <a:r>
              <a:rPr lang="en-US" sz="2400" dirty="0"/>
              <a:t> </a:t>
            </a:r>
            <a:r>
              <a:rPr lang="en-US" sz="2400" dirty="0" err="1"/>
              <a:t>akan</a:t>
            </a:r>
            <a:r>
              <a:rPr lang="en-US" sz="2400" dirty="0"/>
              <a:t> </a:t>
            </a:r>
            <a:r>
              <a:rPr lang="en-US" sz="2400" dirty="0" err="1"/>
              <a:t>menjadi</a:t>
            </a:r>
            <a:r>
              <a:rPr lang="en-US" sz="2400" dirty="0"/>
              <a:t> </a:t>
            </a:r>
            <a:r>
              <a:rPr lang="en-US" sz="2400" dirty="0" err="1"/>
              <a:t>pemimpin</a:t>
            </a:r>
            <a:r>
              <a:rPr lang="en-US" sz="2400" dirty="0"/>
              <a:t> yang </a:t>
            </a:r>
            <a:r>
              <a:rPr lang="en-US" sz="2400" dirty="0" err="1"/>
              <a:t>berhasil</a:t>
            </a:r>
            <a:r>
              <a:rPr lang="en-US" sz="2400" dirty="0"/>
              <a:t>. </a:t>
            </a:r>
            <a:r>
              <a:rPr lang="en-US" sz="2400" dirty="0" err="1"/>
              <a:t>Pada</a:t>
            </a:r>
            <a:r>
              <a:rPr lang="en-US" sz="2400" dirty="0"/>
              <a:t> </a:t>
            </a:r>
            <a:r>
              <a:rPr lang="en-US" sz="2400" dirty="0" err="1"/>
              <a:t>kenyataannya</a:t>
            </a:r>
            <a:r>
              <a:rPr lang="en-US" sz="2400" dirty="0"/>
              <a:t> </a:t>
            </a:r>
            <a:r>
              <a:rPr lang="en-US" sz="2400" dirty="0" err="1"/>
              <a:t>keberhasilan</a:t>
            </a:r>
            <a:r>
              <a:rPr lang="en-US" sz="2400" dirty="0"/>
              <a:t> </a:t>
            </a:r>
            <a:r>
              <a:rPr lang="en-US" sz="2400" dirty="0" err="1"/>
              <a:t>seorang</a:t>
            </a:r>
            <a:r>
              <a:rPr lang="en-US" sz="2400" dirty="0"/>
              <a:t> </a:t>
            </a:r>
            <a:r>
              <a:rPr lang="en-US" sz="2400" dirty="0" err="1"/>
              <a:t>pemimpin</a:t>
            </a:r>
            <a:r>
              <a:rPr lang="en-US" sz="2400" dirty="0"/>
              <a:t> </a:t>
            </a:r>
            <a:r>
              <a:rPr lang="en-US" sz="2400" dirty="0" err="1"/>
              <a:t>pada</a:t>
            </a:r>
            <a:r>
              <a:rPr lang="en-US" sz="2400" dirty="0"/>
              <a:t> </a:t>
            </a:r>
            <a:r>
              <a:rPr lang="en-US" sz="2400" dirty="0" err="1"/>
              <a:t>satu</a:t>
            </a:r>
            <a:r>
              <a:rPr lang="en-US" sz="2400" dirty="0"/>
              <a:t> </a:t>
            </a:r>
            <a:r>
              <a:rPr lang="en-US" sz="2400" dirty="0" err="1"/>
              <a:t>situasi</a:t>
            </a:r>
            <a:r>
              <a:rPr lang="en-US" sz="2400" dirty="0"/>
              <a:t> </a:t>
            </a:r>
            <a:r>
              <a:rPr lang="en-US" sz="2400" dirty="0" err="1"/>
              <a:t>dan</a:t>
            </a:r>
            <a:r>
              <a:rPr lang="en-US" sz="2400" dirty="0"/>
              <a:t> </a:t>
            </a:r>
            <a:r>
              <a:rPr lang="en-US" sz="2400" dirty="0" err="1"/>
              <a:t>kondisi</a:t>
            </a:r>
            <a:r>
              <a:rPr lang="en-US" sz="2400" dirty="0"/>
              <a:t> </a:t>
            </a:r>
            <a:r>
              <a:rPr lang="en-US" sz="2400" dirty="0" err="1"/>
              <a:t>tertentu</a:t>
            </a:r>
            <a:r>
              <a:rPr lang="en-US" sz="2400" dirty="0"/>
              <a:t> </a:t>
            </a:r>
            <a:r>
              <a:rPr lang="en-US" sz="2400" dirty="0" err="1"/>
              <a:t>belum</a:t>
            </a:r>
            <a:r>
              <a:rPr lang="en-US" sz="2400" dirty="0"/>
              <a:t> </a:t>
            </a:r>
            <a:r>
              <a:rPr lang="en-US" sz="2400" dirty="0" err="1"/>
              <a:t>tentu</a:t>
            </a:r>
            <a:r>
              <a:rPr lang="en-US" sz="2400" dirty="0"/>
              <a:t> </a:t>
            </a:r>
            <a:r>
              <a:rPr lang="en-US" sz="2400" dirty="0" err="1"/>
              <a:t>sama</a:t>
            </a:r>
            <a:r>
              <a:rPr lang="en-US" sz="2400" dirty="0"/>
              <a:t> </a:t>
            </a:r>
            <a:r>
              <a:rPr lang="en-US" sz="2400" dirty="0" err="1"/>
              <a:t>dengan</a:t>
            </a:r>
            <a:r>
              <a:rPr lang="en-US" sz="2400" dirty="0"/>
              <a:t> </a:t>
            </a:r>
            <a:r>
              <a:rPr lang="en-US" sz="2400" dirty="0" err="1"/>
              <a:t>situasi</a:t>
            </a:r>
            <a:r>
              <a:rPr lang="en-US" sz="2400" dirty="0"/>
              <a:t> </a:t>
            </a:r>
            <a:r>
              <a:rPr lang="en-US" sz="2400" dirty="0" err="1"/>
              <a:t>dan</a:t>
            </a:r>
            <a:r>
              <a:rPr lang="en-US" sz="2400" dirty="0"/>
              <a:t> </a:t>
            </a:r>
            <a:r>
              <a:rPr lang="en-US" sz="2400" dirty="0" err="1"/>
              <a:t>kondisi</a:t>
            </a:r>
            <a:r>
              <a:rPr lang="en-US" sz="2400" dirty="0"/>
              <a:t> </a:t>
            </a:r>
            <a:r>
              <a:rPr lang="en-US" sz="2400" dirty="0" err="1"/>
              <a:t>lainnya</a:t>
            </a:r>
            <a:r>
              <a:rPr lang="en-US" sz="2400" dirty="0"/>
              <a:t>. </a:t>
            </a:r>
          </a:p>
          <a:p>
            <a:endParaRPr lang="en-US" sz="2400" dirty="0"/>
          </a:p>
          <a:p>
            <a:r>
              <a:rPr lang="en-US" sz="2400" dirty="0" err="1">
                <a:solidFill>
                  <a:srgbClr val="FF0000"/>
                </a:solidFill>
              </a:rPr>
              <a:t>Mitos</a:t>
            </a:r>
            <a:r>
              <a:rPr lang="en-US" sz="2400" dirty="0">
                <a:solidFill>
                  <a:srgbClr val="FF0000"/>
                </a:solidFill>
              </a:rPr>
              <a:t> the Intensity </a:t>
            </a:r>
            <a:r>
              <a:rPr lang="en-US" sz="2400" dirty="0" err="1"/>
              <a:t>berpandangan</a:t>
            </a:r>
            <a:r>
              <a:rPr lang="en-US" sz="2400" dirty="0"/>
              <a:t> </a:t>
            </a:r>
            <a:r>
              <a:rPr lang="en-US" sz="2400" dirty="0" err="1"/>
              <a:t>bahwa</a:t>
            </a:r>
            <a:r>
              <a:rPr lang="en-US" sz="2400" dirty="0"/>
              <a:t> </a:t>
            </a:r>
            <a:r>
              <a:rPr lang="en-US" sz="2400" dirty="0" err="1"/>
              <a:t>seorang</a:t>
            </a:r>
            <a:r>
              <a:rPr lang="en-US" sz="2400" dirty="0"/>
              <a:t> </a:t>
            </a:r>
            <a:r>
              <a:rPr lang="en-US" sz="2400" dirty="0" err="1"/>
              <a:t>pemimpin</a:t>
            </a:r>
            <a:r>
              <a:rPr lang="en-US" sz="2400" dirty="0"/>
              <a:t> </a:t>
            </a:r>
            <a:r>
              <a:rPr lang="en-US" sz="2400" dirty="0" err="1"/>
              <a:t>harus</a:t>
            </a:r>
            <a:r>
              <a:rPr lang="en-US" sz="2400" dirty="0"/>
              <a:t> </a:t>
            </a:r>
            <a:r>
              <a:rPr lang="en-US" sz="2400" dirty="0" err="1"/>
              <a:t>bisa</a:t>
            </a:r>
            <a:r>
              <a:rPr lang="en-US" sz="2400" dirty="0"/>
              <a:t> </a:t>
            </a:r>
            <a:r>
              <a:rPr lang="en-US" sz="2400" dirty="0" err="1"/>
              <a:t>bersikap</a:t>
            </a:r>
            <a:r>
              <a:rPr lang="en-US" sz="2400" dirty="0"/>
              <a:t> </a:t>
            </a:r>
            <a:r>
              <a:rPr lang="en-US" sz="2400" dirty="0" err="1"/>
              <a:t>tegas</a:t>
            </a:r>
            <a:r>
              <a:rPr lang="en-US" sz="2400" dirty="0"/>
              <a:t> </a:t>
            </a:r>
            <a:r>
              <a:rPr lang="en-US" sz="2400" dirty="0" err="1"/>
              <a:t>dan</a:t>
            </a:r>
            <a:r>
              <a:rPr lang="en-US" sz="2400" dirty="0"/>
              <a:t> </a:t>
            </a:r>
            <a:r>
              <a:rPr lang="en-US" sz="2400" dirty="0" err="1"/>
              <a:t>galak</a:t>
            </a:r>
            <a:r>
              <a:rPr lang="en-US" sz="2400" dirty="0"/>
              <a:t> </a:t>
            </a:r>
            <a:r>
              <a:rPr lang="en-US" sz="2400" dirty="0" err="1"/>
              <a:t>karena</a:t>
            </a:r>
            <a:r>
              <a:rPr lang="en-US" sz="2400" dirty="0"/>
              <a:t> </a:t>
            </a:r>
            <a:r>
              <a:rPr lang="en-US" sz="2400" dirty="0" err="1"/>
              <a:t>pekerja</a:t>
            </a:r>
            <a:r>
              <a:rPr lang="en-US" sz="2400" dirty="0"/>
              <a:t> </a:t>
            </a:r>
            <a:r>
              <a:rPr lang="en-US" sz="2400" dirty="0" err="1"/>
              <a:t>itu</a:t>
            </a:r>
            <a:r>
              <a:rPr lang="en-US" sz="2400" dirty="0"/>
              <a:t> </a:t>
            </a:r>
            <a:r>
              <a:rPr lang="en-US" sz="2400" dirty="0" err="1"/>
              <a:t>pada</a:t>
            </a:r>
            <a:r>
              <a:rPr lang="en-US" sz="2400" dirty="0"/>
              <a:t> </a:t>
            </a:r>
            <a:r>
              <a:rPr lang="en-US" sz="2400" dirty="0" err="1"/>
              <a:t>dasarnya</a:t>
            </a:r>
            <a:r>
              <a:rPr lang="en-US" sz="2400" dirty="0"/>
              <a:t> </a:t>
            </a:r>
            <a:r>
              <a:rPr lang="en-US" sz="2400" dirty="0" err="1"/>
              <a:t>baru</a:t>
            </a:r>
            <a:r>
              <a:rPr lang="en-US" sz="2400" dirty="0"/>
              <a:t> </a:t>
            </a:r>
            <a:r>
              <a:rPr lang="en-US" sz="2400" dirty="0" err="1"/>
              <a:t>akan</a:t>
            </a:r>
            <a:r>
              <a:rPr lang="en-US" sz="2400" dirty="0"/>
              <a:t> </a:t>
            </a:r>
            <a:r>
              <a:rPr lang="en-US" sz="2400" dirty="0" err="1"/>
              <a:t>bekerja</a:t>
            </a:r>
            <a:r>
              <a:rPr lang="en-US" sz="2400" dirty="0"/>
              <a:t> </a:t>
            </a:r>
            <a:r>
              <a:rPr lang="en-US" sz="2400" dirty="0" err="1"/>
              <a:t>jika</a:t>
            </a:r>
            <a:r>
              <a:rPr lang="en-US" sz="2400" dirty="0"/>
              <a:t> </a:t>
            </a:r>
            <a:r>
              <a:rPr lang="en-US" sz="2400" dirty="0" err="1"/>
              <a:t>didorong</a:t>
            </a:r>
            <a:r>
              <a:rPr lang="en-US" sz="2400" dirty="0"/>
              <a:t> </a:t>
            </a:r>
            <a:r>
              <a:rPr lang="en-US" sz="2400" dirty="0" err="1"/>
              <a:t>dengan</a:t>
            </a:r>
            <a:r>
              <a:rPr lang="en-US" sz="2400" dirty="0"/>
              <a:t> </a:t>
            </a:r>
            <a:r>
              <a:rPr lang="en-US" sz="2400" dirty="0" err="1"/>
              <a:t>cara</a:t>
            </a:r>
            <a:r>
              <a:rPr lang="en-US" sz="2400" dirty="0"/>
              <a:t> yang </a:t>
            </a:r>
            <a:r>
              <a:rPr lang="en-US" sz="2400" dirty="0" err="1"/>
              <a:t>keras</a:t>
            </a:r>
            <a:r>
              <a:rPr lang="en-US" sz="2400" dirty="0"/>
              <a:t>. </a:t>
            </a:r>
            <a:r>
              <a:rPr lang="en-US" sz="2400" dirty="0" err="1"/>
              <a:t>Pada</a:t>
            </a:r>
            <a:r>
              <a:rPr lang="en-US" sz="2400" dirty="0"/>
              <a:t> </a:t>
            </a:r>
            <a:r>
              <a:rPr lang="en-US" sz="2400" dirty="0" err="1"/>
              <a:t>kenyataannya</a:t>
            </a:r>
            <a:r>
              <a:rPr lang="en-US" sz="2400" dirty="0"/>
              <a:t> </a:t>
            </a:r>
            <a:r>
              <a:rPr lang="en-US" sz="2400" dirty="0" err="1"/>
              <a:t>kekerasan</a:t>
            </a:r>
            <a:r>
              <a:rPr lang="en-US" sz="2400" dirty="0"/>
              <a:t> </a:t>
            </a:r>
            <a:r>
              <a:rPr lang="en-US" sz="2400" dirty="0" err="1"/>
              <a:t>mempengaruhi</a:t>
            </a:r>
            <a:r>
              <a:rPr lang="en-US" sz="2400" dirty="0"/>
              <a:t> </a:t>
            </a:r>
            <a:r>
              <a:rPr lang="en-US" sz="2400" dirty="0" err="1"/>
              <a:t>peningkatan</a:t>
            </a:r>
            <a:r>
              <a:rPr lang="en-US" sz="2400" dirty="0"/>
              <a:t> </a:t>
            </a:r>
            <a:r>
              <a:rPr lang="en-US" sz="2400" dirty="0" err="1"/>
              <a:t>produktivitas</a:t>
            </a:r>
            <a:r>
              <a:rPr lang="en-US" sz="2400" dirty="0"/>
              <a:t> </a:t>
            </a:r>
            <a:r>
              <a:rPr lang="en-US" sz="2400" dirty="0" err="1"/>
              <a:t>kerja</a:t>
            </a:r>
            <a:r>
              <a:rPr lang="en-US" sz="2400" dirty="0"/>
              <a:t> </a:t>
            </a:r>
            <a:r>
              <a:rPr lang="en-US" sz="2400" dirty="0" err="1"/>
              <a:t>hanya</a:t>
            </a:r>
            <a:r>
              <a:rPr lang="en-US" sz="2400" dirty="0"/>
              <a:t> </a:t>
            </a:r>
            <a:r>
              <a:rPr lang="en-US" sz="2400" dirty="0" err="1"/>
              <a:t>pada</a:t>
            </a:r>
            <a:r>
              <a:rPr lang="en-US" sz="2400" dirty="0"/>
              <a:t> </a:t>
            </a:r>
            <a:r>
              <a:rPr lang="en-US" sz="2400" dirty="0" err="1"/>
              <a:t>awal-awalnya</a:t>
            </a:r>
            <a:r>
              <a:rPr lang="en-US" sz="2400" dirty="0"/>
              <a:t> </a:t>
            </a:r>
            <a:r>
              <a:rPr lang="en-US" sz="2400" dirty="0" err="1"/>
              <a:t>saja</a:t>
            </a:r>
            <a:r>
              <a:rPr lang="en-US" sz="2400" dirty="0"/>
              <a:t>, </a:t>
            </a:r>
            <a:r>
              <a:rPr lang="en-US" sz="2400" dirty="0" err="1"/>
              <a:t>produktivitas</a:t>
            </a:r>
            <a:r>
              <a:rPr lang="en-US" sz="2400" dirty="0"/>
              <a:t> </a:t>
            </a:r>
            <a:r>
              <a:rPr lang="en-US" sz="2400" dirty="0" err="1"/>
              <a:t>seterusnya</a:t>
            </a:r>
            <a:r>
              <a:rPr lang="en-US" sz="2400" dirty="0"/>
              <a:t> </a:t>
            </a:r>
            <a:r>
              <a:rPr lang="en-US" sz="2400" dirty="0" err="1"/>
              <a:t>tidak</a:t>
            </a:r>
            <a:r>
              <a:rPr lang="en-US" sz="2400" dirty="0"/>
              <a:t> </a:t>
            </a:r>
            <a:r>
              <a:rPr lang="en-US" sz="2400" dirty="0" err="1"/>
              <a:t>bisa</a:t>
            </a:r>
            <a:r>
              <a:rPr lang="en-US" sz="2400" dirty="0"/>
              <a:t> </a:t>
            </a:r>
            <a:r>
              <a:rPr lang="en-US" sz="2400" dirty="0" err="1"/>
              <a:t>dijamin</a:t>
            </a:r>
            <a:r>
              <a:rPr lang="en-US" sz="2400" dirty="0"/>
              <a:t>. </a:t>
            </a:r>
            <a:r>
              <a:rPr lang="en-US" sz="2400" dirty="0" err="1"/>
              <a:t>Kekerasan</a:t>
            </a:r>
            <a:r>
              <a:rPr lang="en-US" sz="2400" dirty="0"/>
              <a:t> </a:t>
            </a:r>
            <a:r>
              <a:rPr lang="en-US" sz="2400" dirty="0" err="1"/>
              <a:t>pada</a:t>
            </a:r>
            <a:r>
              <a:rPr lang="en-US" sz="2400" dirty="0"/>
              <a:t> </a:t>
            </a:r>
            <a:r>
              <a:rPr lang="en-US" sz="2400" dirty="0" err="1"/>
              <a:t>kenyataannya</a:t>
            </a:r>
            <a:r>
              <a:rPr lang="en-US" sz="2400" dirty="0"/>
              <a:t> </a:t>
            </a:r>
            <a:r>
              <a:rPr lang="en-US" sz="2400" dirty="0" err="1"/>
              <a:t>justru</a:t>
            </a:r>
            <a:r>
              <a:rPr lang="en-US" sz="2400" dirty="0"/>
              <a:t> </a:t>
            </a:r>
            <a:r>
              <a:rPr lang="en-US" sz="2400" dirty="0" err="1"/>
              <a:t>dapat</a:t>
            </a:r>
            <a:r>
              <a:rPr lang="en-US" sz="2400" dirty="0"/>
              <a:t> </a:t>
            </a:r>
            <a:r>
              <a:rPr lang="en-US" sz="2400" dirty="0" err="1"/>
              <a:t>menumbuhkan</a:t>
            </a:r>
            <a:r>
              <a:rPr lang="en-US" sz="2400" dirty="0"/>
              <a:t> </a:t>
            </a:r>
            <a:r>
              <a:rPr lang="en-US" sz="2400" dirty="0" err="1"/>
              <a:t>keterpaksaan</a:t>
            </a:r>
            <a:r>
              <a:rPr lang="en-US" sz="2400" dirty="0"/>
              <a:t> yang </a:t>
            </a:r>
            <a:r>
              <a:rPr lang="en-US" sz="2400" dirty="0" err="1"/>
              <a:t>akan</a:t>
            </a:r>
            <a:r>
              <a:rPr lang="en-US" sz="2400" dirty="0"/>
              <a:t> </a:t>
            </a:r>
            <a:r>
              <a:rPr lang="en-US" sz="2400" dirty="0" err="1"/>
              <a:t>dapat</a:t>
            </a:r>
            <a:r>
              <a:rPr lang="en-US" sz="2400" dirty="0"/>
              <a:t> </a:t>
            </a:r>
            <a:r>
              <a:rPr lang="en-US" sz="2400" dirty="0" err="1"/>
              <a:t>menurunkan</a:t>
            </a:r>
            <a:r>
              <a:rPr lang="en-US" sz="2400" dirty="0"/>
              <a:t> </a:t>
            </a:r>
            <a:r>
              <a:rPr lang="en-US" sz="2400" dirty="0" err="1"/>
              <a:t>produktivitas</a:t>
            </a:r>
            <a:r>
              <a:rPr lang="en-US" sz="2400" dirty="0"/>
              <a:t> </a:t>
            </a:r>
            <a:r>
              <a:rPr lang="en-US" sz="2400" dirty="0" err="1"/>
              <a:t>kerja</a:t>
            </a:r>
            <a:r>
              <a:rPr lang="en-US" sz="2400" dirty="0"/>
              <a:t>.</a:t>
            </a:r>
          </a:p>
        </p:txBody>
      </p:sp>
      <p:sp>
        <p:nvSpPr>
          <p:cNvPr id="4" name="TextBox 3"/>
          <p:cNvSpPr txBox="1"/>
          <p:nvPr/>
        </p:nvSpPr>
        <p:spPr>
          <a:xfrm>
            <a:off x="3943927" y="369455"/>
            <a:ext cx="6677891" cy="646331"/>
          </a:xfrm>
          <a:prstGeom prst="rect">
            <a:avLst/>
          </a:prstGeom>
          <a:noFill/>
        </p:spPr>
        <p:txBody>
          <a:bodyPr wrap="square" rtlCol="0">
            <a:spAutoFit/>
          </a:bodyPr>
          <a:lstStyle/>
          <a:p>
            <a:r>
              <a:rPr lang="en-US" sz="3600" b="1" dirty="0" err="1"/>
              <a:t>Mitos</a:t>
            </a:r>
            <a:r>
              <a:rPr lang="en-US" sz="3600" b="1" dirty="0"/>
              <a:t> </a:t>
            </a:r>
            <a:r>
              <a:rPr lang="en-US" sz="3600" b="1" dirty="0" err="1"/>
              <a:t>Kepemimpinan</a:t>
            </a:r>
            <a:endParaRPr lang="en-US" sz="36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4" y="300647"/>
            <a:ext cx="7164805" cy="432048"/>
          </a:xfrm>
        </p:spPr>
        <p:txBody>
          <a:bodyPr/>
          <a:lstStyle/>
          <a:p>
            <a:r>
              <a:rPr lang="en-US" dirty="0" err="1"/>
              <a:t>Atribut-atribut</a:t>
            </a:r>
            <a:r>
              <a:rPr lang="en-US" dirty="0"/>
              <a:t> </a:t>
            </a:r>
            <a:r>
              <a:rPr lang="en-US" dirty="0" err="1"/>
              <a:t>Pemimpin</a:t>
            </a:r>
            <a:endParaRPr lang="en-US" dirty="0"/>
          </a:p>
        </p:txBody>
      </p:sp>
      <p:sp>
        <p:nvSpPr>
          <p:cNvPr id="3" name="Content Placeholder 2"/>
          <p:cNvSpPr>
            <a:spLocks noGrp="1"/>
          </p:cNvSpPr>
          <p:nvPr>
            <p:ph sz="quarter" idx="10"/>
          </p:nvPr>
        </p:nvSpPr>
        <p:spPr>
          <a:xfrm>
            <a:off x="1221512" y="1043709"/>
            <a:ext cx="10081684" cy="4319588"/>
          </a:xfrm>
        </p:spPr>
        <p:txBody>
          <a:bodyPr/>
          <a:lstStyle/>
          <a:p>
            <a:pPr marL="0" indent="0">
              <a:buNone/>
            </a:pPr>
            <a:r>
              <a:rPr lang="en-US" dirty="0" err="1"/>
              <a:t>Secara</a:t>
            </a:r>
            <a:r>
              <a:rPr lang="en-US" dirty="0"/>
              <a:t> </a:t>
            </a:r>
            <a:r>
              <a:rPr lang="en-US" dirty="0" err="1"/>
              <a:t>umum</a:t>
            </a:r>
            <a:r>
              <a:rPr lang="en-US" dirty="0"/>
              <a:t> </a:t>
            </a:r>
            <a:r>
              <a:rPr lang="en-US" dirty="0" err="1"/>
              <a:t>atribut</a:t>
            </a:r>
            <a:r>
              <a:rPr lang="en-US" dirty="0"/>
              <a:t> personal </a:t>
            </a:r>
            <a:r>
              <a:rPr lang="en-US" dirty="0" err="1"/>
              <a:t>atau</a:t>
            </a:r>
            <a:r>
              <a:rPr lang="en-US" dirty="0"/>
              <a:t> </a:t>
            </a:r>
            <a:r>
              <a:rPr lang="en-US" dirty="0" err="1"/>
              <a:t>karakter</a:t>
            </a:r>
            <a:r>
              <a:rPr lang="en-US" dirty="0"/>
              <a:t> yang </a:t>
            </a:r>
            <a:r>
              <a:rPr lang="en-US" dirty="0" err="1"/>
              <a:t>harus</a:t>
            </a:r>
            <a:r>
              <a:rPr lang="en-US" dirty="0"/>
              <a:t> </a:t>
            </a:r>
            <a:r>
              <a:rPr lang="en-US" dirty="0" err="1"/>
              <a:t>ada</a:t>
            </a:r>
            <a:r>
              <a:rPr lang="en-US" dirty="0"/>
              <a:t> </a:t>
            </a:r>
            <a:r>
              <a:rPr lang="en-US" dirty="0" err="1"/>
              <a:t>atau</a:t>
            </a:r>
            <a:r>
              <a:rPr lang="en-US" dirty="0"/>
              <a:t> </a:t>
            </a:r>
            <a:r>
              <a:rPr lang="en-US" dirty="0" err="1"/>
              <a:t>melekat</a:t>
            </a:r>
            <a:r>
              <a:rPr lang="en-US" dirty="0"/>
              <a:t> </a:t>
            </a:r>
            <a:r>
              <a:rPr lang="en-US" dirty="0" err="1"/>
              <a:t>pada</a:t>
            </a:r>
            <a:r>
              <a:rPr lang="en-US" dirty="0"/>
              <a:t> </a:t>
            </a:r>
            <a:r>
              <a:rPr lang="en-US" dirty="0" err="1"/>
              <a:t>diri</a:t>
            </a:r>
            <a:r>
              <a:rPr lang="en-US" dirty="0"/>
              <a:t> </a:t>
            </a:r>
            <a:r>
              <a:rPr lang="en-US" dirty="0" err="1"/>
              <a:t>seorang</a:t>
            </a:r>
            <a:r>
              <a:rPr lang="en-US" dirty="0"/>
              <a:t> </a:t>
            </a:r>
            <a:r>
              <a:rPr lang="en-US" dirty="0" err="1"/>
              <a:t>pemimpin</a:t>
            </a:r>
            <a:r>
              <a:rPr lang="en-US" dirty="0"/>
              <a:t> </a:t>
            </a:r>
            <a:r>
              <a:rPr lang="en-US" dirty="0" err="1"/>
              <a:t>adalah</a:t>
            </a:r>
            <a:r>
              <a:rPr lang="en-US" dirty="0"/>
              <a:t>:</a:t>
            </a:r>
          </a:p>
          <a:p>
            <a:pPr marL="0" indent="0">
              <a:buNone/>
            </a:pPr>
            <a:r>
              <a:rPr lang="en-US" dirty="0"/>
              <a:t>1.mumpuni, </a:t>
            </a:r>
            <a:r>
              <a:rPr lang="en-US" dirty="0" err="1"/>
              <a:t>artinya</a:t>
            </a:r>
            <a:r>
              <a:rPr lang="en-US" dirty="0"/>
              <a:t> </a:t>
            </a:r>
            <a:r>
              <a:rPr lang="en-US" dirty="0" err="1"/>
              <a:t>memiliki</a:t>
            </a:r>
            <a:r>
              <a:rPr lang="en-US" dirty="0"/>
              <a:t> </a:t>
            </a:r>
            <a:r>
              <a:rPr lang="en-US" dirty="0" err="1"/>
              <a:t>kapasitas</a:t>
            </a:r>
            <a:r>
              <a:rPr lang="en-US" dirty="0"/>
              <a:t> </a:t>
            </a:r>
            <a:r>
              <a:rPr lang="en-US" dirty="0" err="1"/>
              <a:t>dan</a:t>
            </a:r>
            <a:r>
              <a:rPr lang="en-US" dirty="0"/>
              <a:t> </a:t>
            </a:r>
            <a:r>
              <a:rPr lang="en-US" dirty="0" err="1"/>
              <a:t>kapabilitas</a:t>
            </a:r>
            <a:r>
              <a:rPr lang="en-US" dirty="0"/>
              <a:t> yang </a:t>
            </a:r>
            <a:r>
              <a:rPr lang="en-US" dirty="0" err="1"/>
              <a:t>lebih</a:t>
            </a:r>
            <a:r>
              <a:rPr lang="en-US" dirty="0"/>
              <a:t> balk </a:t>
            </a:r>
            <a:r>
              <a:rPr lang="en-US" dirty="0" err="1"/>
              <a:t>daripada</a:t>
            </a:r>
            <a:r>
              <a:rPr lang="en-US" dirty="0"/>
              <a:t> orang-orang yang </a:t>
            </a:r>
            <a:r>
              <a:rPr lang="en-US" dirty="0" err="1"/>
              <a:t>dipimpinnya</a:t>
            </a:r>
            <a:r>
              <a:rPr lang="en-US" dirty="0"/>
              <a:t>,</a:t>
            </a:r>
          </a:p>
          <a:p>
            <a:pPr marL="0" indent="0">
              <a:buNone/>
            </a:pPr>
            <a:r>
              <a:rPr lang="en-US" dirty="0"/>
              <a:t>2.juara, </a:t>
            </a:r>
            <a:r>
              <a:rPr lang="en-US" dirty="0" err="1"/>
              <a:t>artinya</a:t>
            </a:r>
            <a:r>
              <a:rPr lang="en-US" dirty="0"/>
              <a:t> </a:t>
            </a:r>
            <a:r>
              <a:rPr lang="en-US" dirty="0" err="1"/>
              <a:t>memiliki</a:t>
            </a:r>
            <a:r>
              <a:rPr lang="en-US" dirty="0"/>
              <a:t> </a:t>
            </a:r>
            <a:r>
              <a:rPr lang="en-US" dirty="0" err="1"/>
              <a:t>prestasi</a:t>
            </a:r>
            <a:r>
              <a:rPr lang="en-US" dirty="0"/>
              <a:t> </a:t>
            </a:r>
            <a:r>
              <a:rPr lang="en-US" dirty="0" err="1"/>
              <a:t>baik</a:t>
            </a:r>
            <a:r>
              <a:rPr lang="en-US" dirty="0"/>
              <a:t> </a:t>
            </a:r>
            <a:r>
              <a:rPr lang="en-US" dirty="0" err="1"/>
              <a:t>akademik</a:t>
            </a:r>
            <a:r>
              <a:rPr lang="en-US" dirty="0"/>
              <a:t> </a:t>
            </a:r>
            <a:r>
              <a:rPr lang="en-US" dirty="0" err="1"/>
              <a:t>maupun</a:t>
            </a:r>
            <a:r>
              <a:rPr lang="en-US" dirty="0"/>
              <a:t> non </a:t>
            </a:r>
            <a:r>
              <a:rPr lang="en-US" dirty="0" err="1"/>
              <a:t>akademik</a:t>
            </a:r>
            <a:r>
              <a:rPr lang="en-US" dirty="0"/>
              <a:t> yang </a:t>
            </a:r>
            <a:r>
              <a:rPr lang="en-US" dirty="0" err="1"/>
              <a:t>lebih</a:t>
            </a:r>
            <a:r>
              <a:rPr lang="en-US" dirty="0"/>
              <a:t> balk </a:t>
            </a:r>
            <a:r>
              <a:rPr lang="en-US" dirty="0" err="1"/>
              <a:t>dibanding</a:t>
            </a:r>
            <a:r>
              <a:rPr lang="en-US" dirty="0"/>
              <a:t> orang-orang yang </a:t>
            </a:r>
            <a:r>
              <a:rPr lang="en-US" dirty="0" err="1"/>
              <a:t>dipimpinnya</a:t>
            </a:r>
            <a:r>
              <a:rPr lang="en-US" dirty="0"/>
              <a:t>,</a:t>
            </a:r>
          </a:p>
          <a:p>
            <a:pPr marL="0" indent="0">
              <a:buNone/>
            </a:pPr>
            <a:r>
              <a:rPr lang="en-US" dirty="0"/>
              <a:t>3.tangungjawab, </a:t>
            </a:r>
            <a:r>
              <a:rPr lang="en-US" dirty="0" err="1"/>
              <a:t>artinya</a:t>
            </a:r>
            <a:r>
              <a:rPr lang="en-US" dirty="0"/>
              <a:t> </a:t>
            </a:r>
            <a:r>
              <a:rPr lang="en-US" dirty="0" err="1"/>
              <a:t>memiliki</a:t>
            </a:r>
            <a:r>
              <a:rPr lang="en-US" dirty="0"/>
              <a:t> </a:t>
            </a:r>
            <a:r>
              <a:rPr lang="en-US" dirty="0" err="1"/>
              <a:t>kemampuan</a:t>
            </a:r>
            <a:r>
              <a:rPr lang="en-US" dirty="0"/>
              <a:t> </a:t>
            </a:r>
            <a:r>
              <a:rPr lang="en-US" dirty="0" err="1"/>
              <a:t>dan</a:t>
            </a:r>
            <a:r>
              <a:rPr lang="en-US" dirty="0"/>
              <a:t> </a:t>
            </a:r>
            <a:r>
              <a:rPr lang="en-US" dirty="0" err="1"/>
              <a:t>kemauan</a:t>
            </a:r>
            <a:r>
              <a:rPr lang="en-US" dirty="0"/>
              <a:t> </a:t>
            </a:r>
            <a:r>
              <a:rPr lang="en-US" dirty="0" err="1"/>
              <a:t>bertanggungjawab</a:t>
            </a:r>
            <a:r>
              <a:rPr lang="en-US" dirty="0"/>
              <a:t> yang </a:t>
            </a:r>
            <a:r>
              <a:rPr lang="en-US" dirty="0" err="1"/>
              <a:t>lebih</a:t>
            </a:r>
            <a:r>
              <a:rPr lang="en-US" dirty="0"/>
              <a:t> </a:t>
            </a:r>
            <a:r>
              <a:rPr lang="en-US" dirty="0" err="1"/>
              <a:t>tinggi</a:t>
            </a:r>
            <a:r>
              <a:rPr lang="en-US" dirty="0"/>
              <a:t> </a:t>
            </a:r>
            <a:r>
              <a:rPr lang="en-US" dirty="0" err="1"/>
              <a:t>dibanding</a:t>
            </a:r>
            <a:r>
              <a:rPr lang="en-US" dirty="0"/>
              <a:t> orang-orang yang </a:t>
            </a:r>
            <a:r>
              <a:rPr lang="en-US" dirty="0" err="1"/>
              <a:t>dipimpinnya</a:t>
            </a:r>
            <a:r>
              <a:rPr lang="en-US" dirty="0"/>
              <a:t>,</a:t>
            </a:r>
          </a:p>
          <a:p>
            <a:pPr marL="0" indent="0">
              <a:buNone/>
            </a:pPr>
            <a:r>
              <a:rPr lang="en-US" dirty="0"/>
              <a:t>4.aktif, </a:t>
            </a:r>
            <a:r>
              <a:rPr lang="en-US" dirty="0" err="1"/>
              <a:t>artinya</a:t>
            </a:r>
            <a:r>
              <a:rPr lang="en-US" dirty="0"/>
              <a:t> </a:t>
            </a:r>
            <a:r>
              <a:rPr lang="en-US" dirty="0" err="1"/>
              <a:t>memiliki</a:t>
            </a:r>
            <a:r>
              <a:rPr lang="en-US" dirty="0"/>
              <a:t> </a:t>
            </a:r>
            <a:r>
              <a:rPr lang="en-US" dirty="0" err="1"/>
              <a:t>kemampuan</a:t>
            </a:r>
            <a:r>
              <a:rPr lang="en-US" dirty="0"/>
              <a:t> dan </a:t>
            </a:r>
            <a:r>
              <a:rPr lang="en-US" dirty="0" err="1"/>
              <a:t>kemauan</a:t>
            </a:r>
            <a:r>
              <a:rPr lang="en-US" dirty="0"/>
              <a:t> </a:t>
            </a:r>
            <a:r>
              <a:rPr lang="en-US" dirty="0" err="1"/>
              <a:t>berpartisipasi</a:t>
            </a:r>
            <a:r>
              <a:rPr lang="en-US" dirty="0"/>
              <a:t> </a:t>
            </a:r>
            <a:r>
              <a:rPr lang="en-US" dirty="0" err="1"/>
              <a:t>sosial</a:t>
            </a:r>
            <a:r>
              <a:rPr lang="en-US" dirty="0"/>
              <a:t> dan </a:t>
            </a:r>
            <a:r>
              <a:rPr lang="en-US" dirty="0" err="1"/>
              <a:t>melakukan</a:t>
            </a:r>
            <a:r>
              <a:rPr lang="en-US" dirty="0"/>
              <a:t> </a:t>
            </a:r>
            <a:r>
              <a:rPr lang="en-US" dirty="0" err="1"/>
              <a:t>sosialisasi</a:t>
            </a:r>
            <a:r>
              <a:rPr lang="en-US" dirty="0"/>
              <a:t> </a:t>
            </a:r>
            <a:r>
              <a:rPr lang="en-US" dirty="0" err="1"/>
              <a:t>secara</a:t>
            </a:r>
            <a:r>
              <a:rPr lang="en-US" dirty="0"/>
              <a:t> </a:t>
            </a:r>
            <a:r>
              <a:rPr lang="en-US" dirty="0" err="1"/>
              <a:t>aktif</a:t>
            </a:r>
            <a:r>
              <a:rPr lang="en-US" dirty="0"/>
              <a:t> </a:t>
            </a:r>
            <a:r>
              <a:rPr lang="en-US" dirty="0" err="1"/>
              <a:t>lebih</a:t>
            </a:r>
            <a:r>
              <a:rPr lang="en-US" dirty="0"/>
              <a:t> balk </a:t>
            </a:r>
            <a:r>
              <a:rPr lang="en-US" dirty="0" err="1"/>
              <a:t>dibanding</a:t>
            </a:r>
            <a:r>
              <a:rPr lang="en-US" dirty="0"/>
              <a:t> orang-orang yang </a:t>
            </a:r>
            <a:r>
              <a:rPr lang="en-US" dirty="0" err="1"/>
              <a:t>dipimpinnya</a:t>
            </a:r>
            <a:r>
              <a:rPr lang="en-US" dirty="0"/>
              <a:t>, dan</a:t>
            </a:r>
          </a:p>
          <a:p>
            <a:pPr marL="0" indent="0">
              <a:buNone/>
            </a:pPr>
            <a:r>
              <a:rPr lang="en-US" dirty="0"/>
              <a:t>5.walaupun </a:t>
            </a:r>
            <a:r>
              <a:rPr lang="en-US" dirty="0" err="1"/>
              <a:t>tidak</a:t>
            </a:r>
            <a:r>
              <a:rPr lang="en-US" dirty="0"/>
              <a:t> </a:t>
            </a:r>
            <a:r>
              <a:rPr lang="en-US" dirty="0" err="1"/>
              <a:t>harus</a:t>
            </a:r>
            <a:r>
              <a:rPr lang="en-US" dirty="0"/>
              <a:t>, </a:t>
            </a:r>
            <a:r>
              <a:rPr lang="en-US" dirty="0" err="1"/>
              <a:t>sebaiknya</a:t>
            </a:r>
            <a:r>
              <a:rPr lang="en-US" dirty="0"/>
              <a:t> </a:t>
            </a:r>
            <a:r>
              <a:rPr lang="en-US" dirty="0" err="1"/>
              <a:t>memiliki</a:t>
            </a:r>
            <a:r>
              <a:rPr lang="en-US" dirty="0"/>
              <a:t> status </a:t>
            </a:r>
            <a:r>
              <a:rPr lang="en-US" dirty="0" err="1"/>
              <a:t>sosial</a:t>
            </a:r>
            <a:r>
              <a:rPr lang="en-US" dirty="0"/>
              <a:t> </a:t>
            </a:r>
            <a:r>
              <a:rPr lang="en-US" dirty="0" err="1"/>
              <a:t>ekonomi</a:t>
            </a:r>
            <a:r>
              <a:rPr lang="en-US" dirty="0"/>
              <a:t> yang </a:t>
            </a:r>
            <a:r>
              <a:rPr lang="en-US" dirty="0" err="1"/>
              <a:t>lebih</a:t>
            </a:r>
            <a:r>
              <a:rPr lang="en-US" dirty="0"/>
              <a:t> </a:t>
            </a:r>
            <a:r>
              <a:rPr lang="en-US" dirty="0" err="1"/>
              <a:t>tinggi</a:t>
            </a:r>
            <a:r>
              <a:rPr lang="en-US" dirty="0"/>
              <a:t> </a:t>
            </a:r>
            <a:r>
              <a:rPr lang="en-US" dirty="0" err="1"/>
              <a:t>dibanding</a:t>
            </a:r>
            <a:r>
              <a:rPr lang="en-US" dirty="0"/>
              <a:t> orang-orang yang </a:t>
            </a:r>
            <a:r>
              <a:rPr lang="en-US" dirty="0" err="1"/>
              <a:t>dipimpinnya</a:t>
            </a:r>
            <a:r>
              <a:rPr lang="en-US" dirty="0"/>
              <a:t>.</a:t>
            </a:r>
          </a:p>
          <a:p>
            <a:pPr marL="0" indent="0">
              <a:buNone/>
            </a:pPr>
            <a:endParaRPr lang="en-US" dirty="0"/>
          </a:p>
          <a:p>
            <a:pPr marL="0" indent="0">
              <a:buNone/>
            </a:pPr>
            <a:r>
              <a:rPr lang="en-US" dirty="0" err="1"/>
              <a:t>Meskipun</a:t>
            </a:r>
            <a:r>
              <a:rPr lang="en-US" dirty="0"/>
              <a:t> </a:t>
            </a:r>
            <a:r>
              <a:rPr lang="en-US" dirty="0" err="1"/>
              <a:t>demikian</a:t>
            </a:r>
            <a:r>
              <a:rPr lang="en-US" dirty="0"/>
              <a:t>, </a:t>
            </a:r>
            <a:r>
              <a:rPr lang="en-US" dirty="0" err="1"/>
              <a:t>variasi</a:t>
            </a:r>
            <a:r>
              <a:rPr lang="en-US" dirty="0"/>
              <a:t> </a:t>
            </a:r>
            <a:r>
              <a:rPr lang="en-US" dirty="0" err="1"/>
              <a:t>atribut-atribut</a:t>
            </a:r>
            <a:r>
              <a:rPr lang="en-US" dirty="0"/>
              <a:t> personal </a:t>
            </a:r>
            <a:r>
              <a:rPr lang="en-US" dirty="0" err="1"/>
              <a:t>tersebut</a:t>
            </a:r>
            <a:r>
              <a:rPr lang="en-US" dirty="0"/>
              <a:t> </a:t>
            </a:r>
            <a:r>
              <a:rPr lang="en-US" dirty="0" err="1"/>
              <a:t>bisa</a:t>
            </a:r>
            <a:r>
              <a:rPr lang="en-US" dirty="0"/>
              <a:t> </a:t>
            </a:r>
            <a:r>
              <a:rPr lang="en-US" dirty="0" err="1"/>
              <a:t>berbeda-beda</a:t>
            </a:r>
            <a:r>
              <a:rPr lang="en-US" dirty="0"/>
              <a:t> </a:t>
            </a:r>
            <a:r>
              <a:rPr lang="en-US" dirty="0" err="1"/>
              <a:t>antara</a:t>
            </a:r>
            <a:r>
              <a:rPr lang="en-US" dirty="0"/>
              <a:t> </a:t>
            </a:r>
            <a:r>
              <a:rPr lang="en-US" dirty="0" err="1"/>
              <a:t>situasi</a:t>
            </a:r>
            <a:r>
              <a:rPr lang="en-US" dirty="0"/>
              <a:t> </a:t>
            </a:r>
            <a:r>
              <a:rPr lang="en-US" dirty="0" err="1"/>
              <a:t>organisasi</a:t>
            </a:r>
            <a:r>
              <a:rPr lang="en-US" dirty="0"/>
              <a:t> </a:t>
            </a:r>
            <a:r>
              <a:rPr lang="en-US" dirty="0" err="1"/>
              <a:t>satu</a:t>
            </a:r>
            <a:r>
              <a:rPr lang="en-US" dirty="0"/>
              <a:t> </a:t>
            </a:r>
            <a:r>
              <a:rPr lang="en-US" dirty="0" err="1"/>
              <a:t>dengan</a:t>
            </a:r>
            <a:r>
              <a:rPr lang="en-US" dirty="0"/>
              <a:t> </a:t>
            </a:r>
            <a:r>
              <a:rPr lang="en-US" dirty="0" err="1"/>
              <a:t>organisasi</a:t>
            </a:r>
            <a:r>
              <a:rPr lang="en-US" dirty="0"/>
              <a:t> </a:t>
            </a:r>
            <a:r>
              <a:rPr lang="en-US" dirty="0" err="1"/>
              <a:t>lainnya</a:t>
            </a:r>
            <a:r>
              <a:rPr lang="en-US" dirty="0"/>
              <a:t>. </a:t>
            </a:r>
            <a:r>
              <a:rPr lang="en-US" dirty="0" err="1"/>
              <a:t>Organisasi</a:t>
            </a:r>
            <a:r>
              <a:rPr lang="en-US" dirty="0"/>
              <a:t> </a:t>
            </a:r>
            <a:r>
              <a:rPr lang="en-US" dirty="0" err="1"/>
              <a:t>dengan</a:t>
            </a:r>
            <a:r>
              <a:rPr lang="en-US" dirty="0"/>
              <a:t> </a:t>
            </a:r>
            <a:r>
              <a:rPr lang="en-US" dirty="0" err="1"/>
              <a:t>situasi</a:t>
            </a:r>
            <a:r>
              <a:rPr lang="en-US" dirty="0"/>
              <a:t> </a:t>
            </a:r>
            <a:r>
              <a:rPr lang="en-US" dirty="0" err="1"/>
              <a:t>dan</a:t>
            </a:r>
            <a:r>
              <a:rPr lang="en-US" dirty="0"/>
              <a:t> </a:t>
            </a:r>
            <a:r>
              <a:rPr lang="en-US" dirty="0" err="1"/>
              <a:t>karakter</a:t>
            </a:r>
            <a:r>
              <a:rPr lang="en-US" dirty="0"/>
              <a:t> </a:t>
            </a:r>
            <a:r>
              <a:rPr lang="en-US" dirty="0" err="1"/>
              <a:t>tertentu</a:t>
            </a:r>
            <a:r>
              <a:rPr lang="en-US" dirty="0"/>
              <a:t> </a:t>
            </a:r>
            <a:r>
              <a:rPr lang="en-US" dirty="0" err="1"/>
              <a:t>menuntut</a:t>
            </a:r>
            <a:r>
              <a:rPr lang="en-US" dirty="0"/>
              <a:t> </a:t>
            </a:r>
            <a:r>
              <a:rPr lang="en-US" dirty="0" err="1"/>
              <a:t>pemimpin</a:t>
            </a:r>
            <a:r>
              <a:rPr lang="en-US" dirty="0"/>
              <a:t> yang </a:t>
            </a:r>
            <a:r>
              <a:rPr lang="en-US" dirty="0" err="1"/>
              <a:t>memiliki</a:t>
            </a:r>
            <a:r>
              <a:rPr lang="en-US" dirty="0"/>
              <a:t> </a:t>
            </a:r>
            <a:r>
              <a:rPr lang="en-US" dirty="0" err="1"/>
              <a:t>variasi</a:t>
            </a:r>
            <a:r>
              <a:rPr lang="en-US" dirty="0"/>
              <a:t> </a:t>
            </a:r>
            <a:r>
              <a:rPr lang="en-US" dirty="0" err="1"/>
              <a:t>atribut</a:t>
            </a:r>
            <a:r>
              <a:rPr lang="en-US" dirty="0"/>
              <a:t> </a:t>
            </a:r>
            <a:r>
              <a:rPr lang="en-US" dirty="0" err="1"/>
              <a:t>tertentu</a:t>
            </a:r>
            <a:r>
              <a:rPr lang="en-US" dirty="0"/>
              <a:t> pula.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7709" y="356064"/>
            <a:ext cx="6832296" cy="43204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p:txBody>
          <a:bodyPr/>
          <a:lstStyle/>
          <a:p>
            <a:pPr algn="just"/>
            <a:r>
              <a:rPr lang="en-US" sz="2800" b="1" dirty="0"/>
              <a:t>Silakan dibaca literatur lebih lanjut tentang  </a:t>
            </a:r>
            <a:r>
              <a:rPr lang="en-US" sz="2800" b="1" dirty="0" err="1"/>
              <a:t>Teori</a:t>
            </a:r>
            <a:r>
              <a:rPr lang="en-US" sz="2800" b="1" dirty="0"/>
              <a:t> </a:t>
            </a:r>
            <a:r>
              <a:rPr lang="en-US" sz="2800" b="1" dirty="0" err="1"/>
              <a:t>Kepemimpinan</a:t>
            </a:r>
            <a:endParaRPr lang="en-US" sz="28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REFERENSI</a:t>
            </a:r>
          </a:p>
        </p:txBody>
      </p:sp>
      <p:sp>
        <p:nvSpPr>
          <p:cNvPr id="3" name="Content Placeholder 2"/>
          <p:cNvSpPr>
            <a:spLocks noGrp="1"/>
          </p:cNvSpPr>
          <p:nvPr>
            <p:ph sz="quarter" idx="10"/>
          </p:nvPr>
        </p:nvSpPr>
        <p:spPr/>
        <p:txBody>
          <a:bodyPr/>
          <a:lstStyle/>
          <a:p>
            <a:r>
              <a:rPr lang="en-US" sz="2800" b="1" dirty="0"/>
              <a:t>Teori Kepemimpinan, Sri Sundari, https://www.academia.edu/37068577/Teori_Kepemimpinan</a:t>
            </a:r>
          </a:p>
          <a:p>
            <a:r>
              <a:rPr lang="en-US" sz="2800" b="1" dirty="0"/>
              <a:t>http://teknikkepemimpinan.blogspot.com/2010/02/teori-kepemimpinan.html</a:t>
            </a:r>
          </a:p>
          <a:p>
            <a:r>
              <a:rPr lang="en-US" sz="2800" b="1" dirty="0"/>
              <a:t>https://dinus.ac.id/repository/docs/ajar/TEORI_KEPEMIMPINAN_(TM_3-4_)_.pdf</a:t>
            </a:r>
          </a:p>
          <a:p>
            <a:r>
              <a:rPr lang="en-US" sz="2800" b="1" dirty="0"/>
              <a:t>Modul 1, Konsep dasar Kepemimpinan,Universitas Terbuka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163" y="291941"/>
            <a:ext cx="10515600" cy="1325563"/>
          </a:xfrm>
        </p:spPr>
        <p:txBody>
          <a:bodyPr/>
          <a:lstStyle/>
          <a:p>
            <a:r>
              <a:rPr lang="en-US" sz="3600" b="1" dirty="0"/>
              <a:t>PESAN HIKMAH</a:t>
            </a:r>
          </a:p>
        </p:txBody>
      </p:sp>
      <p:pic>
        <p:nvPicPr>
          <p:cNvPr id="4" name="Content Placeholder 3" descr="Stiker_Cutting_Sticker_helm_Masjid_kaligrafi_Masjid_untuk_Mo"/>
          <p:cNvPicPr>
            <a:picLocks noGrp="1" noChangeAspect="1"/>
          </p:cNvPicPr>
          <p:nvPr>
            <p:ph sz="quarter" idx="4294967295"/>
          </p:nvPr>
        </p:nvPicPr>
        <p:blipFill>
          <a:blip r:embed="rId2"/>
          <a:stretch>
            <a:fillRect/>
          </a:stretch>
        </p:blipFill>
        <p:spPr>
          <a:xfrm>
            <a:off x="4173854" y="1617504"/>
            <a:ext cx="4041775" cy="4319588"/>
          </a:xfrm>
          <a:prstGeom prst="rect">
            <a:avLst/>
          </a:prstGeom>
        </p:spPr>
      </p:pic>
      <p:sp>
        <p:nvSpPr>
          <p:cNvPr id="3" name="Text Box 2"/>
          <p:cNvSpPr txBox="1"/>
          <p:nvPr/>
        </p:nvSpPr>
        <p:spPr>
          <a:xfrm>
            <a:off x="1666240" y="5904865"/>
            <a:ext cx="9057005" cy="583565"/>
          </a:xfrm>
          <a:prstGeom prst="rect">
            <a:avLst/>
          </a:prstGeom>
          <a:noFill/>
        </p:spPr>
        <p:txBody>
          <a:bodyPr wrap="square" rtlCol="0">
            <a:spAutoFit/>
          </a:bodyPr>
          <a:lstStyle/>
          <a:p>
            <a:pPr algn="ctr"/>
            <a:r>
              <a:rPr lang="en-US" sz="3200" b="1"/>
              <a:t>TELADAN DAN PANUTAN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a:latin typeface="Berlin Sans FB Demi" panose="020E0802020502020306" pitchFamily="34" charset="0"/>
                <a:ea typeface="Arial Unicode MS" pitchFamily="34" charset="-128"/>
                <a:cs typeface="Tahoma" panose="020B0604030504040204" pitchFamily="34" charset="0"/>
              </a:rPr>
            </a:br>
            <a:endParaRPr lang="en-US" sz="4000" b="1" dirty="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a:latin typeface="Gill Sans MT Condensed" panose="020B0506020104020203" pitchFamily="34" charset="0"/>
                <a:ea typeface="Arial Unicode MS" pitchFamily="34" charset="-128"/>
                <a:cs typeface="Tahoma" panose="020B0604030504040204" pitchFamily="34" charset="0"/>
              </a:rPr>
              <a:t>Ya</a:t>
            </a:r>
            <a:r>
              <a:rPr lang="en-US" sz="3600" dirty="0">
                <a:latin typeface="Gill Sans MT Condensed" panose="020B0506020104020203" pitchFamily="34" charset="0"/>
                <a:ea typeface="Arial Unicode MS" pitchFamily="34" charset="-128"/>
                <a:cs typeface="Tahoma" panose="020B0604030504040204" pitchFamily="34" charset="0"/>
              </a:rPr>
              <a:t> Allah </a:t>
            </a:r>
            <a:r>
              <a:rPr lang="en-US" sz="3600" dirty="0" err="1">
                <a:latin typeface="Gill Sans MT Condensed" panose="020B0506020104020203" pitchFamily="34" charset="0"/>
                <a:ea typeface="Arial Unicode MS" pitchFamily="34" charset="-128"/>
                <a:cs typeface="Tahoma" panose="020B0604030504040204" pitchFamily="34" charset="0"/>
              </a:rPr>
              <a:t>Tunjukkanlah</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kepada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kebenaran</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sehinggga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dapat</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mengikutinya</a:t>
            </a:r>
            <a:r>
              <a:rPr lang="en-US" sz="3600" dirty="0">
                <a:latin typeface="Gill Sans MT Condensed" panose="020B0506020104020203" pitchFamily="34" charset="0"/>
                <a:ea typeface="Arial Unicode MS" pitchFamily="34" charset="-128"/>
                <a:cs typeface="Tahoma" panose="020B0604030504040204" pitchFamily="34" charset="0"/>
              </a:rPr>
              <a:t>, </a:t>
            </a:r>
          </a:p>
          <a:p>
            <a:pPr algn="ctr" eaLnBrk="1" hangingPunct="1">
              <a:buFontTx/>
              <a:buNone/>
            </a:pPr>
            <a:r>
              <a:rPr lang="en-US" sz="3600" dirty="0">
                <a:latin typeface="Gill Sans MT Condensed" panose="020B0506020104020203" pitchFamily="34" charset="0"/>
                <a:ea typeface="Arial Unicode MS" pitchFamily="34" charset="-128"/>
                <a:cs typeface="Tahoma" panose="020B0604030504040204" pitchFamily="34" charset="0"/>
              </a:rPr>
              <a:t>Dan </a:t>
            </a:r>
            <a:r>
              <a:rPr lang="en-US" sz="3600" dirty="0" err="1">
                <a:latin typeface="Gill Sans MT Condensed" panose="020B0506020104020203" pitchFamily="34" charset="0"/>
                <a:ea typeface="Arial Unicode MS" pitchFamily="34" charset="-128"/>
                <a:cs typeface="Tahoma" panose="020B0604030504040204" pitchFamily="34" charset="0"/>
              </a:rPr>
              <a:t>tunjukkanlah</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kepada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keburukan</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sehingga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dapat</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menjauhinya</a:t>
            </a:r>
            <a:r>
              <a:rPr lang="en-US" sz="3600" dirty="0">
                <a:latin typeface="Gill Sans MT Condensed" panose="020B0506020104020203" pitchFamily="34" charset="0"/>
                <a:ea typeface="Arial Unicode MS" pitchFamily="34" charset="-128"/>
                <a:cs typeface="Tahoma" panose="020B0604030504040204" pitchFamily="34" charset="0"/>
              </a:rPr>
              <a:t>.</a:t>
            </a:r>
          </a:p>
          <a:p>
            <a:pPr eaLnBrk="1" hangingPunct="1"/>
            <a:endParaRPr lang="en-US" sz="2400" dirty="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707" y="96131"/>
            <a:ext cx="10515600" cy="1325563"/>
          </a:xfrm>
        </p:spPr>
        <p:txBody>
          <a:bodyPr/>
          <a:lstStyle/>
          <a:p>
            <a:r>
              <a:rPr lang="en-US" sz="4000" b="1" dirty="0" err="1"/>
              <a:t>Bahan</a:t>
            </a:r>
            <a:r>
              <a:rPr lang="en-US" sz="4000" b="1" dirty="0"/>
              <a:t> </a:t>
            </a:r>
            <a:r>
              <a:rPr lang="en-US" sz="4000" b="1" dirty="0" err="1"/>
              <a:t>Kajian</a:t>
            </a:r>
            <a:endParaRPr lang="en-US" sz="4000" b="1" dirty="0"/>
          </a:p>
        </p:txBody>
      </p:sp>
      <p:sp>
        <p:nvSpPr>
          <p:cNvPr id="3" name="Content Placeholder 2"/>
          <p:cNvSpPr>
            <a:spLocks noGrp="1"/>
          </p:cNvSpPr>
          <p:nvPr>
            <p:ph sz="quarter" idx="4294967295"/>
          </p:nvPr>
        </p:nvSpPr>
        <p:spPr>
          <a:xfrm>
            <a:off x="1224129" y="1421694"/>
            <a:ext cx="10082212" cy="5081588"/>
          </a:xfrm>
          <a:prstGeom prst="rect">
            <a:avLst/>
          </a:prstGeom>
        </p:spPr>
        <p:txBody>
          <a:bodyPr/>
          <a:lstStyle/>
          <a:p>
            <a:r>
              <a:rPr lang="en-US" sz="2800" dirty="0"/>
              <a:t>Teori Group, </a:t>
            </a:r>
          </a:p>
          <a:p>
            <a:r>
              <a:rPr lang="en-US" sz="2800" dirty="0"/>
              <a:t>Exchange Theory, </a:t>
            </a:r>
          </a:p>
          <a:p>
            <a:r>
              <a:rPr lang="en-US" sz="2800" dirty="0"/>
              <a:t>Situasional Theory, </a:t>
            </a:r>
          </a:p>
          <a:p>
            <a:r>
              <a:rPr lang="en-US" sz="2800" dirty="0"/>
              <a:t>Path-goal Theory, </a:t>
            </a:r>
          </a:p>
          <a:p>
            <a:r>
              <a:rPr lang="en-US" sz="2800" dirty="0"/>
              <a:t>Behavioral Theory, </a:t>
            </a:r>
          </a:p>
          <a:p>
            <a:r>
              <a:rPr lang="en-US" sz="2800" dirty="0"/>
              <a:t>Transformational Theory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7728585" y="418465"/>
            <a:ext cx="2942590" cy="583565"/>
          </a:xfrm>
          <a:prstGeom prst="rect">
            <a:avLst/>
          </a:prstGeom>
          <a:noFill/>
        </p:spPr>
        <p:txBody>
          <a:bodyPr wrap="square" rtlCol="0">
            <a:spAutoFit/>
          </a:bodyPr>
          <a:lstStyle/>
          <a:p>
            <a:r>
              <a:rPr lang="en-US" sz="3200"/>
              <a:t>TEORI GROUP</a:t>
            </a:r>
          </a:p>
        </p:txBody>
      </p:sp>
      <p:sp>
        <p:nvSpPr>
          <p:cNvPr id="3" name="Text Box 2"/>
          <p:cNvSpPr txBox="1"/>
          <p:nvPr/>
        </p:nvSpPr>
        <p:spPr>
          <a:xfrm>
            <a:off x="-27305" y="1646555"/>
            <a:ext cx="12245975" cy="3970318"/>
          </a:xfrm>
          <a:prstGeom prst="rect">
            <a:avLst/>
          </a:prstGeom>
          <a:noFill/>
        </p:spPr>
        <p:txBody>
          <a:bodyPr wrap="square" rtlCol="0" anchor="t">
            <a:spAutoFit/>
          </a:bodyPr>
          <a:lstStyle/>
          <a:p>
            <a:r>
              <a:rPr lang="en-US" sz="2800" dirty="0">
                <a:solidFill>
                  <a:srgbClr val="FF0000"/>
                </a:solidFill>
              </a:rPr>
              <a:t>Cattell  dan  </a:t>
            </a:r>
            <a:r>
              <a:rPr lang="en-US" sz="2800" dirty="0" err="1">
                <a:solidFill>
                  <a:srgbClr val="FF0000"/>
                </a:solidFill>
              </a:rPr>
              <a:t>Stice</a:t>
            </a:r>
            <a:r>
              <a:rPr lang="en-US" sz="2800" dirty="0"/>
              <a:t> yang  </a:t>
            </a:r>
            <a:r>
              <a:rPr lang="en-US" sz="2800" dirty="0" err="1"/>
              <a:t>melakukan</a:t>
            </a:r>
            <a:r>
              <a:rPr lang="en-US" sz="2800" dirty="0"/>
              <a:t>  </a:t>
            </a:r>
            <a:r>
              <a:rPr lang="en-US" sz="2800" dirty="0" err="1"/>
              <a:t>penelitian</a:t>
            </a:r>
            <a:r>
              <a:rPr lang="en-US" sz="2800" dirty="0"/>
              <a:t>  </a:t>
            </a:r>
            <a:r>
              <a:rPr lang="en-US" sz="2800" dirty="0" err="1"/>
              <a:t>tentang</a:t>
            </a:r>
            <a:r>
              <a:rPr lang="en-US" sz="2800" dirty="0"/>
              <a:t>  </a:t>
            </a:r>
            <a:r>
              <a:rPr lang="en-US" sz="2800" dirty="0" err="1"/>
              <a:t>tipe</a:t>
            </a:r>
            <a:r>
              <a:rPr lang="en-US" sz="2800" dirty="0"/>
              <a:t>  </a:t>
            </a:r>
            <a:r>
              <a:rPr lang="en-US" sz="2800" dirty="0" err="1"/>
              <a:t>pemimpin</a:t>
            </a:r>
            <a:r>
              <a:rPr lang="en-US" sz="2800" dirty="0"/>
              <a:t> </a:t>
            </a:r>
            <a:r>
              <a:rPr lang="en-US" sz="2800" dirty="0" err="1"/>
              <a:t>kelompok</a:t>
            </a:r>
            <a:r>
              <a:rPr lang="en-US" sz="2800" dirty="0"/>
              <a:t>  pada  </a:t>
            </a:r>
            <a:r>
              <a:rPr lang="en-US" sz="2800" dirty="0" err="1"/>
              <a:t>tahun</a:t>
            </a:r>
            <a:r>
              <a:rPr lang="en-US" sz="2800" dirty="0"/>
              <a:t>  1954,  </a:t>
            </a:r>
            <a:r>
              <a:rPr lang="en-US" sz="2800" dirty="0" err="1"/>
              <a:t>mengidentifikasi</a:t>
            </a:r>
            <a:r>
              <a:rPr lang="en-US" sz="2800" dirty="0"/>
              <a:t>  </a:t>
            </a:r>
            <a:r>
              <a:rPr lang="en-US" sz="2800" dirty="0" err="1"/>
              <a:t>adanya</a:t>
            </a:r>
            <a:r>
              <a:rPr lang="en-US" sz="2800" dirty="0"/>
              <a:t>  4  (</a:t>
            </a:r>
            <a:r>
              <a:rPr lang="en-US" sz="2800" dirty="0" err="1"/>
              <a:t>empat</a:t>
            </a:r>
            <a:r>
              <a:rPr lang="en-US" sz="2800" dirty="0"/>
              <a:t>)  </a:t>
            </a:r>
            <a:r>
              <a:rPr lang="en-US" sz="2800" dirty="0" err="1"/>
              <a:t>tipe</a:t>
            </a:r>
            <a:r>
              <a:rPr lang="en-US" sz="2800" dirty="0"/>
              <a:t> </a:t>
            </a:r>
            <a:r>
              <a:rPr lang="en-US" sz="2800" dirty="0" err="1"/>
              <a:t>pemimpin</a:t>
            </a:r>
            <a:r>
              <a:rPr lang="en-US" sz="2800" dirty="0"/>
              <a:t>, </a:t>
            </a:r>
            <a:r>
              <a:rPr lang="en-US" sz="2800" dirty="0" err="1"/>
              <a:t>yaitu</a:t>
            </a:r>
            <a:r>
              <a:rPr lang="en-US" sz="2800" dirty="0"/>
              <a:t>:</a:t>
            </a:r>
          </a:p>
          <a:p>
            <a:r>
              <a:rPr lang="en-US" sz="2800" dirty="0"/>
              <a:t>1)Persistent   leaders:   </a:t>
            </a:r>
            <a:r>
              <a:rPr lang="en-US" sz="2800" dirty="0" err="1"/>
              <a:t>pemimpin</a:t>
            </a:r>
            <a:r>
              <a:rPr lang="en-US" sz="2800" dirty="0"/>
              <a:t> yang   </a:t>
            </a:r>
            <a:r>
              <a:rPr lang="en-US" sz="2800" dirty="0" err="1"/>
              <a:t>senang</a:t>
            </a:r>
            <a:r>
              <a:rPr lang="en-US" sz="2800" dirty="0"/>
              <a:t>   </a:t>
            </a:r>
            <a:r>
              <a:rPr lang="en-US" sz="2800" dirty="0" err="1"/>
              <a:t>bergaul</a:t>
            </a:r>
            <a:r>
              <a:rPr lang="en-US" sz="2800" dirty="0"/>
              <a:t>   </a:t>
            </a:r>
            <a:r>
              <a:rPr lang="en-US" sz="2800" dirty="0" err="1"/>
              <a:t>dan</a:t>
            </a:r>
            <a:r>
              <a:rPr lang="en-US" sz="2800" dirty="0"/>
              <a:t> </a:t>
            </a:r>
            <a:r>
              <a:rPr lang="en-US" sz="2800" dirty="0" err="1"/>
              <a:t>tampil</a:t>
            </a:r>
            <a:r>
              <a:rPr lang="en-US" sz="2800" dirty="0"/>
              <a:t>;</a:t>
            </a:r>
          </a:p>
          <a:p>
            <a:r>
              <a:rPr lang="en-US" sz="2800" dirty="0"/>
              <a:t>2)Salient  leaders:  </a:t>
            </a:r>
            <a:r>
              <a:rPr lang="en-US" sz="2800" dirty="0" err="1"/>
              <a:t>pemimpin</a:t>
            </a:r>
            <a:r>
              <a:rPr lang="en-US" sz="2800" dirty="0"/>
              <a:t> </a:t>
            </a:r>
            <a:r>
              <a:rPr lang="en-US" sz="2800" dirty="0" err="1"/>
              <a:t>senang</a:t>
            </a:r>
            <a:r>
              <a:rPr lang="en-US" sz="2800" dirty="0"/>
              <a:t>  </a:t>
            </a:r>
            <a:r>
              <a:rPr lang="en-US" sz="2800" dirty="0" err="1"/>
              <a:t>menjadi</a:t>
            </a:r>
            <a:r>
              <a:rPr lang="en-US" sz="2800" dirty="0"/>
              <a:t>  </a:t>
            </a:r>
            <a:r>
              <a:rPr lang="en-US" sz="2800" dirty="0" err="1"/>
              <a:t>pengamat</a:t>
            </a:r>
            <a:r>
              <a:rPr lang="en-US" sz="2800" dirty="0"/>
              <a:t>  dan </a:t>
            </a:r>
            <a:r>
              <a:rPr lang="en-US" sz="2800" dirty="0" err="1"/>
              <a:t>menempatkan</a:t>
            </a:r>
            <a:r>
              <a:rPr lang="en-US" sz="2800" dirty="0"/>
              <a:t>   </a:t>
            </a:r>
            <a:r>
              <a:rPr lang="en-US" sz="2800" dirty="0" err="1"/>
              <a:t>diri</a:t>
            </a:r>
            <a:r>
              <a:rPr lang="en-US" sz="2800" dirty="0"/>
              <a:t>   </a:t>
            </a:r>
            <a:r>
              <a:rPr lang="en-US" sz="2800" dirty="0" err="1"/>
              <a:t>sebagai</a:t>
            </a:r>
            <a:r>
              <a:rPr lang="en-US" sz="2800" dirty="0"/>
              <a:t>   orang   yang paling   </a:t>
            </a:r>
            <a:r>
              <a:rPr lang="en-US" sz="2800" dirty="0" err="1"/>
              <a:t>berkuasa</a:t>
            </a:r>
            <a:r>
              <a:rPr lang="en-US" sz="2800" dirty="0"/>
              <a:t>   </a:t>
            </a:r>
            <a:r>
              <a:rPr lang="en-US" sz="2800" dirty="0" err="1"/>
              <a:t>dalam</a:t>
            </a:r>
            <a:r>
              <a:rPr lang="en-US" sz="2800" dirty="0"/>
              <a:t> </a:t>
            </a:r>
            <a:r>
              <a:rPr lang="en-US" sz="2800" dirty="0" err="1"/>
              <a:t>kelompok</a:t>
            </a:r>
            <a:r>
              <a:rPr lang="en-US" sz="2800" dirty="0"/>
              <a:t>;</a:t>
            </a:r>
          </a:p>
          <a:p>
            <a:r>
              <a:rPr lang="en-US" sz="2800" dirty="0"/>
              <a:t>3)</a:t>
            </a:r>
            <a:r>
              <a:rPr lang="en-US" sz="2800" dirty="0" err="1"/>
              <a:t>Sociometric</a:t>
            </a:r>
            <a:r>
              <a:rPr lang="en-US" sz="2800" dirty="0"/>
              <a:t>  leaders:  </a:t>
            </a:r>
            <a:r>
              <a:rPr lang="en-US" sz="2800" dirty="0" err="1"/>
              <a:t>pemimpin</a:t>
            </a:r>
            <a:r>
              <a:rPr lang="en-US" sz="2800" dirty="0"/>
              <a:t>  yang  </a:t>
            </a:r>
            <a:r>
              <a:rPr lang="en-US" sz="2800" dirty="0" err="1"/>
              <a:t>disukai</a:t>
            </a:r>
            <a:r>
              <a:rPr lang="en-US" sz="2800" dirty="0"/>
              <a:t>  </a:t>
            </a:r>
            <a:r>
              <a:rPr lang="en-US" sz="2800" dirty="0" err="1"/>
              <a:t>dan</a:t>
            </a:r>
            <a:r>
              <a:rPr lang="en-US" sz="2800" dirty="0"/>
              <a:t> </a:t>
            </a:r>
            <a:r>
              <a:rPr lang="en-US" sz="2800" dirty="0" err="1"/>
              <a:t>populer</a:t>
            </a:r>
            <a:r>
              <a:rPr lang="en-US" sz="2800" dirty="0"/>
              <a:t>  di </a:t>
            </a:r>
            <a:r>
              <a:rPr lang="en-US" sz="2800" dirty="0" err="1"/>
              <a:t>kalangan</a:t>
            </a:r>
            <a:r>
              <a:rPr lang="en-US" sz="2800" dirty="0"/>
              <a:t> </a:t>
            </a:r>
            <a:r>
              <a:rPr lang="en-US" sz="2800" dirty="0" err="1"/>
              <a:t>kelompoknya</a:t>
            </a:r>
            <a:r>
              <a:rPr lang="en-US" sz="2800" dirty="0"/>
              <a:t>;</a:t>
            </a:r>
          </a:p>
          <a:p>
            <a:r>
              <a:rPr lang="en-US" sz="2800" dirty="0"/>
              <a:t>4)Elected  leaders:   </a:t>
            </a:r>
            <a:r>
              <a:rPr lang="en-US" sz="2800" dirty="0" err="1"/>
              <a:t>pemimpin</a:t>
            </a:r>
            <a:r>
              <a:rPr lang="en-US" sz="2800" dirty="0"/>
              <a:t>  yang  </a:t>
            </a:r>
            <a:r>
              <a:rPr lang="en-US" sz="2800" dirty="0" err="1"/>
              <a:t>menjadi</a:t>
            </a:r>
            <a:r>
              <a:rPr lang="en-US" sz="2800" dirty="0"/>
              <a:t>  </a:t>
            </a:r>
            <a:r>
              <a:rPr lang="en-US" sz="2800" dirty="0" err="1"/>
              <a:t>pemimpin</a:t>
            </a:r>
            <a:r>
              <a:rPr lang="en-US" sz="2800" dirty="0"/>
              <a:t>  </a:t>
            </a:r>
            <a:r>
              <a:rPr lang="en-US" sz="2800" dirty="0" err="1"/>
              <a:t>karena</a:t>
            </a:r>
            <a:r>
              <a:rPr lang="en-US" sz="2800" dirty="0"/>
              <a:t> </a:t>
            </a:r>
            <a:r>
              <a:rPr lang="en-US" sz="2800" dirty="0" err="1"/>
              <a:t>dipilih</a:t>
            </a:r>
            <a:r>
              <a:rPr lang="en-US" sz="2800" dirty="0"/>
              <a:t> </a:t>
            </a:r>
            <a:r>
              <a:rPr lang="en-US" sz="2800" dirty="0" err="1"/>
              <a:t>oleh</a:t>
            </a:r>
            <a:r>
              <a:rPr lang="en-US" sz="2800" dirty="0"/>
              <a:t> </a:t>
            </a:r>
            <a:r>
              <a:rPr lang="en-US" sz="2800" dirty="0" err="1"/>
              <a:t>kelompoknya</a:t>
            </a:r>
            <a:r>
              <a:rPr lang="en-US" sz="2800" dirty="0"/>
              <a:t> </a:t>
            </a:r>
            <a:r>
              <a:rPr lang="en-US" sz="2800" dirty="0" err="1"/>
              <a:t>dan</a:t>
            </a:r>
            <a:r>
              <a:rPr lang="en-US" sz="2800" dirty="0"/>
              <a:t> </a:t>
            </a:r>
            <a:r>
              <a:rPr lang="en-US" sz="2800" dirty="0" err="1"/>
              <a:t>juga</a:t>
            </a:r>
            <a:r>
              <a:rPr lang="en-US" sz="2800" dirty="0"/>
              <a:t> yang </a:t>
            </a:r>
            <a:r>
              <a:rPr lang="en-US" sz="2800" dirty="0" err="1"/>
              <a:t>bukan</a:t>
            </a:r>
            <a:r>
              <a:rPr lang="en-US" sz="2800" dirty="0"/>
              <a:t> </a:t>
            </a:r>
            <a:r>
              <a:rPr lang="en-US" sz="2800" dirty="0" err="1"/>
              <a:t>kelompoknya</a:t>
            </a:r>
            <a:r>
              <a:rPr lang="en-US" sz="28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91564" y="226756"/>
            <a:ext cx="5800436" cy="432048"/>
          </a:xfrm>
        </p:spPr>
        <p:txBody>
          <a:bodyPr/>
          <a:lstStyle/>
          <a:p>
            <a:r>
              <a:rPr lang="en-US" b="1" dirty="0" err="1"/>
              <a:t>Teori</a:t>
            </a:r>
            <a:r>
              <a:rPr lang="en-US" b="1" dirty="0"/>
              <a:t> Group</a:t>
            </a:r>
          </a:p>
        </p:txBody>
      </p:sp>
      <p:sp>
        <p:nvSpPr>
          <p:cNvPr id="3" name="Content Placeholder 2"/>
          <p:cNvSpPr>
            <a:spLocks noGrp="1"/>
          </p:cNvSpPr>
          <p:nvPr>
            <p:ph sz="quarter" idx="10"/>
          </p:nvPr>
        </p:nvSpPr>
        <p:spPr>
          <a:xfrm>
            <a:off x="519548" y="1265382"/>
            <a:ext cx="10081684" cy="4319588"/>
          </a:xfrm>
        </p:spPr>
        <p:txBody>
          <a:bodyPr/>
          <a:lstStyle/>
          <a:p>
            <a:pPr marL="0" indent="0">
              <a:buNone/>
            </a:pPr>
            <a:r>
              <a:rPr lang="en-US" sz="2400" dirty="0" err="1">
                <a:solidFill>
                  <a:srgbClr val="FF0000"/>
                </a:solidFill>
              </a:rPr>
              <a:t>S.Levine</a:t>
            </a:r>
            <a:r>
              <a:rPr lang="en-US" sz="2400" dirty="0"/>
              <a:t> </a:t>
            </a:r>
            <a:r>
              <a:rPr lang="en-US" sz="2400" dirty="0" err="1"/>
              <a:t>pada</a:t>
            </a:r>
            <a:r>
              <a:rPr lang="en-US" sz="2400" dirty="0"/>
              <a:t>   </a:t>
            </a:r>
            <a:r>
              <a:rPr lang="en-US" sz="2400" dirty="0" err="1"/>
              <a:t>tahun</a:t>
            </a:r>
            <a:r>
              <a:rPr lang="en-US" sz="2400" dirty="0"/>
              <a:t>   1949   </a:t>
            </a:r>
            <a:r>
              <a:rPr lang="en-US" sz="2400" dirty="0" err="1"/>
              <a:t>melakukan</a:t>
            </a:r>
            <a:r>
              <a:rPr lang="en-US" sz="2400" dirty="0"/>
              <a:t>   </a:t>
            </a:r>
            <a:r>
              <a:rPr lang="en-US" sz="2400" dirty="0" err="1"/>
              <a:t>penelitian</a:t>
            </a:r>
            <a:r>
              <a:rPr lang="en-US" sz="2400" dirty="0"/>
              <a:t>   </a:t>
            </a:r>
            <a:r>
              <a:rPr lang="en-US" sz="2400" dirty="0" err="1"/>
              <a:t>pada</a:t>
            </a:r>
            <a:r>
              <a:rPr lang="en-US" sz="2400" dirty="0"/>
              <a:t>   </a:t>
            </a:r>
            <a:r>
              <a:rPr lang="en-US" sz="2400" dirty="0" err="1"/>
              <a:t>kelompok-kelompok</a:t>
            </a:r>
            <a:r>
              <a:rPr lang="en-US" sz="2400" dirty="0"/>
              <a:t> </a:t>
            </a:r>
            <a:r>
              <a:rPr lang="en-US" sz="2400" dirty="0" err="1"/>
              <a:t>kecil</a:t>
            </a:r>
            <a:r>
              <a:rPr lang="en-US" sz="2400" dirty="0"/>
              <a:t>, </a:t>
            </a:r>
            <a:r>
              <a:rPr lang="en-US" sz="2400" dirty="0" err="1"/>
              <a:t>dan</a:t>
            </a:r>
            <a:r>
              <a:rPr lang="en-US" sz="2400" dirty="0"/>
              <a:t> </a:t>
            </a:r>
            <a:r>
              <a:rPr lang="en-US" sz="2400" dirty="0" err="1"/>
              <a:t>mengidentifikasi</a:t>
            </a:r>
            <a:r>
              <a:rPr lang="en-US" sz="2400" dirty="0"/>
              <a:t> </a:t>
            </a:r>
            <a:r>
              <a:rPr lang="en-US" sz="2400" dirty="0" err="1"/>
              <a:t>adanya</a:t>
            </a:r>
            <a:r>
              <a:rPr lang="en-US" sz="2400" dirty="0"/>
              <a:t> 4 </a:t>
            </a:r>
            <a:r>
              <a:rPr lang="en-US" sz="2400" dirty="0" err="1"/>
              <a:t>tipe</a:t>
            </a:r>
            <a:r>
              <a:rPr lang="en-US" sz="2400" dirty="0"/>
              <a:t> </a:t>
            </a:r>
            <a:r>
              <a:rPr lang="en-US" sz="2400" dirty="0" err="1"/>
              <a:t>pemimpin</a:t>
            </a:r>
            <a:r>
              <a:rPr lang="en-US" sz="2400" dirty="0"/>
              <a:t> </a:t>
            </a:r>
            <a:r>
              <a:rPr lang="en-US" sz="2400" dirty="0" err="1"/>
              <a:t>berikut,</a:t>
            </a:r>
            <a:endParaRPr lang="en-US" sz="2400" dirty="0"/>
          </a:p>
          <a:p>
            <a:pPr marL="0" indent="0">
              <a:buNone/>
            </a:pPr>
            <a:r>
              <a:rPr lang="en-US" sz="2400" dirty="0"/>
              <a:t>1)The  charismatic  leader:  </a:t>
            </a:r>
            <a:r>
              <a:rPr lang="en-US" sz="2400" dirty="0" err="1"/>
              <a:t>adalah</a:t>
            </a:r>
            <a:r>
              <a:rPr lang="en-US" sz="2400" dirty="0"/>
              <a:t>  </a:t>
            </a:r>
            <a:r>
              <a:rPr lang="en-US" sz="2400" dirty="0" err="1"/>
              <a:t>pemimpin</a:t>
            </a:r>
            <a:r>
              <a:rPr lang="en-US" sz="2400" dirty="0"/>
              <a:t>  yang  </a:t>
            </a:r>
            <a:r>
              <a:rPr lang="en-US" sz="2400" dirty="0" err="1"/>
              <a:t>mampu</a:t>
            </a:r>
            <a:r>
              <a:rPr lang="en-US" sz="2400" dirty="0"/>
              <a:t>  </a:t>
            </a:r>
            <a:r>
              <a:rPr lang="en-US" sz="2400" dirty="0" err="1"/>
              <a:t>mengajak</a:t>
            </a:r>
            <a:r>
              <a:rPr lang="en-US" sz="2400" dirty="0"/>
              <a:t> </a:t>
            </a:r>
            <a:r>
              <a:rPr lang="en-US" sz="2400" dirty="0" err="1"/>
              <a:t>semua</a:t>
            </a:r>
            <a:r>
              <a:rPr lang="en-US" sz="2400" dirty="0"/>
              <a:t>    </a:t>
            </a:r>
            <a:r>
              <a:rPr lang="en-US" sz="2400" dirty="0" err="1"/>
              <a:t>anggota</a:t>
            </a:r>
            <a:r>
              <a:rPr lang="en-US" sz="2400" dirty="0"/>
              <a:t>    </a:t>
            </a:r>
            <a:r>
              <a:rPr lang="en-US" sz="2400" dirty="0" err="1"/>
              <a:t>kelompok</a:t>
            </a:r>
            <a:r>
              <a:rPr lang="en-US" sz="2400" dirty="0"/>
              <a:t>    </a:t>
            </a:r>
            <a:r>
              <a:rPr lang="en-US" sz="2400" dirty="0" err="1"/>
              <a:t>mencapai</a:t>
            </a:r>
            <a:r>
              <a:rPr lang="en-US" sz="2400" dirty="0"/>
              <a:t>    </a:t>
            </a:r>
            <a:r>
              <a:rPr lang="en-US" sz="2400" dirty="0" err="1"/>
              <a:t>tujuan</a:t>
            </a:r>
            <a:r>
              <a:rPr lang="en-US" sz="2400" dirty="0"/>
              <a:t>    </a:t>
            </a:r>
            <a:r>
              <a:rPr lang="en-US" sz="2400" dirty="0" err="1"/>
              <a:t>bersama,tetapi</a:t>
            </a:r>
            <a:r>
              <a:rPr lang="en-US" sz="2400" dirty="0"/>
              <a:t> </a:t>
            </a:r>
            <a:r>
              <a:rPr lang="en-US" sz="2400" dirty="0" err="1"/>
              <a:t>cenderung</a:t>
            </a:r>
            <a:r>
              <a:rPr lang="en-US" sz="2400" dirty="0"/>
              <a:t> </a:t>
            </a:r>
            <a:r>
              <a:rPr lang="en-US" sz="2400" dirty="0" err="1"/>
              <a:t>melakukannya</a:t>
            </a:r>
            <a:r>
              <a:rPr lang="en-US" sz="2400" dirty="0"/>
              <a:t> </a:t>
            </a:r>
            <a:r>
              <a:rPr lang="en-US" sz="2400" dirty="0" err="1"/>
              <a:t>dengan</a:t>
            </a:r>
            <a:r>
              <a:rPr lang="en-US" sz="2400" dirty="0"/>
              <a:t> dogma yang </a:t>
            </a:r>
            <a:r>
              <a:rPr lang="en-US" sz="2400" dirty="0" err="1"/>
              <a:t>kaku</a:t>
            </a:r>
            <a:r>
              <a:rPr lang="en-US" sz="2400" dirty="0"/>
              <a:t>. </a:t>
            </a:r>
          </a:p>
          <a:p>
            <a:pPr marL="0" indent="0">
              <a:buNone/>
            </a:pPr>
            <a:r>
              <a:rPr lang="en-US" sz="2400" dirty="0"/>
              <a:t>2)The    organizational    leader:    </a:t>
            </a:r>
            <a:r>
              <a:rPr lang="en-US" sz="2400" dirty="0" err="1"/>
              <a:t>adalah</a:t>
            </a:r>
            <a:r>
              <a:rPr lang="en-US" sz="2400" dirty="0"/>
              <a:t>    </a:t>
            </a:r>
            <a:r>
              <a:rPr lang="en-US" sz="2400" dirty="0" err="1"/>
              <a:t>pemimpin</a:t>
            </a:r>
            <a:r>
              <a:rPr lang="en-US" sz="2400" dirty="0"/>
              <a:t>    yang    </a:t>
            </a:r>
            <a:r>
              <a:rPr lang="en-US" sz="2400" dirty="0" err="1"/>
              <a:t>mampu</a:t>
            </a:r>
            <a:r>
              <a:rPr lang="en-US" sz="2400" dirty="0"/>
              <a:t> </a:t>
            </a:r>
            <a:r>
              <a:rPr lang="en-US" sz="2400" dirty="0" err="1"/>
              <a:t>mengembangkan</a:t>
            </a:r>
            <a:r>
              <a:rPr lang="en-US" sz="2400" dirty="0"/>
              <a:t>   </a:t>
            </a:r>
            <a:r>
              <a:rPr lang="en-US" sz="2400" dirty="0" err="1"/>
              <a:t>tindakan-tindakan</a:t>
            </a:r>
            <a:r>
              <a:rPr lang="en-US" sz="2400" dirty="0"/>
              <a:t>   yang   </a:t>
            </a:r>
            <a:r>
              <a:rPr lang="en-US" sz="2400" dirty="0" err="1"/>
              <a:t>efektif</a:t>
            </a:r>
            <a:r>
              <a:rPr lang="en-US" sz="2400" dirty="0"/>
              <a:t>   </a:t>
            </a:r>
            <a:r>
              <a:rPr lang="en-US" sz="2400" dirty="0" err="1"/>
              <a:t>dan</a:t>
            </a:r>
            <a:r>
              <a:rPr lang="en-US" sz="2400" dirty="0"/>
              <a:t>   </a:t>
            </a:r>
            <a:r>
              <a:rPr lang="en-US" sz="2400" dirty="0" err="1"/>
              <a:t>cenderung</a:t>
            </a:r>
            <a:r>
              <a:rPr lang="en-US" sz="2400" dirty="0"/>
              <a:t> </a:t>
            </a:r>
            <a:r>
              <a:rPr lang="en-US" sz="2400" dirty="0" err="1"/>
              <a:t>mengarahkan</a:t>
            </a:r>
            <a:r>
              <a:rPr lang="en-US" sz="2400" dirty="0"/>
              <a:t>.</a:t>
            </a:r>
          </a:p>
          <a:p>
            <a:pPr marL="0" indent="0">
              <a:buNone/>
            </a:pPr>
            <a:r>
              <a:rPr lang="en-US" sz="2400" dirty="0"/>
              <a:t>3)The  intellectual  leader:  </a:t>
            </a:r>
            <a:r>
              <a:rPr lang="en-US" sz="2400" dirty="0" err="1"/>
              <a:t>pemimpin</a:t>
            </a:r>
            <a:r>
              <a:rPr lang="en-US" sz="2400" dirty="0"/>
              <a:t>  yang  </a:t>
            </a:r>
            <a:r>
              <a:rPr lang="en-US" sz="2400" dirty="0" err="1"/>
              <a:t>biasanya</a:t>
            </a:r>
            <a:r>
              <a:rPr lang="en-US" sz="2400" dirty="0"/>
              <a:t>  </a:t>
            </a:r>
            <a:r>
              <a:rPr lang="en-US" sz="2400" dirty="0" err="1"/>
              <a:t>kurang</a:t>
            </a:r>
            <a:r>
              <a:rPr lang="en-US" sz="2400" dirty="0"/>
              <a:t>  </a:t>
            </a:r>
            <a:r>
              <a:rPr lang="en-US" sz="2400" dirty="0" err="1"/>
              <a:t>mampu</a:t>
            </a:r>
            <a:r>
              <a:rPr lang="en-US" sz="2400" dirty="0"/>
              <a:t> </a:t>
            </a:r>
            <a:r>
              <a:rPr lang="en-US" sz="2400" dirty="0" err="1"/>
              <a:t>menarik</a:t>
            </a:r>
            <a:r>
              <a:rPr lang="en-US" sz="2400" dirty="0"/>
              <a:t> </a:t>
            </a:r>
            <a:r>
              <a:rPr lang="en-US" sz="2400" dirty="0" err="1"/>
              <a:t>perhatian</a:t>
            </a:r>
            <a:r>
              <a:rPr lang="en-US" sz="2400" dirty="0"/>
              <a:t> orang </a:t>
            </a:r>
            <a:r>
              <a:rPr lang="en-US" sz="2400" dirty="0" err="1"/>
              <a:t>karena</a:t>
            </a:r>
            <a:r>
              <a:rPr lang="en-US" sz="2400" dirty="0"/>
              <a:t> </a:t>
            </a:r>
            <a:r>
              <a:rPr lang="en-US" sz="2400" dirty="0" err="1"/>
              <a:t>dia</a:t>
            </a:r>
            <a:r>
              <a:rPr lang="en-US" sz="2400" dirty="0"/>
              <a:t> </a:t>
            </a:r>
            <a:r>
              <a:rPr lang="en-US" sz="2400" dirty="0" err="1"/>
              <a:t>lebih</a:t>
            </a:r>
            <a:r>
              <a:rPr lang="en-US" sz="2400" dirty="0"/>
              <a:t> </a:t>
            </a:r>
            <a:r>
              <a:rPr lang="en-US" sz="2400" dirty="0" err="1"/>
              <a:t>tertarik</a:t>
            </a:r>
            <a:r>
              <a:rPr lang="en-US" sz="2400" dirty="0"/>
              <a:t> </a:t>
            </a:r>
            <a:r>
              <a:rPr lang="en-US" sz="2400" dirty="0" err="1"/>
              <a:t>untuk</a:t>
            </a:r>
            <a:r>
              <a:rPr lang="en-US" sz="2400" dirty="0"/>
              <a:t> </a:t>
            </a:r>
            <a:r>
              <a:rPr lang="en-US" sz="2400" dirty="0" err="1"/>
              <a:t>berpikir</a:t>
            </a:r>
            <a:r>
              <a:rPr lang="en-US" sz="2400" dirty="0"/>
              <a:t> </a:t>
            </a:r>
            <a:r>
              <a:rPr lang="en-US" sz="2400" dirty="0" err="1"/>
              <a:t>dan</a:t>
            </a:r>
            <a:r>
              <a:rPr lang="en-US" sz="2400" dirty="0"/>
              <a:t> </a:t>
            </a:r>
            <a:r>
              <a:rPr lang="en-US" sz="2400" dirty="0" err="1"/>
              <a:t>bekerja</a:t>
            </a:r>
            <a:r>
              <a:rPr lang="en-US" sz="2400" dirty="0"/>
              <a:t> </a:t>
            </a:r>
            <a:r>
              <a:rPr lang="en-US" sz="2400" dirty="0" err="1"/>
              <a:t>daripada</a:t>
            </a:r>
            <a:r>
              <a:rPr lang="en-US" sz="2400" dirty="0"/>
              <a:t> </a:t>
            </a:r>
            <a:r>
              <a:rPr lang="en-US" sz="2400" dirty="0" err="1"/>
              <a:t>berusaha</a:t>
            </a:r>
            <a:r>
              <a:rPr lang="en-US" sz="2400" dirty="0"/>
              <a:t> </a:t>
            </a:r>
            <a:r>
              <a:rPr lang="en-US" sz="2400" dirty="0" err="1"/>
              <a:t>untuk</a:t>
            </a:r>
            <a:r>
              <a:rPr lang="en-US" sz="2400" dirty="0"/>
              <a:t> </a:t>
            </a:r>
            <a:r>
              <a:rPr lang="en-US" sz="2400" dirty="0" err="1"/>
              <a:t>disenangi</a:t>
            </a:r>
            <a:r>
              <a:rPr lang="en-US" sz="2400" dirty="0"/>
              <a:t> orang.</a:t>
            </a:r>
          </a:p>
          <a:p>
            <a:pPr marL="0" indent="0">
              <a:buNone/>
            </a:pPr>
            <a:r>
              <a:rPr lang="en-US" sz="2400" dirty="0"/>
              <a:t>4)The     informal     leader:     </a:t>
            </a:r>
            <a:r>
              <a:rPr lang="en-US" sz="2400" dirty="0" err="1"/>
              <a:t>adalah</a:t>
            </a:r>
            <a:r>
              <a:rPr lang="en-US" sz="2400" dirty="0"/>
              <a:t>     </a:t>
            </a:r>
            <a:r>
              <a:rPr lang="en-US" sz="2400" dirty="0" err="1"/>
              <a:t>pemimpin</a:t>
            </a:r>
            <a:r>
              <a:rPr lang="en-US" sz="2400" dirty="0"/>
              <a:t>     yang     </a:t>
            </a:r>
            <a:r>
              <a:rPr lang="en-US" sz="2400" dirty="0" err="1"/>
              <a:t>cenderung</a:t>
            </a:r>
            <a:r>
              <a:rPr lang="en-US" sz="2400" dirty="0"/>
              <a:t> </a:t>
            </a:r>
            <a:r>
              <a:rPr lang="en-US" sz="2400" dirty="0" err="1"/>
              <a:t>menyesuaikan</a:t>
            </a:r>
            <a:r>
              <a:rPr lang="en-US" sz="2400" dirty="0"/>
              <a:t> </a:t>
            </a:r>
            <a:r>
              <a:rPr lang="en-US" sz="2400" dirty="0" err="1"/>
              <a:t>gaya</a:t>
            </a:r>
            <a:r>
              <a:rPr lang="en-US" sz="2400" dirty="0"/>
              <a:t> </a:t>
            </a:r>
            <a:r>
              <a:rPr lang="en-US" sz="2400" dirty="0" err="1"/>
              <a:t>dan</a:t>
            </a:r>
            <a:r>
              <a:rPr lang="en-US" sz="2400" dirty="0"/>
              <a:t> </a:t>
            </a:r>
            <a:r>
              <a:rPr lang="en-US" sz="2400" dirty="0" err="1"/>
              <a:t>kinerjanya</a:t>
            </a:r>
            <a:r>
              <a:rPr lang="en-US" sz="2400" dirty="0"/>
              <a:t> </a:t>
            </a:r>
            <a:r>
              <a:rPr lang="en-US" sz="2400" dirty="0" err="1"/>
              <a:t>dengan</a:t>
            </a:r>
            <a:r>
              <a:rPr lang="en-US" sz="2400" dirty="0"/>
              <a:t> </a:t>
            </a:r>
            <a:r>
              <a:rPr lang="en-US" sz="2400" dirty="0" err="1"/>
              <a:t>kebutuhan</a:t>
            </a:r>
            <a:r>
              <a:rPr lang="en-US" sz="2400" dirty="0"/>
              <a:t> </a:t>
            </a:r>
            <a:r>
              <a:rPr lang="en-US" sz="2400" dirty="0" err="1"/>
              <a:t>kelompok</a:t>
            </a:r>
            <a:r>
              <a:rPr lang="en-US" sz="24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5674" y="188788"/>
            <a:ext cx="8233337" cy="432048"/>
          </a:xfrm>
        </p:spPr>
        <p:txBody>
          <a:bodyPr/>
          <a:lstStyle/>
          <a:p>
            <a:r>
              <a:rPr lang="en-US" b="1" dirty="0"/>
              <a:t>TEORI GROUP</a:t>
            </a:r>
          </a:p>
        </p:txBody>
      </p:sp>
      <p:sp>
        <p:nvSpPr>
          <p:cNvPr id="3" name="Content Placeholder 2"/>
          <p:cNvSpPr>
            <a:spLocks noGrp="1"/>
          </p:cNvSpPr>
          <p:nvPr>
            <p:ph sz="quarter" idx="10"/>
          </p:nvPr>
        </p:nvSpPr>
        <p:spPr>
          <a:xfrm>
            <a:off x="352428" y="1581150"/>
            <a:ext cx="10081684" cy="4319588"/>
          </a:xfrm>
        </p:spPr>
        <p:txBody>
          <a:bodyPr/>
          <a:lstStyle/>
          <a:p>
            <a:pPr marL="0" indent="0">
              <a:buNone/>
            </a:pPr>
            <a:r>
              <a:rPr lang="en-US"/>
              <a:t>Clarke yang melakukan penelitian pada tahun 1951 membagi pemimpin menjadi 3 (tiga), seperti berikut,</a:t>
            </a:r>
          </a:p>
          <a:p>
            <a:pPr marL="0" indent="0">
              <a:buNone/>
            </a:pPr>
            <a:r>
              <a:rPr lang="en-US"/>
              <a:t>1)Popular  Leader:  adalah  pemimpin  yang  mampu  mempengaruhi orang   lain   atau   anggota   kelompoknya   karena   dia    memiliki kombinasi kepribadian dan kemampuan yang unik dan luar biasa.</a:t>
            </a:r>
          </a:p>
          <a:p>
            <a:pPr marL="0" indent="0">
              <a:buNone/>
            </a:pPr>
            <a:r>
              <a:rPr lang="en-US"/>
              <a:t>2)Group    Leader:    adalah    pemimpin    yang    mampu    memahami kepribadian   masing-masing   anggota   kelompoknya   dan   mampu mendorong mereka  mencapai  pengalaman yang memuaskan.</a:t>
            </a:r>
          </a:p>
          <a:p>
            <a:pPr marL="0" indent="0">
              <a:buNone/>
            </a:pPr>
            <a:r>
              <a:rPr lang="en-US"/>
              <a:t> 3)Indigenous   Leader:   adalah   pemimpin   yang   muncul   menjadi pemimpin    karena    kelompok    yang    dipimpinnya    itu    sedang membutuhkan dukungan dan bimbingan.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122545" y="334645"/>
            <a:ext cx="5831205" cy="583565"/>
          </a:xfrm>
          <a:prstGeom prst="rect">
            <a:avLst/>
          </a:prstGeom>
          <a:noFill/>
        </p:spPr>
        <p:txBody>
          <a:bodyPr wrap="square" rtlCol="0">
            <a:spAutoFit/>
          </a:bodyPr>
          <a:lstStyle/>
          <a:p>
            <a:r>
              <a:rPr lang="en-US" sz="3200"/>
              <a:t>Leader Member Exchange Theory</a:t>
            </a:r>
          </a:p>
        </p:txBody>
      </p:sp>
      <p:sp>
        <p:nvSpPr>
          <p:cNvPr id="3" name="Text Box 2"/>
          <p:cNvSpPr txBox="1"/>
          <p:nvPr/>
        </p:nvSpPr>
        <p:spPr>
          <a:xfrm>
            <a:off x="129540" y="1463040"/>
            <a:ext cx="12213590" cy="4892675"/>
          </a:xfrm>
          <a:prstGeom prst="rect">
            <a:avLst/>
          </a:prstGeom>
          <a:noFill/>
        </p:spPr>
        <p:txBody>
          <a:bodyPr wrap="square" rtlCol="0" anchor="t">
            <a:spAutoFit/>
          </a:bodyPr>
          <a:lstStyle/>
          <a:p>
            <a:r>
              <a:rPr lang="en-US" sz="2400"/>
              <a:t>Model leader-member exchange didasarkan pada asumsi bahwa pemimpin mengembangkan hubungan yang unik satu  per satu dengan masing-masing bawahan langsung. Hubungan semacam ini oleh para ahli perilaku dinamakan vertical dyad.</a:t>
            </a:r>
          </a:p>
          <a:p>
            <a:endParaRPr lang="en-US" sz="2400"/>
          </a:p>
          <a:p>
            <a:r>
              <a:rPr lang="en-US" sz="2400"/>
              <a:t>Vertical dyad merupakan proses yang terjadi secara alamiah, sebagai hasil dari usaha pemimpin mendelegasikan dan menugaskan peran pekerjaan. Sebagai akibatnya berkembang dua tipe leader-member relationship :</a:t>
            </a:r>
          </a:p>
          <a:p>
            <a:r>
              <a:rPr lang="en-US" sz="2400"/>
              <a:t> a)  In-group exchange.</a:t>
            </a:r>
          </a:p>
          <a:p>
            <a:r>
              <a:rPr lang="en-US" sz="2400"/>
              <a:t>Pemimpin dan pengikut mengembangkan kemitraan ditandai oleh pengaruh timbal balik, saling mempercayai, menghormati dan menyukai, dan perasaan persamaan nasib.  </a:t>
            </a:r>
          </a:p>
          <a:p>
            <a:r>
              <a:rPr lang="en-US" sz="2400"/>
              <a:t>b) Out-group exchange.</a:t>
            </a:r>
          </a:p>
          <a:p>
            <a:r>
              <a:rPr lang="en-US" sz="2400"/>
              <a:t>Pemimpin mempunyai karakteristik sebagai pengawas yang gagal menciptakan  perasaan saling mempercayai, menghargai atau perasaan  persamaan nasib.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74165" y="1208405"/>
            <a:ext cx="9516110" cy="4672965"/>
          </a:xfrm>
          <a:prstGeom prst="rect">
            <a:avLst/>
          </a:prstGeom>
        </p:spPr>
      </p:pic>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236</TotalTime>
  <Words>3437</Words>
  <Application>Microsoft Office PowerPoint</Application>
  <PresentationFormat>Widescreen</PresentationFormat>
  <Paragraphs>191</Paragraphs>
  <Slides>39</Slides>
  <Notes>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39</vt:i4>
      </vt:variant>
    </vt:vector>
  </HeadingPairs>
  <TitlesOfParts>
    <vt:vector size="51" baseType="lpstr">
      <vt:lpstr>Arial</vt:lpstr>
      <vt:lpstr>Arial Narrow</vt:lpstr>
      <vt:lpstr>Berlin Sans FB Demi</vt:lpstr>
      <vt:lpstr>Calibri</vt:lpstr>
      <vt:lpstr>Corbel</vt:lpstr>
      <vt:lpstr>Franklin Gothic Heavy</vt:lpstr>
      <vt:lpstr>Gill Sans MT Condensed</vt:lpstr>
      <vt:lpstr>Presentation UNISA_01</vt:lpstr>
      <vt:lpstr>1_Presentation UNISA_01</vt:lpstr>
      <vt:lpstr>1_Office Theme</vt:lpstr>
      <vt:lpstr>2_Office Theme</vt:lpstr>
      <vt:lpstr>3_Office Theme</vt:lpstr>
      <vt:lpstr>PEMBUKA BELAJAR</vt:lpstr>
      <vt:lpstr> Pendekatan dalam Kepemimpinan</vt:lpstr>
      <vt:lpstr>Capaian Pembelajaran</vt:lpstr>
      <vt:lpstr>Bahan Kajian</vt:lpstr>
      <vt:lpstr>PowerPoint Presentation</vt:lpstr>
      <vt:lpstr>Teori Group</vt:lpstr>
      <vt:lpstr>TEORI GROUP</vt:lpstr>
      <vt:lpstr>PowerPoint Presentation</vt:lpstr>
      <vt:lpstr>PowerPoint Presentation</vt:lpstr>
      <vt:lpstr>PowerPoint Presentation</vt:lpstr>
      <vt:lpstr>PowerPoint Presentation</vt:lpstr>
      <vt:lpstr>Model Kepemimpinan Kontingensi atau Situasional</vt:lpstr>
      <vt:lpstr>Model Kepemimpinan Situasional dari Fiedler</vt:lpstr>
      <vt:lpstr>Model Kepemimpinan Situasional Tiga Dimensi dari Reddin</vt:lpstr>
      <vt:lpstr>Model Kepemimpinan Situasional dari Tannenbaum dan Schmidt</vt:lpstr>
      <vt:lpstr>Model Kepemimpinan Situasional dari Hersey dan Blanchard</vt:lpstr>
      <vt:lpstr>PowerPoint Presentation</vt:lpstr>
      <vt:lpstr>PowerPoint Presentation</vt:lpstr>
      <vt:lpstr>PowerPoint Presentation</vt:lpstr>
      <vt:lpstr>PowerPoint Presentation</vt:lpstr>
      <vt:lpstr>PowerPoint Presentation</vt:lpstr>
      <vt:lpstr>Studi Kepemimpinan IOWA</vt:lpstr>
      <vt:lpstr>Studi Kepemimpinan OHIO</vt:lpstr>
      <vt:lpstr>PowerPoint Presentation</vt:lpstr>
      <vt:lpstr>Studi Kepemimpinan MICHIGAN</vt:lpstr>
      <vt:lpstr>MANAGERIAL GRID</vt:lpstr>
      <vt:lpstr>PowerPoint Presentation</vt:lpstr>
      <vt:lpstr>Manajemen LIKERT</vt:lpstr>
      <vt:lpstr>PowerPoint Presentation</vt:lpstr>
      <vt:lpstr>PowerPoint Presentation</vt:lpstr>
      <vt:lpstr>PowerPoint Presentation</vt:lpstr>
      <vt:lpstr>PowerPoint Presentation</vt:lpstr>
      <vt:lpstr>PowerPoint Presentation</vt:lpstr>
      <vt:lpstr>Atribut-atribut Pemimpin</vt:lpstr>
      <vt:lpstr>Rencana Tindak Lanjut</vt:lpstr>
      <vt:lpstr>REFERENSI</vt:lpstr>
      <vt:lpstr>PESAN HIKMAH</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Muhammad Husain Ramadhan</cp:lastModifiedBy>
  <cp:revision>141</cp:revision>
  <dcterms:created xsi:type="dcterms:W3CDTF">2017-11-21T07:01:00Z</dcterms:created>
  <dcterms:modified xsi:type="dcterms:W3CDTF">2021-03-08T07:50:03Z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1033-11.2.0.10017</vt:lpwstr>
  </property>
</Properties>
</file>