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7"/>
  </p:notesMasterIdLst>
  <p:sldIdLst>
    <p:sldId id="578" r:id="rId5"/>
    <p:sldId id="307" r:id="rId6"/>
    <p:sldId id="588" r:id="rId7"/>
    <p:sldId id="586" r:id="rId8"/>
    <p:sldId id="587" r:id="rId9"/>
    <p:sldId id="589" r:id="rId10"/>
    <p:sldId id="590" r:id="rId11"/>
    <p:sldId id="591" r:id="rId12"/>
    <p:sldId id="592" r:id="rId13"/>
    <p:sldId id="593" r:id="rId14"/>
    <p:sldId id="564" r:id="rId15"/>
    <p:sldId id="32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13/03/2021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4641"/>
            <a:ext cx="10968567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0"/>
            <a:ext cx="10968567" cy="4522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609600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8737602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0206E-7951-4589-BB8E-7BBEF99B8B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733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4" cstate="print"/>
          <a:srcRect t="63542"/>
          <a:stretch>
            <a:fillRect/>
          </a:stretch>
        </p:blipFill>
        <p:spPr>
          <a:xfrm>
            <a:off x="1642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4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7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5" y="304801"/>
            <a:ext cx="7827819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latin typeface="Berlin Sans FB" panose="020E0602020502020306" pitchFamily="34" charset="0"/>
              </a:rPr>
              <a:t>CIRI-CIRI PEMIMPIN (George R. Terry)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35" y="1199536"/>
            <a:ext cx="11293035" cy="527009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Berlin Sans FB" panose="020E0602020502020306" pitchFamily="34" charset="0"/>
              </a:rPr>
              <a:t>Energi</a:t>
            </a:r>
            <a:r>
              <a:rPr lang="en-US" sz="2400" dirty="0">
                <a:latin typeface="Berlin Sans FB" panose="020E0602020502020306" pitchFamily="34" charset="0"/>
              </a:rPr>
              <a:t>: </a:t>
            </a:r>
            <a:r>
              <a:rPr lang="en-US" sz="2400" dirty="0" err="1">
                <a:latin typeface="Berlin Sans FB" panose="020E0602020502020306" pitchFamily="34" charset="0"/>
              </a:rPr>
              <a:t>mempunyai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kekuatan</a:t>
            </a:r>
            <a:r>
              <a:rPr lang="en-US" sz="2400" dirty="0">
                <a:latin typeface="Berlin Sans FB" panose="020E0602020502020306" pitchFamily="34" charset="0"/>
              </a:rPr>
              <a:t> mental dan </a:t>
            </a:r>
            <a:r>
              <a:rPr lang="en-US" sz="2400" dirty="0" err="1">
                <a:latin typeface="Berlin Sans FB" panose="020E0602020502020306" pitchFamily="34" charset="0"/>
              </a:rPr>
              <a:t>fisik</a:t>
            </a:r>
            <a:endParaRPr lang="en-US" sz="2400" dirty="0">
              <a:latin typeface="Berlin Sans FB" panose="020E0602020502020306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Berlin Sans FB" panose="020E0602020502020306" pitchFamily="34" charset="0"/>
              </a:rPr>
              <a:t>Stabilitas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emosi</a:t>
            </a:r>
            <a:r>
              <a:rPr lang="en-US" sz="2400" dirty="0">
                <a:latin typeface="Berlin Sans FB" panose="020E0602020502020306" pitchFamily="34" charset="0"/>
              </a:rPr>
              <a:t>: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tidak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boleh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berprasangka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jelek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terhadap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bawahannya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ia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tidak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boleh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cepat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marah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percaya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sendiri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harus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cukup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besar</a:t>
            </a:r>
            <a:endParaRPr lang="en-US" sz="2400" dirty="0">
              <a:latin typeface="Berlin Sans FB" panose="020E0602020502020306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latin typeface="Berlin Sans FB" panose="020E0602020502020306" pitchFamily="34" charset="0"/>
              </a:rPr>
              <a:t>Human relationship</a:t>
            </a:r>
            <a:r>
              <a:rPr lang="en-US" sz="2400" dirty="0">
                <a:latin typeface="Berlin Sans FB" panose="020E0602020502020306" pitchFamily="34" charset="0"/>
              </a:rPr>
              <a:t>: </a:t>
            </a:r>
            <a:r>
              <a:rPr lang="en-US" sz="2400" dirty="0" err="1">
                <a:latin typeface="Berlin Sans FB" panose="020E0602020502020306" pitchFamily="34" charset="0"/>
              </a:rPr>
              <a:t>mempunyai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pengetahuan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tentang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hubungan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manusia</a:t>
            </a:r>
            <a:endParaRPr lang="en-US" sz="2400" dirty="0">
              <a:latin typeface="Berlin Sans FB" panose="020E0602020502020306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latin typeface="Berlin Sans FB" panose="020E0602020502020306" pitchFamily="34" charset="0"/>
              </a:rPr>
              <a:t>Personal motivation: </a:t>
            </a:r>
            <a:r>
              <a:rPr lang="en-US" sz="2400" dirty="0" err="1">
                <a:latin typeface="Berlin Sans FB" panose="020E0602020502020306" pitchFamily="34" charset="0"/>
              </a:rPr>
              <a:t>keinginan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untuk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menjadi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harus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besar</a:t>
            </a:r>
            <a:r>
              <a:rPr lang="en-US" sz="2400" dirty="0">
                <a:latin typeface="Berlin Sans FB" panose="020E0602020502020306" pitchFamily="34" charset="0"/>
              </a:rPr>
              <a:t>, dan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memotivasi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sendiri</a:t>
            </a:r>
            <a:endParaRPr lang="en-US" sz="2400" dirty="0">
              <a:latin typeface="Berlin Sans FB" panose="020E0602020502020306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latin typeface="Berlin Sans FB" panose="020E0602020502020306" pitchFamily="34" charset="0"/>
              </a:rPr>
              <a:t>Communication skill: </a:t>
            </a:r>
            <a:r>
              <a:rPr lang="en-US" sz="2400" dirty="0" err="1">
                <a:latin typeface="Berlin Sans FB" panose="020E0602020502020306" pitchFamily="34" charset="0"/>
              </a:rPr>
              <a:t>mempunyai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kecakapan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untuk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berkomunikasi</a:t>
            </a:r>
            <a:endParaRPr lang="en-US" sz="2400" dirty="0">
              <a:latin typeface="Berlin Sans FB" panose="020E0602020502020306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latin typeface="Berlin Sans FB" panose="020E0602020502020306" pitchFamily="34" charset="0"/>
              </a:rPr>
              <a:t>Teaching skill: </a:t>
            </a:r>
            <a:r>
              <a:rPr lang="en-US" sz="2400" dirty="0" err="1">
                <a:latin typeface="Berlin Sans FB" panose="020E0602020502020306" pitchFamily="34" charset="0"/>
              </a:rPr>
              <a:t>mempunyai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kecakapan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untuk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mengajarkan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menjelaskan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mengembangkan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bawahannya</a:t>
            </a:r>
            <a:endParaRPr lang="en-US" sz="2400" dirty="0">
              <a:latin typeface="Berlin Sans FB" panose="020E0602020502020306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latin typeface="Berlin Sans FB" panose="020E0602020502020306" pitchFamily="34" charset="0"/>
              </a:rPr>
              <a:t>Social skill: </a:t>
            </a:r>
            <a:r>
              <a:rPr lang="en-US" sz="2400" dirty="0" err="1">
                <a:latin typeface="Berlin Sans FB" panose="020E0602020502020306" pitchFamily="34" charset="0"/>
              </a:rPr>
              <a:t>mempunyai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keahlian</a:t>
            </a:r>
            <a:r>
              <a:rPr lang="en-US" sz="2400" dirty="0">
                <a:latin typeface="Berlin Sans FB" panose="020E0602020502020306" pitchFamily="34" charset="0"/>
              </a:rPr>
              <a:t> di </a:t>
            </a:r>
            <a:r>
              <a:rPr lang="en-US" sz="2400" dirty="0" err="1">
                <a:latin typeface="Berlin Sans FB" panose="020E0602020502020306" pitchFamily="34" charset="0"/>
              </a:rPr>
              <a:t>bidang</a:t>
            </a:r>
            <a:r>
              <a:rPr lang="en-US" sz="2400" dirty="0">
                <a:latin typeface="Berlin Sans FB" panose="020E0602020502020306" pitchFamily="34" charset="0"/>
              </a:rPr>
              <a:t> social, </a:t>
            </a:r>
            <a:r>
              <a:rPr lang="en-US" sz="2400" dirty="0" err="1">
                <a:latin typeface="Berlin Sans FB" panose="020E0602020502020306" pitchFamily="34" charset="0"/>
              </a:rPr>
              <a:t>supaya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terjamin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kepercayaan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kesetiaan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bawahannya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  <a:r>
              <a:rPr lang="en-US" sz="2400" dirty="0" err="1">
                <a:latin typeface="Berlin Sans FB" panose="020E0602020502020306" pitchFamily="34" charset="0"/>
              </a:rPr>
              <a:t>Misalnya</a:t>
            </a:r>
            <a:r>
              <a:rPr lang="en-US" sz="2400" dirty="0">
                <a:latin typeface="Berlin Sans FB" panose="020E0602020502020306" pitchFamily="34" charset="0"/>
              </a:rPr>
              <a:t>: </a:t>
            </a:r>
            <a:r>
              <a:rPr lang="en-US" sz="2400" dirty="0" err="1">
                <a:latin typeface="Berlin Sans FB" panose="020E0602020502020306" pitchFamily="34" charset="0"/>
              </a:rPr>
              <a:t>suka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menolong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senang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jika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bawahannya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maju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peramah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serta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luwes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pergaulan</a:t>
            </a:r>
            <a:endParaRPr lang="en-US" sz="2000" i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16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201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Cooper Black" panose="0208090404030B020404" pitchFamily="18" charset="0"/>
                <a:cs typeface="Arial" charset="0"/>
              </a:rPr>
              <a:t>PEMIMPIN DAN FUNGSI KEPEMIMPINAN</a:t>
            </a:r>
            <a:endParaRPr lang="en-US" sz="3600" dirty="0">
              <a:solidFill>
                <a:schemeClr val="tx1"/>
              </a:solidFill>
              <a:latin typeface="Cooper Black" panose="0208090404030B020404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NUR FAIDATI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pada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en-US" sz="1600" dirty="0" err="1">
                <a:latin typeface="Berlin Sans FB Demi" pitchFamily="34" charset="0"/>
              </a:rPr>
              <a:t>Kepemimpinan</a:t>
            </a:r>
            <a:endParaRPr lang="en-US" sz="1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AC137-2398-4164-9BC6-83BAABA44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 err="1">
                <a:latin typeface="Berlin Sans FB" panose="020E0602020502020306" pitchFamily="34" charset="0"/>
              </a:rPr>
              <a:t>Setiap</a:t>
            </a:r>
            <a:r>
              <a:rPr lang="en-US" sz="2400" dirty="0">
                <a:latin typeface="Berlin Sans FB" panose="020E0602020502020306" pitchFamily="34" charset="0"/>
              </a:rPr>
              <a:t> kalian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, dan </a:t>
            </a:r>
            <a:r>
              <a:rPr lang="en-US" sz="2400" dirty="0" err="1">
                <a:latin typeface="Berlin Sans FB" panose="020E0602020502020306" pitchFamily="34" charset="0"/>
              </a:rPr>
              <a:t>setiap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dimintai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pertanggung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jawaban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atas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dipimpinnya</a:t>
            </a:r>
            <a:r>
              <a:rPr lang="en-US" sz="2400" dirty="0">
                <a:latin typeface="Berlin Sans FB" panose="020E0602020502020306" pitchFamily="34" charset="0"/>
              </a:rPr>
              <a:t>. Imam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diminta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pertanggung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jawaban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rakyatnya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suami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dimintai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pertanggung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jawaban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keluarganya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isteri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di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urusan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rumah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tangga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suaminya</a:t>
            </a:r>
            <a:r>
              <a:rPr lang="en-US" sz="2400" dirty="0">
                <a:latin typeface="Berlin Sans FB" panose="020E0602020502020306" pitchFamily="34" charset="0"/>
              </a:rPr>
              <a:t>, dan </a:t>
            </a:r>
            <a:r>
              <a:rPr lang="en-US" sz="2400" dirty="0" err="1">
                <a:latin typeface="Berlin Sans FB" panose="020E0602020502020306" pitchFamily="34" charset="0"/>
              </a:rPr>
              <a:t>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dimintai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pertanggung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jawaban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urusan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rumah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tangga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tersebut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pembantu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urusan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harta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tuannya</a:t>
            </a:r>
            <a:r>
              <a:rPr lang="en-US" sz="2400" dirty="0">
                <a:latin typeface="Berlin Sans FB" panose="020E0602020502020306" pitchFamily="34" charset="0"/>
              </a:rPr>
              <a:t>, dan </a:t>
            </a:r>
            <a:r>
              <a:rPr lang="en-US" sz="2400" dirty="0" err="1">
                <a:latin typeface="Berlin Sans FB" panose="020E0602020502020306" pitchFamily="34" charset="0"/>
              </a:rPr>
              <a:t>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dimintai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pertanggung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jawaban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urusan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tanggung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jawabnya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tersebut</a:t>
            </a:r>
            <a:r>
              <a:rPr lang="en-US" sz="2400" dirty="0">
                <a:latin typeface="Berlin Sans FB" panose="020E0602020502020306" pitchFamily="34" charset="0"/>
              </a:rPr>
              <a:t>." </a:t>
            </a:r>
            <a:r>
              <a:rPr lang="en-US" sz="2400" dirty="0" err="1">
                <a:latin typeface="Berlin Sans FB" panose="020E0602020502020306" pitchFamily="34" charset="0"/>
              </a:rPr>
              <a:t>Aku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menduga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Ibnu</a:t>
            </a:r>
            <a:r>
              <a:rPr lang="en-US" sz="2400" dirty="0">
                <a:latin typeface="Berlin Sans FB" panose="020E0602020502020306" pitchFamily="34" charset="0"/>
              </a:rPr>
              <a:t> 'Umar </a:t>
            </a:r>
            <a:r>
              <a:rPr lang="en-US" sz="2400" dirty="0" err="1">
                <a:latin typeface="Berlin Sans FB" panose="020E0602020502020306" pitchFamily="34" charset="0"/>
              </a:rPr>
              <a:t>menyebutkan</a:t>
            </a:r>
            <a:r>
              <a:rPr lang="en-US" sz="2400" dirty="0">
                <a:latin typeface="Berlin Sans FB" panose="020E0602020502020306" pitchFamily="34" charset="0"/>
              </a:rPr>
              <a:t>: "Dan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laki-laki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harta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bapaknya</a:t>
            </a:r>
            <a:r>
              <a:rPr lang="en-US" sz="2400" dirty="0">
                <a:latin typeface="Berlin Sans FB" panose="020E0602020502020306" pitchFamily="34" charset="0"/>
              </a:rPr>
              <a:t>, dan </a:t>
            </a:r>
            <a:r>
              <a:rPr lang="en-US" sz="2400" dirty="0" err="1">
                <a:latin typeface="Berlin Sans FB" panose="020E0602020502020306" pitchFamily="34" charset="0"/>
              </a:rPr>
              <a:t>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dimintai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pertanggung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jawaban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atasnya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  <a:r>
              <a:rPr lang="en-US" sz="2400" dirty="0" err="1">
                <a:latin typeface="Berlin Sans FB" panose="020E0602020502020306" pitchFamily="34" charset="0"/>
              </a:rPr>
              <a:t>Setiap</a:t>
            </a:r>
            <a:r>
              <a:rPr lang="en-US" sz="2400" dirty="0">
                <a:latin typeface="Berlin Sans FB" panose="020E0602020502020306" pitchFamily="34" charset="0"/>
              </a:rPr>
              <a:t> kalian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setiap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dimintai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pertanggung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jawaban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atas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dipimpinnya</a:t>
            </a:r>
            <a:r>
              <a:rPr lang="en-US" sz="2400" dirty="0">
                <a:latin typeface="Berlin Sans FB" panose="020E0602020502020306" pitchFamily="34" charset="0"/>
              </a:rPr>
              <a:t> (H.R. </a:t>
            </a:r>
            <a:r>
              <a:rPr lang="en-US" sz="2400" dirty="0" err="1">
                <a:latin typeface="Berlin Sans FB" panose="020E0602020502020306" pitchFamily="34" charset="0"/>
              </a:rPr>
              <a:t>Bukhori</a:t>
            </a:r>
            <a:r>
              <a:rPr lang="en-US" sz="2400" dirty="0">
                <a:latin typeface="Berlin Sans FB" panose="020E0602020502020306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217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A7851-ADEE-45CE-9F91-4E20B2EBC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BF0099-0DA9-4C5D-AAAD-B12E15C21E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11200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6F966F-4496-4EC8-86FA-072EF9759B62}"/>
              </a:ext>
            </a:extLst>
          </p:cNvPr>
          <p:cNvSpPr txBox="1"/>
          <p:nvPr/>
        </p:nvSpPr>
        <p:spPr>
          <a:xfrm>
            <a:off x="609601" y="580103"/>
            <a:ext cx="8652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Berlin Sans FB" panose="020E0602020502020306" pitchFamily="34" charset="0"/>
              </a:rPr>
              <a:t>Apa</a:t>
            </a:r>
            <a:r>
              <a:rPr lang="en-US" sz="4800" dirty="0">
                <a:latin typeface="Berlin Sans FB" panose="020E0602020502020306" pitchFamily="34" charset="0"/>
              </a:rPr>
              <a:t> </a:t>
            </a:r>
            <a:r>
              <a:rPr lang="en-US" sz="4800" dirty="0" err="1">
                <a:latin typeface="Berlin Sans FB" panose="020E0602020502020306" pitchFamily="34" charset="0"/>
              </a:rPr>
              <a:t>itu</a:t>
            </a:r>
            <a:r>
              <a:rPr lang="en-US" sz="4800" dirty="0">
                <a:latin typeface="Berlin Sans FB" panose="020E0602020502020306" pitchFamily="34" charset="0"/>
              </a:rPr>
              <a:t> </a:t>
            </a:r>
            <a:r>
              <a:rPr lang="en-US" sz="4800" dirty="0" err="1">
                <a:latin typeface="Berlin Sans FB" panose="020E0602020502020306" pitchFamily="34" charset="0"/>
              </a:rPr>
              <a:t>Kepemimpinan</a:t>
            </a:r>
            <a:r>
              <a:rPr lang="en-US" sz="4800" dirty="0">
                <a:latin typeface="Berlin Sans FB" panose="020E0602020502020306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66365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>
                <a:latin typeface="Berlin Sans FB" panose="020E0602020502020306" pitchFamily="34" charset="0"/>
              </a:rPr>
              <a:t>DEFINISI KEPEMIMPINAN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Berlin Sans FB" panose="020E0602020502020306" pitchFamily="34" charset="0"/>
              </a:rPr>
              <a:t>Kepemimpinan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adalah</a:t>
            </a:r>
            <a:r>
              <a:rPr lang="en-US" dirty="0">
                <a:latin typeface="Berlin Sans FB" panose="020E0602020502020306" pitchFamily="34" charset="0"/>
              </a:rPr>
              <a:t> proses </a:t>
            </a:r>
            <a:r>
              <a:rPr lang="en-US" dirty="0" err="1">
                <a:latin typeface="Berlin Sans FB" panose="020E0602020502020306" pitchFamily="34" charset="0"/>
              </a:rPr>
              <a:t>dimana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individu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mempengaruhi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sekelompok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individu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untuk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mencapai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tujuan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bersama</a:t>
            </a:r>
            <a:endParaRPr lang="en-US" dirty="0">
              <a:latin typeface="Berlin Sans FB" panose="020E0602020502020306" pitchFamily="34" charset="0"/>
            </a:endParaRPr>
          </a:p>
          <a:p>
            <a:pPr lvl="1"/>
            <a:r>
              <a:rPr lang="en-US" dirty="0" err="1">
                <a:latin typeface="Berlin Sans FB" panose="020E0602020502020306" pitchFamily="34" charset="0"/>
              </a:rPr>
              <a:t>Kepemimpinan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adalah</a:t>
            </a:r>
            <a:r>
              <a:rPr lang="en-US" dirty="0">
                <a:latin typeface="Berlin Sans FB" panose="020E0602020502020306" pitchFamily="34" charset="0"/>
              </a:rPr>
              <a:t> proses</a:t>
            </a:r>
          </a:p>
          <a:p>
            <a:pPr lvl="1"/>
            <a:r>
              <a:rPr lang="en-US" dirty="0" err="1">
                <a:latin typeface="Berlin Sans FB" panose="020E0602020502020306" pitchFamily="34" charset="0"/>
              </a:rPr>
              <a:t>Kepemimpinan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melibatkan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pengaruh</a:t>
            </a:r>
            <a:endParaRPr lang="en-US" dirty="0">
              <a:latin typeface="Berlin Sans FB" panose="020E0602020502020306" pitchFamily="34" charset="0"/>
            </a:endParaRPr>
          </a:p>
          <a:p>
            <a:pPr lvl="1"/>
            <a:r>
              <a:rPr lang="en-US" dirty="0" err="1">
                <a:latin typeface="Berlin Sans FB" panose="020E0602020502020306" pitchFamily="34" charset="0"/>
              </a:rPr>
              <a:t>Kepemimpinan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terjadi</a:t>
            </a:r>
            <a:r>
              <a:rPr lang="en-US" dirty="0">
                <a:latin typeface="Berlin Sans FB" panose="020E0602020502020306" pitchFamily="34" charset="0"/>
              </a:rPr>
              <a:t> di </a:t>
            </a:r>
            <a:r>
              <a:rPr lang="en-US" dirty="0" err="1">
                <a:latin typeface="Berlin Sans FB" panose="020E0602020502020306" pitchFamily="34" charset="0"/>
              </a:rPr>
              <a:t>dalam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kelompok</a:t>
            </a:r>
            <a:endParaRPr lang="en-US" dirty="0">
              <a:latin typeface="Berlin Sans FB" panose="020E0602020502020306" pitchFamily="34" charset="0"/>
            </a:endParaRPr>
          </a:p>
          <a:p>
            <a:pPr lvl="1"/>
            <a:r>
              <a:rPr lang="en-US" dirty="0" err="1">
                <a:latin typeface="Berlin Sans FB" panose="020E0602020502020306" pitchFamily="34" charset="0"/>
              </a:rPr>
              <a:t>Kepemimpinan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melibatkan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tujuan</a:t>
            </a:r>
            <a:r>
              <a:rPr lang="en-US" dirty="0">
                <a:latin typeface="Berlin Sans FB" panose="020E0602020502020306" pitchFamily="34" charset="0"/>
              </a:rPr>
              <a:t> yang </a:t>
            </a:r>
            <a:r>
              <a:rPr lang="en-US" dirty="0" err="1">
                <a:latin typeface="Berlin Sans FB" panose="020E0602020502020306" pitchFamily="34" charset="0"/>
              </a:rPr>
              <a:t>sama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26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dirty="0">
                <a:latin typeface="Berlin Sans FB" panose="020E0602020502020306" pitchFamily="34" charset="0"/>
              </a:rPr>
              <a:t>DEFINISI KEPEMIMPINAN MENURUT BEBERAPA AHLI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Berlin Sans FB" panose="020E0602020502020306" pitchFamily="34" charset="0"/>
              </a:rPr>
              <a:t>Kemampuan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untuk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memengaruhi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suatu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kelompok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ke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arah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tercapainya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tujuan</a:t>
            </a:r>
            <a:r>
              <a:rPr lang="en-US" dirty="0">
                <a:latin typeface="Berlin Sans FB" panose="020E0602020502020306" pitchFamily="34" charset="0"/>
              </a:rPr>
              <a:t> (Stephen P. Robbins)</a:t>
            </a:r>
          </a:p>
          <a:p>
            <a:r>
              <a:rPr lang="en-US" dirty="0" err="1">
                <a:latin typeface="Berlin Sans FB" panose="020E0602020502020306" pitchFamily="34" charset="0"/>
              </a:rPr>
              <a:t>Kemampuan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memengaruhi</a:t>
            </a:r>
            <a:r>
              <a:rPr lang="en-US" dirty="0">
                <a:latin typeface="Berlin Sans FB" panose="020E0602020502020306" pitchFamily="34" charset="0"/>
              </a:rPr>
              <a:t> orang yang </a:t>
            </a:r>
            <a:r>
              <a:rPr lang="en-US" dirty="0" err="1">
                <a:latin typeface="Berlin Sans FB" panose="020E0602020502020306" pitchFamily="34" charset="0"/>
              </a:rPr>
              <a:t>mengarah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kepada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pencapaian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tujuan</a:t>
            </a:r>
            <a:r>
              <a:rPr lang="en-US" dirty="0">
                <a:latin typeface="Berlin Sans FB" panose="020E0602020502020306" pitchFamily="34" charset="0"/>
              </a:rPr>
              <a:t> (Richard L Daft)</a:t>
            </a:r>
          </a:p>
          <a:p>
            <a:r>
              <a:rPr lang="en-US" dirty="0" err="1">
                <a:latin typeface="Berlin Sans FB" panose="020E0602020502020306" pitchFamily="34" charset="0"/>
              </a:rPr>
              <a:t>Individu</a:t>
            </a:r>
            <a:r>
              <a:rPr lang="en-US" dirty="0">
                <a:latin typeface="Berlin Sans FB" panose="020E0602020502020306" pitchFamily="34" charset="0"/>
              </a:rPr>
              <a:t> yang </a:t>
            </a:r>
            <a:r>
              <a:rPr lang="en-US" dirty="0" err="1">
                <a:latin typeface="Berlin Sans FB" panose="020E0602020502020306" pitchFamily="34" charset="0"/>
              </a:rPr>
              <a:t>mampu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memengaruhi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perilaku</a:t>
            </a:r>
            <a:r>
              <a:rPr lang="en-US" dirty="0">
                <a:latin typeface="Berlin Sans FB" panose="020E0602020502020306" pitchFamily="34" charset="0"/>
              </a:rPr>
              <a:t> orang lain </a:t>
            </a:r>
            <a:r>
              <a:rPr lang="en-US" dirty="0" err="1">
                <a:latin typeface="Berlin Sans FB" panose="020E0602020502020306" pitchFamily="34" charset="0"/>
              </a:rPr>
              <a:t>tanpa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harus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mengandalkan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kekerasan</a:t>
            </a:r>
            <a:r>
              <a:rPr lang="en-US" dirty="0">
                <a:latin typeface="Berlin Sans FB" panose="020E0602020502020306" pitchFamily="34" charset="0"/>
              </a:rPr>
              <a:t>; </a:t>
            </a:r>
            <a:r>
              <a:rPr lang="en-US" dirty="0" err="1">
                <a:latin typeface="Berlin Sans FB" panose="020E0602020502020306" pitchFamily="34" charset="0"/>
              </a:rPr>
              <a:t>pemimpin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adalah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individu</a:t>
            </a:r>
            <a:r>
              <a:rPr lang="en-US" dirty="0">
                <a:latin typeface="Berlin Sans FB" panose="020E0602020502020306" pitchFamily="34" charset="0"/>
              </a:rPr>
              <a:t> yang </a:t>
            </a:r>
            <a:r>
              <a:rPr lang="en-US" dirty="0" err="1">
                <a:latin typeface="Berlin Sans FB" panose="020E0602020502020306" pitchFamily="34" charset="0"/>
              </a:rPr>
              <a:t>diterima</a:t>
            </a:r>
            <a:r>
              <a:rPr lang="en-US" dirty="0">
                <a:latin typeface="Berlin Sans FB" panose="020E0602020502020306" pitchFamily="34" charset="0"/>
              </a:rPr>
              <a:t> oleh orang lain </a:t>
            </a:r>
            <a:r>
              <a:rPr lang="en-US" dirty="0" err="1">
                <a:latin typeface="Berlin Sans FB" panose="020E0602020502020306" pitchFamily="34" charset="0"/>
              </a:rPr>
              <a:t>sebagai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</a:rPr>
              <a:t>pemimpin</a:t>
            </a:r>
            <a:r>
              <a:rPr lang="en-US" dirty="0">
                <a:latin typeface="Berlin Sans FB" panose="020E0602020502020306" pitchFamily="34" charset="0"/>
              </a:rPr>
              <a:t> (Ricky W. Griffin)</a:t>
            </a:r>
          </a:p>
        </p:txBody>
      </p:sp>
    </p:spTree>
    <p:extLst>
      <p:ext uri="{BB962C8B-B14F-4D97-AF65-F5344CB8AC3E}">
        <p14:creationId xmlns:p14="http://schemas.microsoft.com/office/powerpoint/2010/main" val="52259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latin typeface="Berlin Sans FB" panose="020E0602020502020306" pitchFamily="34" charset="0"/>
              </a:rPr>
              <a:t>DESKRIPSI KEPEMIMPINAN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35" y="1209368"/>
            <a:ext cx="11293035" cy="4913620"/>
          </a:xfrm>
        </p:spPr>
        <p:txBody>
          <a:bodyPr/>
          <a:lstStyle/>
          <a:p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sifat</a:t>
            </a:r>
            <a:r>
              <a:rPr lang="en-US" sz="2400" dirty="0">
                <a:latin typeface="Berlin Sans FB" panose="020E0602020502020306" pitchFamily="34" charset="0"/>
              </a:rPr>
              <a:t> (trait) versus proses</a:t>
            </a:r>
          </a:p>
          <a:p>
            <a:pPr lvl="1"/>
            <a:r>
              <a:rPr lang="en-US" sz="2000" dirty="0" err="1">
                <a:latin typeface="Berlin Sans FB" panose="020E0602020502020306" pitchFamily="34" charset="0"/>
              </a:rPr>
              <a:t>Dia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terlahir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sebagai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pemimpin</a:t>
            </a:r>
            <a:r>
              <a:rPr lang="en-US" sz="2000" dirty="0">
                <a:latin typeface="Berlin Sans FB" panose="020E0602020502020306" pitchFamily="34" charset="0"/>
              </a:rPr>
              <a:t> – </a:t>
            </a:r>
            <a:r>
              <a:rPr lang="en-US" sz="2000" dirty="0" err="1">
                <a:latin typeface="Berlin Sans FB" panose="020E0602020502020306" pitchFamily="34" charset="0"/>
              </a:rPr>
              <a:t>Dia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adalah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pemimpin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alamiah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perspektif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sifat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(trait)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kepemimpinan</a:t>
            </a:r>
            <a:endParaRPr lang="en-US" sz="2000" dirty="0">
              <a:latin typeface="Berlin Sans FB" panose="020E0602020502020306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Perspektif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sifat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menyatakan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,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individu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tertentu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memiliki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sifat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atau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kualitas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alamiah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khusus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membuat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mereka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menjadi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pemimpin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 Sifat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ini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membedakan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mereka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dari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orang-orang yang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bukan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pemimpin</a:t>
            </a:r>
            <a:endParaRPr lang="en-US" sz="2000" dirty="0">
              <a:latin typeface="Berlin Sans FB" panose="020E0602020502020306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Sudut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pandang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sifat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membuat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konsep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kepemimpinan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sebagai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materi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atau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kumpulan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materi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dimiliki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dalam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tingkatan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berbeda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oleh orang yang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berbeda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Membatasi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kepemimpinan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hanya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bagi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mereka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dipercaya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memiliki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kecakapan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khusus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, yang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biasanya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dimiliki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sejak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lahir</a:t>
            </a:r>
            <a:endParaRPr lang="en-US" sz="2000" dirty="0">
              <a:latin typeface="Berlin Sans FB" panose="020E0602020502020306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Sudut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pandang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proses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menyatakan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bahwa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kepemimpinan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adalah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suatu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fenomena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terletak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di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dalam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konteks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tentang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interaksi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antara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pemimpin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dan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pengikut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,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kepemimpinan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dapat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dimiliki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oleh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semua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orang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Sebagai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suatu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proses,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kepemimpinan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dapat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diamati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dalam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perilaku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pemimpin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dan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dapat</a:t>
            </a:r>
            <a:r>
              <a:rPr lang="en-US" sz="2000" dirty="0">
                <a:latin typeface="Berlin Sans FB" panose="020E06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sym typeface="Wingdings" panose="05000000000000000000" pitchFamily="2" charset="2"/>
              </a:rPr>
              <a:t>dipelajari</a:t>
            </a:r>
            <a:endParaRPr lang="en-US" sz="2000" dirty="0">
              <a:latin typeface="Berlin Sans FB" panose="020E0602020502020306" pitchFamily="34" charset="0"/>
              <a:sym typeface="Wingdings" panose="05000000000000000000" pitchFamily="2" charset="2"/>
            </a:endParaRPr>
          </a:p>
          <a:p>
            <a:pPr lvl="1"/>
            <a:endParaRPr lang="en-US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874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latin typeface="Berlin Sans FB" panose="020E0602020502020306" pitchFamily="34" charset="0"/>
              </a:rPr>
              <a:t>CIRI-CIRI PEMIMPIN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35" y="1209368"/>
            <a:ext cx="11293035" cy="491362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Berlin Sans FB" panose="020E0602020502020306" pitchFamily="34" charset="0"/>
              </a:rPr>
              <a:t>Memiliki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kompetensi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sesuai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zamannya</a:t>
            </a:r>
            <a:r>
              <a:rPr lang="en-US" sz="2400" dirty="0">
                <a:latin typeface="Berlin Sans FB" panose="020E0602020502020306" pitchFamily="34" charset="0"/>
              </a:rPr>
              <a:t>: </a:t>
            </a:r>
            <a:r>
              <a:rPr lang="en-US" sz="2400" dirty="0" err="1">
                <a:latin typeface="Berlin Sans FB" panose="020E0602020502020306" pitchFamily="34" charset="0"/>
              </a:rPr>
              <a:t>kompetensi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dimilikinya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sangat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berguna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untuk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diterapkan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saat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itu</a:t>
            </a:r>
            <a:r>
              <a:rPr lang="en-US" sz="2400" dirty="0">
                <a:latin typeface="Berlin Sans FB" panose="020E0602020502020306" pitchFamily="34" charset="0"/>
              </a:rPr>
              <a:t>, dan </a:t>
            </a:r>
            <a:r>
              <a:rPr lang="en-US" sz="2400" dirty="0" err="1">
                <a:latin typeface="Berlin Sans FB" panose="020E0602020502020306" pitchFamily="34" charset="0"/>
              </a:rPr>
              <a:t>kompetensi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tersebut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diakui</a:t>
            </a:r>
            <a:r>
              <a:rPr lang="en-US" sz="2400" dirty="0">
                <a:latin typeface="Berlin Sans FB" panose="020E0602020502020306" pitchFamily="34" charset="0"/>
              </a:rPr>
              <a:t> oleh </a:t>
            </a:r>
            <a:r>
              <a:rPr lang="en-US" sz="2400" dirty="0" err="1">
                <a:latin typeface="Berlin Sans FB" panose="020E0602020502020306" pitchFamily="34" charset="0"/>
              </a:rPr>
              <a:t>banyak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pihak</a:t>
            </a:r>
            <a:r>
              <a:rPr lang="en-US" sz="2400" dirty="0">
                <a:latin typeface="Berlin Sans FB" panose="020E0602020502020306" pitchFamily="34" charset="0"/>
              </a:rPr>
              <a:t>  </a:t>
            </a:r>
            <a:r>
              <a:rPr lang="en-US" sz="2400" dirty="0" err="1">
                <a:latin typeface="Berlin Sans FB" panose="020E0602020502020306" pitchFamily="34" charset="0"/>
              </a:rPr>
              <a:t>serta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pakar</a:t>
            </a:r>
            <a:endParaRPr lang="en-US" sz="2400" dirty="0">
              <a:latin typeface="Berlin Sans FB" panose="020E0602020502020306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Berlin Sans FB" panose="020E0602020502020306" pitchFamily="34" charset="0"/>
              </a:rPr>
              <a:t>Memahami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setiap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permasalahan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secara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lebih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dibandingkan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 orang lain, </a:t>
            </a:r>
            <a:r>
              <a:rPr lang="en-US" sz="2400" dirty="0" err="1">
                <a:latin typeface="Berlin Sans FB" panose="020E0602020502020306" pitchFamily="34" charset="0"/>
              </a:rPr>
              <a:t>serta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mampu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memberikan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keputusan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terhadap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permasalahan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tersebut</a:t>
            </a:r>
            <a:endParaRPr lang="en-US" sz="2400" dirty="0">
              <a:latin typeface="Berlin Sans FB" panose="020E0602020502020306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Berlin Sans FB" panose="020E0602020502020306" pitchFamily="34" charset="0"/>
              </a:rPr>
              <a:t>Mampu </a:t>
            </a:r>
            <a:r>
              <a:rPr lang="en-US" sz="2400" dirty="0" err="1">
                <a:latin typeface="Berlin Sans FB" panose="020E0602020502020306" pitchFamily="34" charset="0"/>
              </a:rPr>
              <a:t>menerapkan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konsep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i="1" dirty="0">
                <a:latin typeface="Berlin Sans FB" panose="020E0602020502020306" pitchFamily="34" charset="0"/>
              </a:rPr>
              <a:t>the right man on the right place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secara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tepat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baik</a:t>
            </a:r>
            <a:endParaRPr lang="en-US" sz="24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2400" dirty="0">
              <a:latin typeface="Berlin Sans FB" panose="020E0602020502020306" pitchFamily="34" charset="0"/>
            </a:endParaRPr>
          </a:p>
          <a:p>
            <a:endParaRPr lang="en-US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730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>
                <a:latin typeface="Berlin Sans FB" panose="020E0602020502020306" pitchFamily="34" charset="0"/>
              </a:rPr>
              <a:t>CIRI-CIRI PEMIMPIN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35" y="1209368"/>
            <a:ext cx="11293035" cy="491362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Berlin Sans FB" panose="020E0602020502020306" pitchFamily="34" charset="0"/>
              </a:rPr>
              <a:t>Memiliki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kompetensi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sesuai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zamannya</a:t>
            </a:r>
            <a:r>
              <a:rPr lang="en-US" sz="2400" dirty="0">
                <a:latin typeface="Berlin Sans FB" panose="020E0602020502020306" pitchFamily="34" charset="0"/>
              </a:rPr>
              <a:t>: </a:t>
            </a:r>
            <a:r>
              <a:rPr lang="en-US" sz="2400" dirty="0" err="1">
                <a:latin typeface="Berlin Sans FB" panose="020E0602020502020306" pitchFamily="34" charset="0"/>
              </a:rPr>
              <a:t>kompetensi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dimilikinya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sangat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berguna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untuk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diterapkan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saat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itu</a:t>
            </a:r>
            <a:r>
              <a:rPr lang="en-US" sz="2400" dirty="0">
                <a:latin typeface="Berlin Sans FB" panose="020E0602020502020306" pitchFamily="34" charset="0"/>
              </a:rPr>
              <a:t>, dan </a:t>
            </a:r>
            <a:r>
              <a:rPr lang="en-US" sz="2400" dirty="0" err="1">
                <a:latin typeface="Berlin Sans FB" panose="020E0602020502020306" pitchFamily="34" charset="0"/>
              </a:rPr>
              <a:t>kompetensi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tersebut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diakui</a:t>
            </a:r>
            <a:r>
              <a:rPr lang="en-US" sz="2400" dirty="0">
                <a:latin typeface="Berlin Sans FB" panose="020E0602020502020306" pitchFamily="34" charset="0"/>
              </a:rPr>
              <a:t> oleh </a:t>
            </a:r>
            <a:r>
              <a:rPr lang="en-US" sz="2400" dirty="0" err="1">
                <a:latin typeface="Berlin Sans FB" panose="020E0602020502020306" pitchFamily="34" charset="0"/>
              </a:rPr>
              <a:t>banyak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pihak</a:t>
            </a:r>
            <a:r>
              <a:rPr lang="en-US" sz="2400" dirty="0">
                <a:latin typeface="Berlin Sans FB" panose="020E0602020502020306" pitchFamily="34" charset="0"/>
              </a:rPr>
              <a:t>  </a:t>
            </a:r>
            <a:r>
              <a:rPr lang="en-US" sz="2400" dirty="0" err="1">
                <a:latin typeface="Berlin Sans FB" panose="020E0602020502020306" pitchFamily="34" charset="0"/>
              </a:rPr>
              <a:t>serta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pakar</a:t>
            </a:r>
            <a:endParaRPr lang="en-US" sz="2400" dirty="0">
              <a:latin typeface="Berlin Sans FB" panose="020E0602020502020306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Berlin Sans FB" panose="020E0602020502020306" pitchFamily="34" charset="0"/>
              </a:rPr>
              <a:t>Memahami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setiap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permasalahan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secara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lebih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dibandingkan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 orang lain, </a:t>
            </a:r>
            <a:r>
              <a:rPr lang="en-US" sz="2400" dirty="0" err="1">
                <a:latin typeface="Berlin Sans FB" panose="020E0602020502020306" pitchFamily="34" charset="0"/>
              </a:rPr>
              <a:t>serta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mampu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memberikan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keputusan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terhadap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permasalahan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tersebut</a:t>
            </a:r>
            <a:endParaRPr lang="en-US" sz="2400" dirty="0">
              <a:latin typeface="Berlin Sans FB" panose="020E0602020502020306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Berlin Sans FB" panose="020E0602020502020306" pitchFamily="34" charset="0"/>
              </a:rPr>
              <a:t>Mampu </a:t>
            </a:r>
            <a:r>
              <a:rPr lang="en-US" sz="2400" dirty="0" err="1">
                <a:latin typeface="Berlin Sans FB" panose="020E0602020502020306" pitchFamily="34" charset="0"/>
              </a:rPr>
              <a:t>menerapkan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konsep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i="1" dirty="0">
                <a:latin typeface="Berlin Sans FB" panose="020E0602020502020306" pitchFamily="34" charset="0"/>
              </a:rPr>
              <a:t>the right man on the right place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secara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tepat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baik</a:t>
            </a:r>
            <a:endParaRPr lang="en-US" sz="24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2400" dirty="0">
              <a:latin typeface="Berlin Sans FB" panose="020E0602020502020306" pitchFamily="34" charset="0"/>
            </a:endParaRPr>
          </a:p>
          <a:p>
            <a:endParaRPr lang="en-US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58773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3844</TotalTime>
  <Words>672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Berlin Sans FB</vt:lpstr>
      <vt:lpstr>Berlin Sans FB Demi</vt:lpstr>
      <vt:lpstr>Calibri</vt:lpstr>
      <vt:lpstr>Cooper Black</vt:lpstr>
      <vt:lpstr>Franklin Gothic Heavy</vt:lpstr>
      <vt:lpstr>Gill Sans MT Condensed</vt:lpstr>
      <vt:lpstr>Presentation UNISA_01</vt:lpstr>
      <vt:lpstr>1_Presentation UNISA_01</vt:lpstr>
      <vt:lpstr>1_Office Theme</vt:lpstr>
      <vt:lpstr>2_Office Theme</vt:lpstr>
      <vt:lpstr>PEMBUKA BELAJAR</vt:lpstr>
      <vt:lpstr>PEMIMPIN DAN FUNGSI KEPEMIMPINAN</vt:lpstr>
      <vt:lpstr>PowerPoint Presentation</vt:lpstr>
      <vt:lpstr>PowerPoint Presentation</vt:lpstr>
      <vt:lpstr>DEFINISI KEPEMIMPINAN</vt:lpstr>
      <vt:lpstr>DEFINISI KEPEMIMPINAN MENURUT BEBERAPA AHLI</vt:lpstr>
      <vt:lpstr>DESKRIPSI KEPEMIMPINAN</vt:lpstr>
      <vt:lpstr>CIRI-CIRI PEMIMPIN</vt:lpstr>
      <vt:lpstr>CIRI-CIRI PEMIMPIN</vt:lpstr>
      <vt:lpstr>CIRI-CIRI PEMIMPIN (George R. Terry)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127</cp:revision>
  <dcterms:created xsi:type="dcterms:W3CDTF">2017-11-21T07:01:38Z</dcterms:created>
  <dcterms:modified xsi:type="dcterms:W3CDTF">2021-03-13T14:26:10Z</dcterms:modified>
</cp:coreProperties>
</file>