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6"/>
  </p:notesMasterIdLst>
  <p:sldIdLst>
    <p:sldId id="578" r:id="rId5"/>
    <p:sldId id="307" r:id="rId6"/>
    <p:sldId id="586" r:id="rId7"/>
    <p:sldId id="587" r:id="rId8"/>
    <p:sldId id="588" r:id="rId9"/>
    <p:sldId id="589" r:id="rId10"/>
    <p:sldId id="590" r:id="rId11"/>
    <p:sldId id="591" r:id="rId12"/>
    <p:sldId id="592" r:id="rId13"/>
    <p:sldId id="564" r:id="rId14"/>
    <p:sldId id="32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19/03/2021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4641"/>
            <a:ext cx="10968567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0"/>
            <a:ext cx="10968567" cy="4522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609600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8737602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0206E-7951-4589-BB8E-7BBEF99B8B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733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4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201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Cooper Black" panose="0208090404030B020404" pitchFamily="18" charset="0"/>
                <a:cs typeface="Arial" charset="0"/>
              </a:rPr>
              <a:t>PENDEKATAN KEPEMIMPINAN</a:t>
            </a:r>
            <a:endParaRPr lang="en-US" sz="3600" dirty="0">
              <a:solidFill>
                <a:schemeClr val="tx1"/>
              </a:solidFill>
              <a:latin typeface="Cooper Black" panose="0208090404030B020404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NUR FAIDATI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pada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en-US" sz="1600" dirty="0" err="1">
                <a:latin typeface="Berlin Sans FB Demi" pitchFamily="34" charset="0"/>
              </a:rPr>
              <a:t>Kepemimpinan</a:t>
            </a:r>
            <a:endParaRPr lang="en-US" sz="1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A7851-ADEE-45CE-9F91-4E20B2EB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6F966F-4496-4EC8-86FA-072EF9759B62}"/>
              </a:ext>
            </a:extLst>
          </p:cNvPr>
          <p:cNvSpPr txBox="1"/>
          <p:nvPr/>
        </p:nvSpPr>
        <p:spPr>
          <a:xfrm>
            <a:off x="609601" y="580103"/>
            <a:ext cx="8652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Berlin Sans FB" panose="020E0602020502020306" pitchFamily="34" charset="0"/>
              </a:rPr>
              <a:t>Apa</a:t>
            </a:r>
            <a:r>
              <a:rPr lang="en-US" sz="4800" dirty="0">
                <a:latin typeface="Berlin Sans FB" panose="020E0602020502020306" pitchFamily="34" charset="0"/>
              </a:rPr>
              <a:t> </a:t>
            </a:r>
            <a:r>
              <a:rPr lang="en-US" sz="4800" dirty="0" err="1">
                <a:latin typeface="Berlin Sans FB" panose="020E0602020502020306" pitchFamily="34" charset="0"/>
              </a:rPr>
              <a:t>itu</a:t>
            </a:r>
            <a:r>
              <a:rPr lang="en-US" sz="4800" dirty="0">
                <a:latin typeface="Berlin Sans FB" panose="020E0602020502020306" pitchFamily="34" charset="0"/>
              </a:rPr>
              <a:t> </a:t>
            </a:r>
            <a:r>
              <a:rPr lang="en-US" sz="4800" dirty="0" err="1">
                <a:latin typeface="Berlin Sans FB" panose="020E0602020502020306" pitchFamily="34" charset="0"/>
              </a:rPr>
              <a:t>Kepemimpinan</a:t>
            </a:r>
            <a:r>
              <a:rPr lang="en-US" sz="4800" dirty="0">
                <a:latin typeface="Berlin Sans FB" panose="020E0602020502020306" pitchFamily="34" charset="0"/>
              </a:rPr>
              <a:t> ?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E26AE459-BEB7-4A81-AD76-17BFA975EF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49961" cy="6858000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4243746-AD68-4F20-BBCE-FD8848358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865" y="44072"/>
            <a:ext cx="5916906" cy="681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5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ORANG HEBAT (</a:t>
            </a:r>
            <a:r>
              <a:rPr lang="en-US" sz="3400" b="1" i="1" dirty="0">
                <a:latin typeface="Berlin Sans FB" panose="020E0602020502020306" pitchFamily="34" charset="0"/>
              </a:rPr>
              <a:t>GREAT MAN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r>
              <a:rPr lang="en-US" sz="2400" dirty="0" err="1">
                <a:latin typeface="Berlin Sans FB" panose="020E0602020502020306" pitchFamily="34" charset="0"/>
              </a:rPr>
              <a:t>Dipopulerkan</a:t>
            </a:r>
            <a:r>
              <a:rPr lang="en-US" sz="2400" dirty="0">
                <a:latin typeface="Berlin Sans FB" panose="020E0602020502020306" pitchFamily="34" charset="0"/>
              </a:rPr>
              <a:t> oleh Thomas Carlyle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bukunya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berjudul</a:t>
            </a:r>
            <a:r>
              <a:rPr lang="en-US" sz="2400" dirty="0">
                <a:latin typeface="Berlin Sans FB" panose="020E0602020502020306" pitchFamily="34" charset="0"/>
              </a:rPr>
              <a:t> “On Heroes, Hero-Worship, and the Heroic in History”.</a:t>
            </a:r>
          </a:p>
          <a:p>
            <a:r>
              <a:rPr lang="en-US" sz="2400" dirty="0" err="1">
                <a:latin typeface="Berlin Sans FB" panose="020E0602020502020306" pitchFamily="34" charset="0"/>
              </a:rPr>
              <a:t>Berasumsi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sifat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bakat-bakat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dibawa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sejak</a:t>
            </a:r>
            <a:r>
              <a:rPr lang="en-US" sz="2400" dirty="0">
                <a:latin typeface="Berlin Sans FB" panose="020E0602020502020306" pitchFamily="34" charset="0"/>
              </a:rPr>
              <a:t> orang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dilahirkan</a:t>
            </a:r>
            <a:r>
              <a:rPr lang="en-US" sz="2400" dirty="0">
                <a:latin typeface="Berlin Sans FB" panose="020E0602020502020306" pitchFamily="34" charset="0"/>
              </a:rPr>
              <a:t>. </a:t>
            </a:r>
          </a:p>
          <a:p>
            <a:r>
              <a:rPr lang="en-US" sz="2400" dirty="0" err="1">
                <a:latin typeface="Berlin Sans FB" panose="020E0602020502020306" pitchFamily="34" charset="0"/>
              </a:rPr>
              <a:t>Berkembang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sejak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abad</a:t>
            </a:r>
            <a:r>
              <a:rPr lang="en-US" sz="2400" dirty="0">
                <a:latin typeface="Berlin Sans FB" panose="020E0602020502020306" pitchFamily="34" charset="0"/>
              </a:rPr>
              <a:t> ke-19. </a:t>
            </a:r>
          </a:p>
          <a:p>
            <a:r>
              <a:rPr lang="en-US" sz="2400" dirty="0" err="1">
                <a:latin typeface="Berlin Sans FB" panose="020E0602020502020306" pitchFamily="34" charset="0"/>
              </a:rPr>
              <a:t>Meskipun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tidak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diidentifikasikan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kepastian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ilmiah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tentang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kombinasi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manusia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seperti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apa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dikatakan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sebagai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namun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semua</a:t>
            </a:r>
            <a:r>
              <a:rPr lang="en-US" sz="2400" dirty="0">
                <a:latin typeface="Berlin Sans FB" panose="020E0602020502020306" pitchFamily="34" charset="0"/>
              </a:rPr>
              <a:t> orang  </a:t>
            </a:r>
            <a:r>
              <a:rPr lang="en-US" sz="2400" dirty="0" err="1">
                <a:latin typeface="Berlin Sans FB" panose="020E0602020502020306" pitchFamily="34" charset="0"/>
              </a:rPr>
              <a:t>mengakui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satu</a:t>
            </a:r>
            <a:r>
              <a:rPr lang="en-US" sz="2400" dirty="0">
                <a:latin typeface="Berlin Sans FB" panose="020E0602020502020306" pitchFamily="34" charset="0"/>
              </a:rPr>
              <a:t> orang </a:t>
            </a:r>
            <a:r>
              <a:rPr lang="en-US" sz="2400" dirty="0" err="1">
                <a:latin typeface="Berlin Sans FB" panose="020E0602020502020306" pitchFamily="34" charset="0"/>
              </a:rPr>
              <a:t>diantara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mereka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memiliki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ciri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khas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sebagai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r>
              <a:rPr lang="en-US" sz="2400" dirty="0" err="1">
                <a:latin typeface="Berlin Sans FB" panose="020E0602020502020306" pitchFamily="34" charset="0"/>
              </a:rPr>
              <a:t>Menyatakan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itu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ditakdirkan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lahir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menjadi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r>
              <a:rPr lang="en-US" sz="2400" dirty="0" err="1">
                <a:latin typeface="Berlin Sans FB" panose="020E0602020502020306" pitchFamily="34" charset="0"/>
              </a:rPr>
              <a:t>Menganggap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muncul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menghadapi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situasi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tertentu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826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SIFAT KEPRIBADIAN(</a:t>
            </a:r>
            <a:r>
              <a:rPr lang="en-US" sz="3400" b="1" i="1" dirty="0">
                <a:latin typeface="Berlin Sans FB" panose="020E0602020502020306" pitchFamily="34" charset="0"/>
              </a:rPr>
              <a:t>TRAIT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Mempercayai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orang yang </a:t>
            </a:r>
            <a:r>
              <a:rPr lang="en-US" sz="2400" dirty="0" err="1">
                <a:latin typeface="Berlin Sans FB" panose="020E0602020502020306" pitchFamily="34" charset="0"/>
              </a:rPr>
              <a:t>dilahirkan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dilatih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kepribadian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tertentu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menjadikan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mereka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unggul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  <a:r>
              <a:rPr lang="en-US" sz="2400" dirty="0" err="1">
                <a:latin typeface="Berlin Sans FB" panose="020E0602020502020306" pitchFamily="34" charset="0"/>
              </a:rPr>
              <a:t>Artinya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kualitas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kepribadian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tertentu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seperti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keberanian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kecerdasan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pengetahuan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kecakapan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daya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tanggap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imajinasi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fisik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kreativitas</a:t>
            </a:r>
            <a:r>
              <a:rPr lang="en-US" sz="2400" dirty="0">
                <a:latin typeface="Berlin Sans FB" panose="020E0602020502020306" pitchFamily="34" charset="0"/>
              </a:rPr>
              <a:t>, rasa </a:t>
            </a:r>
            <a:r>
              <a:rPr lang="en-US" sz="2400" dirty="0" err="1">
                <a:latin typeface="Berlin Sans FB" panose="020E0602020502020306" pitchFamily="34" charset="0"/>
              </a:rPr>
              <a:t>tanggung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jawab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disiplin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nila-nilainya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lainnya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membuat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menjadi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baik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ini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berfokus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analisis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mental, </a:t>
            </a:r>
            <a:r>
              <a:rPr lang="en-US" sz="2400" dirty="0" err="1">
                <a:latin typeface="Berlin Sans FB" panose="020E0602020502020306" pitchFamily="34" charset="0"/>
              </a:rPr>
              <a:t>fisik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sosial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mendapatkan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lebih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banyak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pemahaman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tentang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kombinasi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umum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diantara</a:t>
            </a:r>
            <a:r>
              <a:rPr lang="en-US" sz="2400" dirty="0">
                <a:latin typeface="Berlin Sans FB" panose="020E0602020502020306" pitchFamily="34" charset="0"/>
              </a:rPr>
              <a:t> para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Keberhasilan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sangat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tergantung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sifat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kepribadiannya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bukan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saja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bersumber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bakat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namun</a:t>
            </a:r>
            <a:r>
              <a:rPr lang="en-US" sz="2400" dirty="0">
                <a:latin typeface="Berlin Sans FB" panose="020E0602020502020306" pitchFamily="34" charset="0"/>
              </a:rPr>
              <a:t> juga </a:t>
            </a:r>
            <a:r>
              <a:rPr lang="en-US" sz="2400" dirty="0" err="1">
                <a:latin typeface="Berlin Sans FB" panose="020E0602020502020306" pitchFamily="34" charset="0"/>
              </a:rPr>
              <a:t>berasal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pengalaman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hasil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belajarnya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406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SIFAT KEPRIBADIAN(</a:t>
            </a:r>
            <a:r>
              <a:rPr lang="en-US" sz="3400" b="1" i="1" dirty="0">
                <a:latin typeface="Berlin Sans FB" panose="020E0602020502020306" pitchFamily="34" charset="0"/>
              </a:rPr>
              <a:t>TRAIT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Menurut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penelitian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McCall dan Lombardo (1983), </a:t>
            </a:r>
            <a:r>
              <a:rPr lang="en-US" sz="2400" dirty="0" err="1">
                <a:latin typeface="Berlin Sans FB" panose="020E0602020502020306" pitchFamily="34" charset="0"/>
              </a:rPr>
              <a:t>terdapat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empat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sifat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kepribadian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utama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menjadi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penentu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keberhasilan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kegagalan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pPr lvl="1" fontAlgn="base"/>
            <a:r>
              <a:rPr lang="en-US" sz="2000" dirty="0" err="1">
                <a:latin typeface="Berlin Sans FB" panose="020E0602020502020306" pitchFamily="34" charset="0"/>
              </a:rPr>
              <a:t>Stabilitas</a:t>
            </a:r>
            <a:r>
              <a:rPr lang="en-US" sz="2000" dirty="0">
                <a:latin typeface="Berlin Sans FB" panose="020E0602020502020306" pitchFamily="34" charset="0"/>
              </a:rPr>
              <a:t> dan </a:t>
            </a:r>
            <a:r>
              <a:rPr lang="en-US" sz="2000" dirty="0" err="1">
                <a:latin typeface="Berlin Sans FB" panose="020E0602020502020306" pitchFamily="34" charset="0"/>
              </a:rPr>
              <a:t>ketenangan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emosional</a:t>
            </a:r>
            <a:r>
              <a:rPr lang="en-US" sz="2000" dirty="0">
                <a:latin typeface="Berlin Sans FB" panose="020E0602020502020306" pitchFamily="34" charset="0"/>
              </a:rPr>
              <a:t> : </a:t>
            </a:r>
            <a:r>
              <a:rPr lang="en-US" sz="2000" dirty="0" err="1">
                <a:latin typeface="Berlin Sans FB" panose="020E0602020502020306" pitchFamily="34" charset="0"/>
              </a:rPr>
              <a:t>Tenang</a:t>
            </a:r>
            <a:r>
              <a:rPr lang="en-US" sz="2000" dirty="0">
                <a:latin typeface="Berlin Sans FB" panose="020E0602020502020306" pitchFamily="34" charset="0"/>
              </a:rPr>
              <a:t>, </a:t>
            </a:r>
            <a:r>
              <a:rPr lang="en-US" sz="2000" dirty="0" err="1">
                <a:latin typeface="Berlin Sans FB" panose="020E0602020502020306" pitchFamily="34" charset="0"/>
              </a:rPr>
              <a:t>percaya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diri</a:t>
            </a:r>
            <a:r>
              <a:rPr lang="en-US" sz="2000" dirty="0">
                <a:latin typeface="Berlin Sans FB" panose="020E0602020502020306" pitchFamily="34" charset="0"/>
              </a:rPr>
              <a:t> dan </a:t>
            </a:r>
            <a:r>
              <a:rPr lang="en-US" sz="2000" dirty="0" err="1">
                <a:latin typeface="Berlin Sans FB" panose="020E0602020502020306" pitchFamily="34" charset="0"/>
              </a:rPr>
              <a:t>dapat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diprediksi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terutama</a:t>
            </a:r>
            <a:r>
              <a:rPr lang="en-US" sz="2000" dirty="0">
                <a:latin typeface="Berlin Sans FB" panose="020E0602020502020306" pitchFamily="34" charset="0"/>
              </a:rPr>
              <a:t> pada </a:t>
            </a:r>
            <a:r>
              <a:rPr lang="en-US" sz="2000" dirty="0" err="1">
                <a:latin typeface="Berlin Sans FB" panose="020E0602020502020306" pitchFamily="34" charset="0"/>
              </a:rPr>
              <a:t>saat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mengalami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tekanan</a:t>
            </a:r>
            <a:r>
              <a:rPr lang="en-US" sz="2000" dirty="0">
                <a:latin typeface="Berlin Sans FB" panose="020E0602020502020306" pitchFamily="34" charset="0"/>
              </a:rPr>
              <a:t>.</a:t>
            </a:r>
          </a:p>
          <a:p>
            <a:pPr lvl="1" fontAlgn="base"/>
            <a:r>
              <a:rPr lang="en-US" sz="2000" dirty="0" err="1">
                <a:latin typeface="Berlin Sans FB" panose="020E0602020502020306" pitchFamily="34" charset="0"/>
              </a:rPr>
              <a:t>Mengakui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Kesalahan</a:t>
            </a:r>
            <a:r>
              <a:rPr lang="en-US" sz="2000" dirty="0">
                <a:latin typeface="Berlin Sans FB" panose="020E0602020502020306" pitchFamily="34" charset="0"/>
              </a:rPr>
              <a:t> : </a:t>
            </a:r>
            <a:r>
              <a:rPr lang="en-US" sz="2000" dirty="0" err="1">
                <a:latin typeface="Berlin Sans FB" panose="020E0602020502020306" pitchFamily="34" charset="0"/>
              </a:rPr>
              <a:t>Tidak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menutupi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kesalahan</a:t>
            </a:r>
            <a:r>
              <a:rPr lang="en-US" sz="2000" dirty="0">
                <a:latin typeface="Berlin Sans FB" panose="020E0602020502020306" pitchFamily="34" charset="0"/>
              </a:rPr>
              <a:t> yang </a:t>
            </a:r>
            <a:r>
              <a:rPr lang="en-US" sz="2000" dirty="0" err="1">
                <a:latin typeface="Berlin Sans FB" panose="020E0602020502020306" pitchFamily="34" charset="0"/>
              </a:rPr>
              <a:t>telah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dibuat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tetapi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mengakui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kesalahan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tersebut</a:t>
            </a:r>
            <a:r>
              <a:rPr lang="en-US" sz="2000" dirty="0">
                <a:latin typeface="Berlin Sans FB" panose="020E0602020502020306" pitchFamily="34" charset="0"/>
              </a:rPr>
              <a:t>.</a:t>
            </a:r>
          </a:p>
          <a:p>
            <a:pPr lvl="1" fontAlgn="base"/>
            <a:r>
              <a:rPr lang="en-US" sz="2000" dirty="0" err="1">
                <a:latin typeface="Berlin Sans FB" panose="020E0602020502020306" pitchFamily="34" charset="0"/>
              </a:rPr>
              <a:t>Keterampilan</a:t>
            </a:r>
            <a:r>
              <a:rPr lang="en-US" sz="2000" dirty="0">
                <a:latin typeface="Berlin Sans FB" panose="020E0602020502020306" pitchFamily="34" charset="0"/>
              </a:rPr>
              <a:t> Interpersonal yang </a:t>
            </a:r>
            <a:r>
              <a:rPr lang="en-US" sz="2000" dirty="0" err="1">
                <a:latin typeface="Berlin Sans FB" panose="020E0602020502020306" pitchFamily="34" charset="0"/>
              </a:rPr>
              <a:t>baik</a:t>
            </a:r>
            <a:r>
              <a:rPr lang="en-US" sz="2000" dirty="0">
                <a:latin typeface="Berlin Sans FB" panose="020E0602020502020306" pitchFamily="34" charset="0"/>
              </a:rPr>
              <a:t> : </a:t>
            </a:r>
            <a:r>
              <a:rPr lang="en-US" sz="2000" dirty="0" err="1">
                <a:latin typeface="Berlin Sans FB" panose="020E0602020502020306" pitchFamily="34" charset="0"/>
              </a:rPr>
              <a:t>mampu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berkomunikasi</a:t>
            </a:r>
            <a:r>
              <a:rPr lang="en-US" sz="2000" dirty="0">
                <a:latin typeface="Berlin Sans FB" panose="020E0602020502020306" pitchFamily="34" charset="0"/>
              </a:rPr>
              <a:t> dan </a:t>
            </a:r>
            <a:r>
              <a:rPr lang="en-US" sz="2000" dirty="0" err="1">
                <a:latin typeface="Berlin Sans FB" panose="020E0602020502020306" pitchFamily="34" charset="0"/>
              </a:rPr>
              <a:t>menyakinkan</a:t>
            </a:r>
            <a:r>
              <a:rPr lang="en-US" sz="2000" dirty="0">
                <a:latin typeface="Berlin Sans FB" panose="020E0602020502020306" pitchFamily="34" charset="0"/>
              </a:rPr>
              <a:t> orang lain </a:t>
            </a:r>
            <a:r>
              <a:rPr lang="en-US" sz="2000" dirty="0" err="1">
                <a:latin typeface="Berlin Sans FB" panose="020E0602020502020306" pitchFamily="34" charset="0"/>
              </a:rPr>
              <a:t>tanpa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menggunakan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taktik</a:t>
            </a:r>
            <a:r>
              <a:rPr lang="en-US" sz="2000" dirty="0">
                <a:latin typeface="Berlin Sans FB" panose="020E0602020502020306" pitchFamily="34" charset="0"/>
              </a:rPr>
              <a:t> yang </a:t>
            </a:r>
            <a:r>
              <a:rPr lang="en-US" sz="2000" dirty="0" err="1">
                <a:latin typeface="Berlin Sans FB" panose="020E0602020502020306" pitchFamily="34" charset="0"/>
              </a:rPr>
              <a:t>negatif</a:t>
            </a:r>
            <a:r>
              <a:rPr lang="en-US" sz="2000" dirty="0">
                <a:latin typeface="Berlin Sans FB" panose="020E0602020502020306" pitchFamily="34" charset="0"/>
              </a:rPr>
              <a:t> dan </a:t>
            </a:r>
            <a:r>
              <a:rPr lang="en-US" sz="2000" dirty="0" err="1">
                <a:latin typeface="Berlin Sans FB" panose="020E0602020502020306" pitchFamily="34" charset="0"/>
              </a:rPr>
              <a:t>paksaan</a:t>
            </a:r>
            <a:r>
              <a:rPr lang="en-US" sz="2000" dirty="0">
                <a:latin typeface="Berlin Sans FB" panose="020E0602020502020306" pitchFamily="34" charset="0"/>
              </a:rPr>
              <a:t>.</a:t>
            </a:r>
          </a:p>
          <a:p>
            <a:pPr lvl="1" fontAlgn="base"/>
            <a:r>
              <a:rPr lang="en-US" sz="2000" dirty="0" err="1">
                <a:latin typeface="Berlin Sans FB" panose="020E0602020502020306" pitchFamily="34" charset="0"/>
              </a:rPr>
              <a:t>Pengetahuan</a:t>
            </a:r>
            <a:r>
              <a:rPr lang="en-US" sz="2000" dirty="0">
                <a:latin typeface="Berlin Sans FB" panose="020E0602020502020306" pitchFamily="34" charset="0"/>
              </a:rPr>
              <a:t> yang </a:t>
            </a:r>
            <a:r>
              <a:rPr lang="en-US" sz="2000" dirty="0" err="1">
                <a:latin typeface="Berlin Sans FB" panose="020E0602020502020306" pitchFamily="34" charset="0"/>
              </a:rPr>
              <a:t>luas</a:t>
            </a:r>
            <a:r>
              <a:rPr lang="en-US" sz="2000" dirty="0">
                <a:latin typeface="Berlin Sans FB" panose="020E0602020502020306" pitchFamily="34" charset="0"/>
              </a:rPr>
              <a:t> (</a:t>
            </a:r>
            <a:r>
              <a:rPr lang="en-US" sz="2000" dirty="0" err="1">
                <a:latin typeface="Berlin Sans FB" panose="020E0602020502020306" pitchFamily="34" charset="0"/>
              </a:rPr>
              <a:t>Intelektual</a:t>
            </a:r>
            <a:r>
              <a:rPr lang="en-US" sz="2000" dirty="0">
                <a:latin typeface="Berlin Sans FB" panose="020E0602020502020306" pitchFamily="34" charset="0"/>
              </a:rPr>
              <a:t>) : Mampu </a:t>
            </a:r>
            <a:r>
              <a:rPr lang="en-US" sz="2000" dirty="0" err="1">
                <a:latin typeface="Berlin Sans FB" panose="020E0602020502020306" pitchFamily="34" charset="0"/>
              </a:rPr>
              <a:t>memahami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berbagai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bidang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daripada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hanya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memahami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bidang-bidang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tertentu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ataupun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pengetahuan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tertentu</a:t>
            </a:r>
            <a:r>
              <a:rPr lang="en-US" sz="2000" dirty="0">
                <a:latin typeface="Berlin Sans FB" panose="020E0602020502020306" pitchFamily="34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</a:rPr>
              <a:t>saja</a:t>
            </a:r>
            <a:r>
              <a:rPr lang="en-US" sz="2000" dirty="0">
                <a:latin typeface="Berlin Sans FB" panose="020E06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51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PERILAKU(BEHAVIOURAL</a:t>
            </a:r>
            <a:r>
              <a:rPr lang="en-US" sz="3400" b="1" i="1" dirty="0">
                <a:latin typeface="Berlin Sans FB" panose="020E0602020502020306" pitchFamily="34" charset="0"/>
              </a:rPr>
              <a:t>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Sebagai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reaksi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Sifat </a:t>
            </a:r>
            <a:r>
              <a:rPr lang="en-US" sz="2400" dirty="0" err="1">
                <a:latin typeface="Berlin Sans FB" panose="020E0602020502020306" pitchFamily="34" charset="0"/>
              </a:rPr>
              <a:t>Kepribadian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Memberikan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perspektif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baru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tentang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Berfokus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para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daripada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mental, </a:t>
            </a:r>
            <a:r>
              <a:rPr lang="en-US" sz="2400" dirty="0" err="1">
                <a:latin typeface="Berlin Sans FB" panose="020E0602020502020306" pitchFamily="34" charset="0"/>
              </a:rPr>
              <a:t>fisik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sosial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mereka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Keberhasilan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ditentukan</a:t>
            </a:r>
            <a:r>
              <a:rPr lang="en-US" sz="2400" dirty="0">
                <a:latin typeface="Berlin Sans FB" panose="020E0602020502020306" pitchFamily="34" charset="0"/>
              </a:rPr>
              <a:t> oleh </a:t>
            </a:r>
            <a:r>
              <a:rPr lang="en-US" sz="2400" dirty="0" err="1">
                <a:latin typeface="Berlin Sans FB" panose="020E0602020502020306" pitchFamily="34" charset="0"/>
              </a:rPr>
              <a:t>perilakunya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melaksanakan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fungsi-fungsi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dilatih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Bertolak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belakang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 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Great Man (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Orang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) yang </a:t>
            </a:r>
            <a:r>
              <a:rPr lang="en-US" sz="2400" dirty="0" err="1">
                <a:latin typeface="Berlin Sans FB" panose="020E0602020502020306" pitchFamily="34" charset="0"/>
              </a:rPr>
              <a:t>mengatakan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dibawa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lahir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tidak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Menganggap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sukses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didasarkan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bukan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bawaan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sejak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lahir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6457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PERILAKU(BEHAVIOURAL</a:t>
            </a:r>
            <a:r>
              <a:rPr lang="en-US" sz="3400" b="1" i="1" dirty="0">
                <a:latin typeface="Berlin Sans FB" panose="020E0602020502020306" pitchFamily="34" charset="0"/>
              </a:rPr>
              <a:t>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Sebagai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reaksi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Sifat </a:t>
            </a:r>
            <a:r>
              <a:rPr lang="en-US" sz="2400" dirty="0" err="1">
                <a:latin typeface="Berlin Sans FB" panose="020E0602020502020306" pitchFamily="34" charset="0"/>
              </a:rPr>
              <a:t>Kepribadian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Memberikan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perspektif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baru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tentang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Berfokus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para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daripada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karakteristik</a:t>
            </a:r>
            <a:r>
              <a:rPr lang="en-US" sz="2400" dirty="0">
                <a:latin typeface="Berlin Sans FB" panose="020E0602020502020306" pitchFamily="34" charset="0"/>
              </a:rPr>
              <a:t> mental, </a:t>
            </a:r>
            <a:r>
              <a:rPr lang="en-US" sz="2400" dirty="0" err="1">
                <a:latin typeface="Berlin Sans FB" panose="020E0602020502020306" pitchFamily="34" charset="0"/>
              </a:rPr>
              <a:t>fisik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sosial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mereka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Keberhasilan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ditentukan</a:t>
            </a:r>
            <a:r>
              <a:rPr lang="en-US" sz="2400" dirty="0">
                <a:latin typeface="Berlin Sans FB" panose="020E0602020502020306" pitchFamily="34" charset="0"/>
              </a:rPr>
              <a:t> oleh </a:t>
            </a:r>
            <a:r>
              <a:rPr lang="en-US" sz="2400" dirty="0" err="1">
                <a:latin typeface="Berlin Sans FB" panose="020E0602020502020306" pitchFamily="34" charset="0"/>
              </a:rPr>
              <a:t>perilakunya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melaksanakan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fungsi-fungsi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tersebut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dilatih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Bertolak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belakang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 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Great Man (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Orang </a:t>
            </a:r>
            <a:r>
              <a:rPr lang="en-US" sz="2400" dirty="0" err="1">
                <a:latin typeface="Berlin Sans FB" panose="020E0602020502020306" pitchFamily="34" charset="0"/>
              </a:rPr>
              <a:t>Hebat</a:t>
            </a:r>
            <a:r>
              <a:rPr lang="en-US" sz="2400" dirty="0">
                <a:latin typeface="Berlin Sans FB" panose="020E0602020502020306" pitchFamily="34" charset="0"/>
              </a:rPr>
              <a:t>) yang </a:t>
            </a:r>
            <a:r>
              <a:rPr lang="en-US" sz="2400" dirty="0" err="1">
                <a:latin typeface="Berlin Sans FB" panose="020E0602020502020306" pitchFamily="34" charset="0"/>
              </a:rPr>
              <a:t>mengatakan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dibawa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lahir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tidak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Menganggap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sukses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didasarkan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perilaku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dipelajari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bukan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bawaan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sejak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lahir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4101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6F3B-6889-4792-A4EC-11D44D65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78659"/>
            <a:ext cx="12044516" cy="1335808"/>
          </a:xfrm>
        </p:spPr>
        <p:txBody>
          <a:bodyPr/>
          <a:lstStyle/>
          <a:p>
            <a:pPr algn="r"/>
            <a:r>
              <a:rPr lang="en-US" sz="3400" b="1" dirty="0">
                <a:latin typeface="Berlin Sans FB" panose="020E0602020502020306" pitchFamily="34" charset="0"/>
              </a:rPr>
              <a:t>TEORI KONTINJENSI(CONTINGENCY</a:t>
            </a:r>
            <a:r>
              <a:rPr lang="en-US" sz="3400" b="1" i="1" dirty="0">
                <a:latin typeface="Berlin Sans FB" panose="020E0602020502020306" pitchFamily="34" charset="0"/>
              </a:rPr>
              <a:t> THEORY)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62C5-CA5B-46C8-A114-49CD467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278194"/>
            <a:ext cx="11523406" cy="4844794"/>
          </a:xfrm>
        </p:spPr>
        <p:txBody>
          <a:bodyPr/>
          <a:lstStyle/>
          <a:p>
            <a:pPr fontAlgn="base"/>
            <a:r>
              <a:rPr lang="en-US" sz="2400" dirty="0">
                <a:latin typeface="Berlin Sans FB" panose="020E0602020502020306" pitchFamily="34" charset="0"/>
              </a:rPr>
              <a:t>B</a:t>
            </a:r>
            <a:r>
              <a:rPr lang="en-US" sz="2400">
                <a:latin typeface="Berlin Sans FB" panose="020E0602020502020306" pitchFamily="34" charset="0"/>
              </a:rPr>
              <a:t>eranggapan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tidak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cara</a:t>
            </a:r>
            <a:r>
              <a:rPr lang="en-US" sz="2400" dirty="0">
                <a:latin typeface="Berlin Sans FB" panose="020E0602020502020306" pitchFamily="34" charset="0"/>
              </a:rPr>
              <a:t> yang paling </a:t>
            </a:r>
            <a:r>
              <a:rPr lang="en-US" sz="2400" dirty="0" err="1">
                <a:latin typeface="Berlin Sans FB" panose="020E0602020502020306" pitchFamily="34" charset="0"/>
              </a:rPr>
              <a:t>baik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memimpin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menyatakan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bahwa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setiap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gaya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harus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didasarkan</a:t>
            </a:r>
            <a:r>
              <a:rPr lang="en-US" sz="2400" dirty="0">
                <a:latin typeface="Berlin Sans FB" panose="020E0602020502020306" pitchFamily="34" charset="0"/>
              </a:rPr>
              <a:t> pada </a:t>
            </a:r>
            <a:r>
              <a:rPr lang="en-US" sz="2400" dirty="0" err="1">
                <a:latin typeface="Berlin Sans FB" panose="020E0602020502020306" pitchFamily="34" charset="0"/>
              </a:rPr>
              <a:t>situasi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kondisi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tertentu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Berdasarkan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Kontingensi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ini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seseorang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mungkin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berhasil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tampil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memimpin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sangat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efektif</a:t>
            </a:r>
            <a:r>
              <a:rPr lang="en-US" sz="2400" dirty="0">
                <a:latin typeface="Berlin Sans FB" panose="020E0602020502020306" pitchFamily="34" charset="0"/>
              </a:rPr>
              <a:t> di </a:t>
            </a:r>
            <a:r>
              <a:rPr lang="en-US" sz="2400" dirty="0" err="1">
                <a:latin typeface="Berlin Sans FB" panose="020E0602020502020306" pitchFamily="34" charset="0"/>
              </a:rPr>
              <a:t>kondisi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situasi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tempat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tertentu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namun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kinerja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menurun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apabila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dipindahkan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situasi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kondisi</a:t>
            </a:r>
            <a:r>
              <a:rPr lang="en-US" sz="2400" dirty="0">
                <a:latin typeface="Berlin Sans FB" panose="020E0602020502020306" pitchFamily="34" charset="0"/>
              </a:rPr>
              <a:t> lain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ketika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faktor</a:t>
            </a:r>
            <a:r>
              <a:rPr lang="en-US" sz="2400" dirty="0">
                <a:latin typeface="Berlin Sans FB" panose="020E0602020502020306" pitchFamily="34" charset="0"/>
              </a:rPr>
              <a:t> di </a:t>
            </a:r>
            <a:r>
              <a:rPr lang="en-US" sz="2400" dirty="0" err="1">
                <a:latin typeface="Berlin Sans FB" panose="020E0602020502020306" pitchFamily="34" charset="0"/>
              </a:rPr>
              <a:t>sekitarnya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berubah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Sering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disebut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Situasional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  <a:p>
            <a:pPr fontAlgn="base"/>
            <a:r>
              <a:rPr lang="en-US" sz="2400" dirty="0" err="1">
                <a:latin typeface="Berlin Sans FB" panose="020E0602020502020306" pitchFamily="34" charset="0"/>
              </a:rPr>
              <a:t>Beberapa</a:t>
            </a:r>
            <a:r>
              <a:rPr lang="en-US" sz="2400" dirty="0">
                <a:latin typeface="Berlin Sans FB" panose="020E0602020502020306" pitchFamily="34" charset="0"/>
              </a:rPr>
              <a:t> Model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Kontingensi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atau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Situasional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terkenal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diantaranya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Kontigensi</a:t>
            </a:r>
            <a:r>
              <a:rPr lang="en-US" sz="2400" dirty="0">
                <a:latin typeface="Berlin Sans FB" panose="020E0602020502020306" pitchFamily="34" charset="0"/>
              </a:rPr>
              <a:t> Fiedler,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Situasional</a:t>
            </a:r>
            <a:r>
              <a:rPr lang="en-US" sz="2400" dirty="0">
                <a:latin typeface="Berlin Sans FB" panose="020E0602020502020306" pitchFamily="34" charset="0"/>
              </a:rPr>
              <a:t> Hersey-Blanchard,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Kepemimpinan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Kontigensi</a:t>
            </a:r>
            <a:r>
              <a:rPr lang="en-US" sz="2400" dirty="0">
                <a:latin typeface="Berlin Sans FB" panose="020E0602020502020306" pitchFamily="34" charset="0"/>
              </a:rPr>
              <a:t> Vroom-</a:t>
            </a:r>
            <a:r>
              <a:rPr lang="en-US" sz="2400" dirty="0" err="1">
                <a:latin typeface="Berlin Sans FB" panose="020E0602020502020306" pitchFamily="34" charset="0"/>
              </a:rPr>
              <a:t>Yetten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Kontingensi</a:t>
            </a:r>
            <a:r>
              <a:rPr lang="en-US" sz="2400" dirty="0">
                <a:latin typeface="Berlin Sans FB" panose="020E0602020502020306" pitchFamily="34" charset="0"/>
              </a:rPr>
              <a:t> Path-Goal Robert House dan </a:t>
            </a:r>
            <a:r>
              <a:rPr lang="en-US" sz="2400" dirty="0" err="1">
                <a:latin typeface="Berlin Sans FB" panose="020E0602020502020306" pitchFamily="34" charset="0"/>
              </a:rPr>
              <a:t>Teori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Kontigensi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Strategis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7818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3946</TotalTime>
  <Words>718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Berlin Sans FB</vt:lpstr>
      <vt:lpstr>Berlin Sans FB Demi</vt:lpstr>
      <vt:lpstr>Calibri</vt:lpstr>
      <vt:lpstr>Cooper Black</vt:lpstr>
      <vt:lpstr>Franklin Gothic Heavy</vt:lpstr>
      <vt:lpstr>Gill Sans MT Condensed</vt:lpstr>
      <vt:lpstr>Presentation UNISA_01</vt:lpstr>
      <vt:lpstr>1_Presentation UNISA_01</vt:lpstr>
      <vt:lpstr>1_Office Theme</vt:lpstr>
      <vt:lpstr>2_Office Theme</vt:lpstr>
      <vt:lpstr>PEMBUKA BELAJAR</vt:lpstr>
      <vt:lpstr>PENDEKATAN KEPEMIMPINAN</vt:lpstr>
      <vt:lpstr>PowerPoint Presentation</vt:lpstr>
      <vt:lpstr>TEORI ORANG HEBAT (GREAT MAN THEORY)</vt:lpstr>
      <vt:lpstr>TEORI SIFAT KEPRIBADIAN(TRAIT THEORY)</vt:lpstr>
      <vt:lpstr>TEORI SIFAT KEPRIBADIAN(TRAIT THEORY)</vt:lpstr>
      <vt:lpstr>TEORI PERILAKU(BEHAVIOURAL THEORY)</vt:lpstr>
      <vt:lpstr>TEORI PERILAKU(BEHAVIOURAL THEORY)</vt:lpstr>
      <vt:lpstr>TEORI KONTINJENSI(CONTINGENCY THEORY)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135</cp:revision>
  <dcterms:created xsi:type="dcterms:W3CDTF">2017-11-21T07:01:38Z</dcterms:created>
  <dcterms:modified xsi:type="dcterms:W3CDTF">2021-03-19T13:30:29Z</dcterms:modified>
</cp:coreProperties>
</file>