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88" r:id="rId2"/>
    <p:sldMasterId id="2147483690" r:id="rId3"/>
    <p:sldMasterId id="2147483693" r:id="rId4"/>
  </p:sldMasterIdLst>
  <p:notesMasterIdLst>
    <p:notesMasterId r:id="rId26"/>
  </p:notesMasterIdLst>
  <p:sldIdLst>
    <p:sldId id="578" r:id="rId5"/>
    <p:sldId id="579" r:id="rId6"/>
    <p:sldId id="617" r:id="rId7"/>
    <p:sldId id="616" r:id="rId8"/>
    <p:sldId id="619" r:id="rId9"/>
    <p:sldId id="618" r:id="rId10"/>
    <p:sldId id="620" r:id="rId11"/>
    <p:sldId id="621" r:id="rId12"/>
    <p:sldId id="622" r:id="rId13"/>
    <p:sldId id="623" r:id="rId14"/>
    <p:sldId id="624" r:id="rId15"/>
    <p:sldId id="625" r:id="rId16"/>
    <p:sldId id="626" r:id="rId17"/>
    <p:sldId id="627" r:id="rId18"/>
    <p:sldId id="628" r:id="rId19"/>
    <p:sldId id="629" r:id="rId20"/>
    <p:sldId id="630" r:id="rId21"/>
    <p:sldId id="631" r:id="rId22"/>
    <p:sldId id="632" r:id="rId23"/>
    <p:sldId id="564" r:id="rId24"/>
    <p:sldId id="322"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652" y="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1193D3-F30B-4A9A-86B0-5B99B59D5E1A}" type="doc">
      <dgm:prSet loTypeId="urn:microsoft.com/office/officeart/2005/8/layout/hProcess4" loCatId="process" qsTypeId="urn:microsoft.com/office/officeart/2005/8/quickstyle/simple1" qsCatId="simple" csTypeId="urn:microsoft.com/office/officeart/2005/8/colors/colorful5" csCatId="colorful" phldr="1"/>
      <dgm:spPr/>
      <dgm:t>
        <a:bodyPr/>
        <a:lstStyle/>
        <a:p>
          <a:endParaRPr lang="id-ID"/>
        </a:p>
      </dgm:t>
    </dgm:pt>
    <dgm:pt modelId="{99D46927-AB88-48B9-8CD1-3B4A693E1060}">
      <dgm:prSet phldrT="[Text]"/>
      <dgm:spPr/>
      <dgm:t>
        <a:bodyPr/>
        <a:lstStyle/>
        <a:p>
          <a:r>
            <a:rPr lang="id-ID" b="1" dirty="0">
              <a:latin typeface="Aharoni" panose="02010803020104030203" pitchFamily="2" charset="-79"/>
              <a:cs typeface="Aharoni" panose="02010803020104030203" pitchFamily="2" charset="-79"/>
            </a:rPr>
            <a:t>OPA</a:t>
          </a:r>
        </a:p>
      </dgm:t>
    </dgm:pt>
    <dgm:pt modelId="{495C0162-90DE-4496-9441-5D32028210EC}" type="parTrans" cxnId="{75497CE9-04FA-4E38-AD5F-17D14F221B31}">
      <dgm:prSet/>
      <dgm:spPr/>
      <dgm:t>
        <a:bodyPr/>
        <a:lstStyle/>
        <a:p>
          <a:endParaRPr lang="id-ID"/>
        </a:p>
      </dgm:t>
    </dgm:pt>
    <dgm:pt modelId="{E341944C-EE2F-4885-83C6-6C9904AD2883}" type="sibTrans" cxnId="{75497CE9-04FA-4E38-AD5F-17D14F221B31}">
      <dgm:prSet/>
      <dgm:spPr/>
      <dgm:t>
        <a:bodyPr/>
        <a:lstStyle/>
        <a:p>
          <a:endParaRPr lang="id-ID" b="1">
            <a:latin typeface="Aharoni" panose="02010803020104030203" pitchFamily="2" charset="-79"/>
            <a:cs typeface="Aharoni" panose="02010803020104030203" pitchFamily="2" charset="-79"/>
          </a:endParaRPr>
        </a:p>
      </dgm:t>
    </dgm:pt>
    <dgm:pt modelId="{78A82613-621A-41B0-B951-C34DBAEC72DA}">
      <dgm:prSet phldrT="[Text]"/>
      <dgm:spPr/>
      <dgm:t>
        <a:bodyPr/>
        <a:lstStyle/>
        <a:p>
          <a:r>
            <a:rPr lang="id-ID" b="1" dirty="0">
              <a:latin typeface="Aharoni" panose="02010803020104030203" pitchFamily="2" charset="-79"/>
              <a:cs typeface="Aharoni" panose="02010803020104030203" pitchFamily="2" charset="-79"/>
            </a:rPr>
            <a:t>Tradisional </a:t>
          </a:r>
        </a:p>
      </dgm:t>
    </dgm:pt>
    <dgm:pt modelId="{03E1A853-9013-423E-B90C-0AD91A27030D}" type="parTrans" cxnId="{49395F4B-5181-44FF-99F7-6CB1507D61C1}">
      <dgm:prSet/>
      <dgm:spPr/>
      <dgm:t>
        <a:bodyPr/>
        <a:lstStyle/>
        <a:p>
          <a:endParaRPr lang="id-ID"/>
        </a:p>
      </dgm:t>
    </dgm:pt>
    <dgm:pt modelId="{AF10F73F-25DB-4A35-8659-20BDF5942CEC}" type="sibTrans" cxnId="{49395F4B-5181-44FF-99F7-6CB1507D61C1}">
      <dgm:prSet/>
      <dgm:spPr/>
      <dgm:t>
        <a:bodyPr/>
        <a:lstStyle/>
        <a:p>
          <a:endParaRPr lang="id-ID"/>
        </a:p>
      </dgm:t>
    </dgm:pt>
    <dgm:pt modelId="{AC4DBF5A-920A-4583-B911-BF4EDDEB77FD}">
      <dgm:prSet phldrT="[Text]"/>
      <dgm:spPr/>
      <dgm:t>
        <a:bodyPr/>
        <a:lstStyle/>
        <a:p>
          <a:r>
            <a:rPr lang="id-ID" b="1" dirty="0">
              <a:latin typeface="Aharoni" panose="02010803020104030203" pitchFamily="2" charset="-79"/>
              <a:cs typeface="Aharoni" panose="02010803020104030203" pitchFamily="2" charset="-79"/>
            </a:rPr>
            <a:t>Sentralistis</a:t>
          </a:r>
        </a:p>
      </dgm:t>
    </dgm:pt>
    <dgm:pt modelId="{C9097526-C113-4429-87AC-E5E180D559BB}" type="parTrans" cxnId="{0A9DA849-CD70-4D94-BF57-8880A01AA7D9}">
      <dgm:prSet/>
      <dgm:spPr/>
      <dgm:t>
        <a:bodyPr/>
        <a:lstStyle/>
        <a:p>
          <a:endParaRPr lang="id-ID"/>
        </a:p>
      </dgm:t>
    </dgm:pt>
    <dgm:pt modelId="{5EE8B979-4707-4CB3-B03F-E325669D018A}" type="sibTrans" cxnId="{0A9DA849-CD70-4D94-BF57-8880A01AA7D9}">
      <dgm:prSet/>
      <dgm:spPr/>
      <dgm:t>
        <a:bodyPr/>
        <a:lstStyle/>
        <a:p>
          <a:endParaRPr lang="id-ID"/>
        </a:p>
      </dgm:t>
    </dgm:pt>
    <dgm:pt modelId="{6117CB3D-9E3F-4A77-AAFC-92B060F55164}">
      <dgm:prSet phldrT="[Text]"/>
      <dgm:spPr/>
      <dgm:t>
        <a:bodyPr/>
        <a:lstStyle/>
        <a:p>
          <a:r>
            <a:rPr lang="id-ID" b="1" dirty="0">
              <a:latin typeface="Aharoni" panose="02010803020104030203" pitchFamily="2" charset="-79"/>
              <a:cs typeface="Aharoni" panose="02010803020104030203" pitchFamily="2" charset="-79"/>
            </a:rPr>
            <a:t>NPM</a:t>
          </a:r>
        </a:p>
      </dgm:t>
    </dgm:pt>
    <dgm:pt modelId="{A23BDCB0-A2AE-4B6B-A910-1E8884B816B1}" type="parTrans" cxnId="{D9DD0695-58D4-4189-98D4-F30CEC5A9927}">
      <dgm:prSet/>
      <dgm:spPr/>
      <dgm:t>
        <a:bodyPr/>
        <a:lstStyle/>
        <a:p>
          <a:endParaRPr lang="id-ID"/>
        </a:p>
      </dgm:t>
    </dgm:pt>
    <dgm:pt modelId="{5E986C4F-D40B-436E-AF4F-46103264C4CA}" type="sibTrans" cxnId="{D9DD0695-58D4-4189-98D4-F30CEC5A9927}">
      <dgm:prSet/>
      <dgm:spPr/>
      <dgm:t>
        <a:bodyPr/>
        <a:lstStyle/>
        <a:p>
          <a:endParaRPr lang="id-ID" b="1">
            <a:latin typeface="Aharoni" panose="02010803020104030203" pitchFamily="2" charset="-79"/>
            <a:cs typeface="Aharoni" panose="02010803020104030203" pitchFamily="2" charset="-79"/>
          </a:endParaRPr>
        </a:p>
      </dgm:t>
    </dgm:pt>
    <dgm:pt modelId="{DC5A62B1-8D83-42DC-A714-57F839AB0408}">
      <dgm:prSet phldrT="[Text]"/>
      <dgm:spPr/>
      <dgm:t>
        <a:bodyPr/>
        <a:lstStyle/>
        <a:p>
          <a:r>
            <a:rPr lang="id-ID" b="1" dirty="0">
              <a:latin typeface="Aharoni" panose="02010803020104030203" pitchFamily="2" charset="-79"/>
              <a:cs typeface="Aharoni" panose="02010803020104030203" pitchFamily="2" charset="-79"/>
            </a:rPr>
            <a:t>Mekanisme kerja mengikuti organisasi privat</a:t>
          </a:r>
        </a:p>
      </dgm:t>
    </dgm:pt>
    <dgm:pt modelId="{D060E6CE-9369-474A-A201-997D0F3D7B14}" type="parTrans" cxnId="{FE127A4D-67BC-47A3-9A5E-2CD6CF284134}">
      <dgm:prSet/>
      <dgm:spPr/>
      <dgm:t>
        <a:bodyPr/>
        <a:lstStyle/>
        <a:p>
          <a:endParaRPr lang="id-ID"/>
        </a:p>
      </dgm:t>
    </dgm:pt>
    <dgm:pt modelId="{138448DA-9211-44F7-BDC2-0ADF6A92DA86}" type="sibTrans" cxnId="{FE127A4D-67BC-47A3-9A5E-2CD6CF284134}">
      <dgm:prSet/>
      <dgm:spPr/>
      <dgm:t>
        <a:bodyPr/>
        <a:lstStyle/>
        <a:p>
          <a:endParaRPr lang="id-ID"/>
        </a:p>
      </dgm:t>
    </dgm:pt>
    <dgm:pt modelId="{C8EC6E22-7472-431B-BC88-6A3D52D77AEF}">
      <dgm:prSet phldrT="[Text]"/>
      <dgm:spPr/>
      <dgm:t>
        <a:bodyPr/>
        <a:lstStyle/>
        <a:p>
          <a:r>
            <a:rPr lang="id-ID" b="1" dirty="0">
              <a:latin typeface="Aharoni" panose="02010803020104030203" pitchFamily="2" charset="-79"/>
              <a:cs typeface="Aharoni" panose="02010803020104030203" pitchFamily="2" charset="-79"/>
            </a:rPr>
            <a:t>NPS</a:t>
          </a:r>
        </a:p>
      </dgm:t>
    </dgm:pt>
    <dgm:pt modelId="{F6DFCA88-8D73-41D2-9127-E226DBFD16F5}" type="parTrans" cxnId="{32E4E8F7-80D5-4B65-A164-3A41A99F237E}">
      <dgm:prSet/>
      <dgm:spPr/>
      <dgm:t>
        <a:bodyPr/>
        <a:lstStyle/>
        <a:p>
          <a:endParaRPr lang="id-ID"/>
        </a:p>
      </dgm:t>
    </dgm:pt>
    <dgm:pt modelId="{46B5FCCD-045C-4246-855E-7C6FC4710574}" type="sibTrans" cxnId="{32E4E8F7-80D5-4B65-A164-3A41A99F237E}">
      <dgm:prSet/>
      <dgm:spPr/>
      <dgm:t>
        <a:bodyPr/>
        <a:lstStyle/>
        <a:p>
          <a:endParaRPr lang="id-ID" b="1">
            <a:latin typeface="Aharoni" panose="02010803020104030203" pitchFamily="2" charset="-79"/>
            <a:cs typeface="Aharoni" panose="02010803020104030203" pitchFamily="2" charset="-79"/>
          </a:endParaRPr>
        </a:p>
      </dgm:t>
    </dgm:pt>
    <dgm:pt modelId="{2A7C9FFC-CB5F-4AA7-978D-7B24F104BE5D}">
      <dgm:prSet phldrT="[Text]"/>
      <dgm:spPr/>
      <dgm:t>
        <a:bodyPr/>
        <a:lstStyle/>
        <a:p>
          <a:r>
            <a:rPr lang="id-ID" b="1" dirty="0">
              <a:latin typeface="Aharoni" panose="02010803020104030203" pitchFamily="2" charset="-79"/>
              <a:cs typeface="Aharoni" panose="02010803020104030203" pitchFamily="2" charset="-79"/>
            </a:rPr>
            <a:t>mengembalikan fungsi pemerintah sebagai pemberi pelayanan publik</a:t>
          </a:r>
        </a:p>
      </dgm:t>
    </dgm:pt>
    <dgm:pt modelId="{453E828A-E405-4E60-9172-5F644679EB53}" type="parTrans" cxnId="{6571F583-CE7D-4CAD-8210-2D61155F2803}">
      <dgm:prSet/>
      <dgm:spPr/>
      <dgm:t>
        <a:bodyPr/>
        <a:lstStyle/>
        <a:p>
          <a:endParaRPr lang="id-ID"/>
        </a:p>
      </dgm:t>
    </dgm:pt>
    <dgm:pt modelId="{69F3F56E-C6F1-4C4F-873A-788B7DB6067F}" type="sibTrans" cxnId="{6571F583-CE7D-4CAD-8210-2D61155F2803}">
      <dgm:prSet/>
      <dgm:spPr/>
      <dgm:t>
        <a:bodyPr/>
        <a:lstStyle/>
        <a:p>
          <a:endParaRPr lang="id-ID"/>
        </a:p>
      </dgm:t>
    </dgm:pt>
    <dgm:pt modelId="{BBFF7604-2C18-49E7-B82C-B171DBE21127}">
      <dgm:prSet phldrT="[Text]"/>
      <dgm:spPr/>
      <dgm:t>
        <a:bodyPr/>
        <a:lstStyle/>
        <a:p>
          <a:r>
            <a:rPr lang="id-ID" b="1" dirty="0">
              <a:latin typeface="Aharoni" panose="02010803020104030203" pitchFamily="2" charset="-79"/>
              <a:cs typeface="Aharoni" panose="02010803020104030203" pitchFamily="2" charset="-79"/>
            </a:rPr>
            <a:t>meletakan warga negara sebagai fihak yang memiliki posisi tawar</a:t>
          </a:r>
        </a:p>
      </dgm:t>
    </dgm:pt>
    <dgm:pt modelId="{F0554E45-D596-4FEA-A193-CDC4DD8E06A5}" type="parTrans" cxnId="{433089CF-8DC1-40C0-AC7A-130010466B20}">
      <dgm:prSet/>
      <dgm:spPr/>
      <dgm:t>
        <a:bodyPr/>
        <a:lstStyle/>
        <a:p>
          <a:endParaRPr lang="id-ID"/>
        </a:p>
      </dgm:t>
    </dgm:pt>
    <dgm:pt modelId="{F4A9A96E-C7C6-4BF4-96A8-D1023CA87E68}" type="sibTrans" cxnId="{433089CF-8DC1-40C0-AC7A-130010466B20}">
      <dgm:prSet/>
      <dgm:spPr/>
      <dgm:t>
        <a:bodyPr/>
        <a:lstStyle/>
        <a:p>
          <a:endParaRPr lang="id-ID"/>
        </a:p>
      </dgm:t>
    </dgm:pt>
    <dgm:pt modelId="{05A612D3-2A25-43A7-B474-E168533F4B64}">
      <dgm:prSet/>
      <dgm:spPr/>
      <dgm:t>
        <a:bodyPr/>
        <a:lstStyle/>
        <a:p>
          <a:r>
            <a:rPr lang="id-ID" b="1" dirty="0">
              <a:latin typeface="Aharoni" panose="02010803020104030203" pitchFamily="2" charset="-79"/>
              <a:cs typeface="Aharoni" panose="02010803020104030203" pitchFamily="2" charset="-79"/>
            </a:rPr>
            <a:t>NPG</a:t>
          </a:r>
        </a:p>
      </dgm:t>
    </dgm:pt>
    <dgm:pt modelId="{D2C68763-942E-4B87-BBE7-C0DF9BABCA21}" type="parTrans" cxnId="{8A28E619-2062-46D0-88B7-DACDB4352BED}">
      <dgm:prSet/>
      <dgm:spPr/>
      <dgm:t>
        <a:bodyPr/>
        <a:lstStyle/>
        <a:p>
          <a:endParaRPr lang="id-ID"/>
        </a:p>
      </dgm:t>
    </dgm:pt>
    <dgm:pt modelId="{0E5832B6-2DBD-40FB-BFEF-A5BEF3062555}" type="sibTrans" cxnId="{8A28E619-2062-46D0-88B7-DACDB4352BED}">
      <dgm:prSet/>
      <dgm:spPr/>
      <dgm:t>
        <a:bodyPr/>
        <a:lstStyle/>
        <a:p>
          <a:endParaRPr lang="id-ID"/>
        </a:p>
      </dgm:t>
    </dgm:pt>
    <dgm:pt modelId="{ACD0BB14-44CF-45CC-BAAD-85E53391022A}">
      <dgm:prSet/>
      <dgm:spPr/>
      <dgm:t>
        <a:bodyPr/>
        <a:lstStyle/>
        <a:p>
          <a:r>
            <a:rPr lang="id-ID" b="1" dirty="0">
              <a:latin typeface="Aharoni" panose="02010803020104030203" pitchFamily="2" charset="-79"/>
              <a:cs typeface="Aharoni" panose="02010803020104030203" pitchFamily="2" charset="-79"/>
            </a:rPr>
            <a:t>evolusi penyelenggaraan pemerintahan yang melibatkan partisipasi dan proses pembentukan jaringan yang didasari oleh prinsip saling ketergantungan-interdepedensi, kolaborasi dan kepercayaan</a:t>
          </a:r>
        </a:p>
      </dgm:t>
    </dgm:pt>
    <dgm:pt modelId="{7D289793-072B-46ED-97E8-C22411AA6D84}" type="parTrans" cxnId="{0CDC9E96-DECA-41B2-A4E7-F41618B5771C}">
      <dgm:prSet/>
      <dgm:spPr/>
      <dgm:t>
        <a:bodyPr/>
        <a:lstStyle/>
        <a:p>
          <a:endParaRPr lang="id-ID"/>
        </a:p>
      </dgm:t>
    </dgm:pt>
    <dgm:pt modelId="{75A20ABC-258B-41DD-90CE-A2F5DE9B5512}" type="sibTrans" cxnId="{0CDC9E96-DECA-41B2-A4E7-F41618B5771C}">
      <dgm:prSet/>
      <dgm:spPr/>
      <dgm:t>
        <a:bodyPr/>
        <a:lstStyle/>
        <a:p>
          <a:endParaRPr lang="id-ID"/>
        </a:p>
      </dgm:t>
    </dgm:pt>
    <dgm:pt modelId="{581D3B09-4512-432E-8459-4E86B5D6AC6C}" type="pres">
      <dgm:prSet presAssocID="{A61193D3-F30B-4A9A-86B0-5B99B59D5E1A}" presName="Name0" presStyleCnt="0">
        <dgm:presLayoutVars>
          <dgm:dir/>
          <dgm:animLvl val="lvl"/>
          <dgm:resizeHandles val="exact"/>
        </dgm:presLayoutVars>
      </dgm:prSet>
      <dgm:spPr/>
    </dgm:pt>
    <dgm:pt modelId="{AFB633D9-FA82-4D3A-8C5A-927F570D9033}" type="pres">
      <dgm:prSet presAssocID="{A61193D3-F30B-4A9A-86B0-5B99B59D5E1A}" presName="tSp" presStyleCnt="0"/>
      <dgm:spPr/>
    </dgm:pt>
    <dgm:pt modelId="{EDCEBE92-2586-4387-A719-A3E32DB5D239}" type="pres">
      <dgm:prSet presAssocID="{A61193D3-F30B-4A9A-86B0-5B99B59D5E1A}" presName="bSp" presStyleCnt="0"/>
      <dgm:spPr/>
    </dgm:pt>
    <dgm:pt modelId="{9D80FD09-7322-47E2-BD1F-16964911C76B}" type="pres">
      <dgm:prSet presAssocID="{A61193D3-F30B-4A9A-86B0-5B99B59D5E1A}" presName="process" presStyleCnt="0"/>
      <dgm:spPr/>
    </dgm:pt>
    <dgm:pt modelId="{3F55638D-2B1A-4FFD-ADA3-C83D1E579298}" type="pres">
      <dgm:prSet presAssocID="{99D46927-AB88-48B9-8CD1-3B4A693E1060}" presName="composite1" presStyleCnt="0"/>
      <dgm:spPr/>
    </dgm:pt>
    <dgm:pt modelId="{BADD88CE-581A-4FB4-9242-4C72B5DA6C20}" type="pres">
      <dgm:prSet presAssocID="{99D46927-AB88-48B9-8CD1-3B4A693E1060}" presName="dummyNode1" presStyleLbl="node1" presStyleIdx="0" presStyleCnt="4"/>
      <dgm:spPr/>
    </dgm:pt>
    <dgm:pt modelId="{FEA2298C-0568-4ABE-B5F6-5DABBF882963}" type="pres">
      <dgm:prSet presAssocID="{99D46927-AB88-48B9-8CD1-3B4A693E1060}" presName="childNode1" presStyleLbl="bgAcc1" presStyleIdx="0" presStyleCnt="4" custLinFactNeighborX="-2034" custLinFactNeighborY="-1480">
        <dgm:presLayoutVars>
          <dgm:bulletEnabled val="1"/>
        </dgm:presLayoutVars>
      </dgm:prSet>
      <dgm:spPr/>
    </dgm:pt>
    <dgm:pt modelId="{1B000283-7927-43C4-9367-D2C548C8959A}" type="pres">
      <dgm:prSet presAssocID="{99D46927-AB88-48B9-8CD1-3B4A693E1060}" presName="childNode1tx" presStyleLbl="bgAcc1" presStyleIdx="0" presStyleCnt="4">
        <dgm:presLayoutVars>
          <dgm:bulletEnabled val="1"/>
        </dgm:presLayoutVars>
      </dgm:prSet>
      <dgm:spPr/>
    </dgm:pt>
    <dgm:pt modelId="{9ACA5195-3841-4FEA-A728-076659AC1C0F}" type="pres">
      <dgm:prSet presAssocID="{99D46927-AB88-48B9-8CD1-3B4A693E1060}" presName="parentNode1" presStyleLbl="node1" presStyleIdx="0" presStyleCnt="4">
        <dgm:presLayoutVars>
          <dgm:chMax val="1"/>
          <dgm:bulletEnabled val="1"/>
        </dgm:presLayoutVars>
      </dgm:prSet>
      <dgm:spPr/>
    </dgm:pt>
    <dgm:pt modelId="{E5DAF660-1097-431C-8145-86A95E22D860}" type="pres">
      <dgm:prSet presAssocID="{99D46927-AB88-48B9-8CD1-3B4A693E1060}" presName="connSite1" presStyleCnt="0"/>
      <dgm:spPr/>
    </dgm:pt>
    <dgm:pt modelId="{CF3CDE4E-4673-4EE3-BD1F-6930241523A5}" type="pres">
      <dgm:prSet presAssocID="{E341944C-EE2F-4885-83C6-6C9904AD2883}" presName="Name9" presStyleLbl="sibTrans2D1" presStyleIdx="0" presStyleCnt="3"/>
      <dgm:spPr/>
    </dgm:pt>
    <dgm:pt modelId="{6E304F71-AACC-49A1-AAB6-43C26168A311}" type="pres">
      <dgm:prSet presAssocID="{6117CB3D-9E3F-4A77-AAFC-92B060F55164}" presName="composite2" presStyleCnt="0"/>
      <dgm:spPr/>
    </dgm:pt>
    <dgm:pt modelId="{13C3E9C3-8CC5-4075-926A-5DE2D0FC600E}" type="pres">
      <dgm:prSet presAssocID="{6117CB3D-9E3F-4A77-AAFC-92B060F55164}" presName="dummyNode2" presStyleLbl="node1" presStyleIdx="0" presStyleCnt="4"/>
      <dgm:spPr/>
    </dgm:pt>
    <dgm:pt modelId="{301FA201-D218-420B-9BC4-02F760FB7331}" type="pres">
      <dgm:prSet presAssocID="{6117CB3D-9E3F-4A77-AAFC-92B060F55164}" presName="childNode2" presStyleLbl="bgAcc1" presStyleIdx="1" presStyleCnt="4">
        <dgm:presLayoutVars>
          <dgm:bulletEnabled val="1"/>
        </dgm:presLayoutVars>
      </dgm:prSet>
      <dgm:spPr/>
    </dgm:pt>
    <dgm:pt modelId="{E89AB7F5-E269-4AC1-8B51-59300B45ADC3}" type="pres">
      <dgm:prSet presAssocID="{6117CB3D-9E3F-4A77-AAFC-92B060F55164}" presName="childNode2tx" presStyleLbl="bgAcc1" presStyleIdx="1" presStyleCnt="4">
        <dgm:presLayoutVars>
          <dgm:bulletEnabled val="1"/>
        </dgm:presLayoutVars>
      </dgm:prSet>
      <dgm:spPr/>
    </dgm:pt>
    <dgm:pt modelId="{82D7FE6D-47D5-4EFE-B088-EBF9F784420A}" type="pres">
      <dgm:prSet presAssocID="{6117CB3D-9E3F-4A77-AAFC-92B060F55164}" presName="parentNode2" presStyleLbl="node1" presStyleIdx="1" presStyleCnt="4">
        <dgm:presLayoutVars>
          <dgm:chMax val="0"/>
          <dgm:bulletEnabled val="1"/>
        </dgm:presLayoutVars>
      </dgm:prSet>
      <dgm:spPr/>
    </dgm:pt>
    <dgm:pt modelId="{EB8FCC7E-D68C-4E4D-8F9F-F367DFC7AAFD}" type="pres">
      <dgm:prSet presAssocID="{6117CB3D-9E3F-4A77-AAFC-92B060F55164}" presName="connSite2" presStyleCnt="0"/>
      <dgm:spPr/>
    </dgm:pt>
    <dgm:pt modelId="{F2FAD838-1DC6-4FDD-A8F7-333A06D9446B}" type="pres">
      <dgm:prSet presAssocID="{5E986C4F-D40B-436E-AF4F-46103264C4CA}" presName="Name18" presStyleLbl="sibTrans2D1" presStyleIdx="1" presStyleCnt="3"/>
      <dgm:spPr/>
    </dgm:pt>
    <dgm:pt modelId="{912EB2AA-1105-4D8B-BB81-4265D3ED83C2}" type="pres">
      <dgm:prSet presAssocID="{C8EC6E22-7472-431B-BC88-6A3D52D77AEF}" presName="composite1" presStyleCnt="0"/>
      <dgm:spPr/>
    </dgm:pt>
    <dgm:pt modelId="{6DF80096-2F8A-4D40-BB06-BB4C0DAFF534}" type="pres">
      <dgm:prSet presAssocID="{C8EC6E22-7472-431B-BC88-6A3D52D77AEF}" presName="dummyNode1" presStyleLbl="node1" presStyleIdx="1" presStyleCnt="4"/>
      <dgm:spPr/>
    </dgm:pt>
    <dgm:pt modelId="{9F50B3C8-DB36-4BE0-AD36-43E15CD8A80F}" type="pres">
      <dgm:prSet presAssocID="{C8EC6E22-7472-431B-BC88-6A3D52D77AEF}" presName="childNode1" presStyleLbl="bgAcc1" presStyleIdx="2" presStyleCnt="4">
        <dgm:presLayoutVars>
          <dgm:bulletEnabled val="1"/>
        </dgm:presLayoutVars>
      </dgm:prSet>
      <dgm:spPr/>
    </dgm:pt>
    <dgm:pt modelId="{F05BF0D7-8231-4659-8D8E-218E548164C2}" type="pres">
      <dgm:prSet presAssocID="{C8EC6E22-7472-431B-BC88-6A3D52D77AEF}" presName="childNode1tx" presStyleLbl="bgAcc1" presStyleIdx="2" presStyleCnt="4">
        <dgm:presLayoutVars>
          <dgm:bulletEnabled val="1"/>
        </dgm:presLayoutVars>
      </dgm:prSet>
      <dgm:spPr/>
    </dgm:pt>
    <dgm:pt modelId="{E22BEF29-AD69-4392-AC52-E5D1FD8C36FE}" type="pres">
      <dgm:prSet presAssocID="{C8EC6E22-7472-431B-BC88-6A3D52D77AEF}" presName="parentNode1" presStyleLbl="node1" presStyleIdx="2" presStyleCnt="4">
        <dgm:presLayoutVars>
          <dgm:chMax val="1"/>
          <dgm:bulletEnabled val="1"/>
        </dgm:presLayoutVars>
      </dgm:prSet>
      <dgm:spPr/>
    </dgm:pt>
    <dgm:pt modelId="{3B9340F5-767E-4746-9424-54E91E28E3EB}" type="pres">
      <dgm:prSet presAssocID="{C8EC6E22-7472-431B-BC88-6A3D52D77AEF}" presName="connSite1" presStyleCnt="0"/>
      <dgm:spPr/>
    </dgm:pt>
    <dgm:pt modelId="{22AAF388-4B85-477A-B86A-9416C9F105DD}" type="pres">
      <dgm:prSet presAssocID="{46B5FCCD-045C-4246-855E-7C6FC4710574}" presName="Name9" presStyleLbl="sibTrans2D1" presStyleIdx="2" presStyleCnt="3"/>
      <dgm:spPr/>
    </dgm:pt>
    <dgm:pt modelId="{CDFCA7C4-D675-475F-908A-6E6DBE592873}" type="pres">
      <dgm:prSet presAssocID="{05A612D3-2A25-43A7-B474-E168533F4B64}" presName="composite2" presStyleCnt="0"/>
      <dgm:spPr/>
    </dgm:pt>
    <dgm:pt modelId="{E201EA2D-D1AA-40EB-B67A-5C4B1C2A74F3}" type="pres">
      <dgm:prSet presAssocID="{05A612D3-2A25-43A7-B474-E168533F4B64}" presName="dummyNode2" presStyleLbl="node1" presStyleIdx="2" presStyleCnt="4"/>
      <dgm:spPr/>
    </dgm:pt>
    <dgm:pt modelId="{B4516983-4611-4AFF-AC5C-D1B5B9FB83E1}" type="pres">
      <dgm:prSet presAssocID="{05A612D3-2A25-43A7-B474-E168533F4B64}" presName="childNode2" presStyleLbl="bgAcc1" presStyleIdx="3" presStyleCnt="4">
        <dgm:presLayoutVars>
          <dgm:bulletEnabled val="1"/>
        </dgm:presLayoutVars>
      </dgm:prSet>
      <dgm:spPr/>
    </dgm:pt>
    <dgm:pt modelId="{08001BA9-F6D5-44DE-A0FA-475EAB580B19}" type="pres">
      <dgm:prSet presAssocID="{05A612D3-2A25-43A7-B474-E168533F4B64}" presName="childNode2tx" presStyleLbl="bgAcc1" presStyleIdx="3" presStyleCnt="4">
        <dgm:presLayoutVars>
          <dgm:bulletEnabled val="1"/>
        </dgm:presLayoutVars>
      </dgm:prSet>
      <dgm:spPr/>
    </dgm:pt>
    <dgm:pt modelId="{98318683-7CEE-45CC-BF75-1AF631208515}" type="pres">
      <dgm:prSet presAssocID="{05A612D3-2A25-43A7-B474-E168533F4B64}" presName="parentNode2" presStyleLbl="node1" presStyleIdx="3" presStyleCnt="4">
        <dgm:presLayoutVars>
          <dgm:chMax val="0"/>
          <dgm:bulletEnabled val="1"/>
        </dgm:presLayoutVars>
      </dgm:prSet>
      <dgm:spPr/>
    </dgm:pt>
    <dgm:pt modelId="{AE4DBBB3-3B9F-4ECD-9093-7C6752953266}" type="pres">
      <dgm:prSet presAssocID="{05A612D3-2A25-43A7-B474-E168533F4B64}" presName="connSite2" presStyleCnt="0"/>
      <dgm:spPr/>
    </dgm:pt>
  </dgm:ptLst>
  <dgm:cxnLst>
    <dgm:cxn modelId="{CFC8DF06-332B-4095-AF22-417593258844}" type="presOf" srcId="{DC5A62B1-8D83-42DC-A714-57F839AB0408}" destId="{E89AB7F5-E269-4AC1-8B51-59300B45ADC3}" srcOrd="1" destOrd="0" presId="urn:microsoft.com/office/officeart/2005/8/layout/hProcess4"/>
    <dgm:cxn modelId="{8A28E619-2062-46D0-88B7-DACDB4352BED}" srcId="{A61193D3-F30B-4A9A-86B0-5B99B59D5E1A}" destId="{05A612D3-2A25-43A7-B474-E168533F4B64}" srcOrd="3" destOrd="0" parTransId="{D2C68763-942E-4B87-BBE7-C0DF9BABCA21}" sibTransId="{0E5832B6-2DBD-40FB-BFEF-A5BEF3062555}"/>
    <dgm:cxn modelId="{973CF922-2C3B-4B8C-B837-34352B55E40A}" type="presOf" srcId="{46B5FCCD-045C-4246-855E-7C6FC4710574}" destId="{22AAF388-4B85-477A-B86A-9416C9F105DD}" srcOrd="0" destOrd="0" presId="urn:microsoft.com/office/officeart/2005/8/layout/hProcess4"/>
    <dgm:cxn modelId="{1D86DD5C-C70F-4747-BE72-AF6423CCB87D}" type="presOf" srcId="{ACD0BB14-44CF-45CC-BAAD-85E53391022A}" destId="{B4516983-4611-4AFF-AC5C-D1B5B9FB83E1}" srcOrd="0" destOrd="0" presId="urn:microsoft.com/office/officeart/2005/8/layout/hProcess4"/>
    <dgm:cxn modelId="{F5A82264-2F51-4F12-89FB-7E82FEB47482}" type="presOf" srcId="{99D46927-AB88-48B9-8CD1-3B4A693E1060}" destId="{9ACA5195-3841-4FEA-A728-076659AC1C0F}" srcOrd="0" destOrd="0" presId="urn:microsoft.com/office/officeart/2005/8/layout/hProcess4"/>
    <dgm:cxn modelId="{0A9DA849-CD70-4D94-BF57-8880A01AA7D9}" srcId="{99D46927-AB88-48B9-8CD1-3B4A693E1060}" destId="{AC4DBF5A-920A-4583-B911-BF4EDDEB77FD}" srcOrd="1" destOrd="0" parTransId="{C9097526-C113-4429-87AC-E5E180D559BB}" sibTransId="{5EE8B979-4707-4CB3-B03F-E325669D018A}"/>
    <dgm:cxn modelId="{49395F4B-5181-44FF-99F7-6CB1507D61C1}" srcId="{99D46927-AB88-48B9-8CD1-3B4A693E1060}" destId="{78A82613-621A-41B0-B951-C34DBAEC72DA}" srcOrd="0" destOrd="0" parTransId="{03E1A853-9013-423E-B90C-0AD91A27030D}" sibTransId="{AF10F73F-25DB-4A35-8659-20BDF5942CEC}"/>
    <dgm:cxn modelId="{9D3F036C-6526-4E64-AEC2-A2BAC00A1DF0}" type="presOf" srcId="{2A7C9FFC-CB5F-4AA7-978D-7B24F104BE5D}" destId="{9F50B3C8-DB36-4BE0-AD36-43E15CD8A80F}" srcOrd="0" destOrd="0" presId="urn:microsoft.com/office/officeart/2005/8/layout/hProcess4"/>
    <dgm:cxn modelId="{FE127A4D-67BC-47A3-9A5E-2CD6CF284134}" srcId="{6117CB3D-9E3F-4A77-AAFC-92B060F55164}" destId="{DC5A62B1-8D83-42DC-A714-57F839AB0408}" srcOrd="0" destOrd="0" parTransId="{D060E6CE-9369-474A-A201-997D0F3D7B14}" sibTransId="{138448DA-9211-44F7-BDC2-0ADF6A92DA86}"/>
    <dgm:cxn modelId="{003F8C6E-4F37-43F6-B0F7-BEDC8B02A22F}" type="presOf" srcId="{AC4DBF5A-920A-4583-B911-BF4EDDEB77FD}" destId="{FEA2298C-0568-4ABE-B5F6-5DABBF882963}" srcOrd="0" destOrd="1" presId="urn:microsoft.com/office/officeart/2005/8/layout/hProcess4"/>
    <dgm:cxn modelId="{98F70580-1089-4472-8E91-F53ABC87C38E}" type="presOf" srcId="{78A82613-621A-41B0-B951-C34DBAEC72DA}" destId="{1B000283-7927-43C4-9367-D2C548C8959A}" srcOrd="1" destOrd="0" presId="urn:microsoft.com/office/officeart/2005/8/layout/hProcess4"/>
    <dgm:cxn modelId="{6571F583-CE7D-4CAD-8210-2D61155F2803}" srcId="{C8EC6E22-7472-431B-BC88-6A3D52D77AEF}" destId="{2A7C9FFC-CB5F-4AA7-978D-7B24F104BE5D}" srcOrd="0" destOrd="0" parTransId="{453E828A-E405-4E60-9172-5F644679EB53}" sibTransId="{69F3F56E-C6F1-4C4F-873A-788B7DB6067F}"/>
    <dgm:cxn modelId="{425DB588-443C-4575-8330-9438C47D4296}" type="presOf" srcId="{5E986C4F-D40B-436E-AF4F-46103264C4CA}" destId="{F2FAD838-1DC6-4FDD-A8F7-333A06D9446B}" srcOrd="0" destOrd="0" presId="urn:microsoft.com/office/officeart/2005/8/layout/hProcess4"/>
    <dgm:cxn modelId="{9A24948A-0CE2-4D9C-B2CE-8C3BFB79FC74}" type="presOf" srcId="{C8EC6E22-7472-431B-BC88-6A3D52D77AEF}" destId="{E22BEF29-AD69-4392-AC52-E5D1FD8C36FE}" srcOrd="0" destOrd="0" presId="urn:microsoft.com/office/officeart/2005/8/layout/hProcess4"/>
    <dgm:cxn modelId="{94A8538F-9B9E-412B-A4B6-E3C95B2B88F1}" type="presOf" srcId="{6117CB3D-9E3F-4A77-AAFC-92B060F55164}" destId="{82D7FE6D-47D5-4EFE-B088-EBF9F784420A}" srcOrd="0" destOrd="0" presId="urn:microsoft.com/office/officeart/2005/8/layout/hProcess4"/>
    <dgm:cxn modelId="{D9DD0695-58D4-4189-98D4-F30CEC5A9927}" srcId="{A61193D3-F30B-4A9A-86B0-5B99B59D5E1A}" destId="{6117CB3D-9E3F-4A77-AAFC-92B060F55164}" srcOrd="1" destOrd="0" parTransId="{A23BDCB0-A2AE-4B6B-A910-1E8884B816B1}" sibTransId="{5E986C4F-D40B-436E-AF4F-46103264C4CA}"/>
    <dgm:cxn modelId="{16A19596-5D2B-4CDD-BBC6-11AF1436D142}" type="presOf" srcId="{2A7C9FFC-CB5F-4AA7-978D-7B24F104BE5D}" destId="{F05BF0D7-8231-4659-8D8E-218E548164C2}" srcOrd="1" destOrd="0" presId="urn:microsoft.com/office/officeart/2005/8/layout/hProcess4"/>
    <dgm:cxn modelId="{0CDC9E96-DECA-41B2-A4E7-F41618B5771C}" srcId="{05A612D3-2A25-43A7-B474-E168533F4B64}" destId="{ACD0BB14-44CF-45CC-BAAD-85E53391022A}" srcOrd="0" destOrd="0" parTransId="{7D289793-072B-46ED-97E8-C22411AA6D84}" sibTransId="{75A20ABC-258B-41DD-90CE-A2F5DE9B5512}"/>
    <dgm:cxn modelId="{0403F39E-EB20-499D-989F-1E93232A54E5}" type="presOf" srcId="{BBFF7604-2C18-49E7-B82C-B171DBE21127}" destId="{F05BF0D7-8231-4659-8D8E-218E548164C2}" srcOrd="1" destOrd="1" presId="urn:microsoft.com/office/officeart/2005/8/layout/hProcess4"/>
    <dgm:cxn modelId="{7CA49AA3-F88A-4E56-9ABC-0A64A1FFFC68}" type="presOf" srcId="{DC5A62B1-8D83-42DC-A714-57F839AB0408}" destId="{301FA201-D218-420B-9BC4-02F760FB7331}" srcOrd="0" destOrd="0" presId="urn:microsoft.com/office/officeart/2005/8/layout/hProcess4"/>
    <dgm:cxn modelId="{654672BC-09A9-4C9B-A76D-41544C9C7CF4}" type="presOf" srcId="{05A612D3-2A25-43A7-B474-E168533F4B64}" destId="{98318683-7CEE-45CC-BF75-1AF631208515}" srcOrd="0" destOrd="0" presId="urn:microsoft.com/office/officeart/2005/8/layout/hProcess4"/>
    <dgm:cxn modelId="{54DC05BD-B3CA-451D-81CF-110FE3C8A208}" type="presOf" srcId="{BBFF7604-2C18-49E7-B82C-B171DBE21127}" destId="{9F50B3C8-DB36-4BE0-AD36-43E15CD8A80F}" srcOrd="0" destOrd="1" presId="urn:microsoft.com/office/officeart/2005/8/layout/hProcess4"/>
    <dgm:cxn modelId="{BB5152C0-DE5C-46D3-B4DD-53B522009B7E}" type="presOf" srcId="{A61193D3-F30B-4A9A-86B0-5B99B59D5E1A}" destId="{581D3B09-4512-432E-8459-4E86B5D6AC6C}" srcOrd="0" destOrd="0" presId="urn:microsoft.com/office/officeart/2005/8/layout/hProcess4"/>
    <dgm:cxn modelId="{819CB4C9-99FE-44DF-8323-A7F46A809FFB}" type="presOf" srcId="{AC4DBF5A-920A-4583-B911-BF4EDDEB77FD}" destId="{1B000283-7927-43C4-9367-D2C548C8959A}" srcOrd="1" destOrd="1" presId="urn:microsoft.com/office/officeart/2005/8/layout/hProcess4"/>
    <dgm:cxn modelId="{433089CF-8DC1-40C0-AC7A-130010466B20}" srcId="{C8EC6E22-7472-431B-BC88-6A3D52D77AEF}" destId="{BBFF7604-2C18-49E7-B82C-B171DBE21127}" srcOrd="1" destOrd="0" parTransId="{F0554E45-D596-4FEA-A193-CDC4DD8E06A5}" sibTransId="{F4A9A96E-C7C6-4BF4-96A8-D1023CA87E68}"/>
    <dgm:cxn modelId="{E3CDD1E1-91D1-4762-8D24-904BD4A55492}" type="presOf" srcId="{78A82613-621A-41B0-B951-C34DBAEC72DA}" destId="{FEA2298C-0568-4ABE-B5F6-5DABBF882963}" srcOrd="0" destOrd="0" presId="urn:microsoft.com/office/officeart/2005/8/layout/hProcess4"/>
    <dgm:cxn modelId="{75497CE9-04FA-4E38-AD5F-17D14F221B31}" srcId="{A61193D3-F30B-4A9A-86B0-5B99B59D5E1A}" destId="{99D46927-AB88-48B9-8CD1-3B4A693E1060}" srcOrd="0" destOrd="0" parTransId="{495C0162-90DE-4496-9441-5D32028210EC}" sibTransId="{E341944C-EE2F-4885-83C6-6C9904AD2883}"/>
    <dgm:cxn modelId="{2A39E8EE-ADF3-4797-A5F1-3C2B5CD3D77A}" type="presOf" srcId="{E341944C-EE2F-4885-83C6-6C9904AD2883}" destId="{CF3CDE4E-4673-4EE3-BD1F-6930241523A5}" srcOrd="0" destOrd="0" presId="urn:microsoft.com/office/officeart/2005/8/layout/hProcess4"/>
    <dgm:cxn modelId="{870F43F4-301C-4050-93BC-C98C081307B4}" type="presOf" srcId="{ACD0BB14-44CF-45CC-BAAD-85E53391022A}" destId="{08001BA9-F6D5-44DE-A0FA-475EAB580B19}" srcOrd="1" destOrd="0" presId="urn:microsoft.com/office/officeart/2005/8/layout/hProcess4"/>
    <dgm:cxn modelId="{32E4E8F7-80D5-4B65-A164-3A41A99F237E}" srcId="{A61193D3-F30B-4A9A-86B0-5B99B59D5E1A}" destId="{C8EC6E22-7472-431B-BC88-6A3D52D77AEF}" srcOrd="2" destOrd="0" parTransId="{F6DFCA88-8D73-41D2-9127-E226DBFD16F5}" sibTransId="{46B5FCCD-045C-4246-855E-7C6FC4710574}"/>
    <dgm:cxn modelId="{80FAAB7B-F8B2-4753-A7BF-721FFD054AAA}" type="presParOf" srcId="{581D3B09-4512-432E-8459-4E86B5D6AC6C}" destId="{AFB633D9-FA82-4D3A-8C5A-927F570D9033}" srcOrd="0" destOrd="0" presId="urn:microsoft.com/office/officeart/2005/8/layout/hProcess4"/>
    <dgm:cxn modelId="{C19605EC-4BAC-4B84-8258-1E875521F257}" type="presParOf" srcId="{581D3B09-4512-432E-8459-4E86B5D6AC6C}" destId="{EDCEBE92-2586-4387-A719-A3E32DB5D239}" srcOrd="1" destOrd="0" presId="urn:microsoft.com/office/officeart/2005/8/layout/hProcess4"/>
    <dgm:cxn modelId="{A705B4A0-9711-4272-8188-A6810D54D3A5}" type="presParOf" srcId="{581D3B09-4512-432E-8459-4E86B5D6AC6C}" destId="{9D80FD09-7322-47E2-BD1F-16964911C76B}" srcOrd="2" destOrd="0" presId="urn:microsoft.com/office/officeart/2005/8/layout/hProcess4"/>
    <dgm:cxn modelId="{55A942B0-FFBA-48C4-9018-531DC5133082}" type="presParOf" srcId="{9D80FD09-7322-47E2-BD1F-16964911C76B}" destId="{3F55638D-2B1A-4FFD-ADA3-C83D1E579298}" srcOrd="0" destOrd="0" presId="urn:microsoft.com/office/officeart/2005/8/layout/hProcess4"/>
    <dgm:cxn modelId="{74076D66-B73C-4B1B-BF50-0151395B648F}" type="presParOf" srcId="{3F55638D-2B1A-4FFD-ADA3-C83D1E579298}" destId="{BADD88CE-581A-4FB4-9242-4C72B5DA6C20}" srcOrd="0" destOrd="0" presId="urn:microsoft.com/office/officeart/2005/8/layout/hProcess4"/>
    <dgm:cxn modelId="{F187F836-54A0-4252-8F42-23C507D74276}" type="presParOf" srcId="{3F55638D-2B1A-4FFD-ADA3-C83D1E579298}" destId="{FEA2298C-0568-4ABE-B5F6-5DABBF882963}" srcOrd="1" destOrd="0" presId="urn:microsoft.com/office/officeart/2005/8/layout/hProcess4"/>
    <dgm:cxn modelId="{57FD8180-54A7-4353-9822-7E92D7AC0AD9}" type="presParOf" srcId="{3F55638D-2B1A-4FFD-ADA3-C83D1E579298}" destId="{1B000283-7927-43C4-9367-D2C548C8959A}" srcOrd="2" destOrd="0" presId="urn:microsoft.com/office/officeart/2005/8/layout/hProcess4"/>
    <dgm:cxn modelId="{E1370233-BB88-4720-B234-8FBABFAB1B30}" type="presParOf" srcId="{3F55638D-2B1A-4FFD-ADA3-C83D1E579298}" destId="{9ACA5195-3841-4FEA-A728-076659AC1C0F}" srcOrd="3" destOrd="0" presId="urn:microsoft.com/office/officeart/2005/8/layout/hProcess4"/>
    <dgm:cxn modelId="{77647C8A-1278-4F52-AF8A-78F20DF7CD76}" type="presParOf" srcId="{3F55638D-2B1A-4FFD-ADA3-C83D1E579298}" destId="{E5DAF660-1097-431C-8145-86A95E22D860}" srcOrd="4" destOrd="0" presId="urn:microsoft.com/office/officeart/2005/8/layout/hProcess4"/>
    <dgm:cxn modelId="{282F4AEB-00E3-4798-81C4-CA6C6AF9B116}" type="presParOf" srcId="{9D80FD09-7322-47E2-BD1F-16964911C76B}" destId="{CF3CDE4E-4673-4EE3-BD1F-6930241523A5}" srcOrd="1" destOrd="0" presId="urn:microsoft.com/office/officeart/2005/8/layout/hProcess4"/>
    <dgm:cxn modelId="{F442AAEA-0B88-4FEC-89EE-DE394E252530}" type="presParOf" srcId="{9D80FD09-7322-47E2-BD1F-16964911C76B}" destId="{6E304F71-AACC-49A1-AAB6-43C26168A311}" srcOrd="2" destOrd="0" presId="urn:microsoft.com/office/officeart/2005/8/layout/hProcess4"/>
    <dgm:cxn modelId="{C3F2261F-39FE-4B8C-B9DD-B28A1CF92D8F}" type="presParOf" srcId="{6E304F71-AACC-49A1-AAB6-43C26168A311}" destId="{13C3E9C3-8CC5-4075-926A-5DE2D0FC600E}" srcOrd="0" destOrd="0" presId="urn:microsoft.com/office/officeart/2005/8/layout/hProcess4"/>
    <dgm:cxn modelId="{1CB8930B-2847-4402-A71D-B70A15AB4846}" type="presParOf" srcId="{6E304F71-AACC-49A1-AAB6-43C26168A311}" destId="{301FA201-D218-420B-9BC4-02F760FB7331}" srcOrd="1" destOrd="0" presId="urn:microsoft.com/office/officeart/2005/8/layout/hProcess4"/>
    <dgm:cxn modelId="{8C410D2A-1506-4581-9EA1-25AC527D0033}" type="presParOf" srcId="{6E304F71-AACC-49A1-AAB6-43C26168A311}" destId="{E89AB7F5-E269-4AC1-8B51-59300B45ADC3}" srcOrd="2" destOrd="0" presId="urn:microsoft.com/office/officeart/2005/8/layout/hProcess4"/>
    <dgm:cxn modelId="{4E9F190C-4B48-456C-A529-F64D882FDFFD}" type="presParOf" srcId="{6E304F71-AACC-49A1-AAB6-43C26168A311}" destId="{82D7FE6D-47D5-4EFE-B088-EBF9F784420A}" srcOrd="3" destOrd="0" presId="urn:microsoft.com/office/officeart/2005/8/layout/hProcess4"/>
    <dgm:cxn modelId="{7056091F-E1EB-4A2C-93E3-DEDC9BBA58D4}" type="presParOf" srcId="{6E304F71-AACC-49A1-AAB6-43C26168A311}" destId="{EB8FCC7E-D68C-4E4D-8F9F-F367DFC7AAFD}" srcOrd="4" destOrd="0" presId="urn:microsoft.com/office/officeart/2005/8/layout/hProcess4"/>
    <dgm:cxn modelId="{10E28CCF-7BD1-40D7-940E-DDF553403214}" type="presParOf" srcId="{9D80FD09-7322-47E2-BD1F-16964911C76B}" destId="{F2FAD838-1DC6-4FDD-A8F7-333A06D9446B}" srcOrd="3" destOrd="0" presId="urn:microsoft.com/office/officeart/2005/8/layout/hProcess4"/>
    <dgm:cxn modelId="{CA2DB131-3333-4C68-A249-FB74CB27274E}" type="presParOf" srcId="{9D80FD09-7322-47E2-BD1F-16964911C76B}" destId="{912EB2AA-1105-4D8B-BB81-4265D3ED83C2}" srcOrd="4" destOrd="0" presId="urn:microsoft.com/office/officeart/2005/8/layout/hProcess4"/>
    <dgm:cxn modelId="{72528B00-0389-4144-B8F1-82F9EA86808D}" type="presParOf" srcId="{912EB2AA-1105-4D8B-BB81-4265D3ED83C2}" destId="{6DF80096-2F8A-4D40-BB06-BB4C0DAFF534}" srcOrd="0" destOrd="0" presId="urn:microsoft.com/office/officeart/2005/8/layout/hProcess4"/>
    <dgm:cxn modelId="{8C12CAF6-C0E9-40BB-BF07-6533E4E83A15}" type="presParOf" srcId="{912EB2AA-1105-4D8B-BB81-4265D3ED83C2}" destId="{9F50B3C8-DB36-4BE0-AD36-43E15CD8A80F}" srcOrd="1" destOrd="0" presId="urn:microsoft.com/office/officeart/2005/8/layout/hProcess4"/>
    <dgm:cxn modelId="{F6AE4957-F30F-4963-B707-47AB9C54B710}" type="presParOf" srcId="{912EB2AA-1105-4D8B-BB81-4265D3ED83C2}" destId="{F05BF0D7-8231-4659-8D8E-218E548164C2}" srcOrd="2" destOrd="0" presId="urn:microsoft.com/office/officeart/2005/8/layout/hProcess4"/>
    <dgm:cxn modelId="{19704F9A-EF77-4400-8EB2-B2097D45A664}" type="presParOf" srcId="{912EB2AA-1105-4D8B-BB81-4265D3ED83C2}" destId="{E22BEF29-AD69-4392-AC52-E5D1FD8C36FE}" srcOrd="3" destOrd="0" presId="urn:microsoft.com/office/officeart/2005/8/layout/hProcess4"/>
    <dgm:cxn modelId="{550EFCC6-06CC-4AFD-AA64-EBB95BE7A01D}" type="presParOf" srcId="{912EB2AA-1105-4D8B-BB81-4265D3ED83C2}" destId="{3B9340F5-767E-4746-9424-54E91E28E3EB}" srcOrd="4" destOrd="0" presId="urn:microsoft.com/office/officeart/2005/8/layout/hProcess4"/>
    <dgm:cxn modelId="{12ABFEA0-94A6-40A1-9A81-162C2DFF707F}" type="presParOf" srcId="{9D80FD09-7322-47E2-BD1F-16964911C76B}" destId="{22AAF388-4B85-477A-B86A-9416C9F105DD}" srcOrd="5" destOrd="0" presId="urn:microsoft.com/office/officeart/2005/8/layout/hProcess4"/>
    <dgm:cxn modelId="{BF5FD21C-C297-4E9E-89F7-4EA6E1346070}" type="presParOf" srcId="{9D80FD09-7322-47E2-BD1F-16964911C76B}" destId="{CDFCA7C4-D675-475F-908A-6E6DBE592873}" srcOrd="6" destOrd="0" presId="urn:microsoft.com/office/officeart/2005/8/layout/hProcess4"/>
    <dgm:cxn modelId="{CE939EFE-9197-4CCF-B42C-02535B7ADEB6}" type="presParOf" srcId="{CDFCA7C4-D675-475F-908A-6E6DBE592873}" destId="{E201EA2D-D1AA-40EB-B67A-5C4B1C2A74F3}" srcOrd="0" destOrd="0" presId="urn:microsoft.com/office/officeart/2005/8/layout/hProcess4"/>
    <dgm:cxn modelId="{6B85E27C-562C-41C0-8642-71B603ECC46D}" type="presParOf" srcId="{CDFCA7C4-D675-475F-908A-6E6DBE592873}" destId="{B4516983-4611-4AFF-AC5C-D1B5B9FB83E1}" srcOrd="1" destOrd="0" presId="urn:microsoft.com/office/officeart/2005/8/layout/hProcess4"/>
    <dgm:cxn modelId="{7F56A554-52C5-487A-A91B-E3F6065DA8C5}" type="presParOf" srcId="{CDFCA7C4-D675-475F-908A-6E6DBE592873}" destId="{08001BA9-F6D5-44DE-A0FA-475EAB580B19}" srcOrd="2" destOrd="0" presId="urn:microsoft.com/office/officeart/2005/8/layout/hProcess4"/>
    <dgm:cxn modelId="{A06EC3B3-4708-47AD-9E49-760F4C9DBC2F}" type="presParOf" srcId="{CDFCA7C4-D675-475F-908A-6E6DBE592873}" destId="{98318683-7CEE-45CC-BF75-1AF631208515}" srcOrd="3" destOrd="0" presId="urn:microsoft.com/office/officeart/2005/8/layout/hProcess4"/>
    <dgm:cxn modelId="{7AA0CB65-B6D6-431B-B8D5-39F2150B15B5}" type="presParOf" srcId="{CDFCA7C4-D675-475F-908A-6E6DBE592873}" destId="{AE4DBBB3-3B9F-4ECD-9093-7C6752953266}"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A2298C-0568-4ABE-B5F6-5DABBF882963}">
      <dsp:nvSpPr>
        <dsp:cNvPr id="0" name=""/>
        <dsp:cNvSpPr/>
      </dsp:nvSpPr>
      <dsp:spPr>
        <a:xfrm>
          <a:off x="0" y="1689059"/>
          <a:ext cx="2346189" cy="1935115"/>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24765" rIns="24765" bIns="24765" numCol="1" spcCol="1270" anchor="t" anchorCtr="0">
          <a:noAutofit/>
        </a:bodyPr>
        <a:lstStyle/>
        <a:p>
          <a:pPr marL="114300" lvl="1" indent="-114300" algn="l" defTabSz="577850">
            <a:lnSpc>
              <a:spcPct val="90000"/>
            </a:lnSpc>
            <a:spcBef>
              <a:spcPct val="0"/>
            </a:spcBef>
            <a:spcAft>
              <a:spcPct val="15000"/>
            </a:spcAft>
            <a:buChar char="•"/>
          </a:pPr>
          <a:r>
            <a:rPr lang="id-ID" sz="1300" b="1" kern="1200" dirty="0">
              <a:latin typeface="Aharoni" panose="02010803020104030203" pitchFamily="2" charset="-79"/>
              <a:cs typeface="Aharoni" panose="02010803020104030203" pitchFamily="2" charset="-79"/>
            </a:rPr>
            <a:t>Tradisional </a:t>
          </a:r>
        </a:p>
        <a:p>
          <a:pPr marL="114300" lvl="1" indent="-114300" algn="l" defTabSz="577850">
            <a:lnSpc>
              <a:spcPct val="90000"/>
            </a:lnSpc>
            <a:spcBef>
              <a:spcPct val="0"/>
            </a:spcBef>
            <a:spcAft>
              <a:spcPct val="15000"/>
            </a:spcAft>
            <a:buChar char="•"/>
          </a:pPr>
          <a:r>
            <a:rPr lang="id-ID" sz="1300" b="1" kern="1200" dirty="0">
              <a:latin typeface="Aharoni" panose="02010803020104030203" pitchFamily="2" charset="-79"/>
              <a:cs typeface="Aharoni" panose="02010803020104030203" pitchFamily="2" charset="-79"/>
            </a:rPr>
            <a:t>Sentralistis</a:t>
          </a:r>
        </a:p>
      </dsp:txBody>
      <dsp:txXfrm>
        <a:off x="44532" y="1733591"/>
        <a:ext cx="2257125" cy="1431383"/>
      </dsp:txXfrm>
    </dsp:sp>
    <dsp:sp modelId="{CF3CDE4E-4673-4EE3-BD1F-6930241523A5}">
      <dsp:nvSpPr>
        <dsp:cNvPr id="0" name=""/>
        <dsp:cNvSpPr/>
      </dsp:nvSpPr>
      <dsp:spPr>
        <a:xfrm>
          <a:off x="1305805" y="2132641"/>
          <a:ext cx="2655280" cy="2655280"/>
        </a:xfrm>
        <a:prstGeom prst="leftCircularArrow">
          <a:avLst>
            <a:gd name="adj1" fmla="val 3408"/>
            <a:gd name="adj2" fmla="val 421950"/>
            <a:gd name="adj3" fmla="val 2197461"/>
            <a:gd name="adj4" fmla="val 9024489"/>
            <a:gd name="adj5" fmla="val 3976"/>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ACA5195-3841-4FEA-A728-076659AC1C0F}">
      <dsp:nvSpPr>
        <dsp:cNvPr id="0" name=""/>
        <dsp:cNvSpPr/>
      </dsp:nvSpPr>
      <dsp:spPr>
        <a:xfrm>
          <a:off x="521475" y="3238146"/>
          <a:ext cx="2085501" cy="829335"/>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68580" rIns="102870" bIns="68580" numCol="1" spcCol="1270" anchor="ctr" anchorCtr="0">
          <a:noAutofit/>
        </a:bodyPr>
        <a:lstStyle/>
        <a:p>
          <a:pPr marL="0" lvl="0" indent="0" algn="ctr" defTabSz="2400300">
            <a:lnSpc>
              <a:spcPct val="90000"/>
            </a:lnSpc>
            <a:spcBef>
              <a:spcPct val="0"/>
            </a:spcBef>
            <a:spcAft>
              <a:spcPct val="35000"/>
            </a:spcAft>
            <a:buNone/>
          </a:pPr>
          <a:r>
            <a:rPr lang="id-ID" sz="5400" b="1" kern="1200" dirty="0">
              <a:latin typeface="Aharoni" panose="02010803020104030203" pitchFamily="2" charset="-79"/>
              <a:cs typeface="Aharoni" panose="02010803020104030203" pitchFamily="2" charset="-79"/>
            </a:rPr>
            <a:t>OPA</a:t>
          </a:r>
        </a:p>
      </dsp:txBody>
      <dsp:txXfrm>
        <a:off x="545765" y="3262436"/>
        <a:ext cx="2036921" cy="780755"/>
      </dsp:txXfrm>
    </dsp:sp>
    <dsp:sp modelId="{301FA201-D218-420B-9BC4-02F760FB7331}">
      <dsp:nvSpPr>
        <dsp:cNvPr id="0" name=""/>
        <dsp:cNvSpPr/>
      </dsp:nvSpPr>
      <dsp:spPr>
        <a:xfrm>
          <a:off x="3037912" y="1717698"/>
          <a:ext cx="2346189" cy="1935115"/>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3311292"/>
              <a:satOff val="13270"/>
              <a:lumOff val="287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24765" rIns="24765" bIns="24765" numCol="1" spcCol="1270" anchor="t" anchorCtr="0">
          <a:noAutofit/>
        </a:bodyPr>
        <a:lstStyle/>
        <a:p>
          <a:pPr marL="114300" lvl="1" indent="-114300" algn="l" defTabSz="577850">
            <a:lnSpc>
              <a:spcPct val="90000"/>
            </a:lnSpc>
            <a:spcBef>
              <a:spcPct val="0"/>
            </a:spcBef>
            <a:spcAft>
              <a:spcPct val="15000"/>
            </a:spcAft>
            <a:buChar char="•"/>
          </a:pPr>
          <a:r>
            <a:rPr lang="id-ID" sz="1300" b="1" kern="1200" dirty="0">
              <a:latin typeface="Aharoni" panose="02010803020104030203" pitchFamily="2" charset="-79"/>
              <a:cs typeface="Aharoni" panose="02010803020104030203" pitchFamily="2" charset="-79"/>
            </a:rPr>
            <a:t>Mekanisme kerja mengikuti organisasi privat</a:t>
          </a:r>
        </a:p>
      </dsp:txBody>
      <dsp:txXfrm>
        <a:off x="3082444" y="2176898"/>
        <a:ext cx="2257125" cy="1431383"/>
      </dsp:txXfrm>
    </dsp:sp>
    <dsp:sp modelId="{F2FAD838-1DC6-4FDD-A8F7-333A06D9446B}">
      <dsp:nvSpPr>
        <dsp:cNvPr id="0" name=""/>
        <dsp:cNvSpPr/>
      </dsp:nvSpPr>
      <dsp:spPr>
        <a:xfrm>
          <a:off x="4324066" y="506716"/>
          <a:ext cx="2955071" cy="2955071"/>
        </a:xfrm>
        <a:prstGeom prst="circularArrow">
          <a:avLst>
            <a:gd name="adj1" fmla="val 3062"/>
            <a:gd name="adj2" fmla="val 376053"/>
            <a:gd name="adj3" fmla="val 19448436"/>
            <a:gd name="adj4" fmla="val 12575511"/>
            <a:gd name="adj5" fmla="val 3573"/>
          </a:avLst>
        </a:prstGeom>
        <a:solidFill>
          <a:schemeClr val="accent5">
            <a:hueOff val="-4966938"/>
            <a:satOff val="19906"/>
            <a:lumOff val="431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2D7FE6D-47D5-4EFE-B088-EBF9F784420A}">
      <dsp:nvSpPr>
        <dsp:cNvPr id="0" name=""/>
        <dsp:cNvSpPr/>
      </dsp:nvSpPr>
      <dsp:spPr>
        <a:xfrm>
          <a:off x="3559287" y="1303031"/>
          <a:ext cx="2085501" cy="829335"/>
        </a:xfrm>
        <a:prstGeom prst="roundRect">
          <a:avLst>
            <a:gd name="adj" fmla="val 10000"/>
          </a:avLst>
        </a:prstGeom>
        <a:solidFill>
          <a:schemeClr val="accent5">
            <a:hueOff val="-3311292"/>
            <a:satOff val="13270"/>
            <a:lumOff val="2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68580" rIns="102870" bIns="68580" numCol="1" spcCol="1270" anchor="ctr" anchorCtr="0">
          <a:noAutofit/>
        </a:bodyPr>
        <a:lstStyle/>
        <a:p>
          <a:pPr marL="0" lvl="0" indent="0" algn="ctr" defTabSz="2400300">
            <a:lnSpc>
              <a:spcPct val="90000"/>
            </a:lnSpc>
            <a:spcBef>
              <a:spcPct val="0"/>
            </a:spcBef>
            <a:spcAft>
              <a:spcPct val="35000"/>
            </a:spcAft>
            <a:buNone/>
          </a:pPr>
          <a:r>
            <a:rPr lang="id-ID" sz="5400" b="1" kern="1200" dirty="0">
              <a:latin typeface="Aharoni" panose="02010803020104030203" pitchFamily="2" charset="-79"/>
              <a:cs typeface="Aharoni" panose="02010803020104030203" pitchFamily="2" charset="-79"/>
            </a:rPr>
            <a:t>NPM</a:t>
          </a:r>
        </a:p>
      </dsp:txBody>
      <dsp:txXfrm>
        <a:off x="3583577" y="1327321"/>
        <a:ext cx="2036921" cy="780755"/>
      </dsp:txXfrm>
    </dsp:sp>
    <dsp:sp modelId="{9F50B3C8-DB36-4BE0-AD36-43E15CD8A80F}">
      <dsp:nvSpPr>
        <dsp:cNvPr id="0" name=""/>
        <dsp:cNvSpPr/>
      </dsp:nvSpPr>
      <dsp:spPr>
        <a:xfrm>
          <a:off x="6075723" y="1717698"/>
          <a:ext cx="2346189" cy="1935115"/>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6622584"/>
              <a:satOff val="26541"/>
              <a:lumOff val="575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24765" rIns="24765" bIns="24765" numCol="1" spcCol="1270" anchor="t" anchorCtr="0">
          <a:noAutofit/>
        </a:bodyPr>
        <a:lstStyle/>
        <a:p>
          <a:pPr marL="114300" lvl="1" indent="-114300" algn="l" defTabSz="577850">
            <a:lnSpc>
              <a:spcPct val="90000"/>
            </a:lnSpc>
            <a:spcBef>
              <a:spcPct val="0"/>
            </a:spcBef>
            <a:spcAft>
              <a:spcPct val="15000"/>
            </a:spcAft>
            <a:buChar char="•"/>
          </a:pPr>
          <a:r>
            <a:rPr lang="id-ID" sz="1300" b="1" kern="1200" dirty="0">
              <a:latin typeface="Aharoni" panose="02010803020104030203" pitchFamily="2" charset="-79"/>
              <a:cs typeface="Aharoni" panose="02010803020104030203" pitchFamily="2" charset="-79"/>
            </a:rPr>
            <a:t>mengembalikan fungsi pemerintah sebagai pemberi pelayanan publik</a:t>
          </a:r>
        </a:p>
        <a:p>
          <a:pPr marL="114300" lvl="1" indent="-114300" algn="l" defTabSz="577850">
            <a:lnSpc>
              <a:spcPct val="90000"/>
            </a:lnSpc>
            <a:spcBef>
              <a:spcPct val="0"/>
            </a:spcBef>
            <a:spcAft>
              <a:spcPct val="15000"/>
            </a:spcAft>
            <a:buChar char="•"/>
          </a:pPr>
          <a:r>
            <a:rPr lang="id-ID" sz="1300" b="1" kern="1200" dirty="0">
              <a:latin typeface="Aharoni" panose="02010803020104030203" pitchFamily="2" charset="-79"/>
              <a:cs typeface="Aharoni" panose="02010803020104030203" pitchFamily="2" charset="-79"/>
            </a:rPr>
            <a:t>meletakan warga negara sebagai fihak yang memiliki posisi tawar</a:t>
          </a:r>
        </a:p>
      </dsp:txBody>
      <dsp:txXfrm>
        <a:off x="6120255" y="1762230"/>
        <a:ext cx="2257125" cy="1431383"/>
      </dsp:txXfrm>
    </dsp:sp>
    <dsp:sp modelId="{22AAF388-4B85-477A-B86A-9416C9F105DD}">
      <dsp:nvSpPr>
        <dsp:cNvPr id="0" name=""/>
        <dsp:cNvSpPr/>
      </dsp:nvSpPr>
      <dsp:spPr>
        <a:xfrm>
          <a:off x="7381429" y="2132641"/>
          <a:ext cx="2655280" cy="2655280"/>
        </a:xfrm>
        <a:prstGeom prst="leftCircularArrow">
          <a:avLst>
            <a:gd name="adj1" fmla="val 3408"/>
            <a:gd name="adj2" fmla="val 421950"/>
            <a:gd name="adj3" fmla="val 2197461"/>
            <a:gd name="adj4" fmla="val 9024489"/>
            <a:gd name="adj5" fmla="val 3976"/>
          </a:avLst>
        </a:prstGeom>
        <a:solidFill>
          <a:schemeClr val="accent5">
            <a:hueOff val="-9933876"/>
            <a:satOff val="39811"/>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22BEF29-AD69-4392-AC52-E5D1FD8C36FE}">
      <dsp:nvSpPr>
        <dsp:cNvPr id="0" name=""/>
        <dsp:cNvSpPr/>
      </dsp:nvSpPr>
      <dsp:spPr>
        <a:xfrm>
          <a:off x="6597099" y="3238146"/>
          <a:ext cx="2085501" cy="829335"/>
        </a:xfrm>
        <a:prstGeom prst="roundRect">
          <a:avLst>
            <a:gd name="adj" fmla="val 10000"/>
          </a:avLst>
        </a:prstGeom>
        <a:solidFill>
          <a:schemeClr val="accent5">
            <a:hueOff val="-6622584"/>
            <a:satOff val="26541"/>
            <a:lumOff val="5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68580" rIns="102870" bIns="68580" numCol="1" spcCol="1270" anchor="ctr" anchorCtr="0">
          <a:noAutofit/>
        </a:bodyPr>
        <a:lstStyle/>
        <a:p>
          <a:pPr marL="0" lvl="0" indent="0" algn="ctr" defTabSz="2400300">
            <a:lnSpc>
              <a:spcPct val="90000"/>
            </a:lnSpc>
            <a:spcBef>
              <a:spcPct val="0"/>
            </a:spcBef>
            <a:spcAft>
              <a:spcPct val="35000"/>
            </a:spcAft>
            <a:buNone/>
          </a:pPr>
          <a:r>
            <a:rPr lang="id-ID" sz="5400" b="1" kern="1200" dirty="0">
              <a:latin typeface="Aharoni" panose="02010803020104030203" pitchFamily="2" charset="-79"/>
              <a:cs typeface="Aharoni" panose="02010803020104030203" pitchFamily="2" charset="-79"/>
            </a:rPr>
            <a:t>NPS</a:t>
          </a:r>
        </a:p>
      </dsp:txBody>
      <dsp:txXfrm>
        <a:off x="6621389" y="3262436"/>
        <a:ext cx="2036921" cy="780755"/>
      </dsp:txXfrm>
    </dsp:sp>
    <dsp:sp modelId="{B4516983-4611-4AFF-AC5C-D1B5B9FB83E1}">
      <dsp:nvSpPr>
        <dsp:cNvPr id="0" name=""/>
        <dsp:cNvSpPr/>
      </dsp:nvSpPr>
      <dsp:spPr>
        <a:xfrm>
          <a:off x="9113535" y="1717698"/>
          <a:ext cx="2346189" cy="1935115"/>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24765" rIns="24765" bIns="24765" numCol="1" spcCol="1270" anchor="t" anchorCtr="0">
          <a:noAutofit/>
        </a:bodyPr>
        <a:lstStyle/>
        <a:p>
          <a:pPr marL="114300" lvl="1" indent="-114300" algn="l" defTabSz="577850">
            <a:lnSpc>
              <a:spcPct val="90000"/>
            </a:lnSpc>
            <a:spcBef>
              <a:spcPct val="0"/>
            </a:spcBef>
            <a:spcAft>
              <a:spcPct val="15000"/>
            </a:spcAft>
            <a:buChar char="•"/>
          </a:pPr>
          <a:r>
            <a:rPr lang="id-ID" sz="1300" b="1" kern="1200" dirty="0">
              <a:latin typeface="Aharoni" panose="02010803020104030203" pitchFamily="2" charset="-79"/>
              <a:cs typeface="Aharoni" panose="02010803020104030203" pitchFamily="2" charset="-79"/>
            </a:rPr>
            <a:t>evolusi penyelenggaraan pemerintahan yang melibatkan partisipasi dan proses pembentukan jaringan yang didasari oleh prinsip saling ketergantungan-interdepedensi, kolaborasi dan kepercayaan</a:t>
          </a:r>
        </a:p>
      </dsp:txBody>
      <dsp:txXfrm>
        <a:off x="9158067" y="2176898"/>
        <a:ext cx="2257125" cy="1431383"/>
      </dsp:txXfrm>
    </dsp:sp>
    <dsp:sp modelId="{98318683-7CEE-45CC-BF75-1AF631208515}">
      <dsp:nvSpPr>
        <dsp:cNvPr id="0" name=""/>
        <dsp:cNvSpPr/>
      </dsp:nvSpPr>
      <dsp:spPr>
        <a:xfrm>
          <a:off x="9634911" y="1303031"/>
          <a:ext cx="2085501" cy="829335"/>
        </a:xfrm>
        <a:prstGeom prst="roundRect">
          <a:avLst>
            <a:gd name="adj" fmla="val 1000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68580" rIns="102870" bIns="68580" numCol="1" spcCol="1270" anchor="ctr" anchorCtr="0">
          <a:noAutofit/>
        </a:bodyPr>
        <a:lstStyle/>
        <a:p>
          <a:pPr marL="0" lvl="0" indent="0" algn="ctr" defTabSz="2400300">
            <a:lnSpc>
              <a:spcPct val="90000"/>
            </a:lnSpc>
            <a:spcBef>
              <a:spcPct val="0"/>
            </a:spcBef>
            <a:spcAft>
              <a:spcPct val="35000"/>
            </a:spcAft>
            <a:buNone/>
          </a:pPr>
          <a:r>
            <a:rPr lang="id-ID" sz="5400" b="1" kern="1200" dirty="0">
              <a:latin typeface="Aharoni" panose="02010803020104030203" pitchFamily="2" charset="-79"/>
              <a:cs typeface="Aharoni" panose="02010803020104030203" pitchFamily="2" charset="-79"/>
            </a:rPr>
            <a:t>NPG</a:t>
          </a:r>
        </a:p>
      </dsp:txBody>
      <dsp:txXfrm>
        <a:off x="9659201" y="1327321"/>
        <a:ext cx="2036921" cy="78075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A57784-342D-44BE-B767-95A842046E5E}" type="datetimeFigureOut">
              <a:rPr lang="en-US" smtClean="0"/>
              <a:pPr/>
              <a:t>3/20/2021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8EA17-E508-4A61-8A44-62AF7F554393}" type="slidenum">
              <a:rPr lang="en-US" smtClean="0"/>
              <a:pPr/>
              <a:t>‹#›</a:t>
            </a:fld>
            <a:endParaRPr lang="en-US"/>
          </a:p>
        </p:txBody>
      </p:sp>
    </p:spTree>
    <p:extLst>
      <p:ext uri="{BB962C8B-B14F-4D97-AF65-F5344CB8AC3E}">
        <p14:creationId xmlns:p14="http://schemas.microsoft.com/office/powerpoint/2010/main" val="2019221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392" y="4869160"/>
            <a:ext cx="10515600" cy="936104"/>
          </a:xfrm>
          <a:prstGeom prst="rect">
            <a:avLst/>
          </a:prstGeom>
        </p:spPr>
        <p:txBody>
          <a:bodyPr anchor="b" anchorCtr="0"/>
          <a:lstStyle>
            <a:lvl1pPr algn="l">
              <a:defRPr sz="2800" b="1" baseline="0">
                <a:solidFill>
                  <a:srgbClr val="326041"/>
                </a:solidFill>
              </a:defRPr>
            </a:lvl1pPr>
          </a:lstStyle>
          <a:p>
            <a:r>
              <a:rPr lang="en-US" dirty="0"/>
              <a:t>The </a:t>
            </a:r>
            <a:r>
              <a:rPr lang="en-US" dirty="0" err="1"/>
              <a:t>Powerpoint</a:t>
            </a:r>
            <a:r>
              <a:rPr lang="en-US" dirty="0"/>
              <a:t> Title Goes Here</a:t>
            </a:r>
          </a:p>
        </p:txBody>
      </p:sp>
      <p:sp>
        <p:nvSpPr>
          <p:cNvPr id="10" name="Text Placeholder 9"/>
          <p:cNvSpPr>
            <a:spLocks noGrp="1"/>
          </p:cNvSpPr>
          <p:nvPr>
            <p:ph type="body" sz="quarter" idx="10" hasCustomPrompt="1"/>
          </p:nvPr>
        </p:nvSpPr>
        <p:spPr>
          <a:xfrm>
            <a:off x="624417" y="5805488"/>
            <a:ext cx="10515600" cy="647700"/>
          </a:xfrm>
          <a:prstGeom prst="rect">
            <a:avLst/>
          </a:prstGeom>
        </p:spPr>
        <p:txBody>
          <a:bodyPr/>
          <a:lstStyle>
            <a:lvl1pPr marL="0" indent="0">
              <a:buNone/>
              <a:defRPr sz="2000" b="1">
                <a:solidFill>
                  <a:schemeClr val="tx1">
                    <a:lumMod val="65000"/>
                    <a:lumOff val="35000"/>
                  </a:schemeClr>
                </a:solidFill>
              </a:defRPr>
            </a:lvl1pPr>
          </a:lstStyle>
          <a:p>
            <a:pPr lvl="0"/>
            <a:r>
              <a:rPr lang="en-US" dirty="0"/>
              <a:t>Secondary Title Here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7"/>
            <a:ext cx="10058400" cy="1450757"/>
          </a:xfrm>
          <a:prstGeom prst="rect">
            <a:avLst/>
          </a:prstGeom>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a:xfrm>
            <a:off x="1097280" y="1845734"/>
            <a:ext cx="10058400" cy="402336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97286" y="6459793"/>
            <a:ext cx="2472271" cy="365125"/>
          </a:xfrm>
          <a:prstGeom prst="rect">
            <a:avLst/>
          </a:prstGeom>
        </p:spPr>
        <p:txBody>
          <a:bodyPr/>
          <a:lstStyle/>
          <a:p>
            <a:fld id="{ADCE2944-63AC-4794-98B7-F3081A371F1E}" type="datetimeFigureOut">
              <a:rPr lang="id-ID" smtClean="0"/>
              <a:pPr/>
              <a:t>20/03/2021</a:t>
            </a:fld>
            <a:endParaRPr lang="id-ID"/>
          </a:p>
        </p:txBody>
      </p:sp>
      <p:sp>
        <p:nvSpPr>
          <p:cNvPr id="5" name="Footer Placeholder 4"/>
          <p:cNvSpPr>
            <a:spLocks noGrp="1"/>
          </p:cNvSpPr>
          <p:nvPr>
            <p:ph type="ftr" sz="quarter" idx="11"/>
          </p:nvPr>
        </p:nvSpPr>
        <p:spPr>
          <a:xfrm>
            <a:off x="3686187" y="6459793"/>
            <a:ext cx="4822804" cy="365125"/>
          </a:xfrm>
          <a:prstGeom prst="rect">
            <a:avLst/>
          </a:prstGeom>
        </p:spPr>
        <p:txBody>
          <a:bodyPr/>
          <a:lstStyle/>
          <a:p>
            <a:endParaRPr lang="id-ID"/>
          </a:p>
        </p:txBody>
      </p:sp>
      <p:sp>
        <p:nvSpPr>
          <p:cNvPr id="6" name="Slide Number Placeholder 5"/>
          <p:cNvSpPr>
            <a:spLocks noGrp="1"/>
          </p:cNvSpPr>
          <p:nvPr>
            <p:ph type="sldNum" sz="quarter" idx="12"/>
          </p:nvPr>
        </p:nvSpPr>
        <p:spPr>
          <a:xfrm>
            <a:off x="9900464" y="6459793"/>
            <a:ext cx="1312025" cy="365125"/>
          </a:xfrm>
          <a:prstGeom prst="rect">
            <a:avLst/>
          </a:prstGeom>
        </p:spPr>
        <p:txBody>
          <a:bodyPr/>
          <a:lstStyle/>
          <a:p>
            <a:fld id="{517929AE-1FB3-475D-8916-B36598A6E668}" type="slidenum">
              <a:rPr lang="id-ID" smtClean="0"/>
              <a:pPr/>
              <a:t>‹#›</a:t>
            </a:fld>
            <a:endParaRPr lang="id-ID"/>
          </a:p>
        </p:txBody>
      </p:sp>
    </p:spTree>
    <p:extLst>
      <p:ext uri="{BB962C8B-B14F-4D97-AF65-F5344CB8AC3E}">
        <p14:creationId xmlns:p14="http://schemas.microsoft.com/office/powerpoint/2010/main" val="970233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a:t>The Chapter Title Goes Here</a:t>
            </a:r>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a:t>The Secondary Chapter Title Here</a:t>
            </a:r>
          </a:p>
        </p:txBody>
      </p:sp>
    </p:spTree>
    <p:extLst>
      <p:ext uri="{BB962C8B-B14F-4D97-AF65-F5344CB8AC3E}">
        <p14:creationId xmlns:p14="http://schemas.microsoft.com/office/powerpoint/2010/main" val="2478036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1007435" y="2636927"/>
            <a:ext cx="10515600" cy="1325563"/>
          </a:xfrm>
          <a:prstGeom prst="rect">
            <a:avLst/>
          </a:prstGeom>
        </p:spPr>
        <p:txBody>
          <a:bodyPr/>
          <a:lstStyle>
            <a:lvl1pPr>
              <a:defRPr sz="2800" b="1">
                <a:solidFill>
                  <a:schemeClr val="tx1">
                    <a:lumMod val="65000"/>
                    <a:lumOff val="35000"/>
                  </a:schemeClr>
                </a:solidFill>
              </a:defRPr>
            </a:lvl1pPr>
          </a:lstStyle>
          <a:p>
            <a:r>
              <a:rPr lang="en-US"/>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5467" y="1556792"/>
            <a:ext cx="10081120" cy="432048"/>
          </a:xfrm>
          <a:prstGeom prst="rect">
            <a:avLst/>
          </a:prstGeom>
        </p:spPr>
        <p:txBody>
          <a:bodyPr/>
          <a:lstStyle>
            <a:lvl1pPr algn="l">
              <a:defRPr sz="2400">
                <a:solidFill>
                  <a:schemeClr val="tx1">
                    <a:lumMod val="65000"/>
                    <a:lumOff val="35000"/>
                  </a:schemeClr>
                </a:solidFill>
              </a:defRPr>
            </a:lvl1pPr>
          </a:lstStyle>
          <a:p>
            <a:r>
              <a:rPr lang="id-ID" sz="2000" b="1" dirty="0">
                <a:solidFill>
                  <a:schemeClr val="tx1">
                    <a:lumMod val="75000"/>
                    <a:lumOff val="25000"/>
                  </a:schemeClr>
                </a:solidFill>
              </a:rPr>
              <a:t>Lorem ipsum dolor sit amet</a:t>
            </a:r>
          </a:p>
        </p:txBody>
      </p:sp>
      <p:sp>
        <p:nvSpPr>
          <p:cNvPr id="4" name="Content Placeholder 3"/>
          <p:cNvSpPr>
            <a:spLocks noGrp="1"/>
          </p:cNvSpPr>
          <p:nvPr>
            <p:ph sz="quarter" idx="10"/>
          </p:nvPr>
        </p:nvSpPr>
        <p:spPr>
          <a:xfrm>
            <a:off x="1295403" y="2133600"/>
            <a:ext cx="10081684" cy="4319588"/>
          </a:xfrm>
          <a:prstGeom prst="rect">
            <a:avLst/>
          </a:prstGeom>
        </p:spPr>
        <p:txBody>
          <a:bodyPr/>
          <a:lstStyle>
            <a:lvl1pPr>
              <a:defRPr sz="2000">
                <a:solidFill>
                  <a:schemeClr val="tx1">
                    <a:lumMod val="65000"/>
                    <a:lumOff val="35000"/>
                  </a:schemeClr>
                </a:solidFill>
                <a:latin typeface="+mn-lt"/>
              </a:defRPr>
            </a:lvl1pPr>
            <a:lvl2pPr>
              <a:defRPr sz="2000">
                <a:solidFill>
                  <a:schemeClr val="tx1">
                    <a:lumMod val="65000"/>
                    <a:lumOff val="35000"/>
                  </a:schemeClr>
                </a:solidFill>
                <a:latin typeface="+mn-lt"/>
              </a:defRPr>
            </a:lvl2pPr>
            <a:lvl3pPr>
              <a:defRPr sz="2000">
                <a:solidFill>
                  <a:schemeClr val="tx1">
                    <a:lumMod val="65000"/>
                    <a:lumOff val="35000"/>
                  </a:schemeClr>
                </a:solidFill>
                <a:latin typeface="+mn-lt"/>
              </a:defRPr>
            </a:lvl3pPr>
            <a:lvl4pPr>
              <a:defRPr sz="2000">
                <a:solidFill>
                  <a:schemeClr val="tx1">
                    <a:lumMod val="65000"/>
                    <a:lumOff val="35000"/>
                  </a:schemeClr>
                </a:solidFill>
                <a:latin typeface="+mn-lt"/>
              </a:defRPr>
            </a:lvl4pPr>
            <a:lvl5pPr>
              <a:defRPr sz="2000">
                <a:solidFill>
                  <a:schemeClr val="tx1">
                    <a:lumMod val="65000"/>
                    <a:lumOff val="35000"/>
                  </a:schemeClr>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a:t>The Chapter Title Goes Here</a:t>
            </a:r>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a:t>The Secondary Chapter Title Here</a:t>
            </a:r>
          </a:p>
        </p:txBody>
      </p:sp>
    </p:spTree>
    <p:extLst>
      <p:ext uri="{BB962C8B-B14F-4D97-AF65-F5344CB8AC3E}">
        <p14:creationId xmlns:p14="http://schemas.microsoft.com/office/powerpoint/2010/main" val="2478036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a:t>Click to edit Master title style</a:t>
            </a:r>
            <a:endParaRPr lang="id-ID"/>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id-ID"/>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F5A7D642-2C6C-4B47-B6B9-B5A01E6E2251}" type="datetime1">
              <a:rPr lang="id-ID" smtClean="0"/>
              <a:pPr/>
              <a:t>20/03/2021</a:t>
            </a:fld>
            <a:endParaRPr lang="id-ID"/>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id-ID"/>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28819C87-0400-4020-83EA-C9C8568C29D7}" type="slidenum">
              <a:rPr lang="id-ID" smtClean="0"/>
              <a:pPr/>
              <a:t>‹#›</a:t>
            </a:fld>
            <a:endParaRPr lang="id-ID"/>
          </a:p>
        </p:txBody>
      </p:sp>
    </p:spTree>
    <p:extLst>
      <p:ext uri="{BB962C8B-B14F-4D97-AF65-F5344CB8AC3E}">
        <p14:creationId xmlns:p14="http://schemas.microsoft.com/office/powerpoint/2010/main" val="1705613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6.xml"/><Relationship Id="rId7" Type="http://schemas.openxmlformats.org/officeDocument/2006/relationships/image" Target="../media/image2.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theme" Target="../theme/theme3.xml"/><Relationship Id="rId4" Type="http://schemas.openxmlformats.org/officeDocument/2006/relationships/slideLayout" Target="../slideLayouts/slideLayout7.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4.xml"/><Relationship Id="rId1" Type="http://schemas.openxmlformats.org/officeDocument/2006/relationships/slideLayout" Target="../slideLayouts/slideLayout8.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5" r:id="rId1"/>
    <p:sldLayoutId id="2147483686"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Cover.png"/>
          <p:cNvPicPr>
            <a:picLocks noChangeAspect="1"/>
          </p:cNvPicPr>
          <p:nvPr/>
        </p:nvPicPr>
        <p:blipFill>
          <a:blip r:embed="rId3" cstate="print"/>
          <a:srcRect t="63542"/>
          <a:stretch>
            <a:fillRect/>
          </a:stretch>
        </p:blipFill>
        <p:spPr>
          <a:xfrm>
            <a:off x="1642" y="4357694"/>
            <a:ext cx="12188729" cy="2500306"/>
          </a:xfrm>
          <a:prstGeom prst="rect">
            <a:avLst/>
          </a:prstGeom>
        </p:spPr>
      </p:pic>
      <p:pic>
        <p:nvPicPr>
          <p:cNvPr id="3" name="Picture 2" descr="Cover.png"/>
          <p:cNvPicPr>
            <a:picLocks noChangeAspect="1"/>
          </p:cNvPicPr>
          <p:nvPr/>
        </p:nvPicPr>
        <p:blipFill>
          <a:blip r:embed="rId4"/>
          <a:stretch>
            <a:fillRect/>
          </a:stretch>
        </p:blipFill>
        <p:spPr>
          <a:xfrm>
            <a:off x="3271" y="1306"/>
            <a:ext cx="12188728" cy="1617934"/>
          </a:xfrm>
          <a:prstGeom prst="rect">
            <a:avLst/>
          </a:prstGeom>
        </p:spPr>
      </p:pic>
      <p:pic>
        <p:nvPicPr>
          <p:cNvPr id="4" name="Picture 3" descr="D:\ARTWORK\UNISA\BRAND BOOK\CDR\__MASTER TEMPLATE\TEMPLATE PPT\JPG\1,1.png"/>
          <p:cNvPicPr>
            <a:picLocks noChangeAspect="1" noChangeArrowheads="1"/>
          </p:cNvPicPr>
          <p:nvPr/>
        </p:nvPicPr>
        <p:blipFill>
          <a:blip r:embed="rId5" cstate="print"/>
          <a:srcRect/>
          <a:stretch>
            <a:fillRect/>
          </a:stretch>
        </p:blipFill>
        <p:spPr bwMode="auto">
          <a:xfrm>
            <a:off x="857216" y="214290"/>
            <a:ext cx="2190765" cy="592720"/>
          </a:xfrm>
          <a:prstGeom prst="rect">
            <a:avLst/>
          </a:prstGeom>
          <a:noFill/>
        </p:spPr>
      </p:pic>
    </p:spTree>
    <p:extLst>
      <p:ext uri="{BB962C8B-B14F-4D97-AF65-F5344CB8AC3E}">
        <p14:creationId xmlns:p14="http://schemas.microsoft.com/office/powerpoint/2010/main" val="2056686554"/>
      </p:ext>
    </p:extLst>
  </p:cSld>
  <p:clrMap bg1="lt1" tx1="dk1" bg2="lt2" tx2="dk2" accent1="accent1" accent2="accent2" accent3="accent3" accent4="accent4" accent5="accent5" accent6="accent6" hlink="hlink" folHlink="folHlink"/>
  <p:sldLayoutIdLst>
    <p:sldLayoutId id="214748368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Body.png"/>
          <p:cNvPicPr>
            <a:picLocks noChangeAspect="1"/>
          </p:cNvPicPr>
          <p:nvPr/>
        </p:nvPicPr>
        <p:blipFill>
          <a:blip r:embed="rId6"/>
          <a:stretch>
            <a:fillRect/>
          </a:stretch>
        </p:blipFill>
        <p:spPr>
          <a:xfrm>
            <a:off x="1643" y="920"/>
            <a:ext cx="12188729" cy="6856160"/>
          </a:xfrm>
          <a:prstGeom prst="rect">
            <a:avLst/>
          </a:prstGeom>
        </p:spPr>
      </p:pic>
      <p:pic>
        <p:nvPicPr>
          <p:cNvPr id="4" name="Picture 3" descr="Cover.png"/>
          <p:cNvPicPr>
            <a:picLocks noChangeAspect="1"/>
          </p:cNvPicPr>
          <p:nvPr/>
        </p:nvPicPr>
        <p:blipFill>
          <a:blip r:embed="rId7"/>
          <a:stretch>
            <a:fillRect/>
          </a:stretch>
        </p:blipFill>
        <p:spPr>
          <a:xfrm>
            <a:off x="3271" y="1306"/>
            <a:ext cx="12188728" cy="1617934"/>
          </a:xfrm>
          <a:prstGeom prst="rect">
            <a:avLst/>
          </a:prstGeom>
        </p:spPr>
      </p:pic>
      <p:pic>
        <p:nvPicPr>
          <p:cNvPr id="5" name="Picture 3" descr="D:\ARTWORK\UNISA\BRAND BOOK\CDR\__MASTER TEMPLATE\TEMPLATE PPT\JPG\1,1.png"/>
          <p:cNvPicPr>
            <a:picLocks noChangeAspect="1" noChangeArrowheads="1"/>
          </p:cNvPicPr>
          <p:nvPr/>
        </p:nvPicPr>
        <p:blipFill>
          <a:blip r:embed="rId8" cstate="print"/>
          <a:srcRect/>
          <a:stretch>
            <a:fillRect/>
          </a:stretch>
        </p:blipFill>
        <p:spPr bwMode="auto">
          <a:xfrm>
            <a:off x="857216" y="214290"/>
            <a:ext cx="2190765" cy="592720"/>
          </a:xfrm>
          <a:prstGeom prst="rect">
            <a:avLst/>
          </a:prstGeom>
          <a:noFill/>
        </p:spPr>
      </p:pic>
    </p:spTree>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3" descr="D:\ARTWORK\UNISA\BRAND BOOK\CDR\__MASTER TEMPLATE\TEMPLATE PPT\JPG\3.png"/>
          <p:cNvPicPr>
            <a:picLocks noChangeAspect="1" noChangeArrowheads="1"/>
          </p:cNvPicPr>
          <p:nvPr/>
        </p:nvPicPr>
        <p:blipFill>
          <a:blip r:embed="rId3"/>
          <a:srcRect/>
          <a:stretch>
            <a:fillRect/>
          </a:stretch>
        </p:blipFill>
        <p:spPr bwMode="auto">
          <a:xfrm>
            <a:off x="-1" y="0"/>
            <a:ext cx="12198412" cy="6858000"/>
          </a:xfrm>
          <a:prstGeom prst="rect">
            <a:avLst/>
          </a:prstGeom>
          <a:noFill/>
        </p:spPr>
      </p:pic>
      <p:pic>
        <p:nvPicPr>
          <p:cNvPr id="4" name="Picture 4" descr="D:\ARTWORK\UNISA\BRAND BOOK\CDR\__MASTER TEMPLATE\TEMPLATE PPT\JPG\4.png"/>
          <p:cNvPicPr>
            <a:picLocks noChangeAspect="1" noChangeArrowheads="1"/>
          </p:cNvPicPr>
          <p:nvPr/>
        </p:nvPicPr>
        <p:blipFill>
          <a:blip r:embed="rId4"/>
          <a:srcRect/>
          <a:stretch>
            <a:fillRect/>
          </a:stretch>
        </p:blipFill>
        <p:spPr bwMode="auto">
          <a:xfrm>
            <a:off x="4667240" y="2214554"/>
            <a:ext cx="2762269" cy="2363642"/>
          </a:xfrm>
          <a:prstGeom prst="rect">
            <a:avLst/>
          </a:prstGeom>
          <a:noFill/>
        </p:spPr>
      </p:pic>
    </p:spTree>
  </p:cSld>
  <p:clrMap bg1="lt1" tx1="dk1" bg2="lt2" tx2="dk2" accent1="accent1" accent2="accent2" accent3="accent3" accent4="accent4" accent5="accent5" accent6="accent6" hlink="hlink" folHlink="folHlink"/>
  <p:sldLayoutIdLst>
    <p:sldLayoutId id="2147483694"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8" Type="http://schemas.openxmlformats.org/officeDocument/2006/relationships/image" Target="../media/image14.jpg"/><Relationship Id="rId3" Type="http://schemas.openxmlformats.org/officeDocument/2006/relationships/image" Target="../media/image9.png"/><Relationship Id="rId7" Type="http://schemas.openxmlformats.org/officeDocument/2006/relationships/image" Target="../media/image13.jpg"/><Relationship Id="rId2" Type="http://schemas.openxmlformats.org/officeDocument/2006/relationships/image" Target="../media/image8.jpg"/><Relationship Id="rId1" Type="http://schemas.openxmlformats.org/officeDocument/2006/relationships/slideLayout" Target="../slideLayouts/slideLayout5.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10.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pPr algn="ctr" eaLnBrk="1" hangingPunct="1"/>
            <a:r>
              <a:rPr lang="en-US" sz="3600" dirty="0">
                <a:latin typeface="Franklin Gothic Heavy" pitchFamily="34" charset="0"/>
                <a:ea typeface="Arial Unicode MS" pitchFamily="34" charset="-128"/>
                <a:cs typeface="Tahoma" pitchFamily="34" charset="0"/>
              </a:rPr>
              <a:t>PEMBUKA BELAJAR</a:t>
            </a:r>
            <a:endParaRPr lang="id-ID" sz="3600" dirty="0">
              <a:latin typeface="Franklin Gothic Heavy" pitchFamily="34" charset="0"/>
              <a:ea typeface="Arial Unicode MS" pitchFamily="34" charset="-128"/>
              <a:cs typeface="Tahoma" pitchFamily="34" charset="0"/>
            </a:endParaRPr>
          </a:p>
        </p:txBody>
      </p:sp>
      <p:sp>
        <p:nvSpPr>
          <p:cNvPr id="5" name="Rectangle 4"/>
          <p:cNvSpPr/>
          <p:nvPr/>
        </p:nvSpPr>
        <p:spPr>
          <a:xfrm>
            <a:off x="1274624" y="4668982"/>
            <a:ext cx="9753599" cy="160539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Gill Sans MT Condensed" pitchFamily="34" charset="0"/>
              </a:rPr>
              <a:t>“</a:t>
            </a:r>
            <a:r>
              <a:rPr lang="en-US" sz="2800" dirty="0" err="1">
                <a:solidFill>
                  <a:schemeClr val="tx1"/>
                </a:solidFill>
                <a:latin typeface="Gill Sans MT Condensed" pitchFamily="34" charset="0"/>
              </a:rPr>
              <a:t>Kami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ridho</a:t>
            </a:r>
            <a:r>
              <a:rPr lang="en-US" sz="2800" dirty="0">
                <a:solidFill>
                  <a:schemeClr val="tx1"/>
                </a:solidFill>
                <a:latin typeface="Gill Sans MT Condensed" pitchFamily="34" charset="0"/>
              </a:rPr>
              <a:t> Allah SWT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Tuhanku</a:t>
            </a:r>
            <a:r>
              <a:rPr lang="en-US" sz="2800" dirty="0">
                <a:solidFill>
                  <a:schemeClr val="tx1"/>
                </a:solidFill>
                <a:latin typeface="Gill Sans MT Condensed" pitchFamily="34" charset="0"/>
              </a:rPr>
              <a:t>, Islam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agamaku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Nabi</a:t>
            </a:r>
            <a:r>
              <a:rPr lang="en-US" sz="2800" dirty="0">
                <a:solidFill>
                  <a:schemeClr val="tx1"/>
                </a:solidFill>
                <a:latin typeface="Gill Sans MT Condensed" pitchFamily="34" charset="0"/>
              </a:rPr>
              <a:t> Muhammad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Nabi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Rasul</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Ya</a:t>
            </a:r>
            <a:r>
              <a:rPr lang="en-US" sz="2800" dirty="0">
                <a:solidFill>
                  <a:schemeClr val="tx1"/>
                </a:solidFill>
                <a:latin typeface="Gill Sans MT Condensed" pitchFamily="34" charset="0"/>
              </a:rPr>
              <a:t> Allah, </a:t>
            </a:r>
            <a:r>
              <a:rPr lang="en-US" sz="2800" dirty="0" err="1">
                <a:solidFill>
                  <a:schemeClr val="tx1"/>
                </a:solidFill>
                <a:latin typeface="Gill Sans MT Condensed" pitchFamily="34" charset="0"/>
              </a:rPr>
              <a:t>tambahkanlah</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kepadaku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ilmu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berikanlah</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kefahaman</a:t>
            </a:r>
            <a:r>
              <a:rPr lang="en-US" sz="2800" dirty="0">
                <a:solidFill>
                  <a:schemeClr val="tx1"/>
                </a:solidFill>
                <a:latin typeface="Gill Sans MT Condensed" pitchFamily="34" charset="0"/>
              </a:rPr>
              <a:t>”</a:t>
            </a:r>
          </a:p>
        </p:txBody>
      </p:sp>
      <p:pic>
        <p:nvPicPr>
          <p:cNvPr id="15364" name="Picture 5" descr="C:\Users\Suryani\Pictures\doa-belajar.jpg"/>
          <p:cNvPicPr>
            <a:picLocks noChangeAspect="1" noChangeArrowheads="1"/>
          </p:cNvPicPr>
          <p:nvPr/>
        </p:nvPicPr>
        <p:blipFill>
          <a:blip r:embed="rId2"/>
          <a:srcRect/>
          <a:stretch>
            <a:fillRect/>
          </a:stretch>
        </p:blipFill>
        <p:spPr bwMode="auto">
          <a:xfrm>
            <a:off x="831277" y="1390651"/>
            <a:ext cx="10432473" cy="2779568"/>
          </a:xfrm>
          <a:prstGeom prst="rect">
            <a:avLst/>
          </a:prstGeom>
          <a:noFill/>
          <a:ln w="9525">
            <a:noFill/>
            <a:miter lim="800000"/>
            <a:headEnd/>
            <a:tailEnd/>
          </a:ln>
        </p:spPr>
      </p:pic>
      <p:sp>
        <p:nvSpPr>
          <p:cNvPr id="6" name="Title 1"/>
          <p:cNvSpPr txBox="1">
            <a:spLocks/>
          </p:cNvSpPr>
          <p:nvPr/>
        </p:nvSpPr>
        <p:spPr>
          <a:xfrm>
            <a:off x="3796145" y="304801"/>
            <a:ext cx="7827819" cy="58189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chemeClr val="tx1"/>
                </a:solidFill>
                <a:effectLst/>
                <a:uLnTx/>
                <a:uFillTx/>
                <a:latin typeface="+mj-lt"/>
                <a:ea typeface="+mj-ea"/>
                <a:cs typeface="+mj-cs"/>
              </a:rPr>
              <a:t>        DOA BELAJAR</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6983" y="423451"/>
            <a:ext cx="10081120" cy="432048"/>
          </a:xfrm>
        </p:spPr>
        <p:txBody>
          <a:bodyPr/>
          <a:lstStyle/>
          <a:p>
            <a:pPr algn="r"/>
            <a:r>
              <a:rPr lang="id-ID" dirty="0">
                <a:latin typeface="Berlin Sans FB Demi" panose="020E0802020502020306" pitchFamily="34" charset="0"/>
              </a:rPr>
              <a:t>NPM</a:t>
            </a:r>
          </a:p>
        </p:txBody>
      </p:sp>
      <p:sp>
        <p:nvSpPr>
          <p:cNvPr id="3" name="Content Placeholder 2"/>
          <p:cNvSpPr>
            <a:spLocks noGrp="1"/>
          </p:cNvSpPr>
          <p:nvPr>
            <p:ph idx="4294967295"/>
          </p:nvPr>
        </p:nvSpPr>
        <p:spPr>
          <a:xfrm>
            <a:off x="231820" y="1197735"/>
            <a:ext cx="11719774" cy="5370490"/>
          </a:xfrm>
          <a:prstGeom prst="rect">
            <a:avLst/>
          </a:prstGeom>
        </p:spPr>
        <p:txBody>
          <a:bodyPr>
            <a:noAutofit/>
          </a:bodyPr>
          <a:lstStyle/>
          <a:p>
            <a:r>
              <a:rPr lang="id-ID" sz="1800" dirty="0">
                <a:latin typeface="Berlin Sans FB Demi" panose="020E0802020502020306" pitchFamily="34" charset="0"/>
              </a:rPr>
              <a:t>NPM merujuk pada kumpulan pendekatan penyelenggaraan pemerintahan yang dilakukan oleh negara-negara OECD pada tahun 1980an</a:t>
            </a:r>
          </a:p>
          <a:p>
            <a:r>
              <a:rPr lang="id-ID" sz="1800" dirty="0">
                <a:latin typeface="Berlin Sans FB Demi" panose="020E0802020502020306" pitchFamily="34" charset="0"/>
              </a:rPr>
              <a:t>NPM muncul sebagai reaksi atas keterbatasan OPA dalam memenuhi permintaan atas peningkatan kualitas pelayanan publik serta didorong oleh peran pasar dan kompetisi dari organisasi privat yang mampu memberi pelayanan yang lebih baik</a:t>
            </a:r>
          </a:p>
          <a:p>
            <a:r>
              <a:rPr lang="id-ID" sz="1800" dirty="0">
                <a:latin typeface="Berlin Sans FB Demi" panose="020E0802020502020306" pitchFamily="34" charset="0"/>
              </a:rPr>
              <a:t>Paradigma NPM memaksa organisasi pemerintah melakukan reformasi penyelenggaraan pemerintahan sebagai upaya untuk merubah adagium dan persepsi umum yang terlanjur terbentuk bahwa organisasi publik diberi label sebagai organisasi yang rigid, lamban, kaku, tidak responsif dan mengabaikan tugasnya sebagai penyedia jasa pelayanan publik</a:t>
            </a:r>
          </a:p>
          <a:p>
            <a:r>
              <a:rPr lang="id-ID" sz="1800" dirty="0">
                <a:latin typeface="Berlin Sans FB Demi" panose="020E0802020502020306" pitchFamily="34" charset="0"/>
              </a:rPr>
              <a:t>Tuntutan efisiensi dan efektivitas organisasi yang umum diterapkan untuk organisasi privat seakan menjadi kewajiban yang juga harus dipenuhi oleh organisasi pemerintah</a:t>
            </a:r>
          </a:p>
          <a:p>
            <a:r>
              <a:rPr lang="id-ID" sz="1800" dirty="0">
                <a:latin typeface="Berlin Sans FB Demi" panose="020E0802020502020306" pitchFamily="34" charset="0"/>
              </a:rPr>
              <a:t>Paradigma NPM mewakili perubahan model administrasi publik modern yang mampu meninggalkan ciri-ciri penyelenggaraan pemerintahan yang bersifat tradisional, ‘NPM represents ‘a paradigmatic break from the traditional model of public administration’ (O’Flynn 2007:353)</a:t>
            </a:r>
          </a:p>
        </p:txBody>
      </p:sp>
    </p:spTree>
    <p:extLst>
      <p:ext uri="{BB962C8B-B14F-4D97-AF65-F5344CB8AC3E}">
        <p14:creationId xmlns:p14="http://schemas.microsoft.com/office/powerpoint/2010/main" val="3519843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6983" y="423451"/>
            <a:ext cx="10081120" cy="432048"/>
          </a:xfrm>
        </p:spPr>
        <p:txBody>
          <a:bodyPr/>
          <a:lstStyle/>
          <a:p>
            <a:pPr algn="r"/>
            <a:r>
              <a:rPr lang="id-ID" dirty="0">
                <a:latin typeface="Berlin Sans FB Demi" panose="020E0802020502020306" pitchFamily="34" charset="0"/>
              </a:rPr>
              <a:t>NPM</a:t>
            </a:r>
          </a:p>
        </p:txBody>
      </p:sp>
      <p:sp>
        <p:nvSpPr>
          <p:cNvPr id="3" name="Content Placeholder 2"/>
          <p:cNvSpPr>
            <a:spLocks noGrp="1"/>
          </p:cNvSpPr>
          <p:nvPr>
            <p:ph idx="4294967295"/>
          </p:nvPr>
        </p:nvSpPr>
        <p:spPr>
          <a:xfrm>
            <a:off x="231820" y="1197735"/>
            <a:ext cx="11719774" cy="5370490"/>
          </a:xfrm>
          <a:prstGeom prst="rect">
            <a:avLst/>
          </a:prstGeom>
        </p:spPr>
        <p:txBody>
          <a:bodyPr>
            <a:noAutofit/>
          </a:bodyPr>
          <a:lstStyle/>
          <a:p>
            <a:r>
              <a:rPr lang="id-ID" sz="1800" dirty="0">
                <a:latin typeface="Berlin Sans FB Demi" panose="020E0802020502020306" pitchFamily="34" charset="0"/>
              </a:rPr>
              <a:t>Paradigma NPM memaksa organisasi pemerintah keluar dari zona nyaman yang selama ini dianggap dimiliki paradigm OPA- Organisasi publik memiliki keistimewaan melalui mekanisme monopoli pemberian layanan, menjadi organisasi yang tidak tersentuh dan jauh dari prinsip efisien-efektif dan produktif</a:t>
            </a:r>
          </a:p>
          <a:p>
            <a:r>
              <a:rPr lang="id-ID" sz="1800" dirty="0">
                <a:latin typeface="Berlin Sans FB Demi" panose="020E0802020502020306" pitchFamily="34" charset="0"/>
              </a:rPr>
              <a:t>Prinsip NPM berhasil diterapkan di negara-negara maju yang secara progesif melakukan privatisasi atas organisai publik penyedia layanan sebagai upaya yang disebutkan sebagai ‘menyelamatkan uang negara’ (Curristine; 2005, Behn; 2003, Cuganesan et al, 2011)</a:t>
            </a:r>
          </a:p>
          <a:p>
            <a:r>
              <a:rPr lang="id-ID" sz="1800" dirty="0">
                <a:latin typeface="Berlin Sans FB Demi" panose="020E0802020502020306" pitchFamily="34" charset="0"/>
              </a:rPr>
              <a:t>Pemerintah Inggris di bawah kepemimpinan Magaret Thatcher menjadi salah satu pelopor reformasi administrasi publik di Negara maju, ide-nya untuk melakukan efisiensi penyelenggaraan pemerintahan kemudian kemudian dengan cepat diadopsi oleh negara-negara maju</a:t>
            </a:r>
          </a:p>
          <a:p>
            <a:r>
              <a:rPr lang="id-ID" sz="1800" dirty="0">
                <a:latin typeface="Berlin Sans FB Demi" panose="020E0802020502020306" pitchFamily="34" charset="0"/>
              </a:rPr>
              <a:t>Tuntutan penyelenggaraan pemerintahan agar lebih efektif dan tidak hanya mempengaruhi pemerintahan di negara maju, namun juga menjadi pedoman pemerintahan di negara berkembang. </a:t>
            </a:r>
          </a:p>
        </p:txBody>
      </p:sp>
    </p:spTree>
    <p:extLst>
      <p:ext uri="{BB962C8B-B14F-4D97-AF65-F5344CB8AC3E}">
        <p14:creationId xmlns:p14="http://schemas.microsoft.com/office/powerpoint/2010/main" val="1473166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6983" y="423451"/>
            <a:ext cx="10081120" cy="432048"/>
          </a:xfrm>
        </p:spPr>
        <p:txBody>
          <a:bodyPr/>
          <a:lstStyle/>
          <a:p>
            <a:pPr algn="r"/>
            <a:r>
              <a:rPr lang="id-ID" dirty="0">
                <a:latin typeface="Berlin Sans FB Demi" panose="020E0802020502020306" pitchFamily="34" charset="0"/>
              </a:rPr>
              <a:t>NPS</a:t>
            </a:r>
          </a:p>
        </p:txBody>
      </p:sp>
      <p:sp>
        <p:nvSpPr>
          <p:cNvPr id="3" name="Content Placeholder 2"/>
          <p:cNvSpPr>
            <a:spLocks noGrp="1"/>
          </p:cNvSpPr>
          <p:nvPr>
            <p:ph idx="4294967295"/>
          </p:nvPr>
        </p:nvSpPr>
        <p:spPr>
          <a:xfrm>
            <a:off x="231820" y="1197735"/>
            <a:ext cx="11719774" cy="5370490"/>
          </a:xfrm>
          <a:prstGeom prst="rect">
            <a:avLst/>
          </a:prstGeom>
        </p:spPr>
        <p:txBody>
          <a:bodyPr>
            <a:noAutofit/>
          </a:bodyPr>
          <a:lstStyle/>
          <a:p>
            <a:r>
              <a:rPr lang="id-ID" sz="1800" dirty="0">
                <a:latin typeface="Berlin Sans FB Demi" panose="020E0802020502020306" pitchFamily="34" charset="0"/>
              </a:rPr>
              <a:t>NPS-New Public Service, yang diniatkan untuk memperbaiki konsep NPM yang dipandang hanya mengutamakan masyarakat yang mampu dan memarjinalkan masyarakat lainnya</a:t>
            </a:r>
          </a:p>
          <a:p>
            <a:r>
              <a:rPr lang="id-ID" sz="1800" dirty="0">
                <a:latin typeface="Berlin Sans FB Demi" panose="020E0802020502020306" pitchFamily="34" charset="0"/>
              </a:rPr>
              <a:t>Prinsip ekonomi yang digunakan sebagai landasan NPM menjadikan pelayanan publik hanya diperuntukan bagi masyarakat tertentu</a:t>
            </a:r>
          </a:p>
          <a:p>
            <a:r>
              <a:rPr lang="id-ID" sz="1800" dirty="0">
                <a:latin typeface="Berlin Sans FB Demi" panose="020E0802020502020306" pitchFamily="34" charset="0"/>
              </a:rPr>
              <a:t>Paradigma lain yang muncul adalah New Public Governance yang dinilai mampu memberikan pelayanan terbaik kepada seluruh masyarakat tanpa terkecuali melalui prinsip kolaborasi (Dunleavy and Hood, 1994; Denhardt dan Denhardt, 2000; Osborne, 2006)</a:t>
            </a:r>
          </a:p>
          <a:p>
            <a:r>
              <a:rPr lang="id-ID" sz="1800" dirty="0">
                <a:latin typeface="Berlin Sans FB Demi" panose="020E0802020502020306" pitchFamily="34" charset="0"/>
              </a:rPr>
              <a:t>NPS dipandang sebagai jembatan yang menghubungkan dikotomi yang tegas antara OPA-NPM</a:t>
            </a:r>
          </a:p>
          <a:p>
            <a:r>
              <a:rPr lang="id-ID" sz="1800" dirty="0">
                <a:latin typeface="Berlin Sans FB Demi" panose="020E0802020502020306" pitchFamily="34" charset="0"/>
              </a:rPr>
              <a:t>Berbeda dengan NPM, paradigma NPS menunjukan bahwa pendekatan prinsip bisnis antara perusahaan penyedia layanan dan pelanggan betul-betul tidak dapat disamakan dengan hubungan antara pemerintah dan warganegara</a:t>
            </a:r>
          </a:p>
          <a:p>
            <a:r>
              <a:rPr lang="id-ID" sz="1800" dirty="0">
                <a:latin typeface="Berlin Sans FB Demi" panose="020E0802020502020306" pitchFamily="34" charset="0"/>
              </a:rPr>
              <a:t>Merujuk pendapat Denhardt and Denhardt, kerangka NPS didasari oleh nilai-nilai demokrasi, mandat dan pemberian layanan terhadap kebutuhan publik</a:t>
            </a:r>
          </a:p>
          <a:p>
            <a:r>
              <a:rPr lang="id-ID" sz="1800" dirty="0">
                <a:latin typeface="Berlin Sans FB Demi" panose="020E0802020502020306" pitchFamily="34" charset="0"/>
              </a:rPr>
              <a:t>Denhardt-Denhardt meyakinkan bahwa penyelenggaraan negara tidaklah bisa menggunakan prinsip-prinsip bisnis dan justru prinsip demokrasi dengan mengedepankan kepentingan warga harus menjadi prinsip yang harus dimiliki oleh penyelenggara negara penanganan multi fihak, multi </a:t>
            </a:r>
          </a:p>
        </p:txBody>
      </p:sp>
    </p:spTree>
    <p:extLst>
      <p:ext uri="{BB962C8B-B14F-4D97-AF65-F5344CB8AC3E}">
        <p14:creationId xmlns:p14="http://schemas.microsoft.com/office/powerpoint/2010/main" val="3805395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6983" y="423451"/>
            <a:ext cx="10081120" cy="432048"/>
          </a:xfrm>
        </p:spPr>
        <p:txBody>
          <a:bodyPr/>
          <a:lstStyle/>
          <a:p>
            <a:pPr algn="r"/>
            <a:r>
              <a:rPr lang="id-ID" dirty="0">
                <a:latin typeface="Berlin Sans FB Demi" panose="020E0802020502020306" pitchFamily="34" charset="0"/>
              </a:rPr>
              <a:t>NPS</a:t>
            </a:r>
          </a:p>
        </p:txBody>
      </p:sp>
      <p:sp>
        <p:nvSpPr>
          <p:cNvPr id="3" name="Content Placeholder 2"/>
          <p:cNvSpPr>
            <a:spLocks noGrp="1"/>
          </p:cNvSpPr>
          <p:nvPr>
            <p:ph idx="4294967295"/>
          </p:nvPr>
        </p:nvSpPr>
        <p:spPr>
          <a:xfrm>
            <a:off x="231820" y="1120462"/>
            <a:ext cx="11719774" cy="5737537"/>
          </a:xfrm>
          <a:prstGeom prst="rect">
            <a:avLst/>
          </a:prstGeom>
        </p:spPr>
        <p:txBody>
          <a:bodyPr>
            <a:noAutofit/>
          </a:bodyPr>
          <a:lstStyle/>
          <a:p>
            <a:r>
              <a:rPr lang="id-ID" sz="1800" dirty="0">
                <a:latin typeface="Berlin Sans FB Demi" panose="020E0802020502020306" pitchFamily="34" charset="0"/>
              </a:rPr>
              <a:t>Denhardt and Denhardt menawarkan mekanisme baru yang memungkinkan pegawai pemerintah mampu memenuhi kewajibannya utamanya untuk melayani dan memenuhi kebutuhan masyarakat dan bukan hanya menonton bagaimana pelayanan publik diberikan oleh organisasi privat</a:t>
            </a:r>
          </a:p>
          <a:p>
            <a:r>
              <a:rPr lang="id-ID" sz="1800" dirty="0">
                <a:latin typeface="Berlin Sans FB Demi" panose="020E0802020502020306" pitchFamily="34" charset="0"/>
              </a:rPr>
              <a:t>Dari perspektif ini dapat dikatakan bahwa fungsi pemerintah adalah membawa kepentingan masyarakat ke permukaan untuk membuka secara terbuka bahwa memenuhi kebutuhan publik adalah kegiatan yang kompleks yang membutuhkan penanganan multi fihak, multi kewenangan, harus beretika dan sekaligus memenuhi prisip akuntabilitas yang menjadi prasyarat utama sistem demokrasi (Denhardt and Denhardt, 2000, 2007)</a:t>
            </a:r>
          </a:p>
          <a:p>
            <a:r>
              <a:rPr lang="id-ID" sz="1800" dirty="0">
                <a:latin typeface="Berlin Sans FB Demi" panose="020E0802020502020306" pitchFamily="34" charset="0"/>
              </a:rPr>
              <a:t>NPS mengembalikan fungsi pemerintah sebagai pemberi pelayanan publik</a:t>
            </a:r>
          </a:p>
          <a:p>
            <a:r>
              <a:rPr lang="id-ID" sz="1800" dirty="0">
                <a:latin typeface="Berlin Sans FB Demi" panose="020E0802020502020306" pitchFamily="34" charset="0"/>
              </a:rPr>
              <a:t>Prinsip dari NPS adalah bagaimana organisasi publik mengartikulasikan dan berbagi kepentingan warga negara </a:t>
            </a:r>
          </a:p>
          <a:p>
            <a:r>
              <a:rPr lang="id-ID" sz="1800" dirty="0">
                <a:latin typeface="Berlin Sans FB Demi" panose="020E0802020502020306" pitchFamily="34" charset="0"/>
              </a:rPr>
              <a:t>Prinsip NPS yang dikemukakan oleh Denhardt&amp;Denhardt meletakan warga negara sebagai fihak yang memiliki posisi tawar, prinsip NPS yang lain adalah: (1) memposisikan warga negara bukan sebagai pelanggan (2) memenuhi kebutuhan warga negara (3) mendahulukan pelayanan terhadap warga negara di atas prinsip kewirausahan (4) berfikir strategis bertindak demokratis (5) memahami kompleksitas akuntabilitas (6) melayani bukan mengarahkan (7) meletakan prioritas terhadap kepentingan publik di atas produktivitas. Prinsip-prinsip tersebut menjelaskan dengan tegas bahwa masyarakat harus ditempatkan sebagai warga negara yaitu pemilik mandat dan bukan sebagai pelanggan. NPS mengembalikan fungsi pemerintah sebagai pemberi pelayanan terbaik kepada publik dengan adil tanpa terkecuali</a:t>
            </a:r>
          </a:p>
        </p:txBody>
      </p:sp>
    </p:spTree>
    <p:extLst>
      <p:ext uri="{BB962C8B-B14F-4D97-AF65-F5344CB8AC3E}">
        <p14:creationId xmlns:p14="http://schemas.microsoft.com/office/powerpoint/2010/main" val="2520462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6983" y="423451"/>
            <a:ext cx="10081120" cy="432048"/>
          </a:xfrm>
        </p:spPr>
        <p:txBody>
          <a:bodyPr/>
          <a:lstStyle/>
          <a:p>
            <a:pPr algn="r"/>
            <a:r>
              <a:rPr lang="id-ID" dirty="0">
                <a:latin typeface="Berlin Sans FB Demi" panose="020E0802020502020306" pitchFamily="34" charset="0"/>
              </a:rPr>
              <a:t>NPG</a:t>
            </a:r>
          </a:p>
        </p:txBody>
      </p:sp>
      <p:sp>
        <p:nvSpPr>
          <p:cNvPr id="3" name="Content Placeholder 2"/>
          <p:cNvSpPr>
            <a:spLocks noGrp="1"/>
          </p:cNvSpPr>
          <p:nvPr>
            <p:ph idx="4294967295"/>
          </p:nvPr>
        </p:nvSpPr>
        <p:spPr>
          <a:xfrm>
            <a:off x="231820" y="1120461"/>
            <a:ext cx="11719774" cy="5447763"/>
          </a:xfrm>
          <a:prstGeom prst="rect">
            <a:avLst/>
          </a:prstGeom>
        </p:spPr>
        <p:txBody>
          <a:bodyPr>
            <a:noAutofit/>
          </a:bodyPr>
          <a:lstStyle/>
          <a:p>
            <a:r>
              <a:rPr lang="id-ID" sz="1800" dirty="0">
                <a:latin typeface="Berlin Sans FB Demi" panose="020E0802020502020306" pitchFamily="34" charset="0"/>
              </a:rPr>
              <a:t>NPG merupakan kebijakan yang diperuntukan masyarakat yang dihasilkan dari interaksi yang kompleks atas keterlibatan berbagai kelompok yang memiliki berbagai kepentingan yang dilaksanakan dalam sebuah proses yang menarik dan dengan cara-cara yang tidak terduga’.</a:t>
            </a:r>
          </a:p>
          <a:p>
            <a:r>
              <a:rPr lang="id-ID" sz="1800" dirty="0">
                <a:latin typeface="Berlin Sans FB Demi" panose="020E0802020502020306" pitchFamily="34" charset="0"/>
              </a:rPr>
              <a:t>Sampai sejauh ini belum ada kesepakatan dari para pakar mengenai arti, ruang lingkup dan dampak dari NPG, sebagian berpendapat bahwa NPG adalah salah satu bentuk dari kebijakan publik ataupun memasukan NPG sebagai bentuk dari pelayanan publik (Marinetto 2003; Goldfinch dan Wallis 2010; Lodge dan Gill 2011)</a:t>
            </a:r>
          </a:p>
          <a:p>
            <a:r>
              <a:rPr lang="id-ID" sz="1800" dirty="0">
                <a:latin typeface="Berlin Sans FB Demi" panose="020E0802020502020306" pitchFamily="34" charset="0"/>
              </a:rPr>
              <a:t>Di sisi lain NPG dianggap sebagai transformasi radikal atas sistem administrasi politik terhadap bentuk pemerintahan yang interaktif (Bevir 2010; Koppenjan 2012)</a:t>
            </a:r>
          </a:p>
          <a:p>
            <a:r>
              <a:rPr lang="id-ID" sz="1800" dirty="0">
                <a:latin typeface="Berlin Sans FB Demi" panose="020E0802020502020306" pitchFamily="34" charset="0"/>
              </a:rPr>
              <a:t>NPG meletakan konsep partisipasi dalam tata kepemerintahan publik yang dianggap sebagai alat pemandu demokrasi</a:t>
            </a:r>
          </a:p>
          <a:p>
            <a:r>
              <a:rPr lang="id-ID" sz="1800" dirty="0">
                <a:latin typeface="Berlin Sans FB Demi" panose="020E0802020502020306" pitchFamily="34" charset="0"/>
              </a:rPr>
              <a:t>NPG setidaknya dapat dikatakan sebagai evolusi penyelenggaraan pemerintahan yang melibatkan partisipasi dan proses pembentukan jaringan yang didasari oleh prinsip saling ketergantungan-interdepedensi, kolaborasi dan kepercayaan</a:t>
            </a:r>
          </a:p>
          <a:p>
            <a:r>
              <a:rPr lang="id-ID" sz="1800" dirty="0">
                <a:latin typeface="Berlin Sans FB Demi" panose="020E0802020502020306" pitchFamily="34" charset="0"/>
              </a:rPr>
              <a:t>Gabungan prinsip ini harus digunakan untuk menghadapi kompleksitas masalah yang dihadapi pada saat ini dan keterbatasan kapasitas organisasi public/pemerintah untuk menangani masalah ini sendiri</a:t>
            </a:r>
          </a:p>
          <a:p>
            <a:endParaRPr lang="id-ID" sz="1800" dirty="0">
              <a:latin typeface="Berlin Sans FB Demi" panose="020E0802020502020306" pitchFamily="34" charset="0"/>
            </a:endParaRPr>
          </a:p>
        </p:txBody>
      </p:sp>
    </p:spTree>
    <p:extLst>
      <p:ext uri="{BB962C8B-B14F-4D97-AF65-F5344CB8AC3E}">
        <p14:creationId xmlns:p14="http://schemas.microsoft.com/office/powerpoint/2010/main" val="1270511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6983" y="423451"/>
            <a:ext cx="10081120" cy="432048"/>
          </a:xfrm>
        </p:spPr>
        <p:txBody>
          <a:bodyPr/>
          <a:lstStyle/>
          <a:p>
            <a:pPr algn="r"/>
            <a:r>
              <a:rPr lang="id-ID" dirty="0">
                <a:latin typeface="Berlin Sans FB Demi" panose="020E0802020502020306" pitchFamily="34" charset="0"/>
              </a:rPr>
              <a:t>NPG</a:t>
            </a:r>
          </a:p>
        </p:txBody>
      </p:sp>
      <p:sp>
        <p:nvSpPr>
          <p:cNvPr id="3" name="Content Placeholder 2"/>
          <p:cNvSpPr>
            <a:spLocks noGrp="1"/>
          </p:cNvSpPr>
          <p:nvPr>
            <p:ph idx="4294967295"/>
          </p:nvPr>
        </p:nvSpPr>
        <p:spPr>
          <a:xfrm>
            <a:off x="231820" y="1120461"/>
            <a:ext cx="11719774" cy="5447763"/>
          </a:xfrm>
          <a:prstGeom prst="rect">
            <a:avLst/>
          </a:prstGeom>
        </p:spPr>
        <p:txBody>
          <a:bodyPr>
            <a:noAutofit/>
          </a:bodyPr>
          <a:lstStyle/>
          <a:p>
            <a:r>
              <a:rPr lang="id-ID" sz="1800" dirty="0">
                <a:latin typeface="Berlin Sans FB Demi" panose="020E0802020502020306" pitchFamily="34" charset="0"/>
              </a:rPr>
              <a:t>NPG lebih menekankan pada hubungan dan proses yang terjadi pada intra-organisasi (intern dan ekstern) secara lebih luas dibandingkan dengan konsep hubungan inter-organisasi antara publik-swasta (Osborne, Radnor and Nasi, 2013). </a:t>
            </a:r>
          </a:p>
          <a:p>
            <a:r>
              <a:rPr lang="id-ID" sz="1800" dirty="0">
                <a:latin typeface="Berlin Sans FB Demi" panose="020E0802020502020306" pitchFamily="34" charset="0"/>
              </a:rPr>
              <a:t>Agak sulit untuk membedakan NPS dan NPG karena keduanya memiliki dasar pemikiran yang sama bahwa peran pemerintah adalah melakukan negosiasi dan menjadi perantara atas perbedaan kepentingan diantara kelompok masyarakat</a:t>
            </a:r>
          </a:p>
          <a:p>
            <a:r>
              <a:rPr lang="id-ID" sz="1800" dirty="0">
                <a:latin typeface="Berlin Sans FB Demi" panose="020E0802020502020306" pitchFamily="34" charset="0"/>
              </a:rPr>
              <a:t>Baik NPS-NPG menggunakan basis nilai bersama/shared value dan menciptakan hubungan baik diantara beragam kelompok masyarakat</a:t>
            </a:r>
          </a:p>
          <a:p>
            <a:r>
              <a:rPr lang="id-ID" sz="1800" dirty="0">
                <a:latin typeface="Berlin Sans FB Demi" panose="020E0802020502020306" pitchFamily="34" charset="0"/>
              </a:rPr>
              <a:t>Perbedaan tipis dari NPS dan NPG adalah pada fokus dari kedua konsep ini, NPS berpendapat bahwa fungsi pemerintah adalah memberi pelayanan sementara NPG menggunakan konsep pluralis/beragam yang lebih menitikberatkan pada organisasi pemerintah dan lingkungannya2</a:t>
            </a:r>
          </a:p>
          <a:p>
            <a:r>
              <a:rPr lang="id-ID" sz="1800" dirty="0">
                <a:latin typeface="Berlin Sans FB Demi" panose="020E0802020502020306" pitchFamily="34" charset="0"/>
              </a:rPr>
              <a:t>NPG menggunakan berbagai pendekatan, melibatkan berbagai kekuatan, berbagai jenis organisasi, berbagai aktor dan menggunakan berbagai proses dan mekanisma dalam proses pengambilan keputusan, dengan hanya satu tujuan yaitu bagaimana memberikan pelayanan terbaik kepada publik</a:t>
            </a:r>
          </a:p>
          <a:p>
            <a:r>
              <a:rPr lang="id-ID" sz="1800" dirty="0">
                <a:latin typeface="Berlin Sans FB Demi" panose="020E0802020502020306" pitchFamily="34" charset="0"/>
              </a:rPr>
              <a:t>Memusatkan warga masyarakat dalam pengambilan keputusan dan pemberian layanan merupakan konsep dasar yang membedakan NPG dengan paradigma sebelumnya.</a:t>
            </a:r>
          </a:p>
          <a:p>
            <a:r>
              <a:rPr lang="id-ID" sz="1800" dirty="0">
                <a:latin typeface="Berlin Sans FB Demi" panose="020E0802020502020306" pitchFamily="34" charset="0"/>
              </a:rPr>
              <a:t>Konsep Governance ditenggarai sebagai prinsip administrasi publik yang lebih adaptif terhadap tuntutan penyelenggaraan pemerintah yang demokratis.</a:t>
            </a:r>
          </a:p>
        </p:txBody>
      </p:sp>
    </p:spTree>
    <p:extLst>
      <p:ext uri="{BB962C8B-B14F-4D97-AF65-F5344CB8AC3E}">
        <p14:creationId xmlns:p14="http://schemas.microsoft.com/office/powerpoint/2010/main" val="1379332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6983" y="423451"/>
            <a:ext cx="10527338" cy="432048"/>
          </a:xfrm>
        </p:spPr>
        <p:txBody>
          <a:bodyPr/>
          <a:lstStyle/>
          <a:p>
            <a:pPr algn="r"/>
            <a:r>
              <a:rPr lang="id-ID" dirty="0">
                <a:latin typeface="Berlin Sans FB Demi" panose="020E0802020502020306" pitchFamily="34" charset="0"/>
              </a:rPr>
              <a:t>Syarat penerapan kepemimpinan kolaboratif di tingkat lokal </a:t>
            </a:r>
          </a:p>
        </p:txBody>
      </p:sp>
      <p:sp>
        <p:nvSpPr>
          <p:cNvPr id="3" name="Content Placeholder 2"/>
          <p:cNvSpPr>
            <a:spLocks noGrp="1"/>
          </p:cNvSpPr>
          <p:nvPr>
            <p:ph idx="4294967295"/>
          </p:nvPr>
        </p:nvSpPr>
        <p:spPr>
          <a:xfrm>
            <a:off x="231820" y="1120461"/>
            <a:ext cx="11719774" cy="5447763"/>
          </a:xfrm>
          <a:prstGeom prst="rect">
            <a:avLst/>
          </a:prstGeom>
        </p:spPr>
        <p:txBody>
          <a:bodyPr>
            <a:noAutofit/>
          </a:bodyPr>
          <a:lstStyle/>
          <a:p>
            <a:r>
              <a:rPr lang="id-ID" sz="1800" dirty="0">
                <a:solidFill>
                  <a:srgbClr val="FF0000"/>
                </a:solidFill>
                <a:latin typeface="Berlin Sans FB Demi" panose="020E0802020502020306" pitchFamily="34" charset="0"/>
              </a:rPr>
              <a:t>Kepemimpinan kolaboratif harus diarahkan oleh visi yang jelas yang diterjemahkan dalam sekumpulan tujuan yang ingin dicapai dan bisa menjadikannya sebagai tujuan dan sasaran yang juga ingin dicapai oleh seluruh stakeholders </a:t>
            </a:r>
            <a:r>
              <a:rPr lang="id-ID" sz="1800" dirty="0">
                <a:latin typeface="Berlin Sans FB Demi" panose="020E0802020502020306" pitchFamily="34" charset="0"/>
                <a:sym typeface="Wingdings" panose="05000000000000000000" pitchFamily="2" charset="2"/>
              </a:rPr>
              <a:t></a:t>
            </a:r>
            <a:r>
              <a:rPr lang="id-ID" sz="1800" dirty="0">
                <a:latin typeface="Berlin Sans FB Demi" panose="020E0802020502020306" pitchFamily="34" charset="0"/>
              </a:rPr>
              <a:t>Kesamaan tujuan akan memperkuat kapasitas pemerintah daerah karena setiap tindakan akan didukung secara politis oleh segenap masyarakat dan sekaligus dididukung oleh pegawai pemerintah dan stakeholders lainnya </a:t>
            </a:r>
          </a:p>
          <a:p>
            <a:r>
              <a:rPr lang="id-ID" sz="1800" dirty="0">
                <a:solidFill>
                  <a:srgbClr val="FF0000"/>
                </a:solidFill>
                <a:latin typeface="Berlin Sans FB Demi" panose="020E0802020502020306" pitchFamily="34" charset="0"/>
              </a:rPr>
              <a:t>Kepemimpinan kolaboratif membutuhkan inovasi, kreativitas dan fleksibilitas untuk meningkatkan kapasitas pemerintah daerah </a:t>
            </a:r>
            <a:r>
              <a:rPr lang="id-ID" sz="1800" dirty="0">
                <a:latin typeface="Berlin Sans FB Demi" panose="020E0802020502020306" pitchFamily="34" charset="0"/>
                <a:sym typeface="Wingdings" panose="05000000000000000000" pitchFamily="2" charset="2"/>
              </a:rPr>
              <a:t> </a:t>
            </a:r>
            <a:r>
              <a:rPr lang="id-ID" sz="1800" dirty="0">
                <a:latin typeface="Berlin Sans FB Demi" panose="020E0802020502020306" pitchFamily="34" charset="0"/>
              </a:rPr>
              <a:t>Kepala daerah memiliki kemampuan untuk mendorong seluruh stakeholder agar memiliki inovasi dan kreatif dalam rangka pengembangan ekonomi lokal. Mekanisme yang dibangun bisa berupa kemitraan dengan pelaku bisnis lokal, menggandeng perguruan tinggi lokal serta membangun koalisi dengan masyarakat lokal </a:t>
            </a:r>
          </a:p>
          <a:p>
            <a:r>
              <a:rPr lang="id-ID" sz="1800" dirty="0">
                <a:solidFill>
                  <a:srgbClr val="FF0000"/>
                </a:solidFill>
                <a:latin typeface="Berlin Sans FB Demi" panose="020E0802020502020306" pitchFamily="34" charset="0"/>
              </a:rPr>
              <a:t>Kepemimpinan kolabratif harus memiliki komitmen kuat untuk menciptakan suasana kondusif atas manajemen sumber manusia yang menggunakan prinsip merit sistem dan mengutamakan penilaian kinerja setiap individu secara objektif </a:t>
            </a:r>
            <a:r>
              <a:rPr lang="id-ID" sz="1800" dirty="0">
                <a:latin typeface="Berlin Sans FB Demi" panose="020E0802020502020306" pitchFamily="34" charset="0"/>
                <a:sym typeface="Wingdings" panose="05000000000000000000" pitchFamily="2" charset="2"/>
              </a:rPr>
              <a:t> </a:t>
            </a:r>
            <a:r>
              <a:rPr lang="id-ID" sz="1800" dirty="0">
                <a:latin typeface="Berlin Sans FB Demi" panose="020E0802020502020306" pitchFamily="34" charset="0"/>
              </a:rPr>
              <a:t>Kepala daerah haus menyadari bahwa keberhasilan kolaborasi sangat ditentukan oleh kapasitas SDM yang terlibat di dalamnya sehingga mampu mewujudkan tujuan yang ingin dicapai. SDM yang dibutuhkan dalam kolaborasi adalah SDM yang profesional, memiliki kompetensi dan inovatif. </a:t>
            </a:r>
          </a:p>
        </p:txBody>
      </p:sp>
    </p:spTree>
    <p:extLst>
      <p:ext uri="{BB962C8B-B14F-4D97-AF65-F5344CB8AC3E}">
        <p14:creationId xmlns:p14="http://schemas.microsoft.com/office/powerpoint/2010/main" val="28244229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6983" y="423451"/>
            <a:ext cx="10527338" cy="432048"/>
          </a:xfrm>
        </p:spPr>
        <p:txBody>
          <a:bodyPr/>
          <a:lstStyle/>
          <a:p>
            <a:pPr algn="r"/>
            <a:r>
              <a:rPr lang="id-ID" dirty="0">
                <a:latin typeface="Berlin Sans FB Demi" panose="020E0802020502020306" pitchFamily="34" charset="0"/>
              </a:rPr>
              <a:t>Syarat penerapan kepemimpinan kolaboratif di tingkat lokal </a:t>
            </a:r>
          </a:p>
        </p:txBody>
      </p:sp>
      <p:sp>
        <p:nvSpPr>
          <p:cNvPr id="3" name="Content Placeholder 2"/>
          <p:cNvSpPr>
            <a:spLocks noGrp="1"/>
          </p:cNvSpPr>
          <p:nvPr>
            <p:ph idx="4294967295"/>
          </p:nvPr>
        </p:nvSpPr>
        <p:spPr>
          <a:xfrm>
            <a:off x="231820" y="1120461"/>
            <a:ext cx="11719774" cy="5447763"/>
          </a:xfrm>
          <a:prstGeom prst="rect">
            <a:avLst/>
          </a:prstGeom>
        </p:spPr>
        <p:txBody>
          <a:bodyPr>
            <a:noAutofit/>
          </a:bodyPr>
          <a:lstStyle/>
          <a:p>
            <a:r>
              <a:rPr lang="id-ID" sz="1800" dirty="0">
                <a:latin typeface="Berlin Sans FB Demi" panose="020E0802020502020306" pitchFamily="34" charset="0"/>
              </a:rPr>
              <a:t>Kepemimpinan kolaboratif mampu meningkatkan keterbukaan di tingkat lokal, kepemimpinan kolaboratif perlu menciptakan lalu lintas dan pertukaran informasi dan pengetahuan dari unit yang berbeda yang dapat di-akses oleh semua fihak yang membutuhkan. Hubungan antar organisasi dalam mekanisme kolaborasi akan mendorong keterbukaan penyelenggaraan pemerintahan melalui proses yang terintegrasi, merampingkan struktur organisasi dan meningkatkan kualitas pelayanan </a:t>
            </a:r>
          </a:p>
          <a:p>
            <a:r>
              <a:rPr lang="id-ID" sz="1800" dirty="0">
                <a:latin typeface="Berlin Sans FB Demi" panose="020E0802020502020306" pitchFamily="34" charset="0"/>
              </a:rPr>
              <a:t>Kepemimpinan kolaboratif mampu menciptakan kolaborasi vertikal dan horizontal. Kepemimpinan kolaboratif harus bisa mendorong semua fihak terlibat sebagai upaya untuk meningkatkan efektivitas, mencegah terjadinya duplikasi kegiatan/program. Melibatkan organisasi vertikal dan horizontal mampu mengatasi masalah-masalah yang sensitif, seperti: pajak-restribusi-punggutan daerah, sistem audit dan manajemen pegawai pemerintah daerah. </a:t>
            </a:r>
          </a:p>
          <a:p>
            <a:r>
              <a:rPr lang="id-ID" sz="1800" dirty="0">
                <a:latin typeface="Berlin Sans FB Demi" panose="020E0802020502020306" pitchFamily="34" charset="0"/>
              </a:rPr>
              <a:t>Kepemimpinan kolaboratif harus mampu meyakinkan seluruh PNS di tingkat lokal untuk memahami dengan jelas pentingnya melakukan kolaborasi lintas sektor/</a:t>
            </a:r>
            <a:r>
              <a:rPr lang="id-ID" sz="1800" i="1" dirty="0">
                <a:latin typeface="Berlin Sans FB Demi" panose="020E0802020502020306" pitchFamily="34" charset="0"/>
              </a:rPr>
              <a:t>interdivisional </a:t>
            </a:r>
            <a:r>
              <a:rPr lang="id-ID" sz="1800" dirty="0">
                <a:latin typeface="Berlin Sans FB Demi" panose="020E0802020502020306" pitchFamily="34" charset="0"/>
              </a:rPr>
              <a:t>di lingkungan pemda maupun kolaborasi lintas batas/</a:t>
            </a:r>
            <a:r>
              <a:rPr lang="id-ID" sz="1800" i="1" dirty="0">
                <a:latin typeface="Berlin Sans FB Demi" panose="020E0802020502020306" pitchFamily="34" charset="0"/>
              </a:rPr>
              <a:t>intergovernmental </a:t>
            </a:r>
            <a:r>
              <a:rPr lang="id-ID" sz="1800" dirty="0">
                <a:latin typeface="Berlin Sans FB Demi" panose="020E0802020502020306" pitchFamily="34" charset="0"/>
              </a:rPr>
              <a:t>sebagai upaya untuk meningkatkan kapasitas masing-masing. Selain itu kepemimpinan kolaboratif harus peka terhadap nilai lokal,  mampu bekerjasama dengan mass media lokal sebagai upaya untuk meningkatkan pengertian tentang implementasi prinsip-prinsip tata kelola pemerintahan di tingkat lokal/</a:t>
            </a:r>
            <a:r>
              <a:rPr lang="id-ID" sz="1800" i="1" dirty="0">
                <a:latin typeface="Berlin Sans FB Demi" panose="020E0802020502020306" pitchFamily="34" charset="0"/>
              </a:rPr>
              <a:t>local governance</a:t>
            </a:r>
            <a:r>
              <a:rPr lang="id-ID" sz="1800" dirty="0">
                <a:latin typeface="Berlin Sans FB Demi" panose="020E0802020502020306" pitchFamily="34" charset="0"/>
              </a:rPr>
              <a:t>. Pemimpin kolaboratif harus mampu meningkatkan keterbukaan, partisipasi warga, akuntabilitas dan integritas. </a:t>
            </a:r>
          </a:p>
          <a:p>
            <a:r>
              <a:rPr lang="id-ID" sz="1800" dirty="0">
                <a:latin typeface="Berlin Sans FB Demi" panose="020E0802020502020306" pitchFamily="34" charset="0"/>
              </a:rPr>
              <a:t>Menciptakan kemitraan/partnership dan berkolaborasi dengan LSM lokal, para sukarelawan dan masyarakat sehingga pemerintah daerah dapat menghadapi keterbatasan sumberdaya. </a:t>
            </a:r>
          </a:p>
          <a:p>
            <a:r>
              <a:rPr lang="id-ID" sz="1800" dirty="0">
                <a:latin typeface="Berlin Sans FB Demi" panose="020E0802020502020306" pitchFamily="34" charset="0"/>
              </a:rPr>
              <a:t>Kepemimpinan kolaboratif harus menyampaikan pencapaian kinerja organisasi dan individu secara terbuka sebagai umpan balik agar pencapaian kinerja akan lebih baik di masa datang. </a:t>
            </a:r>
          </a:p>
          <a:p>
            <a:endParaRPr lang="id-ID" sz="1800" dirty="0">
              <a:latin typeface="Berlin Sans FB Demi" panose="020E0802020502020306" pitchFamily="34" charset="0"/>
            </a:endParaRPr>
          </a:p>
        </p:txBody>
      </p:sp>
    </p:spTree>
    <p:extLst>
      <p:ext uri="{BB962C8B-B14F-4D97-AF65-F5344CB8AC3E}">
        <p14:creationId xmlns:p14="http://schemas.microsoft.com/office/powerpoint/2010/main" val="1712211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6983" y="423451"/>
            <a:ext cx="10527338" cy="432048"/>
          </a:xfrm>
        </p:spPr>
        <p:txBody>
          <a:bodyPr/>
          <a:lstStyle/>
          <a:p>
            <a:pPr algn="r"/>
            <a:r>
              <a:rPr lang="id-ID" dirty="0">
                <a:latin typeface="Berlin Sans FB Demi" panose="020E0802020502020306" pitchFamily="34" charset="0"/>
              </a:rPr>
              <a:t>Syarat penerapan kepemimpinan kolaboratif di tingkat lokal </a:t>
            </a:r>
          </a:p>
        </p:txBody>
      </p:sp>
      <p:sp>
        <p:nvSpPr>
          <p:cNvPr id="3" name="Content Placeholder 2"/>
          <p:cNvSpPr>
            <a:spLocks noGrp="1"/>
          </p:cNvSpPr>
          <p:nvPr>
            <p:ph idx="4294967295"/>
          </p:nvPr>
        </p:nvSpPr>
        <p:spPr>
          <a:xfrm>
            <a:off x="231820" y="1120461"/>
            <a:ext cx="11719774" cy="5447763"/>
          </a:xfrm>
          <a:prstGeom prst="rect">
            <a:avLst/>
          </a:prstGeom>
        </p:spPr>
        <p:txBody>
          <a:bodyPr>
            <a:noAutofit/>
          </a:bodyPr>
          <a:lstStyle/>
          <a:p>
            <a:r>
              <a:rPr lang="id-ID" sz="1800" dirty="0">
                <a:solidFill>
                  <a:srgbClr val="FF0000"/>
                </a:solidFill>
                <a:latin typeface="Berlin Sans FB Demi" panose="020E0802020502020306" pitchFamily="34" charset="0"/>
              </a:rPr>
              <a:t>Kepemimpinan kolaboratif mampu meningkatkan keterbukaan di tingkat lokal, kepemimpinan kolaboratif perlu menciptakan lalu lintas dan pertukaran informasi dan pengetahuan dari unit yang berbeda yang dapat di-akses oleh semua fihak yang membutuhkan</a:t>
            </a:r>
            <a:r>
              <a:rPr lang="id-ID" sz="1800" dirty="0">
                <a:latin typeface="Berlin Sans FB Demi" panose="020E0802020502020306" pitchFamily="34" charset="0"/>
              </a:rPr>
              <a:t> </a:t>
            </a:r>
            <a:r>
              <a:rPr lang="id-ID" sz="1800" dirty="0">
                <a:latin typeface="Berlin Sans FB Demi" panose="020E0802020502020306" pitchFamily="34" charset="0"/>
                <a:sym typeface="Wingdings" panose="05000000000000000000" pitchFamily="2" charset="2"/>
              </a:rPr>
              <a:t> </a:t>
            </a:r>
            <a:r>
              <a:rPr lang="id-ID" sz="1800" dirty="0">
                <a:latin typeface="Berlin Sans FB Demi" panose="020E0802020502020306" pitchFamily="34" charset="0"/>
              </a:rPr>
              <a:t>Hubungan antar organisasi dalam mekanisme kolaborasi akan mendorong keterbukaan penyelenggaraan pemerintahan melalui proses yang terintegrasi, merampingkan struktur organisasi dan meningkatkan kualitas pelayanan </a:t>
            </a:r>
          </a:p>
          <a:p>
            <a:r>
              <a:rPr lang="id-ID" sz="1800" dirty="0">
                <a:solidFill>
                  <a:srgbClr val="FF0000"/>
                </a:solidFill>
                <a:latin typeface="Berlin Sans FB Demi" panose="020E0802020502020306" pitchFamily="34" charset="0"/>
              </a:rPr>
              <a:t>Kepemimpinan kolaboratif mampu menciptakan kolaborasi vertikal dan horizontal</a:t>
            </a:r>
            <a:r>
              <a:rPr lang="id-ID" sz="1800" dirty="0">
                <a:latin typeface="Berlin Sans FB Demi" panose="020E0802020502020306" pitchFamily="34" charset="0"/>
              </a:rPr>
              <a:t> </a:t>
            </a:r>
            <a:r>
              <a:rPr lang="id-ID" sz="1800" dirty="0">
                <a:latin typeface="Berlin Sans FB Demi" panose="020E0802020502020306" pitchFamily="34" charset="0"/>
                <a:sym typeface="Wingdings" panose="05000000000000000000" pitchFamily="2" charset="2"/>
              </a:rPr>
              <a:t> </a:t>
            </a:r>
            <a:r>
              <a:rPr lang="id-ID" sz="1800" dirty="0">
                <a:latin typeface="Berlin Sans FB Demi" panose="020E0802020502020306" pitchFamily="34" charset="0"/>
              </a:rPr>
              <a:t>Kepemimpinan kolaboratif harus bisa mendorong semua fihak terlibat sebagai upaya untuk meningkatkan efektivitas, mencegah terjadinya duplikasi kegiatan/program. Melibatkan organisasi vertikal dan horizontal mampu mengatasi masalah-masalah yang sensitif, seperti: pajak-restribusi-punggutan daerah, sistem audit dan manajemen pegawai pemerintah daerah. </a:t>
            </a:r>
          </a:p>
          <a:p>
            <a:r>
              <a:rPr lang="id-ID" sz="1800" dirty="0">
                <a:solidFill>
                  <a:srgbClr val="FF0000"/>
                </a:solidFill>
                <a:latin typeface="Berlin Sans FB Demi" panose="020E0802020502020306" pitchFamily="34" charset="0"/>
              </a:rPr>
              <a:t>Kepemimpinan kolaboratif harus mampu meyakinkan seluruh PNS di tingkat lokal untuk memahami dengan jelas pentingnya melakukan kolaborasi lintas sektor/</a:t>
            </a:r>
            <a:r>
              <a:rPr lang="id-ID" sz="1800" i="1" dirty="0">
                <a:solidFill>
                  <a:srgbClr val="FF0000"/>
                </a:solidFill>
                <a:latin typeface="Berlin Sans FB Demi" panose="020E0802020502020306" pitchFamily="34" charset="0"/>
              </a:rPr>
              <a:t>interdivisional </a:t>
            </a:r>
            <a:r>
              <a:rPr lang="id-ID" sz="1800" dirty="0">
                <a:solidFill>
                  <a:srgbClr val="FF0000"/>
                </a:solidFill>
                <a:latin typeface="Berlin Sans FB Demi" panose="020E0802020502020306" pitchFamily="34" charset="0"/>
              </a:rPr>
              <a:t>di lingkungan pemda maupun kolaborasi lintas batas/</a:t>
            </a:r>
            <a:r>
              <a:rPr lang="id-ID" sz="1800" i="1" dirty="0">
                <a:solidFill>
                  <a:srgbClr val="FF0000"/>
                </a:solidFill>
                <a:latin typeface="Berlin Sans FB Demi" panose="020E0802020502020306" pitchFamily="34" charset="0"/>
              </a:rPr>
              <a:t>intergovernmental </a:t>
            </a:r>
            <a:r>
              <a:rPr lang="id-ID" sz="1800" dirty="0">
                <a:solidFill>
                  <a:srgbClr val="FF0000"/>
                </a:solidFill>
                <a:latin typeface="Berlin Sans FB Demi" panose="020E0802020502020306" pitchFamily="34" charset="0"/>
              </a:rPr>
              <a:t>sebagai upaya untuk meningkatkan kapasitas masing-masing</a:t>
            </a:r>
            <a:r>
              <a:rPr lang="id-ID" sz="1800" dirty="0">
                <a:latin typeface="Berlin Sans FB Demi" panose="020E0802020502020306" pitchFamily="34" charset="0"/>
                <a:sym typeface="Wingdings" panose="05000000000000000000" pitchFamily="2" charset="2"/>
              </a:rPr>
              <a:t> </a:t>
            </a:r>
            <a:r>
              <a:rPr lang="id-ID" sz="1800" dirty="0">
                <a:latin typeface="Berlin Sans FB Demi" panose="020E0802020502020306" pitchFamily="34" charset="0"/>
              </a:rPr>
              <a:t>Selain itu kepemimpinan kolaboratif harus peka terhadap nilai lokal,  </a:t>
            </a:r>
          </a:p>
          <a:p>
            <a:endParaRPr lang="id-ID" sz="1800" dirty="0">
              <a:latin typeface="Berlin Sans FB Demi" panose="020E0802020502020306" pitchFamily="34" charset="0"/>
            </a:endParaRPr>
          </a:p>
        </p:txBody>
      </p:sp>
    </p:spTree>
    <p:extLst>
      <p:ext uri="{BB962C8B-B14F-4D97-AF65-F5344CB8AC3E}">
        <p14:creationId xmlns:p14="http://schemas.microsoft.com/office/powerpoint/2010/main" val="36832727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6983" y="423451"/>
            <a:ext cx="10527338" cy="432048"/>
          </a:xfrm>
        </p:spPr>
        <p:txBody>
          <a:bodyPr/>
          <a:lstStyle/>
          <a:p>
            <a:pPr algn="r"/>
            <a:r>
              <a:rPr lang="id-ID" dirty="0">
                <a:latin typeface="Berlin Sans FB Demi" panose="020E0802020502020306" pitchFamily="34" charset="0"/>
              </a:rPr>
              <a:t>Syarat penerapan kepemimpinan kolaboratif di tingkat lokal </a:t>
            </a:r>
          </a:p>
        </p:txBody>
      </p:sp>
      <p:sp>
        <p:nvSpPr>
          <p:cNvPr id="3" name="Content Placeholder 2"/>
          <p:cNvSpPr>
            <a:spLocks noGrp="1"/>
          </p:cNvSpPr>
          <p:nvPr>
            <p:ph idx="4294967295"/>
          </p:nvPr>
        </p:nvSpPr>
        <p:spPr>
          <a:xfrm>
            <a:off x="231820" y="1120461"/>
            <a:ext cx="11719774" cy="5447763"/>
          </a:xfrm>
          <a:prstGeom prst="rect">
            <a:avLst/>
          </a:prstGeom>
        </p:spPr>
        <p:txBody>
          <a:bodyPr>
            <a:noAutofit/>
          </a:bodyPr>
          <a:lstStyle/>
          <a:p>
            <a:r>
              <a:rPr lang="id-ID" sz="1800" dirty="0">
                <a:solidFill>
                  <a:srgbClr val="FF0000"/>
                </a:solidFill>
                <a:latin typeface="Berlin Sans FB Demi" panose="020E0802020502020306" pitchFamily="34" charset="0"/>
              </a:rPr>
              <a:t>Kepemimpinan kolaboratif mampu meningkatkan keterbukaan di tingkat lokal, kepemimpinan kolaboratif perlu menciptakan lalu lintas dan pertukaran informasi dan pengetahuan dari unit yang berbeda yang dapat di-akses oleh semua fihak yang membutuhkan</a:t>
            </a:r>
            <a:r>
              <a:rPr lang="id-ID" sz="1800" dirty="0">
                <a:latin typeface="Berlin Sans FB Demi" panose="020E0802020502020306" pitchFamily="34" charset="0"/>
              </a:rPr>
              <a:t> </a:t>
            </a:r>
            <a:r>
              <a:rPr lang="id-ID" sz="1800" dirty="0">
                <a:latin typeface="Berlin Sans FB Demi" panose="020E0802020502020306" pitchFamily="34" charset="0"/>
                <a:sym typeface="Wingdings" panose="05000000000000000000" pitchFamily="2" charset="2"/>
              </a:rPr>
              <a:t> </a:t>
            </a:r>
            <a:r>
              <a:rPr lang="id-ID" sz="1800" dirty="0">
                <a:latin typeface="Berlin Sans FB Demi" panose="020E0802020502020306" pitchFamily="34" charset="0"/>
              </a:rPr>
              <a:t>Hubungan antar organisasi dalam mekanisme kolaborasi akan mendorong keterbukaan penyelenggaraan pemerintahan melalui proses yang terintegrasi, merampingkan struktur organisasi dan meningkatkan kualitas pelayanan </a:t>
            </a:r>
          </a:p>
          <a:p>
            <a:r>
              <a:rPr lang="id-ID" sz="1800" dirty="0">
                <a:latin typeface="Berlin Sans FB Demi" panose="020E0802020502020306" pitchFamily="34" charset="0"/>
              </a:rPr>
              <a:t>Kepemimpinan kolaboratif mampu menciptakan kolaborasi vertikal dan horizontal. Kepemimpinan kolaboratif harus bisa mendorong semua fihak terlibat sebagai upaya untuk meningkatkan efektivitas, mencegah terjadinya duplikasi kegiatan/program. Melibatkan organisasi vertikal dan horizontal mampu mengatasi masalah-masalah yang sensitif, seperti: pajak-restribusi-punggutan daerah, sistem audit dan manajemen pegawai pemerintah daerah. </a:t>
            </a:r>
          </a:p>
          <a:p>
            <a:r>
              <a:rPr lang="id-ID" sz="1800" dirty="0">
                <a:latin typeface="Berlin Sans FB Demi" panose="020E0802020502020306" pitchFamily="34" charset="0"/>
              </a:rPr>
              <a:t>6. Kepemimpinan kolaboratif harus mampu meyakinkan seluruh PNS di tingkat lokal untuk memahami dengan jelas pentingnya melakukan kolaborasi lintas sektor/</a:t>
            </a:r>
            <a:r>
              <a:rPr lang="id-ID" sz="1800" i="1" dirty="0">
                <a:latin typeface="Berlin Sans FB Demi" panose="020E0802020502020306" pitchFamily="34" charset="0"/>
              </a:rPr>
              <a:t>interdivisional </a:t>
            </a:r>
            <a:r>
              <a:rPr lang="id-ID" sz="1800" dirty="0">
                <a:latin typeface="Berlin Sans FB Demi" panose="020E0802020502020306" pitchFamily="34" charset="0"/>
              </a:rPr>
              <a:t>di lingkungan pemda maupun kolaborasi lintas batas/</a:t>
            </a:r>
            <a:r>
              <a:rPr lang="id-ID" sz="1800" i="1" dirty="0">
                <a:latin typeface="Berlin Sans FB Demi" panose="020E0802020502020306" pitchFamily="34" charset="0"/>
              </a:rPr>
              <a:t>intergovernmental </a:t>
            </a:r>
            <a:r>
              <a:rPr lang="id-ID" sz="1800" dirty="0">
                <a:latin typeface="Berlin Sans FB Demi" panose="020E0802020502020306" pitchFamily="34" charset="0"/>
              </a:rPr>
              <a:t>sebagai upaya untuk meningkatkan kapasitas masing-masing. Selain itu kepemimpinan kolaboratif harus peka terhadap nilai lokal,  </a:t>
            </a:r>
          </a:p>
          <a:p>
            <a:r>
              <a:rPr lang="id-ID" sz="1800" dirty="0">
                <a:latin typeface="Berlin Sans FB Demi" panose="020E0802020502020306" pitchFamily="34" charset="0"/>
              </a:rPr>
              <a:t>mampu bekerjasama dengan mass media lokal sebagai upaya untuk meningkatkan pengertian tentang implementasi prinsip-prinsip tata kelola pemerintahan di tingkat lokal/</a:t>
            </a:r>
            <a:r>
              <a:rPr lang="id-ID" sz="1800" i="1" dirty="0">
                <a:latin typeface="Berlin Sans FB Demi" panose="020E0802020502020306" pitchFamily="34" charset="0"/>
              </a:rPr>
              <a:t>local governance</a:t>
            </a:r>
            <a:r>
              <a:rPr lang="id-ID" sz="1800" dirty="0">
                <a:latin typeface="Berlin Sans FB Demi" panose="020E0802020502020306" pitchFamily="34" charset="0"/>
              </a:rPr>
              <a:t>. Pemimpin kolaboratif harus mampu meningkatkan keterbukaan, partisipasi warga, akuntabilitas dan integritas. </a:t>
            </a:r>
          </a:p>
          <a:p>
            <a:r>
              <a:rPr lang="id-ID" sz="1800" dirty="0">
                <a:latin typeface="Berlin Sans FB Demi" panose="020E0802020502020306" pitchFamily="34" charset="0"/>
              </a:rPr>
              <a:t>7. Menciptakan kemitraan/partnership dan berkolaborasi dengan LSM lokal, para sukarelawan dan masyarakat sehingga pemerintah daerah dapat menghadapi keterbatasan sumberdaya. </a:t>
            </a:r>
          </a:p>
          <a:p>
            <a:r>
              <a:rPr lang="id-ID" sz="1800" dirty="0">
                <a:latin typeface="Berlin Sans FB Demi" panose="020E0802020502020306" pitchFamily="34" charset="0"/>
              </a:rPr>
              <a:t>8. Kepemimpinan kolaboratif harus menyampaikan pencapaian kinerja organisasi dan individu secara terbuka sebagai umpan balik agar pencapaian kinerja akan lebih baik di masa datang. </a:t>
            </a:r>
          </a:p>
          <a:p>
            <a:endParaRPr lang="id-ID" sz="1800" dirty="0">
              <a:latin typeface="Berlin Sans FB Demi" panose="020E0802020502020306" pitchFamily="34" charset="0"/>
            </a:endParaRPr>
          </a:p>
        </p:txBody>
      </p:sp>
    </p:spTree>
    <p:extLst>
      <p:ext uri="{BB962C8B-B14F-4D97-AF65-F5344CB8AC3E}">
        <p14:creationId xmlns:p14="http://schemas.microsoft.com/office/powerpoint/2010/main" val="3979556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Kepemimpinan Kolaboratif</a:t>
            </a:r>
          </a:p>
        </p:txBody>
      </p:sp>
      <p:sp>
        <p:nvSpPr>
          <p:cNvPr id="3" name="Subtitle 2"/>
          <p:cNvSpPr>
            <a:spLocks noGrp="1"/>
          </p:cNvSpPr>
          <p:nvPr>
            <p:ph type="subTitle" idx="1"/>
          </p:nvPr>
        </p:nvSpPr>
        <p:spPr>
          <a:xfrm>
            <a:off x="1828800" y="4286256"/>
            <a:ext cx="8534400" cy="1352544"/>
          </a:xfrm>
        </p:spPr>
        <p:txBody>
          <a:bodyPr/>
          <a:lstStyle/>
          <a:p>
            <a:r>
              <a:rPr lang="en-US" b="1" dirty="0"/>
              <a:t>‘</a:t>
            </a:r>
            <a:r>
              <a:rPr lang="en-US" b="1" i="1" dirty="0"/>
              <a:t>leadership is not a solo act, it’s a team effort’ </a:t>
            </a:r>
            <a:endParaRPr lang="id-ID" b="1" dirty="0"/>
          </a:p>
        </p:txBody>
      </p:sp>
    </p:spTree>
    <p:extLst>
      <p:ext uri="{BB962C8B-B14F-4D97-AF65-F5344CB8AC3E}">
        <p14:creationId xmlns:p14="http://schemas.microsoft.com/office/powerpoint/2010/main" val="8634650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3006437" y="1138670"/>
            <a:ext cx="5714424" cy="431800"/>
          </a:xfrm>
        </p:spPr>
        <p:txBody>
          <a:bodyPr>
            <a:noAutofit/>
          </a:bodyPr>
          <a:lstStyle/>
          <a:p>
            <a:pPr algn="ctr" eaLnBrk="1" hangingPunct="1"/>
            <a:r>
              <a:rPr lang="en-US" sz="4000" b="1" dirty="0">
                <a:latin typeface="Berlin Sans FB Demi" pitchFamily="34" charset="0"/>
                <a:ea typeface="SimSun" pitchFamily="2" charset="-122"/>
                <a:cs typeface="Tahoma" pitchFamily="34" charset="0"/>
              </a:rPr>
              <a:t>PENUTUP BELAJAR</a:t>
            </a:r>
            <a:br>
              <a:rPr lang="en-US" sz="4000" b="1" dirty="0">
                <a:latin typeface="Berlin Sans FB Demi" pitchFamily="34" charset="0"/>
                <a:ea typeface="Arial Unicode MS" pitchFamily="34" charset="-128"/>
                <a:cs typeface="Tahoma" pitchFamily="34" charset="0"/>
              </a:rPr>
            </a:br>
            <a:endParaRPr lang="en-US" sz="4000" b="1" dirty="0">
              <a:latin typeface="Berlin Sans FB Demi" pitchFamily="34" charset="0"/>
              <a:ea typeface="Arial Unicode MS" pitchFamily="34" charset="-128"/>
              <a:cs typeface="Tahoma" pitchFamily="34" charset="0"/>
            </a:endParaRPr>
          </a:p>
        </p:txBody>
      </p:sp>
      <p:sp>
        <p:nvSpPr>
          <p:cNvPr id="58371" name="Content Placeholder 2"/>
          <p:cNvSpPr>
            <a:spLocks noGrp="1"/>
          </p:cNvSpPr>
          <p:nvPr>
            <p:ph idx="4294967295"/>
          </p:nvPr>
        </p:nvSpPr>
        <p:spPr>
          <a:xfrm>
            <a:off x="1219201" y="2143125"/>
            <a:ext cx="9975273" cy="3571875"/>
          </a:xfrm>
          <a:prstGeom prst="rect">
            <a:avLst/>
          </a:prstGeom>
        </p:spPr>
        <p:txBody>
          <a:bodyPr>
            <a:normAutofit fontScale="92500" lnSpcReduction="10000"/>
          </a:bodyPr>
          <a:lstStyle/>
          <a:p>
            <a:pPr algn="ctr" eaLnBrk="1" hangingPunct="1">
              <a:buFontTx/>
              <a:buNone/>
            </a:pPr>
            <a:r>
              <a:rPr lang="ar-AE" sz="2400" b="1" dirty="0">
                <a:latin typeface="Gill Sans MT Condensed" pitchFamily="34" charset="0"/>
                <a:ea typeface="Arial Unicode MS" pitchFamily="34" charset="-128"/>
                <a:cs typeface="Tahoma" pitchFamily="34" charset="0"/>
              </a:rPr>
              <a:t>بِسْمِ اللَّهِ الرَّحْمَنِ الرَّحِيمِ</a:t>
            </a:r>
            <a:endParaRPr lang="en-US" sz="2400" b="1" dirty="0">
              <a:latin typeface="Gill Sans MT Condensed" pitchFamily="34" charset="0"/>
              <a:ea typeface="Arial Unicode MS" pitchFamily="34" charset="-128"/>
              <a:cs typeface="Tahoma" pitchFamily="34" charset="0"/>
            </a:endParaRPr>
          </a:p>
          <a:p>
            <a:pPr algn="ctr" eaLnBrk="1" hangingPunct="1"/>
            <a:endParaRPr lang="ar-AE" sz="2400" b="1" dirty="0">
              <a:latin typeface="Gill Sans MT Condensed" pitchFamily="34" charset="0"/>
              <a:ea typeface="Arial Unicode MS" pitchFamily="34" charset="-128"/>
              <a:cs typeface="Tahoma" pitchFamily="34" charset="0"/>
            </a:endParaRPr>
          </a:p>
          <a:p>
            <a:pPr algn="ctr" eaLnBrk="1" hangingPunct="1">
              <a:buFontTx/>
              <a:buNone/>
            </a:pPr>
            <a:r>
              <a:rPr lang="ar-AE" sz="2400" b="1" dirty="0">
                <a:latin typeface="Gill Sans MT Condensed" pitchFamily="34" charset="0"/>
                <a:ea typeface="Arial Unicode MS" pitchFamily="34" charset="-128"/>
                <a:cs typeface="Tahoma" pitchFamily="34" charset="0"/>
              </a:rPr>
              <a:t>اَللَّهُمَّ أَرِنَا الْحَقَّ حَقًّا وَارْزُقْنَا اتِّـبَاعَه ُ وَأَرِنَا الْبَاطِلَ بَاطِلاً وَارْزُقْنَا اجْتِنَابَهُ</a:t>
            </a:r>
            <a:endParaRPr lang="en-US" sz="2400" b="1" dirty="0">
              <a:latin typeface="Gill Sans MT Condensed" pitchFamily="34" charset="0"/>
              <a:ea typeface="Arial Unicode MS" pitchFamily="34" charset="-128"/>
              <a:cs typeface="Tahoma" pitchFamily="34" charset="0"/>
            </a:endParaRPr>
          </a:p>
          <a:p>
            <a:pPr algn="ctr" eaLnBrk="1" hangingPunct="1"/>
            <a:endParaRPr lang="en-US" sz="2400" b="1" dirty="0">
              <a:latin typeface="Gill Sans MT Condensed" pitchFamily="34" charset="0"/>
              <a:ea typeface="Arial Unicode MS" pitchFamily="34" charset="-128"/>
              <a:cs typeface="Tahoma" pitchFamily="34" charset="0"/>
            </a:endParaRPr>
          </a:p>
          <a:p>
            <a:pPr algn="ctr" eaLnBrk="1" hangingPunct="1"/>
            <a:endParaRPr lang="ar-AE" sz="2400" b="1" dirty="0">
              <a:latin typeface="Gill Sans MT Condensed" pitchFamily="34" charset="0"/>
              <a:ea typeface="Arial Unicode MS" pitchFamily="34" charset="-128"/>
              <a:cs typeface="Tahoma" pitchFamily="34" charset="0"/>
            </a:endParaRPr>
          </a:p>
          <a:p>
            <a:pPr algn="ctr" eaLnBrk="1" hangingPunct="1">
              <a:buFontTx/>
              <a:buNone/>
            </a:pPr>
            <a:r>
              <a:rPr lang="en-US" sz="3600" dirty="0" err="1">
                <a:latin typeface="Gill Sans MT Condensed" pitchFamily="34" charset="0"/>
                <a:ea typeface="Arial Unicode MS" pitchFamily="34" charset="-128"/>
                <a:cs typeface="Tahoma" pitchFamily="34" charset="0"/>
              </a:rPr>
              <a:t>Ya</a:t>
            </a:r>
            <a:r>
              <a:rPr lang="en-US" sz="3600" dirty="0">
                <a:latin typeface="Gill Sans MT Condensed" pitchFamily="34" charset="0"/>
                <a:ea typeface="Arial Unicode MS" pitchFamily="34" charset="-128"/>
                <a:cs typeface="Tahoma" pitchFamily="34" charset="0"/>
              </a:rPr>
              <a:t> Allah </a:t>
            </a:r>
            <a:r>
              <a:rPr lang="en-US" sz="3600" dirty="0" err="1">
                <a:latin typeface="Gill Sans MT Condensed" pitchFamily="34" charset="0"/>
                <a:ea typeface="Arial Unicode MS" pitchFamily="34" charset="-128"/>
                <a:cs typeface="Tahoma" pitchFamily="34" charset="0"/>
              </a:rPr>
              <a:t>Tunjukkanlah</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kepada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kebenaran</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sehinggga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dapat</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mengikutinya</a:t>
            </a:r>
            <a:r>
              <a:rPr lang="en-US" sz="3600" dirty="0">
                <a:latin typeface="Gill Sans MT Condensed" pitchFamily="34" charset="0"/>
                <a:ea typeface="Arial Unicode MS" pitchFamily="34" charset="-128"/>
                <a:cs typeface="Tahoma" pitchFamily="34" charset="0"/>
              </a:rPr>
              <a:t>, </a:t>
            </a:r>
          </a:p>
          <a:p>
            <a:pPr algn="ctr" eaLnBrk="1" hangingPunct="1">
              <a:buFontTx/>
              <a:buNone/>
            </a:pPr>
            <a:r>
              <a:rPr lang="en-US" sz="3600" dirty="0">
                <a:latin typeface="Gill Sans MT Condensed" pitchFamily="34" charset="0"/>
                <a:ea typeface="Arial Unicode MS" pitchFamily="34" charset="-128"/>
                <a:cs typeface="Tahoma" pitchFamily="34" charset="0"/>
              </a:rPr>
              <a:t>Dan </a:t>
            </a:r>
            <a:r>
              <a:rPr lang="en-US" sz="3600" dirty="0" err="1">
                <a:latin typeface="Gill Sans MT Condensed" pitchFamily="34" charset="0"/>
                <a:ea typeface="Arial Unicode MS" pitchFamily="34" charset="-128"/>
                <a:cs typeface="Tahoma" pitchFamily="34" charset="0"/>
              </a:rPr>
              <a:t>tunjukkanlah</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kepada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keburukan</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sehingga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dapat</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menjauhinya</a:t>
            </a:r>
            <a:r>
              <a:rPr lang="en-US" sz="3600" dirty="0">
                <a:latin typeface="Gill Sans MT Condensed" pitchFamily="34" charset="0"/>
                <a:ea typeface="Arial Unicode MS" pitchFamily="34" charset="-128"/>
                <a:cs typeface="Tahoma" pitchFamily="34" charset="0"/>
              </a:rPr>
              <a:t>.</a:t>
            </a:r>
          </a:p>
          <a:p>
            <a:pPr eaLnBrk="1" hangingPunct="1"/>
            <a:endParaRPr lang="en-US" sz="2400" dirty="0">
              <a:latin typeface="Gill Sans MT Condensed" pitchFamily="34" charset="0"/>
              <a:ea typeface="Arial Unicode MS" pitchFamily="34" charset="-128"/>
              <a:cs typeface="Tahoma" pitchFamily="34" charset="0"/>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6983" y="423451"/>
            <a:ext cx="10081120" cy="432048"/>
          </a:xfrm>
        </p:spPr>
        <p:txBody>
          <a:bodyPr/>
          <a:lstStyle/>
          <a:p>
            <a:pPr algn="r"/>
            <a:endParaRPr lang="id-ID" dirty="0">
              <a:latin typeface="Berlin Sans FB Demi" panose="020E0802020502020306" pitchFamily="34"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8921" y="3157700"/>
            <a:ext cx="2752725" cy="2165187"/>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3453146"/>
            <a:ext cx="3810000" cy="2851366"/>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53080" y="1374014"/>
            <a:ext cx="4273447" cy="2662237"/>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40323" y="1425931"/>
            <a:ext cx="2752725" cy="1768030"/>
          </a:xfrm>
          <a:prstGeom prst="rect">
            <a:avLst/>
          </a:prstGeom>
        </p:spPr>
      </p:pic>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753079" y="4354668"/>
            <a:ext cx="4273448" cy="2393130"/>
          </a:xfrm>
          <a:prstGeom prst="rect">
            <a:avLst/>
          </a:prstGeom>
        </p:spPr>
      </p:pic>
      <p:pic>
        <p:nvPicPr>
          <p:cNvPr id="12" name="Picture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81000" y="1374014"/>
            <a:ext cx="3810000" cy="1914525"/>
          </a:xfrm>
          <a:prstGeom prst="rect">
            <a:avLst/>
          </a:prstGeom>
        </p:spPr>
      </p:pic>
      <p:pic>
        <p:nvPicPr>
          <p:cNvPr id="4" name="Picture 3">
            <a:extLst>
              <a:ext uri="{FF2B5EF4-FFF2-40B4-BE49-F238E27FC236}">
                <a16:creationId xmlns:a16="http://schemas.microsoft.com/office/drawing/2014/main" id="{2A24B766-1E5E-48F3-ABBC-F3921D1E99CD}"/>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437519" y="4758813"/>
            <a:ext cx="2754126" cy="1545699"/>
          </a:xfrm>
          <a:prstGeom prst="rect">
            <a:avLst/>
          </a:prstGeom>
        </p:spPr>
      </p:pic>
    </p:spTree>
    <p:extLst>
      <p:ext uri="{BB962C8B-B14F-4D97-AF65-F5344CB8AC3E}">
        <p14:creationId xmlns:p14="http://schemas.microsoft.com/office/powerpoint/2010/main" val="2859890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6983" y="423451"/>
            <a:ext cx="10081120" cy="432048"/>
          </a:xfrm>
        </p:spPr>
        <p:txBody>
          <a:bodyPr/>
          <a:lstStyle/>
          <a:p>
            <a:pPr algn="r"/>
            <a:r>
              <a:rPr lang="id-ID" dirty="0">
                <a:latin typeface="Berlin Sans FB Demi" panose="020E0802020502020306" pitchFamily="34" charset="0"/>
              </a:rPr>
              <a:t>Apa yang membuat mereka hebat?</a:t>
            </a:r>
          </a:p>
        </p:txBody>
      </p:sp>
      <p:sp>
        <p:nvSpPr>
          <p:cNvPr id="3" name="Content Placeholder 2"/>
          <p:cNvSpPr>
            <a:spLocks noGrp="1"/>
          </p:cNvSpPr>
          <p:nvPr>
            <p:ph idx="4294967295"/>
          </p:nvPr>
        </p:nvSpPr>
        <p:spPr>
          <a:xfrm>
            <a:off x="231820" y="1197735"/>
            <a:ext cx="11719774" cy="5370490"/>
          </a:xfrm>
          <a:prstGeom prst="rect">
            <a:avLst/>
          </a:prstGeom>
        </p:spPr>
        <p:txBody>
          <a:bodyPr>
            <a:noAutofit/>
          </a:bodyPr>
          <a:lstStyle/>
          <a:p>
            <a:r>
              <a:rPr lang="id-ID" sz="1800" dirty="0">
                <a:latin typeface="Berlin Sans FB Demi" panose="020E0802020502020306" pitchFamily="34" charset="0"/>
              </a:rPr>
              <a:t>Bagaimana kekuatan, relasi kuasa, dan kepemimpinan berlaku dalam dunia yang ‘hyperconnected’?</a:t>
            </a:r>
          </a:p>
          <a:p>
            <a:r>
              <a:rPr lang="id-ID" sz="1800" dirty="0">
                <a:latin typeface="Berlin Sans FB Demi" panose="020E0802020502020306" pitchFamily="34" charset="0"/>
              </a:rPr>
              <a:t> Heimans dan Timms berargumen bahwa Kolaborasi menjadi kunci dalam dunia saat ini. Manusia cenderung senang bergerak dengan semangat tidak terlalu formal, organisasi berbasis jaringan, keterbukaan, jangka pendek, mendorong partisipasi yang mampu mengangkat potensi kebaikan masing-masing, serta mempromosikan budaya berkarya. </a:t>
            </a:r>
          </a:p>
          <a:p>
            <a:r>
              <a:rPr lang="id-ID" sz="1800" dirty="0">
                <a:latin typeface="Berlin Sans FB Demi" panose="020E0802020502020306" pitchFamily="34" charset="0"/>
              </a:rPr>
              <a:t>Ini sangat menarik karena argumen kepempinan pada diskursus yang masih banyak digunakan adalah kepemimpinan bersifat structural, formal, hirarki, berbasis arahan, konsep inti-pendukung, dan cenderung ada layer (tertutup / semi tertutup) </a:t>
            </a:r>
          </a:p>
          <a:p>
            <a:r>
              <a:rPr lang="id-ID" sz="1800" dirty="0">
                <a:solidFill>
                  <a:srgbClr val="00B050"/>
                </a:solidFill>
                <a:latin typeface="Berlin Sans FB Demi" panose="020E0802020502020306" pitchFamily="34" charset="0"/>
              </a:rPr>
              <a:t>Berdasarkan data dari Asosiasi Penyelenggara Jaringan Internet Indonesia (APJII) dalam survei Penetrasi dan Perilaku Pengguna Internet Indonesia tahun 2017; 54,68% masyarakat Indonesia sudah terkoneksi dengan internet, dan jumah ini akan terus bertambah dalam dekade kedepan. Dengan catatan 34.45% masyarakat Indonesia saat ini adalah kelompok Milenial yang sangat terkoneksi dengan dunia digital. Artinya, bila berbicara pemimpin masa depan adalah pemimpin yang dapat berbicara dengan baik dengan masyarakat yang telah hyperconnected melalui dunia digital. </a:t>
            </a:r>
          </a:p>
        </p:txBody>
      </p:sp>
    </p:spTree>
    <p:extLst>
      <p:ext uri="{BB962C8B-B14F-4D97-AF65-F5344CB8AC3E}">
        <p14:creationId xmlns:p14="http://schemas.microsoft.com/office/powerpoint/2010/main" val="2644619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6983" y="423451"/>
            <a:ext cx="10081120" cy="432048"/>
          </a:xfrm>
        </p:spPr>
        <p:txBody>
          <a:bodyPr/>
          <a:lstStyle/>
          <a:p>
            <a:pPr algn="r"/>
            <a:r>
              <a:rPr lang="id-ID" dirty="0">
                <a:latin typeface="Berlin Sans FB Demi" panose="020E0802020502020306" pitchFamily="34" charset="0"/>
              </a:rPr>
              <a:t>Kolaborasi adalah kunci</a:t>
            </a:r>
          </a:p>
        </p:txBody>
      </p:sp>
      <p:sp>
        <p:nvSpPr>
          <p:cNvPr id="3" name="Content Placeholder 2"/>
          <p:cNvSpPr>
            <a:spLocks noGrp="1"/>
          </p:cNvSpPr>
          <p:nvPr>
            <p:ph idx="4294967295"/>
          </p:nvPr>
        </p:nvSpPr>
        <p:spPr>
          <a:xfrm>
            <a:off x="231820" y="1197735"/>
            <a:ext cx="11719774" cy="5370490"/>
          </a:xfrm>
          <a:prstGeom prst="rect">
            <a:avLst/>
          </a:prstGeom>
        </p:spPr>
        <p:txBody>
          <a:bodyPr>
            <a:noAutofit/>
          </a:bodyPr>
          <a:lstStyle/>
          <a:p>
            <a:r>
              <a:rPr lang="id-ID" sz="1800" dirty="0">
                <a:latin typeface="Berlin Sans FB Demi" panose="020E0802020502020306" pitchFamily="34" charset="0"/>
              </a:rPr>
              <a:t>Kolaborasi menjadi kunci kepemimpinan Indonesia kedepan</a:t>
            </a:r>
          </a:p>
          <a:p>
            <a:r>
              <a:rPr lang="id-ID" sz="1800" dirty="0">
                <a:latin typeface="Berlin Sans FB Demi" panose="020E0802020502020306" pitchFamily="34" charset="0"/>
              </a:rPr>
              <a:t>Pemimpin dengan wajah baru harus bisa menggerakan masyarakat dengan nilai dan energi yang kuat sehingga masyarakat tergerak</a:t>
            </a:r>
          </a:p>
          <a:p>
            <a:r>
              <a:rPr lang="id-ID" sz="1800" dirty="0">
                <a:latin typeface="Berlin Sans FB Demi" panose="020E0802020502020306" pitchFamily="34" charset="0"/>
              </a:rPr>
              <a:t>Kunci kolaborasi adalah menjadikan setiap orang adalah sosok penting dalam kerja bersama ini</a:t>
            </a:r>
          </a:p>
          <a:p>
            <a:r>
              <a:rPr lang="id-ID" sz="1800" dirty="0">
                <a:latin typeface="Berlin Sans FB Demi" panose="020E0802020502020306" pitchFamily="34" charset="0"/>
              </a:rPr>
              <a:t>Kolaborasi juga bisa semakin kuat dengan pola organisasi berbasis jaringan; setiap kelompok diberikan peran yang sama-sama strategis dan pentingnya, dan pemimpin berperan sebagai Konduktor yang memastikan semua jejaring ini bergerak pada arah yang sama. </a:t>
            </a:r>
          </a:p>
          <a:p>
            <a:r>
              <a:rPr lang="id-ID" sz="1800" dirty="0">
                <a:latin typeface="Berlin Sans FB Demi" panose="020E0802020502020306" pitchFamily="34" charset="0"/>
              </a:rPr>
              <a:t>Kolaborasi akan semakin terasa bila ikon atau sosok yang menggerakan memang seorang yang menginspirasi; baik itu karena karya maupun karena narasi yang dibangun</a:t>
            </a:r>
          </a:p>
          <a:p>
            <a:r>
              <a:rPr lang="id-ID" sz="1800" dirty="0">
                <a:latin typeface="Berlin Sans FB Demi" panose="020E0802020502020306" pitchFamily="34" charset="0"/>
              </a:rPr>
              <a:t>Sosok hadir sebagai pemimpin bukan karena dia memaksakan kehendak, namun hadir karena pengakuan masyarakat luas atas akumulasi kebaikan yang telah dan tengah dilakukan</a:t>
            </a:r>
          </a:p>
          <a:p>
            <a:r>
              <a:rPr lang="id-ID" sz="1800" dirty="0">
                <a:latin typeface="Berlin Sans FB Demi" panose="020E0802020502020306" pitchFamily="34" charset="0"/>
              </a:rPr>
              <a:t>Kolaborasi membuat setiap elemen bergerak dengan energi tanpa batas dan tak kenal ruang-waktu; karena mereka merasakan sebuah kolaborasi yang dibangun dengan platform kerja yang terbuka, mampu mendorong karya baru, mampu menghasilkan inovasi baru, dan membuat mereka merasa lebih baik dan menjadi manusia lebih bermanfaat dengan kolaborasi ini. </a:t>
            </a:r>
          </a:p>
          <a:p>
            <a:r>
              <a:rPr lang="id-ID" sz="1800" dirty="0">
                <a:latin typeface="Berlin Sans FB Demi" panose="020E0802020502020306" pitchFamily="34" charset="0"/>
              </a:rPr>
              <a:t>Kolaborasi yang dibangun bukan sekedar mengangkat sebuah tokoh, tetapi mengangkat sebuah nilai perjuangan bersama; yang mana mereka percaya dengan tokoh yang ada, rencana baik ini dapat terwujud. </a:t>
            </a:r>
          </a:p>
        </p:txBody>
      </p:sp>
    </p:spTree>
    <p:extLst>
      <p:ext uri="{BB962C8B-B14F-4D97-AF65-F5344CB8AC3E}">
        <p14:creationId xmlns:p14="http://schemas.microsoft.com/office/powerpoint/2010/main" val="251841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6983" y="423451"/>
            <a:ext cx="10081120" cy="432048"/>
          </a:xfrm>
        </p:spPr>
        <p:txBody>
          <a:bodyPr/>
          <a:lstStyle/>
          <a:p>
            <a:pPr algn="r"/>
            <a:r>
              <a:rPr lang="id-ID" dirty="0">
                <a:latin typeface="Berlin Sans FB Demi" panose="020E0802020502020306" pitchFamily="34" charset="0"/>
              </a:rPr>
              <a:t>Kepemimpinan Kolaboratif</a:t>
            </a:r>
          </a:p>
        </p:txBody>
      </p:sp>
      <p:sp>
        <p:nvSpPr>
          <p:cNvPr id="3" name="Content Placeholder 2"/>
          <p:cNvSpPr>
            <a:spLocks noGrp="1"/>
          </p:cNvSpPr>
          <p:nvPr>
            <p:ph idx="4294967295"/>
          </p:nvPr>
        </p:nvSpPr>
        <p:spPr>
          <a:xfrm>
            <a:off x="231820" y="1197735"/>
            <a:ext cx="11719774" cy="5370490"/>
          </a:xfrm>
          <a:prstGeom prst="rect">
            <a:avLst/>
          </a:prstGeom>
        </p:spPr>
        <p:txBody>
          <a:bodyPr>
            <a:noAutofit/>
          </a:bodyPr>
          <a:lstStyle/>
          <a:p>
            <a:pPr marL="457200" lvl="1" indent="0">
              <a:buNone/>
            </a:pPr>
            <a:r>
              <a:rPr lang="id-ID" sz="2000" dirty="0">
                <a:latin typeface="Berlin Sans FB Demi" panose="020E0802020502020306" pitchFamily="34" charset="0"/>
              </a:rPr>
              <a:t>Mekanisme pengaturan tata hubungan yang saling menguntungkan antara dua pihak atau lebih yang bekerja menuju tujuan bersama dengan berbagi tanggung jawab, wewenang dan akuntabilitas untuk mencapai hasil.</a:t>
            </a:r>
          </a:p>
        </p:txBody>
      </p:sp>
      <p:sp>
        <p:nvSpPr>
          <p:cNvPr id="4" name="Down Arrow 3"/>
          <p:cNvSpPr/>
          <p:nvPr/>
        </p:nvSpPr>
        <p:spPr>
          <a:xfrm>
            <a:off x="4932608" y="2601532"/>
            <a:ext cx="772733" cy="10689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TextBox 4"/>
          <p:cNvSpPr txBox="1"/>
          <p:nvPr/>
        </p:nvSpPr>
        <p:spPr>
          <a:xfrm>
            <a:off x="328412" y="4855335"/>
            <a:ext cx="10798340" cy="1015663"/>
          </a:xfrm>
          <a:prstGeom prst="rect">
            <a:avLst/>
          </a:prstGeom>
          <a:noFill/>
        </p:spPr>
        <p:txBody>
          <a:bodyPr wrap="square" rtlCol="0">
            <a:spAutoFit/>
          </a:bodyPr>
          <a:lstStyle/>
          <a:p>
            <a:pPr lvl="1" defTabSz="914400">
              <a:spcBef>
                <a:spcPct val="20000"/>
              </a:spcBef>
            </a:pPr>
            <a:r>
              <a:rPr lang="id-ID" sz="2000" dirty="0">
                <a:latin typeface="Berlin Sans FB Demi" panose="020E0802020502020306" pitchFamily="34" charset="0"/>
              </a:rPr>
              <a:t>Fungsi pemerintah adalah membawa kepentingan masyarakat ke permukaan untuk membuka secara terbuka bahwa memenuhi kebutuhan publik adalah kegiatan yang kompleks yang membutuhkan penanganan multi fihak, multi </a:t>
            </a:r>
          </a:p>
        </p:txBody>
      </p:sp>
    </p:spTree>
    <p:extLst>
      <p:ext uri="{BB962C8B-B14F-4D97-AF65-F5344CB8AC3E}">
        <p14:creationId xmlns:p14="http://schemas.microsoft.com/office/powerpoint/2010/main" val="2120553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6983" y="423451"/>
            <a:ext cx="10081120" cy="432048"/>
          </a:xfrm>
        </p:spPr>
        <p:txBody>
          <a:bodyPr/>
          <a:lstStyle/>
          <a:p>
            <a:pPr algn="r"/>
            <a:r>
              <a:rPr lang="id-ID" dirty="0">
                <a:latin typeface="Berlin Sans FB Demi" panose="020E0802020502020306" pitchFamily="34" charset="0"/>
              </a:rPr>
              <a:t>Kepemimpinan Kolaboraif vs Kepemimpinan Tradisional</a:t>
            </a:r>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3397689352"/>
              </p:ext>
            </p:extLst>
          </p:nvPr>
        </p:nvGraphicFramePr>
        <p:xfrm>
          <a:off x="231775" y="1196975"/>
          <a:ext cx="11720514" cy="5059510"/>
        </p:xfrm>
        <a:graphic>
          <a:graphicData uri="http://schemas.openxmlformats.org/drawingml/2006/table">
            <a:tbl>
              <a:tblPr firstRow="1" bandRow="1">
                <a:tableStyleId>{5C22544A-7EE6-4342-B048-85BDC9FD1C3A}</a:tableStyleId>
              </a:tblPr>
              <a:tblGrid>
                <a:gridCol w="5860257">
                  <a:extLst>
                    <a:ext uri="{9D8B030D-6E8A-4147-A177-3AD203B41FA5}">
                      <a16:colId xmlns:a16="http://schemas.microsoft.com/office/drawing/2014/main" val="20000"/>
                    </a:ext>
                  </a:extLst>
                </a:gridCol>
                <a:gridCol w="5860257">
                  <a:extLst>
                    <a:ext uri="{9D8B030D-6E8A-4147-A177-3AD203B41FA5}">
                      <a16:colId xmlns:a16="http://schemas.microsoft.com/office/drawing/2014/main" val="20001"/>
                    </a:ext>
                  </a:extLst>
                </a:gridCol>
              </a:tblGrid>
              <a:tr h="370840">
                <a:tc>
                  <a:txBody>
                    <a:bodyPr/>
                    <a:lstStyle/>
                    <a:p>
                      <a:r>
                        <a:rPr lang="id-ID" dirty="0"/>
                        <a:t>Kepemimpinan</a:t>
                      </a:r>
                      <a:r>
                        <a:rPr lang="id-ID" baseline="0" dirty="0"/>
                        <a:t> Kolaboratif</a:t>
                      </a:r>
                      <a:endParaRPr lang="id-ID" dirty="0"/>
                    </a:p>
                  </a:txBody>
                  <a:tcPr/>
                </a:tc>
                <a:tc>
                  <a:txBody>
                    <a:bodyPr/>
                    <a:lstStyle/>
                    <a:p>
                      <a:r>
                        <a:rPr lang="id-ID" dirty="0"/>
                        <a:t>Kepemimpinan Tradisional</a:t>
                      </a:r>
                    </a:p>
                  </a:txBody>
                  <a:tcPr/>
                </a:tc>
                <a:extLst>
                  <a:ext uri="{0D108BD9-81ED-4DB2-BD59-A6C34878D82A}">
                    <a16:rowId xmlns:a16="http://schemas.microsoft.com/office/drawing/2014/main" val="10000"/>
                  </a:ext>
                </a:extLst>
              </a:tr>
              <a:tr h="370840">
                <a:tc>
                  <a:txBody>
                    <a:bodyPr/>
                    <a:lstStyle/>
                    <a:p>
                      <a:r>
                        <a:rPr lang="id-ID" dirty="0"/>
                        <a:t>kekuasaan dimiliki oleh semua fihak yang terlibat</a:t>
                      </a:r>
                    </a:p>
                  </a:txBody>
                  <a:tcPr/>
                </a:tc>
                <a:tc>
                  <a:txBody>
                    <a:bodyPr/>
                    <a:lstStyle/>
                    <a:p>
                      <a:r>
                        <a:rPr lang="id-ID" dirty="0"/>
                        <a:t>mendapatkan kekuasaan dari posisi dan kewenangan yang dimiliki</a:t>
                      </a:r>
                    </a:p>
                  </a:txBody>
                  <a:tcPr/>
                </a:tc>
                <a:extLst>
                  <a:ext uri="{0D108BD9-81ED-4DB2-BD59-A6C34878D82A}">
                    <a16:rowId xmlns:a16="http://schemas.microsoft.com/office/drawing/2014/main" val="10001"/>
                  </a:ext>
                </a:extLst>
              </a:tr>
              <a:tr h="370840">
                <a:tc>
                  <a:txBody>
                    <a:bodyPr/>
                    <a:lstStyle/>
                    <a:p>
                      <a:r>
                        <a:rPr lang="id-ID" dirty="0"/>
                        <a:t>membagikan informasi untuk semua-shared information. </a:t>
                      </a:r>
                    </a:p>
                  </a:txBody>
                  <a:tcPr/>
                </a:tc>
                <a:tc>
                  <a:txBody>
                    <a:bodyPr/>
                    <a:lstStyle/>
                    <a:p>
                      <a:r>
                        <a:rPr lang="id-ID" dirty="0"/>
                        <a:t>menguasai informasi hanya untuk dirinya (monopoli) </a:t>
                      </a:r>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a:t>mendorong semua pihak yang terlibat untuk memberikan ide maupun gagasan (demokrasi)</a:t>
                      </a:r>
                    </a:p>
                  </a:txBody>
                  <a:tcPr/>
                </a:tc>
                <a:tc>
                  <a:txBody>
                    <a:bodyPr/>
                    <a:lstStyle/>
                    <a:p>
                      <a:r>
                        <a:rPr lang="id-ID" dirty="0"/>
                        <a:t>mengambil keputusan (otoriter)</a:t>
                      </a:r>
                    </a:p>
                  </a:txBody>
                  <a:tcPr/>
                </a:tc>
                <a:extLst>
                  <a:ext uri="{0D108BD9-81ED-4DB2-BD59-A6C34878D82A}">
                    <a16:rowId xmlns:a16="http://schemas.microsoft.com/office/drawing/2014/main" val="10003"/>
                  </a:ext>
                </a:extLst>
              </a:tr>
              <a:tr h="370840">
                <a:tc>
                  <a:txBody>
                    <a:bodyPr/>
                    <a:lstStyle/>
                    <a:p>
                      <a:r>
                        <a:rPr lang="id-ID" dirty="0"/>
                        <a:t>melakukan fasilitasi kepada seluruh fihak yang terlibat untuk selalu melakukan curah pendapat untuk memperoleh keputusan yang disetujui bersama</a:t>
                      </a:r>
                    </a:p>
                  </a:txBody>
                  <a:tcPr/>
                </a:tc>
                <a:tc>
                  <a:txBody>
                    <a:bodyPr/>
                    <a:lstStyle/>
                    <a:p>
                      <a:r>
                        <a:rPr lang="id-ID" dirty="0"/>
                        <a:t>menentukan dan atau menyetujui solusi</a:t>
                      </a:r>
                    </a:p>
                  </a:txBody>
                  <a:tcPr/>
                </a:tc>
                <a:extLst>
                  <a:ext uri="{0D108BD9-81ED-4DB2-BD59-A6C34878D82A}">
                    <a16:rowId xmlns:a16="http://schemas.microsoft.com/office/drawing/2014/main" val="10004"/>
                  </a:ext>
                </a:extLst>
              </a:tr>
              <a:tr h="370840">
                <a:tc>
                  <a:txBody>
                    <a:bodyPr/>
                    <a:lstStyle/>
                    <a:p>
                      <a:r>
                        <a:rPr lang="id-ID" dirty="0"/>
                        <a:t>memberikan waktu dan sumberdaya untuk kepentingan semua fihak yang terlibat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a:t>hanya akan menyisihkan waktu dan menggunakan sumber daya ketika diperlukan</a:t>
                      </a:r>
                    </a:p>
                  </a:txBody>
                  <a:tcPr/>
                </a:tc>
                <a:extLst>
                  <a:ext uri="{0D108BD9-81ED-4DB2-BD59-A6C34878D82A}">
                    <a16:rowId xmlns:a16="http://schemas.microsoft.com/office/drawing/2014/main" val="10005"/>
                  </a:ext>
                </a:extLst>
              </a:tr>
              <a:tr h="370840">
                <a:tc>
                  <a:txBody>
                    <a:bodyPr/>
                    <a:lstStyle/>
                    <a:p>
                      <a:r>
                        <a:rPr lang="id-ID" dirty="0"/>
                        <a:t>memberi kesempatan untuk mengembangkan peran dan tanggungjawab semua fihak yang terlibat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a:t>membatasi peran dan tanggungjawab masing-masing, sementara kepemimpinan kolaboratif</a:t>
                      </a:r>
                    </a:p>
                  </a:txBody>
                  <a:tcPr/>
                </a:tc>
                <a:extLst>
                  <a:ext uri="{0D108BD9-81ED-4DB2-BD59-A6C34878D82A}">
                    <a16:rowId xmlns:a16="http://schemas.microsoft.com/office/drawing/2014/main" val="10006"/>
                  </a:ext>
                </a:extLst>
              </a:tr>
              <a:tr h="472270">
                <a:tc>
                  <a:txBody>
                    <a:bodyPr/>
                    <a:lstStyle/>
                    <a:p>
                      <a:r>
                        <a:rPr lang="id-ID" dirty="0"/>
                        <a:t>berusaha mencari solusi untuk mengatasi akar masalah</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a:t>mencari solusi atas fenomena (simptomatik)</a:t>
                      </a:r>
                    </a:p>
                  </a:txBody>
                  <a:tcPr/>
                </a:tc>
                <a:extLst>
                  <a:ext uri="{0D108BD9-81ED-4DB2-BD59-A6C34878D82A}">
                    <a16:rowId xmlns:a16="http://schemas.microsoft.com/office/drawing/2014/main" val="10007"/>
                  </a:ext>
                </a:extLst>
              </a:tr>
              <a:tr h="370840">
                <a:tc>
                  <a:txBody>
                    <a:bodyPr/>
                    <a:lstStyle/>
                    <a:p>
                      <a:r>
                        <a:rPr lang="id-ID" dirty="0"/>
                        <a:t>menawarkan umpan balik sesegera mungkin secara personal</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a:t>melakukan penilaian kinerja berdasarkan aturan normatif</a:t>
                      </a:r>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492558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6983" y="423451"/>
            <a:ext cx="10081120" cy="432048"/>
          </a:xfrm>
        </p:spPr>
        <p:txBody>
          <a:bodyPr/>
          <a:lstStyle/>
          <a:p>
            <a:pPr algn="r"/>
            <a:r>
              <a:rPr lang="id-ID" dirty="0">
                <a:latin typeface="Berlin Sans FB Demi" panose="020E0802020502020306" pitchFamily="34" charset="0"/>
              </a:rPr>
              <a:t>Kepemimpinan Kolaboratif</a:t>
            </a: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1782013591"/>
              </p:ext>
            </p:extLst>
          </p:nvPr>
        </p:nvGraphicFramePr>
        <p:xfrm>
          <a:off x="206017" y="1235612"/>
          <a:ext cx="11720513" cy="53705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68956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6983" y="423451"/>
            <a:ext cx="10081120" cy="432048"/>
          </a:xfrm>
        </p:spPr>
        <p:txBody>
          <a:bodyPr/>
          <a:lstStyle/>
          <a:p>
            <a:pPr algn="r"/>
            <a:r>
              <a:rPr lang="id-ID" dirty="0">
                <a:latin typeface="Berlin Sans FB Demi" panose="020E0802020502020306" pitchFamily="34" charset="0"/>
              </a:rPr>
              <a:t>OPA</a:t>
            </a:r>
          </a:p>
        </p:txBody>
      </p:sp>
      <p:sp>
        <p:nvSpPr>
          <p:cNvPr id="3" name="Content Placeholder 2"/>
          <p:cNvSpPr>
            <a:spLocks noGrp="1"/>
          </p:cNvSpPr>
          <p:nvPr>
            <p:ph idx="4294967295"/>
          </p:nvPr>
        </p:nvSpPr>
        <p:spPr>
          <a:xfrm>
            <a:off x="231820" y="1197735"/>
            <a:ext cx="11719774" cy="5370490"/>
          </a:xfrm>
          <a:prstGeom prst="rect">
            <a:avLst/>
          </a:prstGeom>
        </p:spPr>
        <p:txBody>
          <a:bodyPr>
            <a:noAutofit/>
          </a:bodyPr>
          <a:lstStyle/>
          <a:p>
            <a:r>
              <a:rPr lang="id-ID" sz="1800" dirty="0">
                <a:latin typeface="Berlin Sans FB Demi" panose="020E0802020502020306" pitchFamily="34" charset="0"/>
              </a:rPr>
              <a:t>OPA-Old Public Administration dipengaruhi oleh pemikiran Max Weber yang menggariskan bahwa birokrasi adalah lembaga yang efisien yang mampu memberikan pelayanan untuk publik</a:t>
            </a:r>
          </a:p>
          <a:p>
            <a:r>
              <a:rPr lang="id-ID" sz="1800" dirty="0">
                <a:latin typeface="Berlin Sans FB Demi" panose="020E0802020502020306" pitchFamily="34" charset="0"/>
              </a:rPr>
              <a:t>Birokrasi dibentuk sebagai upaya untuk memperbaiki system penyelenggaraan pemerintahan yang dipengaruhi oleh system kerajaan yang memiliki kewenangan mutlak dan otokrasi. Prinsip birokrasi menurut </a:t>
            </a:r>
          </a:p>
          <a:p>
            <a:r>
              <a:rPr lang="id-ID" sz="1800" dirty="0">
                <a:latin typeface="Berlin Sans FB Demi" panose="020E0802020502020306" pitchFamily="34" charset="0"/>
              </a:rPr>
              <a:t>Weber menggunakan prinsip meritrokasi dengan tujuan bahwa birokrasi diisi oleh individu yang profesional dan tidak ditunjuk hanya karena dekat dengan penguasa. </a:t>
            </a:r>
          </a:p>
          <a:p>
            <a:r>
              <a:rPr lang="id-ID" sz="1800" dirty="0">
                <a:latin typeface="Berlin Sans FB Demi" panose="020E0802020502020306" pitchFamily="34" charset="0"/>
              </a:rPr>
              <a:t>Birokrasi versi Weber memiliki karakteristik pengawasan terpusat, memiliki aturan maupun petunjuk, terdapat pemisahan pengambilan keputusan serta memiliki struktur yang bertingkat dengan tujuan untuk menjaga pengambilan keputusan lebih demokratis (Osborne, 2006).</a:t>
            </a:r>
          </a:p>
          <a:p>
            <a:r>
              <a:rPr lang="id-ID" sz="1800" dirty="0">
                <a:latin typeface="Berlin Sans FB Demi" panose="020E0802020502020306" pitchFamily="34" charset="0"/>
              </a:rPr>
              <a:t>Merujuk Minogue (2001), McCourt (2013), birokrasi Weber memiliki ciri sebagai berikut: </a:t>
            </a:r>
          </a:p>
          <a:p>
            <a:pPr lvl="1"/>
            <a:r>
              <a:rPr lang="id-ID" sz="1400" dirty="0">
                <a:latin typeface="Berlin Sans FB Demi" panose="020E0802020502020306" pitchFamily="34" charset="0"/>
              </a:rPr>
              <a:t>Pemisahan yang jelas antara politik dan administrasi </a:t>
            </a:r>
          </a:p>
          <a:p>
            <a:pPr lvl="1"/>
            <a:r>
              <a:rPr lang="id-ID" sz="1400" dirty="0">
                <a:latin typeface="Berlin Sans FB Demi" panose="020E0802020502020306" pitchFamily="34" charset="0"/>
              </a:rPr>
              <a:t>Administrator direkrut secara permanen, dapat dikendalikan dan teratur </a:t>
            </a:r>
          </a:p>
          <a:p>
            <a:pPr lvl="1"/>
            <a:r>
              <a:rPr lang="id-ID" sz="1400" dirty="0">
                <a:latin typeface="Berlin Sans FB Demi" panose="020E0802020502020306" pitchFamily="34" charset="0"/>
              </a:rPr>
              <a:t> Administrator ditunjuk berdasarkan kapabilitas, berpendidikan serta professional </a:t>
            </a:r>
          </a:p>
          <a:p>
            <a:pPr lvl="1"/>
            <a:r>
              <a:rPr lang="id-ID" sz="1400" dirty="0">
                <a:latin typeface="Berlin Sans FB Demi" panose="020E0802020502020306" pitchFamily="34" charset="0"/>
              </a:rPr>
              <a:t>Terdapat pembagian tugas dan fungsi, terdapat struktur bertingkathirarkis </a:t>
            </a:r>
          </a:p>
          <a:p>
            <a:pPr lvl="1"/>
            <a:r>
              <a:rPr lang="id-ID" sz="1400" dirty="0">
                <a:latin typeface="Berlin Sans FB Demi" panose="020E0802020502020306" pitchFamily="34" charset="0"/>
              </a:rPr>
              <a:t>Tugas melekat pada posisi bukan pada individu yang menduduki posisi tersebut </a:t>
            </a:r>
          </a:p>
          <a:p>
            <a:pPr lvl="1"/>
            <a:r>
              <a:rPr lang="id-ID" sz="1400" dirty="0">
                <a:latin typeface="Berlin Sans FB Demi" panose="020E0802020502020306" pitchFamily="34" charset="0"/>
              </a:rPr>
              <a:t>Adminsitrator/pegawai pemerintah adalah pemberi layanan kepada publik</a:t>
            </a:r>
          </a:p>
        </p:txBody>
      </p:sp>
    </p:spTree>
    <p:extLst>
      <p:ext uri="{BB962C8B-B14F-4D97-AF65-F5344CB8AC3E}">
        <p14:creationId xmlns:p14="http://schemas.microsoft.com/office/powerpoint/2010/main" val="200988475"/>
      </p:ext>
    </p:extLst>
  </p:cSld>
  <p:clrMapOvr>
    <a:masterClrMapping/>
  </p:clrMapOvr>
</p:sld>
</file>

<file path=ppt/theme/theme1.xml><?xml version="1.0" encoding="utf-8"?>
<a:theme xmlns:a="http://schemas.openxmlformats.org/drawingml/2006/main" name="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PPT VER. 1_template</Template>
  <TotalTime>4150</TotalTime>
  <Words>2811</Words>
  <Application>Microsoft Office PowerPoint</Application>
  <PresentationFormat>Widescreen</PresentationFormat>
  <Paragraphs>133</Paragraphs>
  <Slides>21</Slides>
  <Notes>0</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21</vt:i4>
      </vt:variant>
    </vt:vector>
  </HeadingPairs>
  <TitlesOfParts>
    <vt:vector size="31" baseType="lpstr">
      <vt:lpstr>Aharoni</vt:lpstr>
      <vt:lpstr>Arial</vt:lpstr>
      <vt:lpstr>Berlin Sans FB Demi</vt:lpstr>
      <vt:lpstr>Calibri</vt:lpstr>
      <vt:lpstr>Franklin Gothic Heavy</vt:lpstr>
      <vt:lpstr>Gill Sans MT Condensed</vt:lpstr>
      <vt:lpstr>Presentation UNISA_01</vt:lpstr>
      <vt:lpstr>1_Presentation UNISA_01</vt:lpstr>
      <vt:lpstr>1_Office Theme</vt:lpstr>
      <vt:lpstr>2_Office Theme</vt:lpstr>
      <vt:lpstr>PEMBUKA BELAJAR</vt:lpstr>
      <vt:lpstr>Kepemimpinan Kolaboratif</vt:lpstr>
      <vt:lpstr>PowerPoint Presentation</vt:lpstr>
      <vt:lpstr>Apa yang membuat mereka hebat?</vt:lpstr>
      <vt:lpstr>Kolaborasi adalah kunci</vt:lpstr>
      <vt:lpstr>Kepemimpinan Kolaboratif</vt:lpstr>
      <vt:lpstr>Kepemimpinan Kolaboraif vs Kepemimpinan Tradisional</vt:lpstr>
      <vt:lpstr>Kepemimpinan Kolaboratif</vt:lpstr>
      <vt:lpstr>OPA</vt:lpstr>
      <vt:lpstr>NPM</vt:lpstr>
      <vt:lpstr>NPM</vt:lpstr>
      <vt:lpstr>NPS</vt:lpstr>
      <vt:lpstr>NPS</vt:lpstr>
      <vt:lpstr>NPG</vt:lpstr>
      <vt:lpstr>NPG</vt:lpstr>
      <vt:lpstr>Syarat penerapan kepemimpinan kolaboratif di tingkat lokal </vt:lpstr>
      <vt:lpstr>Syarat penerapan kepemimpinan kolaboratif di tingkat lokal </vt:lpstr>
      <vt:lpstr>Syarat penerapan kepemimpinan kolaboratif di tingkat lokal </vt:lpstr>
      <vt:lpstr>Syarat penerapan kepemimpinan kolaboratif di tingkat lokal </vt:lpstr>
      <vt:lpstr>PENUTUP BELAJAR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BUZZ GROUP (Kelompok Studi Kecil)</dc:title>
  <dc:creator>Windows User</dc:creator>
  <cp:lastModifiedBy>ASUS</cp:lastModifiedBy>
  <cp:revision>159</cp:revision>
  <dcterms:created xsi:type="dcterms:W3CDTF">2017-11-21T07:01:38Z</dcterms:created>
  <dcterms:modified xsi:type="dcterms:W3CDTF">2021-03-20T14:15:15Z</dcterms:modified>
</cp:coreProperties>
</file>