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5" r:id="rId5"/>
    <p:sldId id="257" r:id="rId6"/>
    <p:sldId id="260" r:id="rId7"/>
    <p:sldId id="266" r:id="rId8"/>
    <p:sldId id="269" r:id="rId9"/>
    <p:sldId id="271" r:id="rId10"/>
    <p:sldId id="272" r:id="rId11"/>
    <p:sldId id="261" r:id="rId12"/>
    <p:sldId id="262" r:id="rId13"/>
    <p:sldId id="263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27F2D-94C3-407D-9EC0-9297074D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98250-841E-4DDE-8DA7-21B009174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DB120-C6DC-4D31-A3A4-FFC3C158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4BC67-4E2A-4433-BA39-B2DCAF88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D1B01-4D2D-4783-81ED-F9419435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503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58273-0B72-4D2B-9061-5BCB2603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B223F-FCE5-4C33-A8FE-20E59598F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D1F1C-CEA8-47C6-BCB2-DC251985D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7C87E-75EB-4117-951D-842574F7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35639-EB8F-4691-8CBA-2B96EF9C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717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2CE5C-FD20-409E-BF37-D6FD40A53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DC179-FEF9-4A84-AB4E-2F47563F0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4ADDA-EBA0-4B93-9709-50C1113C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7349-ADF6-43A1-BF81-6475A6F5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88528-926C-457E-892E-349E965D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796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DD4A-AF93-4810-8EE0-6F6FECE0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0319B-F62F-40C8-B66E-04D481939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4D676-DC11-47E3-BC42-C400BA36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92704-76C8-4A48-B8E1-003CBC62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1CB9-2E40-4474-A060-D89BF323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558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D554-AF3A-44B0-8723-E0B980C18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4E953-2860-4676-BF0C-FEE355EDB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47AB1-5E2E-4532-B49A-DD086087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5BAFB-2C4A-4784-887F-C679C2EE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F2BF9-6775-4CF7-95A5-0BEF08DF7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097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8822-50B2-4F23-9EF1-5B4A2932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678E8-8145-4D00-95E3-023A533F0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E6738-7083-4BFC-B667-E58E2FF26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BE731-11AD-402D-864B-46408721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6A0B7-89F2-473D-A504-45FABA3E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3AAD0-233D-46B0-AB19-CE78717B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201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6631-6144-4319-A337-322FE27E1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FD747-1C2D-4776-9C26-D3481A63C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38F8A-6686-4220-8E21-AC15B9C92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CC6110-FE76-4122-A9A5-F48B07EBA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EB6174-AA14-4861-B68B-DEC4F4E2F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790D25-CBAB-4F29-9BDB-258AA74F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2C8FF3-7829-416E-8214-500453F1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067845-F0D0-4766-858B-DB601F5AC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008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C2FD-EAAC-469F-8036-27631F2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2E67A-A4FA-4CEF-8394-67411146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E90AA-AC88-4DB9-8EEE-A4122256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8077E-8D25-4F9F-B536-66651CBD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043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B5E3A9-7F64-430F-835D-703B1921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844EB2-8511-4A84-86C9-B2B7A4E3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0748B-45BB-48F0-826A-3A4FE20E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79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EF375-CA14-43CA-A75A-38A2E891D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439DC-0D06-433A-86FB-E0C843E06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9B31-2A41-44F9-85DD-43C8E5D05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BE8E0-F7EB-447D-95B2-E3E9E7AD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F993A-6C0A-4477-8133-5AC65C20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84983-5C8A-483B-922F-2C90CE38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934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67E40-7819-473B-8690-A78AB0D0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A87DE4-58C7-46CE-8080-8074EA8EF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6F60-6908-4241-AE97-BA3F2D340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77D72-3AA6-46DD-AB11-770B872F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5649F-4B83-4424-A165-9F28B0D7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A0C0B-0C88-43B9-A05E-6C360944B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059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D98BBE-4176-437D-B1D5-5F6666638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CEE57-C13D-415A-9ADB-BEE746364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4B58C-53A4-4C7E-A060-A5379A119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4FDCA-AF0B-4C6D-826B-48C9CAF5978A}" type="datetimeFigureOut">
              <a:rPr lang="en-ID" smtClean="0"/>
              <a:t>12/06/2021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01834-856D-491C-A70F-01F8F6B61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65C45-BAD0-47FC-8683-CB89446F0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F7D36-0EC3-4E00-B25E-9E6F5763F8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801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748F-445A-4D83-A206-5865F66EB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dan </a:t>
            </a:r>
            <a:r>
              <a:rPr lang="en-US" dirty="0" err="1"/>
              <a:t>Resiko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1AC01-2B4B-40D6-86BB-39F0414E8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Suci </a:t>
            </a:r>
            <a:r>
              <a:rPr lang="en-US" dirty="0" err="1"/>
              <a:t>Iriani</a:t>
            </a:r>
            <a:r>
              <a:rPr lang="en-US" dirty="0"/>
              <a:t> Sinuraya </a:t>
            </a:r>
          </a:p>
          <a:p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daalam</a:t>
            </a:r>
            <a:r>
              <a:rPr lang="en-US" dirty="0"/>
              <a:t> MK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Kelas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Sabtu</a:t>
            </a:r>
            <a:r>
              <a:rPr lang="en-US" dirty="0"/>
              <a:t>  </a:t>
            </a:r>
            <a:r>
              <a:rPr lang="en-US" dirty="0" err="1"/>
              <a:t>tgl</a:t>
            </a:r>
            <a:r>
              <a:rPr lang="en-US" dirty="0"/>
              <a:t> 12 </a:t>
            </a:r>
            <a:r>
              <a:rPr lang="en-US" dirty="0" err="1"/>
              <a:t>juni</a:t>
            </a:r>
            <a:r>
              <a:rPr lang="en-US" dirty="0"/>
              <a:t> 2021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466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66393-E969-474D-9295-60875EF57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727"/>
          </a:xfrm>
        </p:spPr>
        <p:txBody>
          <a:bodyPr>
            <a:normAutofit fontScale="90000"/>
          </a:bodyPr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C23D9-6F98-4008-912A-FAC14A6BD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418"/>
            <a:ext cx="10515600" cy="53373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dielakkan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dan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. Edelman: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shg</a:t>
            </a:r>
            <a:r>
              <a:rPr lang="en-US" dirty="0"/>
              <a:t> bs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: </a:t>
            </a:r>
            <a:r>
              <a:rPr lang="en-US" dirty="0" err="1"/>
              <a:t>memperkuat</a:t>
            </a:r>
            <a:r>
              <a:rPr lang="en-US" dirty="0"/>
              <a:t> hub Kerjasama, </a:t>
            </a:r>
            <a:r>
              <a:rPr lang="en-US" dirty="0" err="1"/>
              <a:t>menigkatkan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, dan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mempertinggi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dan </a:t>
            </a:r>
            <a:r>
              <a:rPr lang="en-US" dirty="0" err="1"/>
              <a:t>produkstivitas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sangsi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beratbagi</a:t>
            </a:r>
            <a:r>
              <a:rPr lang="en-US" dirty="0"/>
              <a:t> </a:t>
            </a:r>
            <a:r>
              <a:rPr lang="en-US" dirty="0" err="1"/>
              <a:t>penentang</a:t>
            </a:r>
            <a:r>
              <a:rPr lang="en-US" dirty="0"/>
              <a:t> dan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menelkan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merusak</a:t>
            </a:r>
            <a:endParaRPr lang="en-US" dirty="0"/>
          </a:p>
          <a:p>
            <a:pPr algn="just"/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/</a:t>
            </a:r>
            <a:r>
              <a:rPr lang="en-US" dirty="0" err="1"/>
              <a:t>memanage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untuk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dan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dg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memlihara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dan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.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(</a:t>
            </a:r>
            <a:r>
              <a:rPr lang="en-US" dirty="0" err="1"/>
              <a:t>aturan</a:t>
            </a:r>
            <a:r>
              <a:rPr lang="en-US" dirty="0"/>
              <a:t> main) dg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bersing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misal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tercapainya</a:t>
            </a:r>
            <a:r>
              <a:rPr lang="en-US" b="1" dirty="0">
                <a:sym typeface="Wingdings" panose="05000000000000000000" pitchFamily="2" charset="2"/>
              </a:rPr>
              <a:t> target </a:t>
            </a:r>
            <a:r>
              <a:rPr lang="en-US" b="1" dirty="0" err="1">
                <a:sym typeface="Wingdings" panose="05000000000000000000" pitchFamily="2" charset="2"/>
              </a:rPr>
              <a:t>penjualan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sengaja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dibuat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konflik</a:t>
            </a:r>
            <a:r>
              <a:rPr lang="en-US" dirty="0">
                <a:sym typeface="Wingdings" panose="05000000000000000000" pitchFamily="2" charset="2"/>
              </a:rPr>
              <a:t> agar </a:t>
            </a:r>
            <a:r>
              <a:rPr lang="en-US" dirty="0" err="1">
                <a:sym typeface="Wingdings" panose="05000000000000000000" pitchFamily="2" charset="2"/>
              </a:rPr>
              <a:t>bersaing</a:t>
            </a:r>
            <a:r>
              <a:rPr lang="en-US" dirty="0">
                <a:sym typeface="Wingdings" panose="05000000000000000000" pitchFamily="2" charset="2"/>
              </a:rPr>
              <a:t>; </a:t>
            </a:r>
            <a:r>
              <a:rPr lang="en-US" b="1" dirty="0" err="1">
                <a:sym typeface="Wingdings" panose="05000000000000000000" pitchFamily="2" charset="2"/>
              </a:rPr>
              <a:t>Perbedaan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visi</a:t>
            </a:r>
            <a:r>
              <a:rPr lang="en-US" b="1" dirty="0">
                <a:sym typeface="Wingdings" panose="05000000000000000000" pitchFamily="2" charset="2"/>
              </a:rPr>
              <a:t> ( </a:t>
            </a:r>
            <a:r>
              <a:rPr lang="en-US" b="1" dirty="0" err="1">
                <a:sym typeface="Wingdings" panose="05000000000000000000" pitchFamily="2" charset="2"/>
              </a:rPr>
              <a:t>cara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pandang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Dinkes</a:t>
            </a:r>
            <a:r>
              <a:rPr lang="en-US" b="1" dirty="0">
                <a:sym typeface="Wingdings" panose="05000000000000000000" pitchFamily="2" charset="2"/>
              </a:rPr>
              <a:t> dan </a:t>
            </a:r>
            <a:r>
              <a:rPr lang="en-US" b="1" dirty="0" err="1">
                <a:sym typeface="Wingdings" panose="05000000000000000000" pitchFamily="2" charset="2"/>
              </a:rPr>
              <a:t>Dinpar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dalam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hal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wisatawan</a:t>
            </a:r>
            <a:r>
              <a:rPr lang="en-US" b="1" dirty="0">
                <a:sym typeface="Wingdings" panose="05000000000000000000" pitchFamily="2" charset="2"/>
              </a:rPr>
              <a:t>. </a:t>
            </a:r>
            <a:r>
              <a:rPr lang="en-US" b="1" dirty="0" err="1">
                <a:sym typeface="Wingdings" panose="05000000000000000000" pitchFamily="2" charset="2"/>
              </a:rPr>
              <a:t>Dinkes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b="1" dirty="0" err="1">
                <a:sym typeface="Wingdings" panose="05000000000000000000" pitchFamily="2" charset="2"/>
              </a:rPr>
              <a:t>kerumunan</a:t>
            </a:r>
            <a:r>
              <a:rPr lang="en-US" b="1" dirty="0">
                <a:sym typeface="Wingdings" panose="05000000000000000000" pitchFamily="2" charset="2"/>
              </a:rPr>
              <a:t>&gt;&lt; </a:t>
            </a:r>
            <a:r>
              <a:rPr lang="en-US" b="1" dirty="0" err="1">
                <a:sym typeface="Wingdings" panose="05000000000000000000" pitchFamily="2" charset="2"/>
              </a:rPr>
              <a:t>Dinpar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b="1" dirty="0" err="1">
                <a:sym typeface="Wingdings" panose="05000000000000000000" pitchFamily="2" charset="2"/>
              </a:rPr>
              <a:t>membawa</a:t>
            </a:r>
            <a:r>
              <a:rPr lang="en-US" b="1" dirty="0">
                <a:sym typeface="Wingdings" panose="05000000000000000000" pitchFamily="2" charset="2"/>
              </a:rPr>
              <a:t> uang, </a:t>
            </a:r>
            <a:r>
              <a:rPr lang="en-US" b="1" dirty="0" err="1">
                <a:sym typeface="Wingdings" panose="05000000000000000000" pitchFamily="2" charset="2"/>
              </a:rPr>
              <a:t>pemulihan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ekonomi</a:t>
            </a:r>
            <a:r>
              <a:rPr lang="en-US" b="1" dirty="0">
                <a:sym typeface="Wingdings" panose="05000000000000000000" pitchFamily="2" charset="2"/>
              </a:rPr>
              <a:t>, </a:t>
            </a:r>
            <a:r>
              <a:rPr lang="en-US" b="1" dirty="0" err="1">
                <a:sym typeface="Wingdings" panose="05000000000000000000" pitchFamily="2" charset="2"/>
              </a:rPr>
              <a:t>pertumbuhan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ekonomi</a:t>
            </a:r>
            <a:r>
              <a:rPr lang="en-US" b="1" dirty="0">
                <a:sym typeface="Wingdings" panose="05000000000000000000" pitchFamily="2" charset="2"/>
              </a:rPr>
              <a:t>, </a:t>
            </a:r>
            <a:r>
              <a:rPr lang="en-US" b="1" dirty="0" err="1">
                <a:sym typeface="Wingdings" panose="05000000000000000000" pitchFamily="2" charset="2"/>
              </a:rPr>
              <a:t>penyerapan</a:t>
            </a:r>
            <a:r>
              <a:rPr lang="en-US" b="1" dirty="0">
                <a:sym typeface="Wingdings" panose="05000000000000000000" pitchFamily="2" charset="2"/>
              </a:rPr>
              <a:t> TK </a:t>
            </a:r>
            <a:r>
              <a:rPr lang="en-US" b="1" dirty="0" err="1">
                <a:sym typeface="Wingdings" panose="05000000000000000000" pitchFamily="2" charset="2"/>
              </a:rPr>
              <a:t>Pimpinan</a:t>
            </a:r>
            <a:r>
              <a:rPr lang="en-US" b="1" dirty="0">
                <a:sym typeface="Wingdings" panose="05000000000000000000" pitchFamily="2" charset="2"/>
              </a:rPr>
              <a:t>? Gas dan rem yang </a:t>
            </a:r>
            <a:r>
              <a:rPr lang="en-US" b="1" dirty="0" err="1">
                <a:sym typeface="Wingdings" panose="05000000000000000000" pitchFamily="2" charset="2"/>
              </a:rPr>
              <a:t>tepat</a:t>
            </a:r>
            <a:endParaRPr lang="en-US" b="1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138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5692-F43A-4052-A7B9-7129DEB0C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904"/>
            <a:ext cx="10515600" cy="685800"/>
          </a:xfrm>
        </p:spPr>
        <p:txBody>
          <a:bodyPr>
            <a:normAutofit/>
          </a:bodyPr>
          <a:lstStyle/>
          <a:p>
            <a:pPr algn="ctr"/>
            <a:r>
              <a:rPr lang="en-ID" sz="3200" dirty="0" err="1"/>
              <a:t>Pengertian</a:t>
            </a:r>
            <a:r>
              <a:rPr lang="en-ID" sz="3200" dirty="0"/>
              <a:t> </a:t>
            </a:r>
            <a:r>
              <a:rPr lang="en-ID" sz="3200" dirty="0" err="1"/>
              <a:t>resiko</a:t>
            </a:r>
            <a:r>
              <a:rPr lang="en-ID" sz="3200" dirty="0"/>
              <a:t> (risk)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646DE-F733-4096-AF06-EB400E26C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148"/>
            <a:ext cx="10515600" cy="5188226"/>
          </a:xfrm>
        </p:spPr>
        <p:txBody>
          <a:bodyPr>
            <a:normAutofit lnSpcReduction="10000"/>
          </a:bodyPr>
          <a:lstStyle/>
          <a:p>
            <a:pPr algn="just"/>
            <a:r>
              <a:rPr lang="en-ID" dirty="0" err="1"/>
              <a:t>Resiko</a:t>
            </a:r>
            <a:r>
              <a:rPr lang="en-ID" dirty="0"/>
              <a:t> (risk)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definisi</a:t>
            </a:r>
            <a:r>
              <a:rPr lang="en-ID" dirty="0"/>
              <a:t>,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dikaitkan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mengancam</a:t>
            </a:r>
            <a:r>
              <a:rPr lang="en-ID" dirty="0"/>
              <a:t> </a:t>
            </a:r>
            <a:r>
              <a:rPr lang="en-ID" dirty="0" err="1"/>
              <a:t>pencapaian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dan </a:t>
            </a:r>
            <a:r>
              <a:rPr lang="en-ID" dirty="0" err="1"/>
              <a:t>sasaran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Vaughan (2011) </a:t>
            </a:r>
            <a:r>
              <a:rPr lang="en-ID" dirty="0" err="1"/>
              <a:t>mengemukakan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sbb</a:t>
            </a:r>
            <a:r>
              <a:rPr lang="en-ID" dirty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dirty="0"/>
              <a:t>Risk is the chance of loss (</a:t>
            </a: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kans</a:t>
            </a:r>
            <a:r>
              <a:rPr lang="en-ID" dirty="0"/>
              <a:t> </a:t>
            </a:r>
            <a:r>
              <a:rPr lang="en-ID" dirty="0" err="1"/>
              <a:t>kerugian</a:t>
            </a:r>
            <a:r>
              <a:rPr lang="en-ID" dirty="0"/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dirty="0"/>
              <a:t>Risk is the possibility of loss (</a:t>
            </a: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kerugian</a:t>
            </a:r>
            <a:r>
              <a:rPr lang="en-ID" dirty="0"/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dirty="0"/>
              <a:t>Risk is uncertainty (</a:t>
            </a: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ketidakpastian</a:t>
            </a:r>
            <a:r>
              <a:rPr lang="en-ID" dirty="0"/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dirty="0"/>
              <a:t>Risk is the dispersion of actual from expected results (</a:t>
            </a: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penyebaran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aktual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yang </a:t>
            </a:r>
            <a:r>
              <a:rPr lang="en-ID" dirty="0" err="1"/>
              <a:t>diharapkan</a:t>
            </a:r>
            <a:r>
              <a:rPr lang="en-ID" dirty="0"/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dirty="0"/>
              <a:t>Risk is the probability of any outcome different from the one expected (</a:t>
            </a: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probabilitas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outcome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outcome yang </a:t>
            </a:r>
            <a:r>
              <a:rPr lang="en-ID" dirty="0" err="1"/>
              <a:t>diharapkan</a:t>
            </a:r>
            <a:r>
              <a:rPr lang="en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4948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DBB7-A912-40BF-A8F9-9781A5FC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997"/>
          </a:xfrm>
        </p:spPr>
        <p:txBody>
          <a:bodyPr/>
          <a:lstStyle/>
          <a:p>
            <a:pPr algn="ctr"/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resiko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7C8EF-2E60-4455-8097-C3C91079E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303"/>
            <a:ext cx="10515600" cy="5104572"/>
          </a:xfrm>
        </p:spPr>
        <p:txBody>
          <a:bodyPr>
            <a:normAutofit/>
          </a:bodyPr>
          <a:lstStyle/>
          <a:p>
            <a:pPr algn="just"/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proses </a:t>
            </a:r>
            <a:r>
              <a:rPr lang="en-ID" dirty="0" err="1"/>
              <a:t>pengelolaan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yang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identifikasi</a:t>
            </a:r>
            <a:r>
              <a:rPr lang="en-ID" dirty="0"/>
              <a:t>, </a:t>
            </a:r>
            <a:r>
              <a:rPr lang="en-ID" dirty="0" err="1"/>
              <a:t>evaluasi</a:t>
            </a:r>
            <a:r>
              <a:rPr lang="en-ID" dirty="0"/>
              <a:t> dan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mengancam</a:t>
            </a:r>
            <a:r>
              <a:rPr lang="en-ID" dirty="0"/>
              <a:t> </a:t>
            </a:r>
            <a:r>
              <a:rPr lang="en-ID" dirty="0" err="1"/>
              <a:t>kelangsungan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terstruktur</a:t>
            </a:r>
            <a:r>
              <a:rPr lang="en-ID" dirty="0"/>
              <a:t>/</a:t>
            </a:r>
            <a:r>
              <a:rPr lang="en-ID" dirty="0" err="1"/>
              <a:t>metodologi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mengelola</a:t>
            </a:r>
            <a:r>
              <a:rPr lang="en-ID" dirty="0"/>
              <a:t> </a:t>
            </a:r>
            <a:r>
              <a:rPr lang="en-ID" dirty="0" err="1"/>
              <a:t>ketidakpastian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ancaman</a:t>
            </a:r>
            <a:r>
              <a:rPr lang="en-ID" dirty="0"/>
              <a:t>;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rangkaian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termasuk</a:t>
            </a:r>
            <a:r>
              <a:rPr lang="en-ID" dirty="0"/>
              <a:t>: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, </a:t>
            </a:r>
            <a:r>
              <a:rPr lang="en-ID" dirty="0" err="1"/>
              <a:t>pengembangan</a:t>
            </a:r>
            <a:r>
              <a:rPr lang="en-ID" dirty="0"/>
              <a:t> strategi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mengelolanya</a:t>
            </a:r>
            <a:r>
              <a:rPr lang="en-ID" dirty="0"/>
              <a:t> dan </a:t>
            </a:r>
            <a:r>
              <a:rPr lang="en-ID" dirty="0" err="1"/>
              <a:t>mitigasi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pemberdayaan</a:t>
            </a:r>
            <a:r>
              <a:rPr lang="en-ID" dirty="0"/>
              <a:t>/</a:t>
            </a:r>
            <a:r>
              <a:rPr lang="en-ID" dirty="0" err="1"/>
              <a:t>pengelolaan</a:t>
            </a:r>
            <a:r>
              <a:rPr lang="en-ID" dirty="0"/>
              <a:t> </a:t>
            </a:r>
            <a:r>
              <a:rPr lang="en-ID" dirty="0" err="1"/>
              <a:t>sumberdaya</a:t>
            </a:r>
            <a:endParaRPr lang="en-ID" dirty="0"/>
          </a:p>
          <a:p>
            <a:pPr algn="just"/>
            <a:r>
              <a:rPr lang="en-ID" dirty="0"/>
              <a:t>Vaughan (2011)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pengawasan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dan </a:t>
            </a: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,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milik</a:t>
            </a:r>
            <a:r>
              <a:rPr lang="en-ID" dirty="0"/>
              <a:t> dan </a:t>
            </a:r>
            <a:r>
              <a:rPr lang="en-ID" dirty="0" err="1"/>
              <a:t>keuntungan</a:t>
            </a:r>
            <a:r>
              <a:rPr lang="en-ID" dirty="0"/>
              <a:t> badan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perorangan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timbulnya</a:t>
            </a:r>
            <a:r>
              <a:rPr lang="en-ID" dirty="0"/>
              <a:t> </a:t>
            </a:r>
            <a:r>
              <a:rPr lang="en-ID" dirty="0" err="1"/>
              <a:t>kerugian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0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4214-2883-4A28-A635-7FFEE093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63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Memanaje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ACC88-0E0D-43BF-AFD9-8287FA05C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930"/>
            <a:ext cx="10515600" cy="468609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Managemen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di dunia industry,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VUCA (</a:t>
            </a:r>
            <a:r>
              <a:rPr lang="en-US" dirty="0" err="1"/>
              <a:t>Volality</a:t>
            </a:r>
            <a:r>
              <a:rPr lang="en-US" dirty="0"/>
              <a:t>, </a:t>
            </a:r>
            <a:r>
              <a:rPr lang="en-US" dirty="0" err="1"/>
              <a:t>unvcertainty</a:t>
            </a:r>
            <a:r>
              <a:rPr lang="en-US" dirty="0"/>
              <a:t>, complexity and ambiguity)</a:t>
            </a:r>
          </a:p>
          <a:p>
            <a:pPr algn="just"/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identifikasi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, dan </a:t>
            </a:r>
            <a:r>
              <a:rPr lang="en-US" dirty="0" err="1"/>
              <a:t>penghindaran</a:t>
            </a:r>
            <a:r>
              <a:rPr lang="en-US" dirty="0"/>
              <a:t>, </a:t>
            </a:r>
            <a:r>
              <a:rPr lang="en-US" dirty="0" err="1"/>
              <a:t>minimalisasi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penghapusan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oleh investor </a:t>
            </a:r>
            <a:r>
              <a:rPr lang="en-US" dirty="0" err="1"/>
              <a:t>atau</a:t>
            </a:r>
            <a:r>
              <a:rPr lang="en-US" dirty="0"/>
              <a:t> fund manager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untuk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dan </a:t>
            </a:r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77977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9275-50FC-419D-B068-B68C246C0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715617"/>
          </a:xfrm>
        </p:spPr>
        <p:txBody>
          <a:bodyPr>
            <a:normAutofit fontScale="90000"/>
          </a:bodyPr>
          <a:lstStyle/>
          <a:p>
            <a:pPr algn="ctr"/>
            <a:br>
              <a:rPr lang="en-ID" dirty="0"/>
            </a:br>
            <a:r>
              <a:rPr lang="en-ID" sz="3600" dirty="0" err="1"/>
              <a:t>Tujuan</a:t>
            </a:r>
            <a:r>
              <a:rPr lang="en-ID" sz="3600" dirty="0"/>
              <a:t> </a:t>
            </a:r>
            <a:r>
              <a:rPr lang="en-ID" sz="3600" dirty="0" err="1"/>
              <a:t>Manajemen</a:t>
            </a:r>
            <a:r>
              <a:rPr lang="en-ID" sz="3600" dirty="0"/>
              <a:t> </a:t>
            </a:r>
            <a:r>
              <a:rPr lang="en-ID" sz="3600" dirty="0" err="1"/>
              <a:t>Risiko</a:t>
            </a:r>
            <a:br>
              <a:rPr lang="en-ID" sz="3600" dirty="0"/>
            </a:b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6FED0-0F4F-45B2-A7AF-52891BAED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8761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D"/>
              <a:t>Untuk</a:t>
            </a:r>
            <a:r>
              <a:rPr lang="en-ID" dirty="0"/>
              <a:t>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sebanyak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yang </a:t>
            </a:r>
            <a:r>
              <a:rPr lang="en-ID" dirty="0" err="1"/>
              <a:t>didasari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intuisi</a:t>
            </a:r>
            <a:r>
              <a:rPr lang="en-ID" dirty="0"/>
              <a:t> dan </a:t>
            </a:r>
            <a:r>
              <a:rPr lang="en-ID" dirty="0" err="1"/>
              <a:t>perasaan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manajer</a:t>
            </a:r>
            <a:endParaRPr lang="en-ID" dirty="0"/>
          </a:p>
          <a:p>
            <a:pPr marL="0" indent="0" algn="just">
              <a:buNone/>
            </a:pPr>
            <a:r>
              <a:rPr lang="en-ID" dirty="0"/>
              <a:t>Langkah-Langkah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memanaje</a:t>
            </a:r>
            <a:r>
              <a:rPr lang="en-ID" dirty="0"/>
              <a:t> </a:t>
            </a:r>
            <a:r>
              <a:rPr lang="en-ID" dirty="0" err="1"/>
              <a:t>resiko</a:t>
            </a:r>
            <a:r>
              <a:rPr lang="en-ID" dirty="0"/>
              <a:t>: </a:t>
            </a:r>
          </a:p>
          <a:p>
            <a:pPr marL="514350" indent="-514350" algn="just">
              <a:buAutoNum type="arabicPeriod"/>
            </a:pPr>
            <a:r>
              <a:rPr lang="en-ID" dirty="0" err="1"/>
              <a:t>Identifikasi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(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resiko</a:t>
            </a:r>
            <a:r>
              <a:rPr lang="en-ID" dirty="0"/>
              <a:t>/</a:t>
            </a:r>
            <a:r>
              <a:rPr lang="en-ID" dirty="0" err="1"/>
              <a:t>tidak</a:t>
            </a:r>
            <a:r>
              <a:rPr lang="en-ID" dirty="0"/>
              <a:t>) </a:t>
            </a:r>
          </a:p>
          <a:p>
            <a:pPr marL="514350" indent="-514350" algn="just">
              <a:buAutoNum type="arabicPeriod"/>
            </a:pPr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dirty="0" err="1"/>
              <a:t>Bentuk-bentuk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 (</a:t>
            </a:r>
            <a:r>
              <a:rPr lang="en-ID" dirty="0" err="1"/>
              <a:t>finansial</a:t>
            </a:r>
            <a:r>
              <a:rPr lang="en-ID" dirty="0"/>
              <a:t>, </a:t>
            </a:r>
            <a:r>
              <a:rPr lang="en-ID" dirty="0" err="1"/>
              <a:t>sdm</a:t>
            </a:r>
            <a:r>
              <a:rPr lang="en-ID" dirty="0"/>
              <a:t>, </a:t>
            </a:r>
            <a:r>
              <a:rPr lang="en-ID" dirty="0" err="1"/>
              <a:t>keterlambatan</a:t>
            </a:r>
            <a:r>
              <a:rPr lang="en-ID" dirty="0"/>
              <a:t> </a:t>
            </a:r>
            <a:r>
              <a:rPr lang="en-ID" dirty="0" err="1"/>
              <a:t>pengiriman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, </a:t>
            </a:r>
            <a:r>
              <a:rPr lang="en-ID" dirty="0" err="1"/>
              <a:t>kebaruan</a:t>
            </a:r>
            <a:r>
              <a:rPr lang="en-ID" dirty="0"/>
              <a:t> </a:t>
            </a:r>
            <a:r>
              <a:rPr lang="en-ID" dirty="0" err="1"/>
              <a:t>dlsbnya</a:t>
            </a:r>
            <a:r>
              <a:rPr lang="en-ID" dirty="0"/>
              <a:t> )</a:t>
            </a:r>
          </a:p>
          <a:p>
            <a:pPr marL="514350" indent="-514350" algn="just">
              <a:buAutoNum type="arabicPeriod"/>
            </a:pPr>
            <a:r>
              <a:rPr lang="en-ID" dirty="0" err="1"/>
              <a:t>Menempatkan</a:t>
            </a:r>
            <a:r>
              <a:rPr lang="en-ID" dirty="0"/>
              <a:t> </a:t>
            </a:r>
            <a:r>
              <a:rPr lang="en-ID" dirty="0" err="1"/>
              <a:t>Ukuran-Ukuran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(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dan </a:t>
            </a:r>
            <a:r>
              <a:rPr lang="en-ID" dirty="0" err="1"/>
              <a:t>dampaknya</a:t>
            </a:r>
            <a:r>
              <a:rPr lang="en-ID" dirty="0"/>
              <a:t>)</a:t>
            </a:r>
          </a:p>
          <a:p>
            <a:pPr marL="514350" indent="-514350" algn="just">
              <a:buAutoNum type="arabicPeriod"/>
            </a:pPr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, </a:t>
            </a:r>
            <a:r>
              <a:rPr lang="en-ID" dirty="0" err="1"/>
              <a:t>menganalisis</a:t>
            </a:r>
            <a:r>
              <a:rPr lang="en-ID" dirty="0"/>
              <a:t> </a:t>
            </a:r>
            <a:r>
              <a:rPr lang="en-ID" dirty="0" err="1"/>
              <a:t>tiap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, </a:t>
            </a:r>
            <a:r>
              <a:rPr lang="en-ID" dirty="0" err="1"/>
              <a:t>memutuskan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dipilih</a:t>
            </a:r>
            <a:r>
              <a:rPr lang="en-ID" dirty="0"/>
              <a:t>,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 </a:t>
            </a:r>
            <a:r>
              <a:rPr lang="en-ID" dirty="0" err="1"/>
              <a:t>tsb</a:t>
            </a:r>
            <a:r>
              <a:rPr lang="en-ID" dirty="0"/>
              <a:t>, </a:t>
            </a:r>
            <a:r>
              <a:rPr lang="en-ID" dirty="0" err="1"/>
              <a:t>mengevaluasi</a:t>
            </a:r>
            <a:r>
              <a:rPr lang="en-ID" dirty="0"/>
              <a:t> </a:t>
            </a:r>
            <a:r>
              <a:rPr lang="en-ID" dirty="0" err="1"/>
              <a:t>jalannya</a:t>
            </a:r>
            <a:r>
              <a:rPr lang="en-ID" dirty="0"/>
              <a:t> </a:t>
            </a:r>
            <a:r>
              <a:rPr lang="en-ID" dirty="0" err="1"/>
              <a:t>lterntif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dipilih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Misal</a:t>
            </a:r>
            <a:r>
              <a:rPr lang="en-ID" dirty="0"/>
              <a:t>: </a:t>
            </a:r>
            <a:r>
              <a:rPr lang="en-ID" dirty="0" err="1"/>
              <a:t>menghadpi</a:t>
            </a:r>
            <a:r>
              <a:rPr lang="en-ID" dirty="0"/>
              <a:t> </a:t>
            </a:r>
            <a:r>
              <a:rPr lang="en-ID" dirty="0" err="1"/>
              <a:t>situasi</a:t>
            </a:r>
            <a:r>
              <a:rPr lang="en-ID" dirty="0"/>
              <a:t> </a:t>
            </a:r>
            <a:r>
              <a:rPr lang="en-ID" dirty="0" err="1"/>
              <a:t>spt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: </a:t>
            </a:r>
            <a:r>
              <a:rPr lang="en-ID" dirty="0" err="1"/>
              <a:t>Pem</a:t>
            </a:r>
            <a:r>
              <a:rPr lang="en-ID" dirty="0"/>
              <a:t>. Govt transfer, </a:t>
            </a:r>
            <a:r>
              <a:rPr lang="en-ID" dirty="0" err="1"/>
              <a:t>krn</a:t>
            </a:r>
            <a:r>
              <a:rPr lang="en-ID" dirty="0"/>
              <a:t> </a:t>
            </a:r>
            <a:r>
              <a:rPr lang="en-ID" dirty="0" err="1"/>
              <a:t>setidaknya</a:t>
            </a:r>
            <a:r>
              <a:rPr lang="en-ID" dirty="0"/>
              <a:t> </a:t>
            </a:r>
            <a:r>
              <a:rPr lang="en-ID" dirty="0" err="1"/>
              <a:t>sbg</a:t>
            </a:r>
            <a:r>
              <a:rPr lang="en-ID" dirty="0"/>
              <a:t> stimulus </a:t>
            </a:r>
            <a:r>
              <a:rPr lang="en-ID" dirty="0" err="1"/>
              <a:t>pergerakan</a:t>
            </a:r>
            <a:r>
              <a:rPr lang="en-ID" dirty="0"/>
              <a:t> </a:t>
            </a:r>
            <a:r>
              <a:rPr lang="en-ID" dirty="0" err="1"/>
              <a:t>gerbong</a:t>
            </a:r>
            <a:r>
              <a:rPr lang="en-ID" dirty="0"/>
              <a:t> </a:t>
            </a:r>
            <a:r>
              <a:rPr lang="en-ID" dirty="0" err="1"/>
              <a:t>ekonomiyg</a:t>
            </a:r>
            <a:r>
              <a:rPr lang="en-ID" dirty="0"/>
              <a:t> lain. Klo </a:t>
            </a:r>
            <a:r>
              <a:rPr lang="en-ID" dirty="0" err="1"/>
              <a:t>tidak</a:t>
            </a:r>
            <a:r>
              <a:rPr lang="en-ID" dirty="0"/>
              <a:t>,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stagnan</a:t>
            </a:r>
            <a:r>
              <a:rPr lang="en-ID" dirty="0"/>
              <a:t>, </a:t>
            </a:r>
            <a:r>
              <a:rPr lang="en-ID" dirty="0" err="1"/>
              <a:t>macet</a:t>
            </a:r>
            <a:r>
              <a:rPr lang="en-ID" dirty="0"/>
              <a:t>. </a:t>
            </a:r>
            <a:r>
              <a:rPr lang="en-ID" dirty="0" err="1"/>
              <a:t>Pengangguran</a:t>
            </a:r>
            <a:r>
              <a:rPr lang="en-ID" dirty="0"/>
              <a:t> </a:t>
            </a:r>
            <a:r>
              <a:rPr lang="en-ID" dirty="0" err="1"/>
              <a:t>meluas</a:t>
            </a:r>
            <a:r>
              <a:rPr lang="en-ID" dirty="0"/>
              <a:t>. </a:t>
            </a:r>
            <a:r>
              <a:rPr lang="en-ID" dirty="0" err="1"/>
              <a:t>Kemiskinan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. </a:t>
            </a: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diterima</a:t>
            </a:r>
            <a:r>
              <a:rPr lang="en-ID" dirty="0"/>
              <a:t>: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masy</a:t>
            </a:r>
            <a:r>
              <a:rPr lang="en-ID" dirty="0"/>
              <a:t> </a:t>
            </a:r>
            <a:r>
              <a:rPr lang="en-ID" dirty="0" err="1"/>
              <a:t>terpapar</a:t>
            </a:r>
            <a:r>
              <a:rPr lang="en-ID" dirty="0"/>
              <a:t>. </a:t>
            </a:r>
            <a:r>
              <a:rPr lang="en-ID" dirty="0" err="1"/>
              <a:t>Akternatif</a:t>
            </a:r>
            <a:r>
              <a:rPr lang="en-ID" dirty="0"/>
              <a:t> </a:t>
            </a:r>
            <a:r>
              <a:rPr lang="en-ID" dirty="0" err="1"/>
              <a:t>dipilih</a:t>
            </a:r>
            <a:r>
              <a:rPr lang="en-ID" dirty="0"/>
              <a:t>: Gas dan rem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. Pre </a:t>
            </a:r>
            <a:r>
              <a:rPr lang="en-ID" dirty="0" err="1"/>
              <a:t>emptif</a:t>
            </a:r>
            <a:r>
              <a:rPr lang="en-ID" dirty="0"/>
              <a:t>, </a:t>
            </a:r>
            <a:r>
              <a:rPr lang="en-ID" dirty="0" err="1"/>
              <a:t>sosislisasi</a:t>
            </a:r>
            <a:r>
              <a:rPr lang="en-ID" dirty="0"/>
              <a:t> </a:t>
            </a:r>
            <a:r>
              <a:rPr lang="en-ID" dirty="0" err="1"/>
              <a:t>diikuti</a:t>
            </a:r>
            <a:r>
              <a:rPr lang="en-ID" dirty="0"/>
              <a:t> dg </a:t>
            </a:r>
            <a:r>
              <a:rPr lang="en-ID" dirty="0" err="1"/>
              <a:t>penegakan</a:t>
            </a:r>
            <a:r>
              <a:rPr lang="en-ID" dirty="0"/>
              <a:t>. Belum </a:t>
            </a:r>
            <a:r>
              <a:rPr lang="en-ID" dirty="0" err="1"/>
              <a:t>sampai</a:t>
            </a:r>
            <a:r>
              <a:rPr lang="en-ID" dirty="0"/>
              <a:t> pada </a:t>
            </a:r>
            <a:r>
              <a:rPr lang="en-ID" dirty="0" err="1"/>
              <a:t>denda</a:t>
            </a:r>
            <a:r>
              <a:rPr lang="en-ID" dirty="0"/>
              <a:t> dan </a:t>
            </a:r>
            <a:r>
              <a:rPr lang="en-ID" dirty="0" err="1"/>
              <a:t>pembiaran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51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DC795-A829-426F-9224-707DBAE3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113"/>
            <a:ext cx="10515600" cy="675861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Konflik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alamiah</a:t>
            </a:r>
            <a:r>
              <a:rPr lang="en-US" sz="3200" dirty="0"/>
              <a:t>? </a:t>
            </a:r>
            <a:r>
              <a:rPr lang="en-US" sz="3200" dirty="0" err="1"/>
              <a:t>Konflik</a:t>
            </a:r>
            <a:r>
              <a:rPr lang="en-US" sz="3200" dirty="0"/>
              <a:t> </a:t>
            </a:r>
            <a:r>
              <a:rPr lang="en-US" sz="3200" dirty="0" err="1"/>
              <a:t>diperlukan</a:t>
            </a:r>
            <a:r>
              <a:rPr lang="en-US" sz="3200" dirty="0"/>
              <a:t>?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6BCFB-138E-4A02-8088-2D5F8BC86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113"/>
            <a:ext cx="10515600" cy="48502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di </a:t>
            </a:r>
            <a:r>
              <a:rPr lang="en-US" sz="3200" dirty="0" err="1"/>
              <a:t>organisasi</a:t>
            </a:r>
            <a:r>
              <a:rPr lang="en-US" sz="3200" dirty="0"/>
              <a:t>, di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, </a:t>
            </a:r>
            <a:r>
              <a:rPr lang="en-US" sz="3200" dirty="0" err="1"/>
              <a:t>konflik</a:t>
            </a:r>
            <a:r>
              <a:rPr lang="en-US" sz="3200" dirty="0"/>
              <a:t> </a:t>
            </a:r>
            <a:r>
              <a:rPr lang="en-US" sz="3200" dirty="0" err="1"/>
              <a:t>alamiah</a:t>
            </a:r>
            <a:r>
              <a:rPr lang="en-US" sz="3200" dirty="0"/>
              <a:t>,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muncul</a:t>
            </a:r>
            <a:r>
              <a:rPr lang="en-US" sz="3200" dirty="0"/>
              <a:t> </a:t>
            </a:r>
            <a:r>
              <a:rPr lang="en-US" sz="3200" dirty="0" err="1"/>
              <a:t>kapan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.  Hal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justru</a:t>
            </a:r>
            <a:r>
              <a:rPr lang="en-US" sz="3200" dirty="0"/>
              <a:t> </a:t>
            </a: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dinamis</a:t>
            </a:r>
            <a:r>
              <a:rPr lang="en-US" sz="3200" dirty="0"/>
              <a:t>. </a:t>
            </a:r>
            <a:r>
              <a:rPr lang="en-US" sz="3200" dirty="0" err="1"/>
              <a:t>Konflik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perbedaan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benturan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/>
              <a:t>dinamis</a:t>
            </a:r>
            <a:r>
              <a:rPr lang="en-US" sz="3200" dirty="0"/>
              <a:t> </a:t>
            </a:r>
            <a:r>
              <a:rPr lang="en-US" sz="3200" dirty="0" err="1"/>
              <a:t>selalu</a:t>
            </a:r>
            <a:r>
              <a:rPr lang="en-US" sz="3200" dirty="0"/>
              <a:t> </a:t>
            </a:r>
            <a:r>
              <a:rPr lang="en-US" sz="3200" dirty="0" err="1"/>
              <a:t>mengalami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.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</a:t>
            </a:r>
            <a:r>
              <a:rPr lang="en-US" sz="3200" dirty="0" err="1"/>
              <a:t>menyesuaikan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dan </a:t>
            </a:r>
            <a:r>
              <a:rPr lang="en-US" sz="3200" dirty="0" err="1"/>
              <a:t>teknologi</a:t>
            </a:r>
            <a:r>
              <a:rPr lang="en-US" sz="3200" dirty="0"/>
              <a:t>, </a:t>
            </a:r>
            <a:r>
              <a:rPr lang="en-US" sz="3200" dirty="0" err="1"/>
              <a:t>ataupun</a:t>
            </a:r>
            <a:r>
              <a:rPr lang="en-US" sz="3200" dirty="0"/>
              <a:t> </a:t>
            </a:r>
            <a:r>
              <a:rPr lang="en-US" sz="3200" dirty="0" err="1"/>
              <a:t>berupaya</a:t>
            </a:r>
            <a:r>
              <a:rPr lang="en-US" sz="3200" dirty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pihak-pihak</a:t>
            </a:r>
            <a:r>
              <a:rPr lang="en-US" sz="3200" dirty="0"/>
              <a:t>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/>
              <a:t>berkepentingan</a:t>
            </a:r>
            <a:r>
              <a:rPr lang="en-US" sz="3200" dirty="0"/>
              <a:t>  (stake </a:t>
            </a:r>
            <a:r>
              <a:rPr lang="en-US" sz="3200" dirty="0" err="1"/>
              <a:t>holhers</a:t>
            </a:r>
            <a:r>
              <a:rPr lang="en-US" sz="3200" dirty="0"/>
              <a:t>)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clientnya</a:t>
            </a:r>
            <a:r>
              <a:rPr lang="en-US" sz="3200" dirty="0"/>
              <a:t>. </a:t>
            </a:r>
          </a:p>
          <a:p>
            <a:pPr algn="just"/>
            <a:endParaRPr lang="en-US" sz="3200" dirty="0"/>
          </a:p>
          <a:p>
            <a:pPr marL="0" indent="0" algn="just">
              <a:buNone/>
            </a:pP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4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B9233-122E-4AE5-B297-CB5196E00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023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B6954-DFCF-4368-9332-A92ADAE5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Robins (2003) </a:t>
            </a:r>
            <a:r>
              <a:rPr lang="en-ID" dirty="0" err="1"/>
              <a:t>mengemukakan</a:t>
            </a:r>
            <a:r>
              <a:rPr lang="en-ID" dirty="0"/>
              <a:t> 3 </a:t>
            </a:r>
            <a:r>
              <a:rPr lang="en-ID" dirty="0" err="1"/>
              <a:t>pandangan</a:t>
            </a:r>
            <a:r>
              <a:rPr lang="en-ID" dirty="0"/>
              <a:t> </a:t>
            </a:r>
            <a:r>
              <a:rPr lang="en-ID" dirty="0" err="1"/>
              <a:t>ttg</a:t>
            </a:r>
            <a:r>
              <a:rPr lang="en-ID" dirty="0"/>
              <a:t> </a:t>
            </a:r>
            <a:r>
              <a:rPr lang="en-ID" dirty="0" err="1"/>
              <a:t>konflik</a:t>
            </a:r>
            <a:r>
              <a:rPr lang="en-ID" dirty="0"/>
              <a:t>:</a:t>
            </a:r>
          </a:p>
          <a:p>
            <a:pPr marL="0" indent="0">
              <a:buNone/>
            </a:pPr>
            <a:r>
              <a:rPr lang="en-ID" dirty="0"/>
              <a:t>1. </a:t>
            </a:r>
            <a:r>
              <a:rPr lang="en-ID" dirty="0" err="1"/>
              <a:t>Pandangan</a:t>
            </a:r>
            <a:r>
              <a:rPr lang="en-ID" dirty="0"/>
              <a:t> </a:t>
            </a:r>
            <a:r>
              <a:rPr lang="en-ID" dirty="0" err="1"/>
              <a:t>tradisional</a:t>
            </a:r>
            <a:r>
              <a:rPr lang="en-ID" dirty="0"/>
              <a:t> (</a:t>
            </a:r>
            <a:r>
              <a:rPr lang="en-ID" i="1" dirty="0"/>
              <a:t>traditional view of conflict</a:t>
            </a:r>
            <a:r>
              <a:rPr lang="en-ID" dirty="0"/>
              <a:t>):</a:t>
            </a:r>
          </a:p>
          <a:p>
            <a:r>
              <a:rPr lang="en-ID" dirty="0"/>
              <a:t> </a:t>
            </a:r>
            <a:r>
              <a:rPr lang="en-ID" dirty="0" err="1"/>
              <a:t>Konflik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disfungsional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yang </a:t>
            </a:r>
            <a:r>
              <a:rPr lang="en-ID" dirty="0" err="1"/>
              <a:t>buruk</a:t>
            </a:r>
            <a:r>
              <a:rPr lang="en-ID" dirty="0"/>
              <a:t>, </a:t>
            </a:r>
            <a:r>
              <a:rPr lang="en-ID" dirty="0" err="1"/>
              <a:t>kurangnya</a:t>
            </a:r>
            <a:r>
              <a:rPr lang="en-ID" dirty="0"/>
              <a:t> </a:t>
            </a:r>
            <a:r>
              <a:rPr lang="en-ID" dirty="0" err="1"/>
              <a:t>keterbukaan</a:t>
            </a:r>
            <a:r>
              <a:rPr lang="en-ID" dirty="0"/>
              <a:t> dan </a:t>
            </a:r>
            <a:r>
              <a:rPr lang="en-ID" dirty="0" err="1"/>
              <a:t>kepercayaan</a:t>
            </a:r>
            <a:r>
              <a:rPr lang="en-ID" dirty="0"/>
              <a:t> ant org2 dan </a:t>
            </a: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utk</a:t>
            </a:r>
            <a:r>
              <a:rPr lang="en-ID" dirty="0"/>
              <a:t> </a:t>
            </a:r>
            <a:r>
              <a:rPr lang="en-ID" dirty="0" err="1"/>
              <a:t>tanggap</a:t>
            </a:r>
            <a:r>
              <a:rPr lang="en-ID" dirty="0"/>
              <a:t> </a:t>
            </a:r>
            <a:r>
              <a:rPr lang="en-ID" dirty="0" err="1"/>
              <a:t>thdp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dan </a:t>
            </a:r>
            <a:r>
              <a:rPr lang="en-ID" dirty="0" err="1"/>
              <a:t>aspirasi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. (dkl: </a:t>
            </a:r>
            <a:r>
              <a:rPr lang="en-ID" dirty="0" err="1"/>
              <a:t>konflik</a:t>
            </a:r>
            <a:r>
              <a:rPr lang="en-ID" dirty="0"/>
              <a:t> </a:t>
            </a:r>
            <a:r>
              <a:rPr lang="en-ID" dirty="0" err="1"/>
              <a:t>buruk</a:t>
            </a:r>
            <a:r>
              <a:rPr lang="en-ID" dirty="0"/>
              <a:t> dan </a:t>
            </a:r>
            <a:r>
              <a:rPr lang="en-ID" dirty="0" err="1"/>
              <a:t>merusak</a:t>
            </a:r>
            <a:r>
              <a:rPr lang="en-ID" dirty="0"/>
              <a:t>, </a:t>
            </a:r>
            <a:r>
              <a:rPr lang="en-ID" dirty="0" err="1"/>
              <a:t>negatif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dihindari</a:t>
            </a:r>
            <a:r>
              <a:rPr lang="en-ID" dirty="0"/>
              <a:t>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7065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509A4-E0B6-4B26-B7C5-885DD27A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478"/>
            <a:ext cx="10515600" cy="432559"/>
          </a:xfrm>
        </p:spPr>
        <p:txBody>
          <a:bodyPr>
            <a:noAutofit/>
          </a:bodyPr>
          <a:lstStyle/>
          <a:p>
            <a:r>
              <a:rPr lang="en-US" sz="3200" dirty="0" err="1"/>
              <a:t>Lanjutan</a:t>
            </a:r>
            <a:r>
              <a:rPr lang="en-US" sz="3200" dirty="0"/>
              <a:t>…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E5447-D1A2-426C-A4C1-4EA92872A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087"/>
            <a:ext cx="10515600" cy="51186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i="1" dirty="0"/>
              <a:t>(human relations view of conflict) </a:t>
            </a:r>
          </a:p>
          <a:p>
            <a:pPr marL="357188" indent="0" algn="just">
              <a:buNone/>
            </a:pP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/ 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terelakkan</a:t>
            </a:r>
            <a:r>
              <a:rPr lang="en-US" dirty="0"/>
              <a:t>, </a:t>
            </a:r>
            <a:r>
              <a:rPr lang="en-US" dirty="0" err="1"/>
              <a:t>alamiah</a:t>
            </a:r>
            <a:r>
              <a:rPr lang="en-US" dirty="0"/>
              <a:t>. Oki </a:t>
            </a:r>
            <a:r>
              <a:rPr lang="en-US" dirty="0" err="1"/>
              <a:t>dianjurkan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.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disingkirkan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adakalanya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pd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</a:p>
          <a:p>
            <a:pPr marL="357188" indent="-357188" algn="just">
              <a:buNone/>
            </a:pPr>
            <a:r>
              <a:rPr lang="en-US" dirty="0"/>
              <a:t>3.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Interaksionis</a:t>
            </a:r>
            <a:r>
              <a:rPr lang="en-US" dirty="0"/>
              <a:t> </a:t>
            </a:r>
            <a:r>
              <a:rPr lang="en-US" i="1" dirty="0"/>
              <a:t>(interactionism view of conflict)</a:t>
            </a:r>
          </a:p>
          <a:p>
            <a:pPr marL="357188" indent="0" algn="just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interaksionis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kooperatif</a:t>
            </a:r>
            <a:r>
              <a:rPr lang="en-US" dirty="0"/>
              <a:t>,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damai</a:t>
            </a:r>
            <a:r>
              <a:rPr lang="en-US" dirty="0"/>
              <a:t>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statis. </a:t>
            </a:r>
            <a:r>
              <a:rPr lang="en-US" dirty="0" err="1"/>
              <a:t>Apatis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tanggap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dan </a:t>
            </a:r>
            <a:r>
              <a:rPr lang="en-US" dirty="0" err="1"/>
              <a:t>inovasi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untuk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pada </a:t>
            </a:r>
            <a:r>
              <a:rPr lang="en-US" dirty="0" err="1"/>
              <a:t>tingkat</a:t>
            </a:r>
            <a:r>
              <a:rPr lang="en-US" dirty="0"/>
              <a:t> minimum. (Dkl: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7669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0A90-74BD-474D-8D02-C19A7C300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784"/>
            <a:ext cx="10515600" cy="844826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Pengertian</a:t>
            </a:r>
            <a:r>
              <a:rPr lang="en-US" sz="3200" dirty="0"/>
              <a:t> </a:t>
            </a:r>
            <a:r>
              <a:rPr lang="en-US" sz="3200" dirty="0" err="1"/>
              <a:t>Konflik</a:t>
            </a:r>
            <a:r>
              <a:rPr lang="en-US" sz="3200" dirty="0"/>
              <a:t> 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9F514-6087-4E21-8613-F523E983C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904"/>
            <a:ext cx="10515600" cy="511865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D" sz="2400" b="1" dirty="0"/>
              <a:t>Eisenhardt et  al.(1997) </a:t>
            </a:r>
          </a:p>
          <a:p>
            <a:pPr marL="0" indent="0" algn="just">
              <a:buNone/>
            </a:pPr>
            <a:r>
              <a:rPr lang="en-ID" sz="2400" dirty="0" err="1"/>
              <a:t>Konflik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proses  </a:t>
            </a:r>
            <a:r>
              <a:rPr lang="en-ID" sz="2400" dirty="0" err="1"/>
              <a:t>interaksi</a:t>
            </a:r>
            <a:r>
              <a:rPr lang="en-ID" sz="2400" dirty="0"/>
              <a:t>  yang </a:t>
            </a:r>
            <a:r>
              <a:rPr lang="en-ID" sz="2400" dirty="0" err="1"/>
              <a:t>terjadi</a:t>
            </a:r>
            <a:r>
              <a:rPr lang="en-ID" sz="2400" dirty="0"/>
              <a:t>  </a:t>
            </a:r>
            <a:r>
              <a:rPr lang="en-ID" sz="2400" dirty="0" err="1"/>
              <a:t>akibat</a:t>
            </a:r>
            <a:r>
              <a:rPr lang="en-ID" sz="2400" dirty="0"/>
              <a:t>  </a:t>
            </a:r>
            <a:r>
              <a:rPr lang="en-ID" sz="2400" dirty="0" err="1"/>
              <a:t>adanya</a:t>
            </a:r>
            <a:r>
              <a:rPr lang="en-ID" sz="2400" dirty="0"/>
              <a:t>  </a:t>
            </a:r>
            <a:r>
              <a:rPr lang="en-ID" sz="2400" dirty="0" err="1"/>
              <a:t>ketidaksesuaian</a:t>
            </a:r>
            <a:r>
              <a:rPr lang="en-ID" sz="2400" dirty="0"/>
              <a:t>  </a:t>
            </a:r>
            <a:r>
              <a:rPr lang="en-ID" sz="2400" dirty="0" err="1"/>
              <a:t>atau</a:t>
            </a:r>
            <a:r>
              <a:rPr lang="en-ID" sz="2400" dirty="0"/>
              <a:t>  </a:t>
            </a:r>
            <a:r>
              <a:rPr lang="en-ID" sz="2400" dirty="0" err="1"/>
              <a:t>perbedaan</a:t>
            </a:r>
            <a:r>
              <a:rPr lang="en-ID" sz="2400" dirty="0"/>
              <a:t>  </a:t>
            </a:r>
            <a:r>
              <a:rPr lang="en-ID" sz="2400" dirty="0" err="1"/>
              <a:t>antara</a:t>
            </a:r>
            <a:r>
              <a:rPr lang="en-ID" sz="2400" dirty="0"/>
              <a:t>  </a:t>
            </a:r>
            <a:r>
              <a:rPr lang="en-ID" sz="2400" dirty="0" err="1"/>
              <a:t>dua</a:t>
            </a:r>
            <a:r>
              <a:rPr lang="en-ID" sz="2400" dirty="0"/>
              <a:t>  </a:t>
            </a:r>
            <a:r>
              <a:rPr lang="en-ID" sz="2400" dirty="0" err="1"/>
              <a:t>pendapat</a:t>
            </a:r>
            <a:r>
              <a:rPr lang="en-ID" sz="2400" dirty="0"/>
              <a:t>  (</a:t>
            </a:r>
            <a:r>
              <a:rPr lang="en-ID" sz="2400" dirty="0" err="1"/>
              <a:t>sudut</a:t>
            </a:r>
            <a:r>
              <a:rPr lang="en-ID" sz="2400" dirty="0"/>
              <a:t> </a:t>
            </a:r>
            <a:r>
              <a:rPr lang="en-ID" sz="2400" dirty="0" err="1"/>
              <a:t>pandang</a:t>
            </a:r>
            <a:r>
              <a:rPr lang="en-ID" sz="2400" dirty="0"/>
              <a:t>),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terjadi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ukuran</a:t>
            </a:r>
            <a:r>
              <a:rPr lang="en-ID" sz="2400" dirty="0"/>
              <a:t> (</a:t>
            </a:r>
            <a:r>
              <a:rPr lang="en-ID" sz="2400" dirty="0" err="1"/>
              <a:t>organisasi</a:t>
            </a:r>
            <a:r>
              <a:rPr lang="en-ID" sz="2400" dirty="0"/>
              <a:t>), </a:t>
            </a:r>
            <a:r>
              <a:rPr lang="en-ID" sz="2400" dirty="0" err="1"/>
              <a:t>derajat</a:t>
            </a:r>
            <a:r>
              <a:rPr lang="en-ID" sz="2400" dirty="0"/>
              <a:t> </a:t>
            </a:r>
            <a:r>
              <a:rPr lang="en-ID" sz="2400" dirty="0" err="1"/>
              <a:t>spesialisasi</a:t>
            </a:r>
            <a:r>
              <a:rPr lang="en-ID" sz="2400" dirty="0"/>
              <a:t> yang </a:t>
            </a:r>
            <a:r>
              <a:rPr lang="en-ID" sz="2400" dirty="0" err="1"/>
              <a:t>diberikan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  </a:t>
            </a:r>
            <a:r>
              <a:rPr lang="en-ID" sz="2400" dirty="0" err="1"/>
              <a:t>anggota</a:t>
            </a:r>
            <a:r>
              <a:rPr lang="en-ID" sz="2400" dirty="0"/>
              <a:t>   </a:t>
            </a:r>
            <a:r>
              <a:rPr lang="en-ID" sz="2400" dirty="0" err="1"/>
              <a:t>organisasi</a:t>
            </a:r>
            <a:r>
              <a:rPr lang="en-ID" sz="2400" dirty="0"/>
              <a:t>,   </a:t>
            </a:r>
            <a:r>
              <a:rPr lang="en-ID" sz="2400" dirty="0" err="1"/>
              <a:t>kejelasan</a:t>
            </a:r>
            <a:r>
              <a:rPr lang="en-ID" sz="2400" dirty="0"/>
              <a:t>   </a:t>
            </a:r>
            <a:r>
              <a:rPr lang="en-ID" sz="2400" dirty="0" err="1"/>
              <a:t>jurisdiksi</a:t>
            </a:r>
            <a:r>
              <a:rPr lang="en-ID" sz="2400" dirty="0"/>
              <a:t>   (wilayah   </a:t>
            </a:r>
            <a:r>
              <a:rPr lang="en-ID" sz="2400" dirty="0" err="1"/>
              <a:t>kerja</a:t>
            </a:r>
            <a:r>
              <a:rPr lang="en-ID" sz="2400" dirty="0"/>
              <a:t>),   </a:t>
            </a:r>
            <a:r>
              <a:rPr lang="en-ID" sz="2400" dirty="0" err="1"/>
              <a:t>kecocokan</a:t>
            </a:r>
            <a:r>
              <a:rPr lang="en-ID" sz="2400" dirty="0"/>
              <a:t>  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 </a:t>
            </a:r>
            <a:r>
              <a:rPr lang="en-ID" sz="2400" dirty="0" err="1"/>
              <a:t>anggota</a:t>
            </a:r>
            <a:r>
              <a:rPr lang="en-ID" sz="2400" dirty="0"/>
              <a:t>  </a:t>
            </a:r>
            <a:r>
              <a:rPr lang="en-ID" sz="2400" dirty="0" err="1"/>
              <a:t>dengan</a:t>
            </a:r>
            <a:r>
              <a:rPr lang="en-ID" sz="2400" dirty="0"/>
              <a:t>  </a:t>
            </a:r>
            <a:r>
              <a:rPr lang="en-ID" sz="2400" dirty="0" err="1"/>
              <a:t>tujuan</a:t>
            </a:r>
            <a:r>
              <a:rPr lang="en-ID" sz="2400" dirty="0"/>
              <a:t>  </a:t>
            </a:r>
            <a:r>
              <a:rPr lang="en-ID" sz="2400" dirty="0" err="1"/>
              <a:t>organisasi</a:t>
            </a:r>
            <a:r>
              <a:rPr lang="en-ID" sz="2400" dirty="0"/>
              <a:t>,  </a:t>
            </a:r>
            <a:r>
              <a:rPr lang="en-ID" sz="2400" dirty="0" err="1"/>
              <a:t>gaya</a:t>
            </a:r>
            <a:r>
              <a:rPr lang="en-ID" sz="2400" dirty="0"/>
              <a:t>  </a:t>
            </a:r>
            <a:r>
              <a:rPr lang="en-ID" sz="2400" dirty="0" err="1"/>
              <a:t>kepemimpinan</a:t>
            </a:r>
            <a:r>
              <a:rPr lang="en-ID" sz="2400" dirty="0"/>
              <a:t>,  dan  </a:t>
            </a:r>
            <a:r>
              <a:rPr lang="en-ID" sz="2400" dirty="0" err="1"/>
              <a:t>sistem</a:t>
            </a:r>
            <a:r>
              <a:rPr lang="en-ID" sz="2400" dirty="0"/>
              <a:t>  </a:t>
            </a:r>
            <a:r>
              <a:rPr lang="en-ID" sz="2400" dirty="0" err="1"/>
              <a:t>imbalan</a:t>
            </a:r>
            <a:r>
              <a:rPr lang="en-ID" sz="2400" dirty="0"/>
              <a:t> yang   </a:t>
            </a:r>
            <a:r>
              <a:rPr lang="en-ID" sz="2400" dirty="0" err="1"/>
              <a:t>berpengaruh</a:t>
            </a:r>
            <a:r>
              <a:rPr lang="en-ID" sz="2400" dirty="0"/>
              <a:t>   </a:t>
            </a:r>
            <a:r>
              <a:rPr lang="en-ID" sz="2400" dirty="0" err="1"/>
              <a:t>atas</a:t>
            </a:r>
            <a:r>
              <a:rPr lang="en-ID" sz="2400" dirty="0"/>
              <a:t>   </a:t>
            </a:r>
            <a:r>
              <a:rPr lang="en-ID" sz="2400" dirty="0" err="1"/>
              <a:t>pihak-pihak</a:t>
            </a:r>
            <a:r>
              <a:rPr lang="en-ID" sz="2400" dirty="0"/>
              <a:t>   yang   </a:t>
            </a:r>
            <a:r>
              <a:rPr lang="en-ID" sz="2400" dirty="0" err="1"/>
              <a:t>terlibat</a:t>
            </a:r>
            <a:r>
              <a:rPr lang="en-ID" sz="2400" dirty="0"/>
              <a:t>,   </a:t>
            </a:r>
            <a:r>
              <a:rPr lang="en-ID" sz="2400" dirty="0" err="1"/>
              <a:t>baik</a:t>
            </a:r>
            <a:r>
              <a:rPr lang="en-ID" sz="2400" dirty="0"/>
              <a:t>   </a:t>
            </a:r>
            <a:r>
              <a:rPr lang="en-ID" sz="2400" dirty="0" err="1"/>
              <a:t>pengaruh</a:t>
            </a:r>
            <a:r>
              <a:rPr lang="en-ID" sz="2400" dirty="0"/>
              <a:t>   </a:t>
            </a:r>
            <a:r>
              <a:rPr lang="en-ID" sz="2400" dirty="0" err="1"/>
              <a:t>positif</a:t>
            </a:r>
            <a:r>
              <a:rPr lang="en-ID" sz="2400" dirty="0"/>
              <a:t>   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pengaruh</a:t>
            </a:r>
            <a:r>
              <a:rPr lang="en-ID" sz="2400" dirty="0"/>
              <a:t> </a:t>
            </a:r>
            <a:r>
              <a:rPr lang="en-ID" sz="2400" dirty="0" err="1"/>
              <a:t>negatif</a:t>
            </a:r>
            <a:endParaRPr lang="en-ID" sz="2400" dirty="0"/>
          </a:p>
          <a:p>
            <a:pPr marL="0" indent="0" algn="just">
              <a:buNone/>
            </a:pPr>
            <a:r>
              <a:rPr lang="en-ID" sz="2400" b="1" dirty="0"/>
              <a:t>Lambert et al.(2006) </a:t>
            </a:r>
          </a:p>
          <a:p>
            <a:pPr marL="0" indent="0" algn="just">
              <a:buNone/>
            </a:pPr>
            <a:r>
              <a:rPr lang="en-ID" sz="2400" dirty="0" err="1"/>
              <a:t>Konflik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situasi</a:t>
            </a:r>
            <a:r>
              <a:rPr lang="en-ID" sz="2400" dirty="0"/>
              <a:t> yang  </a:t>
            </a:r>
            <a:r>
              <a:rPr lang="en-ID" sz="2400" dirty="0" err="1"/>
              <a:t>terjadi</a:t>
            </a:r>
            <a:r>
              <a:rPr lang="en-ID" sz="2400" dirty="0"/>
              <a:t>  </a:t>
            </a:r>
            <a:r>
              <a:rPr lang="en-ID" sz="2400" dirty="0" err="1"/>
              <a:t>ketika</a:t>
            </a:r>
            <a:r>
              <a:rPr lang="en-ID" sz="2400" dirty="0"/>
              <a:t>  </a:t>
            </a:r>
            <a:r>
              <a:rPr lang="en-ID" sz="2400" dirty="0" err="1"/>
              <a:t>ada</a:t>
            </a:r>
            <a:r>
              <a:rPr lang="en-ID" sz="2400" dirty="0"/>
              <a:t>  </a:t>
            </a:r>
            <a:r>
              <a:rPr lang="en-ID" sz="2400" dirty="0" err="1"/>
              <a:t>perbedaan</a:t>
            </a:r>
            <a:r>
              <a:rPr lang="en-ID" sz="2400" dirty="0"/>
              <a:t>  </a:t>
            </a:r>
            <a:r>
              <a:rPr lang="en-ID" sz="2400" dirty="0" err="1"/>
              <a:t>pendapat</a:t>
            </a:r>
            <a:r>
              <a:rPr lang="en-ID" sz="2400" dirty="0"/>
              <a:t>  </a:t>
            </a:r>
            <a:r>
              <a:rPr lang="en-ID" sz="2400" dirty="0" err="1"/>
              <a:t>atau</a:t>
            </a:r>
            <a:r>
              <a:rPr lang="en-ID" sz="2400" dirty="0"/>
              <a:t>  </a:t>
            </a:r>
            <a:r>
              <a:rPr lang="en-ID" sz="2400" dirty="0" err="1"/>
              <a:t>perbedaan</a:t>
            </a:r>
            <a:r>
              <a:rPr lang="en-ID" sz="2400" dirty="0"/>
              <a:t>  </a:t>
            </a:r>
            <a:r>
              <a:rPr lang="en-ID" sz="2400" dirty="0" err="1"/>
              <a:t>cara</a:t>
            </a:r>
            <a:r>
              <a:rPr lang="en-ID" sz="2400" dirty="0"/>
              <a:t>  </a:t>
            </a:r>
            <a:r>
              <a:rPr lang="en-ID" sz="2400" dirty="0" err="1"/>
              <a:t>pandang</a:t>
            </a:r>
            <a:r>
              <a:rPr lang="en-ID" sz="2400" dirty="0"/>
              <a:t>  </a:t>
            </a:r>
            <a:r>
              <a:rPr lang="en-ID" sz="2400" dirty="0" err="1"/>
              <a:t>diantara</a:t>
            </a:r>
            <a:r>
              <a:rPr lang="en-ID" sz="2400" dirty="0"/>
              <a:t> </a:t>
            </a:r>
            <a:r>
              <a:rPr lang="en-ID" sz="2400" dirty="0" err="1"/>
              <a:t>beberapa</a:t>
            </a:r>
            <a:r>
              <a:rPr lang="en-ID" sz="2400" dirty="0"/>
              <a:t> orang,   </a:t>
            </a:r>
            <a:r>
              <a:rPr lang="en-ID" sz="2400" dirty="0" err="1"/>
              <a:t>kelompok</a:t>
            </a:r>
            <a:r>
              <a:rPr lang="en-ID" sz="2400" dirty="0"/>
              <a:t>   </a:t>
            </a:r>
            <a:r>
              <a:rPr lang="en-ID" sz="2400" dirty="0" err="1"/>
              <a:t>atau</a:t>
            </a:r>
            <a:r>
              <a:rPr lang="en-ID" sz="2400" dirty="0"/>
              <a:t>   </a:t>
            </a:r>
            <a:r>
              <a:rPr lang="en-ID" sz="2400" dirty="0" err="1"/>
              <a:t>organisasi</a:t>
            </a:r>
            <a:r>
              <a:rPr lang="en-ID" sz="2400" dirty="0"/>
              <a:t>.   </a:t>
            </a:r>
            <a:r>
              <a:rPr lang="en-ID" sz="2400" dirty="0" err="1"/>
              <a:t>Sikap</a:t>
            </a:r>
            <a:r>
              <a:rPr lang="en-ID" sz="2400" dirty="0"/>
              <a:t>   </a:t>
            </a:r>
            <a:r>
              <a:rPr lang="en-ID" sz="2400" dirty="0" err="1"/>
              <a:t>saling</a:t>
            </a:r>
            <a:r>
              <a:rPr lang="en-ID" sz="2400" dirty="0"/>
              <a:t>   </a:t>
            </a:r>
            <a:r>
              <a:rPr lang="en-ID" sz="2400" dirty="0" err="1"/>
              <a:t>mempertahankan</a:t>
            </a:r>
            <a:r>
              <a:rPr lang="en-ID" sz="2400" dirty="0"/>
              <a:t>   </a:t>
            </a:r>
            <a:r>
              <a:rPr lang="en-ID" sz="2400" dirty="0" err="1"/>
              <a:t>diri</a:t>
            </a:r>
            <a:r>
              <a:rPr lang="en-ID" sz="2400" dirty="0"/>
              <a:t>, </a:t>
            </a:r>
            <a:r>
              <a:rPr lang="en-ID" sz="2400" dirty="0" err="1"/>
              <a:t>sekurang-kurangnya</a:t>
            </a:r>
            <a:r>
              <a:rPr lang="en-ID" sz="2400" dirty="0"/>
              <a:t>  </a:t>
            </a:r>
            <a:r>
              <a:rPr lang="en-ID" sz="2400" dirty="0" err="1"/>
              <a:t>diantara</a:t>
            </a:r>
            <a:r>
              <a:rPr lang="en-ID" sz="2400" dirty="0"/>
              <a:t>  </a:t>
            </a:r>
            <a:r>
              <a:rPr lang="en-ID" sz="2400" dirty="0" err="1"/>
              <a:t>dua</a:t>
            </a:r>
            <a:r>
              <a:rPr lang="en-ID" sz="2400" dirty="0"/>
              <a:t>  </a:t>
            </a:r>
            <a:r>
              <a:rPr lang="en-ID" sz="2400" dirty="0" err="1"/>
              <a:t>kelompok</a:t>
            </a:r>
            <a:r>
              <a:rPr lang="en-ID" sz="2400" dirty="0"/>
              <a:t>,  yang  </a:t>
            </a:r>
            <a:r>
              <a:rPr lang="en-ID" sz="2400" dirty="0" err="1"/>
              <a:t>memiliki</a:t>
            </a:r>
            <a:r>
              <a:rPr lang="en-ID" sz="2400" dirty="0"/>
              <a:t>  </a:t>
            </a:r>
            <a:r>
              <a:rPr lang="en-ID" sz="2400" dirty="0" err="1"/>
              <a:t>tujuan</a:t>
            </a:r>
            <a:r>
              <a:rPr lang="en-ID" sz="2400" dirty="0"/>
              <a:t>  dan  </a:t>
            </a:r>
            <a:r>
              <a:rPr lang="en-ID" sz="2400" dirty="0" err="1"/>
              <a:t>pandangan</a:t>
            </a:r>
            <a:r>
              <a:rPr lang="en-ID" sz="2400" dirty="0"/>
              <a:t> </a:t>
            </a:r>
            <a:r>
              <a:rPr lang="en-ID" sz="2400" dirty="0" err="1"/>
              <a:t>berbeda</a:t>
            </a:r>
            <a:r>
              <a:rPr lang="en-ID" sz="2400" dirty="0"/>
              <a:t>,  </a:t>
            </a:r>
            <a:r>
              <a:rPr lang="en-ID" sz="2400" dirty="0" err="1"/>
              <a:t>dalam</a:t>
            </a:r>
            <a:r>
              <a:rPr lang="en-ID" sz="2400" dirty="0"/>
              <a:t>  </a:t>
            </a:r>
            <a:r>
              <a:rPr lang="en-ID" sz="2400" dirty="0" err="1"/>
              <a:t>upaya</a:t>
            </a:r>
            <a:r>
              <a:rPr lang="en-ID" sz="2400" dirty="0"/>
              <a:t>  </a:t>
            </a:r>
            <a:r>
              <a:rPr lang="en-ID" sz="2400" dirty="0" err="1"/>
              <a:t>mencapai</a:t>
            </a:r>
            <a:r>
              <a:rPr lang="en-ID" sz="2400" dirty="0"/>
              <a:t>  </a:t>
            </a:r>
            <a:r>
              <a:rPr lang="en-ID" sz="2400" dirty="0" err="1"/>
              <a:t>satu</a:t>
            </a:r>
            <a:r>
              <a:rPr lang="en-ID" sz="2400" dirty="0"/>
              <a:t>  </a:t>
            </a:r>
            <a:r>
              <a:rPr lang="en-ID" sz="2400" dirty="0" err="1"/>
              <a:t>tujuan</a:t>
            </a:r>
            <a:r>
              <a:rPr lang="en-ID" sz="2400" dirty="0"/>
              <a:t>,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 </a:t>
            </a:r>
            <a:r>
              <a:rPr lang="en-ID" sz="2400" dirty="0" err="1"/>
              <a:t>berada</a:t>
            </a:r>
            <a:r>
              <a:rPr lang="en-ID" sz="2400" dirty="0"/>
              <a:t>  </a:t>
            </a:r>
            <a:r>
              <a:rPr lang="en-ID" sz="2400" dirty="0" err="1"/>
              <a:t>dalam</a:t>
            </a:r>
            <a:r>
              <a:rPr lang="en-ID" sz="2400" dirty="0"/>
              <a:t>  </a:t>
            </a:r>
            <a:r>
              <a:rPr lang="en-ID" sz="2400" dirty="0" err="1"/>
              <a:t>posisi</a:t>
            </a:r>
            <a:r>
              <a:rPr lang="en-ID" sz="2400" dirty="0"/>
              <a:t> </a:t>
            </a:r>
            <a:r>
              <a:rPr lang="en-ID" sz="2400" dirty="0" err="1"/>
              <a:t>oposisi</a:t>
            </a:r>
            <a:r>
              <a:rPr lang="en-ID" sz="2400" dirty="0"/>
              <a:t>  </a:t>
            </a:r>
            <a:r>
              <a:rPr lang="en-ID" sz="2400" dirty="0" err="1"/>
              <a:t>bukan</a:t>
            </a:r>
            <a:r>
              <a:rPr lang="en-ID" sz="2400" dirty="0"/>
              <a:t>  </a:t>
            </a:r>
            <a:r>
              <a:rPr lang="en-ID" sz="2400" dirty="0" err="1"/>
              <a:t>kerjasama</a:t>
            </a:r>
            <a:r>
              <a:rPr lang="en-ID" sz="2400" dirty="0"/>
              <a:t>.  </a:t>
            </a:r>
            <a:r>
              <a:rPr lang="en-ID" sz="2400" dirty="0" err="1"/>
              <a:t>Apabila</a:t>
            </a:r>
            <a:r>
              <a:rPr lang="en-ID" sz="2400" dirty="0"/>
              <a:t>  </a:t>
            </a:r>
            <a:r>
              <a:rPr lang="en-ID" sz="2400" dirty="0" err="1"/>
              <a:t>suatu</a:t>
            </a:r>
            <a:r>
              <a:rPr lang="en-ID" sz="2400" dirty="0"/>
              <a:t>  </a:t>
            </a:r>
            <a:r>
              <a:rPr lang="en-ID" sz="2400" dirty="0" err="1"/>
              <a:t>organisasi</a:t>
            </a:r>
            <a:r>
              <a:rPr lang="en-ID" sz="2400" dirty="0"/>
              <a:t>  </a:t>
            </a:r>
            <a:r>
              <a:rPr lang="en-ID" sz="2400" dirty="0" err="1"/>
              <a:t>dengan</a:t>
            </a:r>
            <a:r>
              <a:rPr lang="en-ID" sz="2400" dirty="0"/>
              <a:t>  </a:t>
            </a:r>
            <a:r>
              <a:rPr lang="en-ID" sz="2400" dirty="0" err="1"/>
              <a:t>kaku</a:t>
            </a:r>
            <a:r>
              <a:rPr lang="en-ID" sz="2400" dirty="0"/>
              <a:t>  </a:t>
            </a:r>
            <a:r>
              <a:rPr lang="en-ID" sz="2400" dirty="0" err="1"/>
              <a:t>menolak</a:t>
            </a:r>
            <a:r>
              <a:rPr lang="en-ID" sz="2400" dirty="0"/>
              <a:t>  </a:t>
            </a: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perubahan</a:t>
            </a:r>
            <a:r>
              <a:rPr lang="en-ID" sz="2400" dirty="0"/>
              <a:t>,  </a:t>
            </a:r>
            <a:r>
              <a:rPr lang="en-ID" sz="2400" dirty="0" err="1"/>
              <a:t>maka</a:t>
            </a:r>
            <a:r>
              <a:rPr lang="en-ID" sz="2400" dirty="0"/>
              <a:t>  </a:t>
            </a:r>
            <a:r>
              <a:rPr lang="en-ID" sz="2400" dirty="0" err="1"/>
              <a:t>situasi</a:t>
            </a:r>
            <a:r>
              <a:rPr lang="en-ID" sz="2400" dirty="0"/>
              <a:t>  </a:t>
            </a:r>
            <a:r>
              <a:rPr lang="en-ID" sz="2400" dirty="0" err="1"/>
              <a:t>konflik</a:t>
            </a:r>
            <a:r>
              <a:rPr lang="en-ID" sz="2400" dirty="0"/>
              <a:t>  yang  </a:t>
            </a:r>
            <a:r>
              <a:rPr lang="en-ID" sz="2400" dirty="0" err="1"/>
              <a:t>terjadi</a:t>
            </a:r>
            <a:r>
              <a:rPr lang="en-ID" sz="2400" dirty="0"/>
              <a:t>  </a:t>
            </a:r>
            <a:r>
              <a:rPr lang="en-ID" sz="2400" dirty="0" err="1"/>
              <a:t>tidak</a:t>
            </a:r>
            <a:r>
              <a:rPr lang="en-ID" sz="2400" dirty="0"/>
              <a:t>  </a:t>
            </a:r>
            <a:r>
              <a:rPr lang="en-ID" sz="2400" dirty="0" err="1"/>
              <a:t>akan</a:t>
            </a:r>
            <a:r>
              <a:rPr lang="en-ID" sz="2400" dirty="0"/>
              <a:t>  </a:t>
            </a:r>
            <a:r>
              <a:rPr lang="en-ID" sz="2400" dirty="0" err="1"/>
              <a:t>reda</a:t>
            </a:r>
            <a:r>
              <a:rPr lang="en-ID" sz="2400" dirty="0"/>
              <a:t>.  </a:t>
            </a:r>
            <a:r>
              <a:rPr lang="en-ID" sz="2400" dirty="0" err="1"/>
              <a:t>Tensi</a:t>
            </a:r>
            <a:r>
              <a:rPr lang="en-ID" sz="2400" dirty="0"/>
              <a:t>  </a:t>
            </a:r>
            <a:r>
              <a:rPr lang="en-ID" sz="2400" dirty="0" err="1"/>
              <a:t>akan</a:t>
            </a:r>
            <a:r>
              <a:rPr lang="en-ID" sz="2400" dirty="0"/>
              <a:t>  </a:t>
            </a:r>
            <a:r>
              <a:rPr lang="en-ID" sz="2400" dirty="0" err="1"/>
              <a:t>makin</a:t>
            </a:r>
            <a:r>
              <a:rPr lang="en-ID" sz="2400" dirty="0"/>
              <a:t> </a:t>
            </a:r>
            <a:r>
              <a:rPr lang="en-ID" sz="2400" dirty="0" err="1"/>
              <a:t>meningkat</a:t>
            </a:r>
            <a:r>
              <a:rPr lang="en-ID" sz="2400" dirty="0"/>
              <a:t>  “</a:t>
            </a:r>
            <a:r>
              <a:rPr lang="en-ID" sz="2400" dirty="0" err="1"/>
              <a:t>suhunya</a:t>
            </a:r>
            <a:r>
              <a:rPr lang="en-ID" sz="2400" dirty="0"/>
              <a:t>”  dan  </a:t>
            </a:r>
            <a:r>
              <a:rPr lang="en-ID" sz="2400" dirty="0" err="1"/>
              <a:t>setiap</a:t>
            </a:r>
            <a:r>
              <a:rPr lang="en-ID" sz="2400" dirty="0"/>
              <a:t>  </a:t>
            </a:r>
            <a:r>
              <a:rPr lang="en-ID" sz="2400" dirty="0" err="1"/>
              <a:t>konflik</a:t>
            </a:r>
            <a:r>
              <a:rPr lang="en-ID" sz="2400" dirty="0"/>
              <a:t>  yang  </a:t>
            </a:r>
            <a:r>
              <a:rPr lang="en-ID" sz="2400" dirty="0" err="1"/>
              <a:t>baru</a:t>
            </a:r>
            <a:r>
              <a:rPr lang="en-ID" sz="2400" dirty="0"/>
              <a:t>  </a:t>
            </a:r>
            <a:r>
              <a:rPr lang="en-ID" sz="2400" dirty="0" err="1"/>
              <a:t>terjadi</a:t>
            </a:r>
            <a:r>
              <a:rPr lang="en-ID" sz="2400" dirty="0"/>
              <a:t>  </a:t>
            </a:r>
            <a:r>
              <a:rPr lang="en-ID" sz="2400" dirty="0" err="1"/>
              <a:t>akan</a:t>
            </a:r>
            <a:r>
              <a:rPr lang="en-ID" sz="2400" dirty="0"/>
              <a:t>  </a:t>
            </a:r>
            <a:r>
              <a:rPr lang="en-ID" sz="2400" dirty="0" err="1"/>
              <a:t>makin</a:t>
            </a:r>
            <a:r>
              <a:rPr lang="en-ID" sz="2400" dirty="0"/>
              <a:t>  </a:t>
            </a:r>
            <a:r>
              <a:rPr lang="en-ID" sz="2400" dirty="0" err="1"/>
              <a:t>menceraiberaikan</a:t>
            </a:r>
            <a:r>
              <a:rPr lang="en-ID" sz="2400" dirty="0"/>
              <a:t> sub unit-sub unit </a:t>
            </a:r>
            <a:r>
              <a:rPr lang="en-ID" sz="2400" dirty="0" err="1"/>
              <a:t>organisasi</a:t>
            </a:r>
            <a:r>
              <a:rPr lang="en-ID" sz="2400" dirty="0"/>
              <a:t> yang </a:t>
            </a:r>
            <a:r>
              <a:rPr lang="en-ID" sz="2400" dirty="0" err="1"/>
              <a:t>bersangkutan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1691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BE84-29B6-45DB-A3BB-3492EE415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7626"/>
            <a:ext cx="10515600" cy="665922"/>
          </a:xfrm>
        </p:spPr>
        <p:txBody>
          <a:bodyPr>
            <a:normAutofit fontScale="90000"/>
          </a:bodyPr>
          <a:lstStyle/>
          <a:p>
            <a:pPr algn="ctr"/>
            <a:r>
              <a:rPr lang="en-ID" dirty="0" err="1"/>
              <a:t>Latar</a:t>
            </a:r>
            <a:r>
              <a:rPr lang="en-ID" dirty="0"/>
              <a:t>  </a:t>
            </a:r>
            <a:r>
              <a:rPr lang="en-ID" dirty="0" err="1"/>
              <a:t>Belakang</a:t>
            </a:r>
            <a:r>
              <a:rPr lang="en-ID" dirty="0"/>
              <a:t> </a:t>
            </a:r>
            <a:r>
              <a:rPr lang="en-ID" dirty="0" err="1"/>
              <a:t>Konflik</a:t>
            </a:r>
            <a:r>
              <a:rPr lang="en-ID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1059B-4401-43AA-957D-EB1FB65B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383"/>
            <a:ext cx="10515600" cy="4979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 err="1"/>
              <a:t>Konflik</a:t>
            </a:r>
            <a:r>
              <a:rPr lang="en-ID" dirty="0"/>
              <a:t> (</a:t>
            </a:r>
            <a:r>
              <a:rPr lang="en-ID" dirty="0" err="1"/>
              <a:t>ketidakcocokan</a:t>
            </a:r>
            <a:r>
              <a:rPr lang="en-ID" dirty="0"/>
              <a:t>   </a:t>
            </a:r>
            <a:r>
              <a:rPr lang="en-ID" dirty="0" err="1"/>
              <a:t>atau</a:t>
            </a:r>
            <a:r>
              <a:rPr lang="en-ID" dirty="0"/>
              <a:t>   </a:t>
            </a:r>
            <a:r>
              <a:rPr lang="en-ID" dirty="0" err="1"/>
              <a:t>ketegangan</a:t>
            </a:r>
            <a:r>
              <a:rPr lang="en-ID" dirty="0"/>
              <a:t>),   al </a:t>
            </a:r>
            <a:r>
              <a:rPr lang="en-ID" dirty="0" err="1"/>
              <a:t>disebabkan</a:t>
            </a:r>
            <a:r>
              <a:rPr lang="en-ID" dirty="0"/>
              <a:t> oleh:</a:t>
            </a:r>
          </a:p>
          <a:p>
            <a:r>
              <a:rPr lang="en-ID" dirty="0" err="1"/>
              <a:t>sifat-sifat</a:t>
            </a:r>
            <a:r>
              <a:rPr lang="en-ID" dirty="0"/>
              <a:t>   </a:t>
            </a:r>
            <a:r>
              <a:rPr lang="en-ID" dirty="0" err="1"/>
              <a:t>pribadi</a:t>
            </a:r>
            <a:r>
              <a:rPr lang="en-ID" dirty="0"/>
              <a:t>   yang   </a:t>
            </a:r>
            <a:r>
              <a:rPr lang="en-ID" dirty="0" err="1"/>
              <a:t>berbeda</a:t>
            </a:r>
            <a:endParaRPr lang="en-ID" dirty="0"/>
          </a:p>
          <a:p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kepentingan</a:t>
            </a:r>
            <a:endParaRPr lang="en-ID" dirty="0"/>
          </a:p>
          <a:p>
            <a:r>
              <a:rPr lang="en-ID" dirty="0" err="1"/>
              <a:t>komunikasi</a:t>
            </a:r>
            <a:r>
              <a:rPr lang="en-ID" dirty="0"/>
              <a:t> yang “</a:t>
            </a:r>
            <a:r>
              <a:rPr lang="en-ID" dirty="0" err="1"/>
              <a:t>buruk</a:t>
            </a:r>
            <a:r>
              <a:rPr lang="en-ID" dirty="0"/>
              <a:t>”, </a:t>
            </a:r>
          </a:p>
          <a:p>
            <a:r>
              <a:rPr lang="en-ID" dirty="0" err="1"/>
              <a:t>perbedaan</a:t>
            </a:r>
            <a:r>
              <a:rPr lang="en-ID" dirty="0"/>
              <a:t>  </a:t>
            </a:r>
            <a:r>
              <a:rPr lang="en-ID" dirty="0" err="1"/>
              <a:t>nilai</a:t>
            </a:r>
            <a:r>
              <a:rPr lang="en-ID" dirty="0"/>
              <a:t>.  </a:t>
            </a:r>
          </a:p>
          <a:p>
            <a:r>
              <a:rPr lang="en-ID" dirty="0" err="1"/>
              <a:t>Perbedaan-perbedaan</a:t>
            </a:r>
            <a:r>
              <a:rPr lang="en-ID" dirty="0"/>
              <a:t>  </a:t>
            </a:r>
            <a:r>
              <a:rPr lang="en-ID" dirty="0" err="1"/>
              <a:t>inilah</a:t>
            </a:r>
            <a:r>
              <a:rPr lang="en-ID" dirty="0"/>
              <a:t>  yang  </a:t>
            </a:r>
            <a:r>
              <a:rPr lang="en-ID" dirty="0" err="1"/>
              <a:t>akhirnya</a:t>
            </a:r>
            <a:r>
              <a:rPr lang="en-ID" dirty="0"/>
              <a:t>  </a:t>
            </a:r>
            <a:r>
              <a:rPr lang="en-ID" dirty="0" err="1"/>
              <a:t>membawa</a:t>
            </a:r>
            <a:r>
              <a:rPr lang="en-ID" dirty="0"/>
              <a:t>  </a:t>
            </a:r>
            <a:r>
              <a:rPr lang="en-ID" dirty="0" err="1"/>
              <a:t>organisasi</a:t>
            </a:r>
            <a:r>
              <a:rPr lang="en-ID" dirty="0"/>
              <a:t>  </a:t>
            </a:r>
            <a:r>
              <a:rPr lang="en-ID" dirty="0" err="1"/>
              <a:t>ke</a:t>
            </a:r>
            <a:r>
              <a:rPr lang="en-ID" dirty="0"/>
              <a:t>  </a:t>
            </a:r>
            <a:r>
              <a:rPr lang="en-ID" dirty="0" err="1"/>
              <a:t>dalam</a:t>
            </a:r>
            <a:r>
              <a:rPr lang="en-ID" dirty="0"/>
              <a:t>  </a:t>
            </a:r>
            <a:r>
              <a:rPr lang="en-ID" dirty="0" err="1"/>
              <a:t>suasana</a:t>
            </a:r>
            <a:r>
              <a:rPr lang="en-ID" dirty="0"/>
              <a:t>  </a:t>
            </a:r>
            <a:r>
              <a:rPr lang="en-ID" dirty="0" err="1"/>
              <a:t>konflik</a:t>
            </a:r>
            <a:r>
              <a:rPr lang="en-ID" dirty="0"/>
              <a:t>. </a:t>
            </a:r>
          </a:p>
          <a:p>
            <a:r>
              <a:rPr lang="en-ID" dirty="0"/>
              <a:t>OKI agar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tampil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dan </a:t>
            </a:r>
            <a:r>
              <a:rPr lang="en-ID" dirty="0" err="1"/>
              <a:t>kelompok</a:t>
            </a:r>
            <a:r>
              <a:rPr lang="en-ID" dirty="0"/>
              <a:t> yang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 </a:t>
            </a:r>
            <a:r>
              <a:rPr lang="en-ID" dirty="0" err="1"/>
              <a:t>menciptakan</a:t>
            </a:r>
            <a:r>
              <a:rPr lang="en-ID" dirty="0"/>
              <a:t>  </a:t>
            </a:r>
            <a:r>
              <a:rPr lang="en-ID" dirty="0" err="1"/>
              <a:t>hubungan</a:t>
            </a:r>
            <a:r>
              <a:rPr lang="en-ID" dirty="0"/>
              <a:t>  </a:t>
            </a:r>
            <a:r>
              <a:rPr lang="en-ID" dirty="0" err="1"/>
              <a:t>kerja</a:t>
            </a:r>
            <a:r>
              <a:rPr lang="en-ID" dirty="0"/>
              <a:t>  yang  </a:t>
            </a:r>
            <a:r>
              <a:rPr lang="en-ID" dirty="0" err="1"/>
              <a:t>saling</a:t>
            </a:r>
            <a:r>
              <a:rPr lang="en-ID" dirty="0"/>
              <a:t>  </a:t>
            </a:r>
            <a:r>
              <a:rPr lang="en-ID" dirty="0" err="1"/>
              <a:t>mendukung</a:t>
            </a:r>
            <a:r>
              <a:rPr lang="en-ID" dirty="0"/>
              <a:t>  </a:t>
            </a:r>
            <a:r>
              <a:rPr lang="en-ID" dirty="0" err="1"/>
              <a:t>satu</a:t>
            </a:r>
            <a:r>
              <a:rPr lang="en-ID" dirty="0"/>
              <a:t>  </a:t>
            </a:r>
            <a:r>
              <a:rPr lang="en-ID" dirty="0" err="1"/>
              <a:t>sama</a:t>
            </a:r>
            <a:r>
              <a:rPr lang="en-ID" dirty="0"/>
              <a:t>  lain,  </a:t>
            </a:r>
            <a:r>
              <a:rPr lang="en-ID" dirty="0" err="1"/>
              <a:t>menuju</a:t>
            </a:r>
            <a:r>
              <a:rPr lang="en-ID" dirty="0"/>
              <a:t> </a:t>
            </a:r>
            <a:r>
              <a:rPr lang="en-ID" dirty="0" err="1"/>
              <a:t>pencapaian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(Lambert et al.2006).</a:t>
            </a:r>
          </a:p>
        </p:txBody>
      </p:sp>
    </p:spTree>
    <p:extLst>
      <p:ext uri="{BB962C8B-B14F-4D97-AF65-F5344CB8AC3E}">
        <p14:creationId xmlns:p14="http://schemas.microsoft.com/office/powerpoint/2010/main" val="311202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86F4-83F1-43A4-A845-BBE118CAC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824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/>
              <a:t>Lanjutan</a:t>
            </a:r>
            <a:r>
              <a:rPr lang="en-US" sz="2800" dirty="0"/>
              <a:t> </a:t>
            </a:r>
            <a:r>
              <a:rPr lang="en-US" sz="2800" dirty="0" err="1"/>
              <a:t>Ltr</a:t>
            </a:r>
            <a:r>
              <a:rPr lang="en-US" sz="2800" dirty="0"/>
              <a:t> bel </a:t>
            </a:r>
            <a:r>
              <a:rPr lang="en-US" sz="2800" dirty="0" err="1"/>
              <a:t>Munculnya</a:t>
            </a:r>
            <a:r>
              <a:rPr lang="en-US" sz="2800" dirty="0"/>
              <a:t> </a:t>
            </a:r>
            <a:r>
              <a:rPr lang="en-US" sz="2800" dirty="0" err="1"/>
              <a:t>Konflik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88DFD-298E-4ACA-897C-464D8A876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9713"/>
            <a:ext cx="10515600" cy="46216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dirty="0"/>
              <a:t>Davis and </a:t>
            </a:r>
            <a:r>
              <a:rPr lang="en-US" sz="3200" dirty="0" err="1"/>
              <a:t>Newstrom</a:t>
            </a:r>
            <a:r>
              <a:rPr lang="en-US" sz="3200" dirty="0"/>
              <a:t> (1981):</a:t>
            </a:r>
          </a:p>
          <a:p>
            <a:pPr algn="just"/>
            <a:r>
              <a:rPr lang="en-US" sz="3200" i="1" dirty="0"/>
              <a:t>Emerging of </a:t>
            </a:r>
            <a:r>
              <a:rPr lang="en-US" sz="3200" i="1" dirty="0" err="1"/>
              <a:t>conflics</a:t>
            </a:r>
            <a:r>
              <a:rPr lang="en-US" sz="3200" i="1" dirty="0"/>
              <a:t>: organizational change, personality clashes, different sets of values, threats to status , contrasting </a:t>
            </a:r>
            <a:r>
              <a:rPr lang="en-US" sz="3200" i="1" dirty="0" err="1"/>
              <a:t>percepionsand</a:t>
            </a:r>
            <a:r>
              <a:rPr lang="en-US" sz="3200" i="1" dirty="0"/>
              <a:t> points of view.</a:t>
            </a:r>
          </a:p>
          <a:p>
            <a:pPr marL="0" indent="0" algn="just">
              <a:buNone/>
            </a:pPr>
            <a:endParaRPr lang="en-US" sz="3200" i="1" dirty="0"/>
          </a:p>
          <a:p>
            <a:pPr marL="0" indent="0" algn="just">
              <a:buNone/>
            </a:pPr>
            <a:r>
              <a:rPr lang="en-US" sz="3200" dirty="0" err="1"/>
              <a:t>Tozi</a:t>
            </a:r>
            <a:r>
              <a:rPr lang="en-US" sz="3200" dirty="0"/>
              <a:t>, Rizzo and Carrol </a:t>
            </a:r>
            <a:r>
              <a:rPr lang="en-US" sz="3200" i="1" dirty="0"/>
              <a:t>(1990)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konflik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3, </a:t>
            </a:r>
            <a:r>
              <a:rPr lang="en-US" sz="3200" dirty="0" err="1"/>
              <a:t>yaitu</a:t>
            </a:r>
            <a:r>
              <a:rPr lang="en-US" sz="3200" dirty="0"/>
              <a:t>: </a:t>
            </a:r>
          </a:p>
          <a:p>
            <a:pPr marL="0" indent="0" algn="just">
              <a:buNone/>
            </a:pPr>
            <a:r>
              <a:rPr lang="en-US" sz="3200" i="1" dirty="0"/>
              <a:t>Individual characteristic</a:t>
            </a:r>
          </a:p>
          <a:p>
            <a:pPr marL="0" indent="0" algn="just">
              <a:buNone/>
            </a:pPr>
            <a:r>
              <a:rPr lang="en-US" sz="3200" i="1" dirty="0"/>
              <a:t>Situational conditions</a:t>
            </a:r>
          </a:p>
          <a:p>
            <a:pPr marL="0" indent="0" algn="just">
              <a:buNone/>
            </a:pPr>
            <a:r>
              <a:rPr lang="en-US" sz="3200" i="1" dirty="0"/>
              <a:t>Organizations structure</a:t>
            </a:r>
          </a:p>
          <a:p>
            <a:pPr algn="just"/>
            <a:endParaRPr lang="en-ID" sz="3200" i="1" dirty="0"/>
          </a:p>
        </p:txBody>
      </p:sp>
    </p:spTree>
    <p:extLst>
      <p:ext uri="{BB962C8B-B14F-4D97-AF65-F5344CB8AC3E}">
        <p14:creationId xmlns:p14="http://schemas.microsoft.com/office/powerpoint/2010/main" val="284932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6FF3-4EA3-4386-9AD9-DAF1995B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735496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Konflik</a:t>
            </a:r>
            <a:r>
              <a:rPr lang="en-US" sz="3200" dirty="0"/>
              <a:t> </a:t>
            </a:r>
            <a:r>
              <a:rPr lang="en-US" sz="3200" dirty="0" err="1"/>
              <a:t>Berpengaruh</a:t>
            </a:r>
            <a:r>
              <a:rPr lang="en-US" sz="3200" dirty="0"/>
              <a:t> pada Kinerja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3599F-AA6F-442F-B654-0DDB976CC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1570383"/>
            <a:ext cx="10515600" cy="46463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D" dirty="0" err="1"/>
              <a:t>Indikator</a:t>
            </a:r>
            <a:r>
              <a:rPr lang="en-ID" dirty="0"/>
              <a:t> </a:t>
            </a:r>
            <a:r>
              <a:rPr lang="en-ID" dirty="0" err="1"/>
              <a:t>kesuksesan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tercermin</a:t>
            </a:r>
            <a:r>
              <a:rPr lang="en-ID" dirty="0"/>
              <a:t> pada </a:t>
            </a:r>
            <a:r>
              <a:rPr lang="en-ID" dirty="0" err="1"/>
              <a:t>kinerja</a:t>
            </a:r>
            <a:r>
              <a:rPr lang="en-ID" dirty="0"/>
              <a:t> yang </a:t>
            </a:r>
            <a:r>
              <a:rPr lang="en-ID" dirty="0" err="1"/>
              <a:t>dihasilkan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 </a:t>
            </a:r>
            <a:r>
              <a:rPr lang="en-ID" dirty="0" err="1"/>
              <a:t>komprehensif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finansial</a:t>
            </a:r>
            <a:r>
              <a:rPr lang="en-ID" dirty="0"/>
              <a:t>,  </a:t>
            </a:r>
            <a:r>
              <a:rPr lang="en-ID" dirty="0" err="1"/>
              <a:t>manusia</a:t>
            </a:r>
            <a:r>
              <a:rPr lang="en-ID" dirty="0"/>
              <a:t>, 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 dan  </a:t>
            </a:r>
            <a:r>
              <a:rPr lang="en-ID" dirty="0" err="1"/>
              <a:t>lingkungan</a:t>
            </a:r>
            <a:r>
              <a:rPr lang="en-ID" dirty="0"/>
              <a:t>  yang  </a:t>
            </a:r>
            <a:r>
              <a:rPr lang="en-ID" dirty="0" err="1"/>
              <a:t>kondusif</a:t>
            </a:r>
            <a:r>
              <a:rPr lang="en-ID" dirty="0"/>
              <a:t>.  </a:t>
            </a:r>
          </a:p>
          <a:p>
            <a:pPr algn="just"/>
            <a:r>
              <a:rPr lang="en-ID" dirty="0"/>
              <a:t>Kinerja  </a:t>
            </a:r>
            <a:r>
              <a:rPr lang="en-ID" dirty="0" err="1"/>
              <a:t>sumber</a:t>
            </a:r>
            <a:r>
              <a:rPr lang="en-ID" dirty="0"/>
              <a:t>  </a:t>
            </a:r>
            <a:r>
              <a:rPr lang="en-ID" dirty="0" err="1"/>
              <a:t>daya</a:t>
            </a:r>
            <a:r>
              <a:rPr lang="en-ID" dirty="0"/>
              <a:t>  </a:t>
            </a:r>
            <a:r>
              <a:rPr lang="en-ID" dirty="0" err="1"/>
              <a:t>manusia</a:t>
            </a:r>
            <a:r>
              <a:rPr lang="en-ID" dirty="0"/>
              <a:t>(SDM)</a:t>
            </a:r>
            <a:r>
              <a:rPr lang="en-ID" dirty="0" err="1"/>
              <a:t>dipengaruhi</a:t>
            </a:r>
            <a:r>
              <a:rPr lang="en-ID" dirty="0"/>
              <a:t>  oleh  </a:t>
            </a:r>
            <a:r>
              <a:rPr lang="en-ID" dirty="0" err="1"/>
              <a:t>dua</a:t>
            </a:r>
            <a:r>
              <a:rPr lang="en-ID" dirty="0"/>
              <a:t>  </a:t>
            </a:r>
            <a:r>
              <a:rPr lang="en-ID" dirty="0" err="1"/>
              <a:t>faktor</a:t>
            </a:r>
            <a:r>
              <a:rPr lang="en-ID" dirty="0"/>
              <a:t>  </a:t>
            </a:r>
            <a:r>
              <a:rPr lang="en-ID" dirty="0" err="1"/>
              <a:t>yaitu</a:t>
            </a:r>
            <a:r>
              <a:rPr lang="en-ID" dirty="0"/>
              <a:t>, </a:t>
            </a:r>
            <a:r>
              <a:rPr lang="en-ID" dirty="0" err="1"/>
              <a:t>faktor</a:t>
            </a:r>
            <a:r>
              <a:rPr lang="en-ID" dirty="0"/>
              <a:t>  internal  dan 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eksternal</a:t>
            </a:r>
            <a:r>
              <a:rPr lang="en-ID" dirty="0"/>
              <a:t>  SDM  (Kaushal  dan  </a:t>
            </a:r>
            <a:r>
              <a:rPr lang="en-ID" dirty="0" err="1"/>
              <a:t>Kwantes</a:t>
            </a:r>
            <a:r>
              <a:rPr lang="en-ID" dirty="0"/>
              <a:t>  20006).  </a:t>
            </a:r>
          </a:p>
          <a:p>
            <a:pPr algn="just"/>
            <a:r>
              <a:rPr lang="en-ID" dirty="0" err="1"/>
              <a:t>Faktor</a:t>
            </a:r>
            <a:r>
              <a:rPr lang="en-ID" dirty="0"/>
              <a:t>  internal  </a:t>
            </a:r>
            <a:r>
              <a:rPr lang="en-ID" dirty="0" err="1"/>
              <a:t>tersebut</a:t>
            </a:r>
            <a:r>
              <a:rPr lang="en-ID" dirty="0"/>
              <a:t>  </a:t>
            </a:r>
            <a:r>
              <a:rPr lang="en-ID" dirty="0" err="1"/>
              <a:t>bisa</a:t>
            </a:r>
            <a:r>
              <a:rPr lang="en-ID" dirty="0"/>
              <a:t> 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, </a:t>
            </a:r>
            <a:r>
              <a:rPr lang="en-ID" dirty="0" err="1"/>
              <a:t>semangat</a:t>
            </a:r>
            <a:r>
              <a:rPr lang="en-ID" dirty="0"/>
              <a:t>,  </a:t>
            </a:r>
            <a:r>
              <a:rPr lang="en-ID" dirty="0" err="1"/>
              <a:t>sikap</a:t>
            </a:r>
            <a:r>
              <a:rPr lang="en-ID" dirty="0"/>
              <a:t>,  </a:t>
            </a:r>
            <a:r>
              <a:rPr lang="en-ID" dirty="0" err="1"/>
              <a:t>kepuasan</a:t>
            </a:r>
            <a:r>
              <a:rPr lang="en-ID" dirty="0"/>
              <a:t>,  </a:t>
            </a:r>
            <a:r>
              <a:rPr lang="en-ID" dirty="0" err="1"/>
              <a:t>kedisiplinan</a:t>
            </a:r>
            <a:r>
              <a:rPr lang="en-ID" dirty="0"/>
              <a:t>,  stress,  </a:t>
            </a:r>
            <a:r>
              <a:rPr lang="en-ID" dirty="0" err="1"/>
              <a:t>komitmen</a:t>
            </a:r>
            <a:r>
              <a:rPr lang="en-ID" dirty="0"/>
              <a:t>  </a:t>
            </a:r>
            <a:r>
              <a:rPr lang="en-ID" dirty="0" err="1"/>
              <a:t>dll</a:t>
            </a:r>
            <a:r>
              <a:rPr lang="en-ID" dirty="0"/>
              <a:t>. Hal-</a:t>
            </a:r>
            <a:r>
              <a:rPr lang="en-ID" dirty="0" err="1"/>
              <a:t>hal</a:t>
            </a:r>
            <a:r>
              <a:rPr lang="en-ID" dirty="0"/>
              <a:t>  </a:t>
            </a:r>
            <a:r>
              <a:rPr lang="en-ID" dirty="0" err="1"/>
              <a:t>tersebut</a:t>
            </a:r>
            <a:r>
              <a:rPr lang="en-ID" dirty="0"/>
              <a:t>  </a:t>
            </a:r>
            <a:r>
              <a:rPr lang="en-ID" dirty="0" err="1"/>
              <a:t>tentu</a:t>
            </a:r>
            <a:r>
              <a:rPr lang="en-ID" dirty="0"/>
              <a:t>  </a:t>
            </a:r>
            <a:r>
              <a:rPr lang="en-ID" dirty="0" err="1"/>
              <a:t>saling</a:t>
            </a:r>
            <a:r>
              <a:rPr lang="en-ID" dirty="0"/>
              <a:t>  </a:t>
            </a:r>
            <a:r>
              <a:rPr lang="en-ID" dirty="0" err="1"/>
              <a:t>terkait</a:t>
            </a:r>
            <a:r>
              <a:rPr lang="en-ID" dirty="0"/>
              <a:t>  dan  </a:t>
            </a:r>
            <a:r>
              <a:rPr lang="en-ID" dirty="0" err="1"/>
              <a:t>memberikan</a:t>
            </a:r>
            <a:r>
              <a:rPr lang="en-ID" dirty="0"/>
              <a:t>  </a:t>
            </a:r>
            <a:r>
              <a:rPr lang="en-ID" dirty="0" err="1"/>
              <a:t>dampak</a:t>
            </a:r>
            <a:r>
              <a:rPr lang="en-ID" dirty="0"/>
              <a:t>  </a:t>
            </a:r>
            <a:r>
              <a:rPr lang="en-ID" dirty="0" err="1"/>
              <a:t>secara</a:t>
            </a:r>
            <a:r>
              <a:rPr lang="en-ID" dirty="0"/>
              <a:t>  </a:t>
            </a:r>
            <a:r>
              <a:rPr lang="en-ID" dirty="0" err="1"/>
              <a:t>langsung</a:t>
            </a:r>
            <a:r>
              <a:rPr lang="en-ID" dirty="0"/>
              <a:t>  yang </a:t>
            </a:r>
            <a:r>
              <a:rPr lang="en-ID" dirty="0" err="1"/>
              <a:t>signifikan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eksternal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 </a:t>
            </a:r>
            <a:r>
              <a:rPr lang="en-ID" dirty="0" err="1"/>
              <a:t>kondisi</a:t>
            </a:r>
            <a:r>
              <a:rPr lang="en-ID" dirty="0"/>
              <a:t>  </a:t>
            </a:r>
            <a:r>
              <a:rPr lang="en-ID" dirty="0" err="1"/>
              <a:t>atau</a:t>
            </a:r>
            <a:r>
              <a:rPr lang="en-ID" dirty="0"/>
              <a:t>  </a:t>
            </a:r>
            <a:r>
              <a:rPr lang="en-ID" dirty="0" err="1"/>
              <a:t>keadaan</a:t>
            </a:r>
            <a:r>
              <a:rPr lang="en-ID" dirty="0"/>
              <a:t>  </a:t>
            </a:r>
            <a:r>
              <a:rPr lang="en-ID" dirty="0" err="1"/>
              <a:t>disekitar</a:t>
            </a:r>
            <a:r>
              <a:rPr lang="en-ID" dirty="0"/>
              <a:t>  </a:t>
            </a:r>
            <a:r>
              <a:rPr lang="en-ID" dirty="0" err="1"/>
              <a:t>kita</a:t>
            </a:r>
            <a:r>
              <a:rPr lang="en-ID" dirty="0"/>
              <a:t>  yang  </a:t>
            </a:r>
            <a:r>
              <a:rPr lang="en-ID" dirty="0" err="1"/>
              <a:t>secara</a:t>
            </a:r>
            <a:r>
              <a:rPr lang="en-ID" dirty="0"/>
              <a:t>  </a:t>
            </a:r>
            <a:r>
              <a:rPr lang="en-ID" dirty="0" err="1"/>
              <a:t>tidak</a:t>
            </a:r>
            <a:r>
              <a:rPr lang="en-ID" dirty="0"/>
              <a:t>  </a:t>
            </a:r>
            <a:r>
              <a:rPr lang="en-ID" dirty="0" err="1"/>
              <a:t>langsung</a:t>
            </a:r>
            <a:r>
              <a:rPr lang="en-ID" dirty="0"/>
              <a:t> 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 </a:t>
            </a:r>
            <a:r>
              <a:rPr lang="en-ID" dirty="0" err="1"/>
              <a:t>pengaruh</a:t>
            </a:r>
            <a:r>
              <a:rPr lang="en-ID" dirty="0"/>
              <a:t>  pada  </a:t>
            </a:r>
            <a:r>
              <a:rPr lang="en-ID" dirty="0" err="1"/>
              <a:t>kinerja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,  </a:t>
            </a:r>
            <a:r>
              <a:rPr lang="en-ID" dirty="0" err="1"/>
              <a:t>kebijakan</a:t>
            </a:r>
            <a:r>
              <a:rPr lang="en-ID" dirty="0"/>
              <a:t>  </a:t>
            </a:r>
            <a:r>
              <a:rPr lang="en-ID" dirty="0" err="1"/>
              <a:t>pemerintah</a:t>
            </a:r>
            <a:r>
              <a:rPr lang="en-ID" dirty="0"/>
              <a:t>  </a:t>
            </a:r>
            <a:r>
              <a:rPr lang="en-ID" dirty="0" err="1"/>
              <a:t>atau</a:t>
            </a:r>
            <a:r>
              <a:rPr lang="en-ID" dirty="0"/>
              <a:t>  </a:t>
            </a:r>
            <a:r>
              <a:rPr lang="en-ID" dirty="0" err="1"/>
              <a:t>lembaga</a:t>
            </a:r>
            <a:r>
              <a:rPr lang="en-ID" dirty="0"/>
              <a:t>,  </a:t>
            </a:r>
            <a:r>
              <a:rPr lang="en-ID" dirty="0" err="1"/>
              <a:t>adanya</a:t>
            </a:r>
            <a:r>
              <a:rPr lang="en-ID" dirty="0"/>
              <a:t>  </a:t>
            </a:r>
            <a:r>
              <a:rPr lang="en-ID" dirty="0" err="1"/>
              <a:t>persaingan</a:t>
            </a:r>
            <a:r>
              <a:rPr lang="en-ID" dirty="0"/>
              <a:t>,  </a:t>
            </a:r>
            <a:r>
              <a:rPr lang="en-ID" dirty="0" err="1"/>
              <a:t>sistem</a:t>
            </a:r>
            <a:r>
              <a:rPr lang="en-ID" dirty="0"/>
              <a:t> 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, </a:t>
            </a:r>
            <a:r>
              <a:rPr lang="en-ID" dirty="0" err="1"/>
              <a:t>budaya</a:t>
            </a:r>
            <a:r>
              <a:rPr lang="en-ID" dirty="0"/>
              <a:t> dan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pemimpin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39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F931F-123C-4732-BF55-6C6D3C97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D" sz="3200" dirty="0" err="1"/>
              <a:t>Semakin</a:t>
            </a:r>
            <a:r>
              <a:rPr lang="en-ID" sz="3200" dirty="0"/>
              <a:t> </a:t>
            </a:r>
            <a:r>
              <a:rPr lang="en-ID" sz="3200" dirty="0" err="1"/>
              <a:t>besar</a:t>
            </a:r>
            <a:r>
              <a:rPr lang="en-ID" sz="3200" dirty="0"/>
              <a:t>   </a:t>
            </a:r>
            <a:r>
              <a:rPr lang="en-ID" sz="3200" dirty="0" err="1"/>
              <a:t>organisasi</a:t>
            </a:r>
            <a:r>
              <a:rPr lang="en-ID" sz="3200" dirty="0"/>
              <a:t>,   dan   </a:t>
            </a:r>
            <a:r>
              <a:rPr lang="en-ID" sz="3200" dirty="0" err="1"/>
              <a:t>terspesialisasi</a:t>
            </a:r>
            <a:r>
              <a:rPr lang="en-ID" sz="3200" dirty="0"/>
              <a:t> </a:t>
            </a:r>
            <a:r>
              <a:rPr lang="en-ID" sz="3200" dirty="0" err="1"/>
              <a:t>kegiatannya</a:t>
            </a:r>
            <a:r>
              <a:rPr lang="en-ID" sz="3200" dirty="0"/>
              <a:t>, </a:t>
            </a:r>
            <a:r>
              <a:rPr lang="en-ID" sz="3200" dirty="0" err="1"/>
              <a:t>semakin</a:t>
            </a:r>
            <a:r>
              <a:rPr lang="en-ID" sz="3200" dirty="0"/>
              <a:t>  </a:t>
            </a:r>
            <a:r>
              <a:rPr lang="en-ID" sz="3200" dirty="0" err="1"/>
              <a:t>besar</a:t>
            </a:r>
            <a:r>
              <a:rPr lang="en-ID" sz="3200" dirty="0"/>
              <a:t>  </a:t>
            </a:r>
            <a:r>
              <a:rPr lang="en-ID" sz="3200" dirty="0" err="1"/>
              <a:t>peluang</a:t>
            </a:r>
            <a:r>
              <a:rPr lang="en-ID" sz="3200" dirty="0"/>
              <a:t> </a:t>
            </a:r>
            <a:r>
              <a:rPr lang="en-ID" sz="3200" dirty="0" err="1"/>
              <a:t>konflik</a:t>
            </a:r>
            <a:r>
              <a:rPr lang="en-ID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ACAD4-BB61-4AD5-824C-F85204A08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D" dirty="0" err="1"/>
              <a:t>Adanya</a:t>
            </a:r>
            <a:r>
              <a:rPr lang="en-ID" dirty="0"/>
              <a:t>  </a:t>
            </a:r>
            <a:r>
              <a:rPr lang="en-ID" dirty="0" err="1"/>
              <a:t>pemimpin</a:t>
            </a:r>
            <a:r>
              <a:rPr lang="en-ID" dirty="0"/>
              <a:t>  dan  </a:t>
            </a:r>
            <a:r>
              <a:rPr lang="en-ID" dirty="0" err="1"/>
              <a:t>bawahan</a:t>
            </a:r>
            <a:r>
              <a:rPr lang="en-ID" dirty="0"/>
              <a:t>  </a:t>
            </a:r>
            <a:r>
              <a:rPr lang="en-ID" dirty="0" err="1"/>
              <a:t>merupaka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 </a:t>
            </a:r>
            <a:r>
              <a:rPr lang="en-ID" dirty="0" err="1"/>
              <a:t>bahwa</a:t>
            </a:r>
            <a:r>
              <a:rPr lang="en-ID" dirty="0"/>
              <a:t>  </a:t>
            </a:r>
            <a:r>
              <a:rPr lang="en-ID" dirty="0" err="1"/>
              <a:t>organisasi</a:t>
            </a:r>
            <a:r>
              <a:rPr lang="en-ID" dirty="0"/>
              <a:t>  dan  </a:t>
            </a:r>
            <a:r>
              <a:rPr lang="en-ID" dirty="0" err="1"/>
              <a:t>struktur</a:t>
            </a:r>
            <a:r>
              <a:rPr lang="en-ID" dirty="0"/>
              <a:t>  </a:t>
            </a:r>
            <a:r>
              <a:rPr lang="en-ID" dirty="0" err="1"/>
              <a:t>saling</a:t>
            </a:r>
            <a:r>
              <a:rPr lang="en-ID" dirty="0"/>
              <a:t>  </a:t>
            </a:r>
            <a:r>
              <a:rPr lang="en-ID" dirty="0" err="1"/>
              <a:t>berkaitan</a:t>
            </a:r>
            <a:r>
              <a:rPr lang="en-ID" dirty="0"/>
              <a:t>.  </a:t>
            </a:r>
          </a:p>
          <a:p>
            <a:pPr algn="just"/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: </a:t>
            </a:r>
            <a:r>
              <a:rPr lang="en-ID" dirty="0" err="1"/>
              <a:t>ukuran</a:t>
            </a:r>
            <a:r>
              <a:rPr lang="en-ID" dirty="0"/>
              <a:t> (</a:t>
            </a:r>
            <a:r>
              <a:rPr lang="en-ID" dirty="0" err="1"/>
              <a:t>organisasi</a:t>
            </a:r>
            <a:r>
              <a:rPr lang="en-ID" dirty="0"/>
              <a:t>), </a:t>
            </a:r>
            <a:r>
              <a:rPr lang="en-ID" dirty="0" err="1"/>
              <a:t>derajat</a:t>
            </a:r>
            <a:r>
              <a:rPr lang="en-ID" dirty="0"/>
              <a:t>   </a:t>
            </a:r>
            <a:r>
              <a:rPr lang="en-ID" dirty="0" err="1"/>
              <a:t>spesialisasi</a:t>
            </a:r>
            <a:r>
              <a:rPr lang="en-ID" dirty="0"/>
              <a:t>   </a:t>
            </a:r>
            <a:r>
              <a:rPr lang="en-ID" dirty="0" err="1"/>
              <a:t>yg</a:t>
            </a:r>
            <a:r>
              <a:rPr lang="en-ID" dirty="0"/>
              <a:t>   </a:t>
            </a:r>
            <a:r>
              <a:rPr lang="en-ID" dirty="0" err="1"/>
              <a:t>diberikan</a:t>
            </a:r>
            <a:r>
              <a:rPr lang="en-ID" dirty="0"/>
              <a:t>   </a:t>
            </a:r>
            <a:r>
              <a:rPr lang="en-ID" dirty="0" err="1"/>
              <a:t>kpd</a:t>
            </a:r>
            <a:r>
              <a:rPr lang="en-ID" dirty="0"/>
              <a:t>   </a:t>
            </a:r>
            <a:r>
              <a:rPr lang="en-ID" dirty="0" err="1"/>
              <a:t>anggota</a:t>
            </a:r>
            <a:r>
              <a:rPr lang="en-ID" dirty="0"/>
              <a:t>   </a:t>
            </a:r>
            <a:r>
              <a:rPr lang="en-ID" dirty="0" err="1"/>
              <a:t>kepada</a:t>
            </a:r>
            <a:r>
              <a:rPr lang="en-ID" dirty="0"/>
              <a:t>   </a:t>
            </a:r>
            <a:r>
              <a:rPr lang="en-ID" dirty="0" err="1"/>
              <a:t>organisasi</a:t>
            </a:r>
            <a:r>
              <a:rPr lang="en-ID" dirty="0"/>
              <a:t>,   </a:t>
            </a:r>
            <a:r>
              <a:rPr lang="en-ID" dirty="0" err="1"/>
              <a:t>kejelasan</a:t>
            </a:r>
            <a:r>
              <a:rPr lang="en-ID" dirty="0"/>
              <a:t> </a:t>
            </a:r>
            <a:r>
              <a:rPr lang="en-ID" dirty="0" err="1"/>
              <a:t>jurisdiksi</a:t>
            </a:r>
            <a:r>
              <a:rPr lang="en-ID" dirty="0"/>
              <a:t>  (wilayah  </a:t>
            </a:r>
            <a:r>
              <a:rPr lang="en-ID" dirty="0" err="1"/>
              <a:t>kerja</a:t>
            </a:r>
            <a:r>
              <a:rPr lang="en-ID" dirty="0"/>
              <a:t>),  </a:t>
            </a:r>
            <a:r>
              <a:rPr lang="en-ID" dirty="0" err="1"/>
              <a:t>kecocokan</a:t>
            </a:r>
            <a:r>
              <a:rPr lang="en-ID" dirty="0"/>
              <a:t>  </a:t>
            </a:r>
            <a:r>
              <a:rPr lang="en-ID" dirty="0" err="1"/>
              <a:t>antara</a:t>
            </a:r>
            <a:r>
              <a:rPr lang="en-ID" dirty="0"/>
              <a:t>  </a:t>
            </a:r>
            <a:r>
              <a:rPr lang="en-ID" dirty="0" err="1"/>
              <a:t>tujuan</a:t>
            </a:r>
            <a:r>
              <a:rPr lang="en-ID" dirty="0"/>
              <a:t>  </a:t>
            </a:r>
            <a:r>
              <a:rPr lang="en-ID" dirty="0" err="1"/>
              <a:t>anggota</a:t>
            </a:r>
            <a:r>
              <a:rPr lang="en-ID" dirty="0"/>
              <a:t>  </a:t>
            </a:r>
            <a:r>
              <a:rPr lang="en-ID" dirty="0" err="1"/>
              <a:t>dengan</a:t>
            </a:r>
            <a:r>
              <a:rPr lang="en-ID" dirty="0"/>
              <a:t>  </a:t>
            </a:r>
            <a:r>
              <a:rPr lang="en-ID" dirty="0" err="1"/>
              <a:t>tujuan</a:t>
            </a:r>
            <a:r>
              <a:rPr lang="en-ID" dirty="0"/>
              <a:t>  </a:t>
            </a:r>
            <a:r>
              <a:rPr lang="en-ID" dirty="0" err="1"/>
              <a:t>organisasi</a:t>
            </a:r>
            <a:r>
              <a:rPr lang="en-ID" dirty="0"/>
              <a:t>, </a:t>
            </a:r>
            <a:r>
              <a:rPr lang="en-ID" dirty="0" err="1"/>
              <a:t>gaya</a:t>
            </a:r>
            <a:r>
              <a:rPr lang="en-ID" dirty="0"/>
              <a:t>   </a:t>
            </a:r>
            <a:r>
              <a:rPr lang="en-ID" dirty="0" err="1"/>
              <a:t>kepemimpinan</a:t>
            </a:r>
            <a:r>
              <a:rPr lang="en-ID" dirty="0"/>
              <a:t>,   dan   </a:t>
            </a:r>
            <a:r>
              <a:rPr lang="en-ID" dirty="0" err="1"/>
              <a:t>sistem</a:t>
            </a:r>
            <a:r>
              <a:rPr lang="en-ID" dirty="0"/>
              <a:t>   </a:t>
            </a:r>
            <a:r>
              <a:rPr lang="en-ID" dirty="0" err="1"/>
              <a:t>imbalan</a:t>
            </a:r>
            <a:r>
              <a:rPr lang="en-ID" dirty="0"/>
              <a:t>.  </a:t>
            </a:r>
          </a:p>
          <a:p>
            <a:pPr algn="just"/>
            <a:r>
              <a:rPr lang="en-ID" dirty="0"/>
              <a:t>Hasil </a:t>
            </a:r>
            <a:r>
              <a:rPr lang="en-ID" dirty="0" err="1"/>
              <a:t>penelitian</a:t>
            </a:r>
            <a:r>
              <a:rPr lang="en-ID" dirty="0"/>
              <a:t>: </a:t>
            </a:r>
            <a:r>
              <a:rPr lang="en-ID" dirty="0" err="1"/>
              <a:t>ukuran</a:t>
            </a:r>
            <a:r>
              <a:rPr lang="en-ID" dirty="0"/>
              <a:t>  </a:t>
            </a:r>
            <a:r>
              <a:rPr lang="en-ID" dirty="0" err="1"/>
              <a:t>organisasi</a:t>
            </a:r>
            <a:r>
              <a:rPr lang="en-ID" dirty="0"/>
              <a:t>  dan  </a:t>
            </a:r>
            <a:r>
              <a:rPr lang="en-ID" dirty="0" err="1"/>
              <a:t>derajat</a:t>
            </a:r>
            <a:r>
              <a:rPr lang="en-ID" dirty="0"/>
              <a:t>  </a:t>
            </a:r>
            <a:r>
              <a:rPr lang="en-ID" dirty="0" err="1"/>
              <a:t>spesialisasi</a:t>
            </a:r>
            <a:r>
              <a:rPr lang="en-ID" dirty="0"/>
              <a:t>  </a:t>
            </a:r>
            <a:r>
              <a:rPr lang="en-ID" dirty="0" err="1"/>
              <a:t>merupakan</a:t>
            </a:r>
            <a:r>
              <a:rPr lang="en-ID" dirty="0"/>
              <a:t> 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  </a:t>
            </a:r>
            <a:r>
              <a:rPr lang="en-ID" dirty="0" err="1"/>
              <a:t>mendorong</a:t>
            </a:r>
            <a:r>
              <a:rPr lang="en-ID" dirty="0"/>
              <a:t>   </a:t>
            </a:r>
            <a:r>
              <a:rPr lang="en-ID" dirty="0" err="1"/>
              <a:t>terjadinya</a:t>
            </a:r>
            <a:r>
              <a:rPr lang="en-ID" dirty="0"/>
              <a:t>   </a:t>
            </a:r>
            <a:r>
              <a:rPr lang="en-ID" dirty="0" err="1"/>
              <a:t>konflik</a:t>
            </a:r>
            <a:r>
              <a:rPr lang="en-ID" dirty="0"/>
              <a:t>   </a:t>
            </a:r>
            <a:r>
              <a:rPr lang="en-ID" dirty="0" err="1"/>
              <a:t>struktur</a:t>
            </a:r>
            <a:r>
              <a:rPr lang="en-ID" dirty="0"/>
              <a:t>.   </a:t>
            </a:r>
          </a:p>
          <a:p>
            <a:pPr algn="just"/>
            <a:r>
              <a:rPr lang="en-ID" dirty="0"/>
              <a:t>Makin   </a:t>
            </a:r>
            <a:r>
              <a:rPr lang="en-ID" dirty="0" err="1"/>
              <a:t>besar</a:t>
            </a:r>
            <a:r>
              <a:rPr lang="en-ID" dirty="0"/>
              <a:t>   </a:t>
            </a:r>
            <a:r>
              <a:rPr lang="en-ID" dirty="0" err="1"/>
              <a:t>organisasi</a:t>
            </a:r>
            <a:r>
              <a:rPr lang="en-ID" dirty="0"/>
              <a:t>,   dan  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terspesialisasi</a:t>
            </a:r>
            <a:r>
              <a:rPr lang="en-ID" dirty="0"/>
              <a:t> </a:t>
            </a:r>
            <a:r>
              <a:rPr lang="en-ID" dirty="0" err="1"/>
              <a:t>kegiatannya</a:t>
            </a:r>
            <a:r>
              <a:rPr lang="en-ID" dirty="0"/>
              <a:t>,  </a:t>
            </a:r>
            <a:r>
              <a:rPr lang="en-ID" dirty="0" err="1"/>
              <a:t>maka</a:t>
            </a:r>
            <a:r>
              <a:rPr lang="en-ID" dirty="0"/>
              <a:t>  </a:t>
            </a:r>
            <a:r>
              <a:rPr lang="en-ID" dirty="0" err="1"/>
              <a:t>semakin</a:t>
            </a:r>
            <a:r>
              <a:rPr lang="en-ID" dirty="0"/>
              <a:t>  </a:t>
            </a:r>
            <a:r>
              <a:rPr lang="en-ID" dirty="0" err="1"/>
              <a:t>besar</a:t>
            </a:r>
            <a:r>
              <a:rPr lang="en-ID" dirty="0"/>
              <a:t>  pula  </a:t>
            </a:r>
            <a:r>
              <a:rPr lang="en-ID" dirty="0" err="1"/>
              <a:t>kemungkinan</a:t>
            </a:r>
            <a:r>
              <a:rPr lang="en-ID" dirty="0"/>
              <a:t>  </a:t>
            </a:r>
            <a:r>
              <a:rPr lang="en-ID" dirty="0" err="1"/>
              <a:t>terjadinya</a:t>
            </a:r>
            <a:r>
              <a:rPr lang="en-ID" dirty="0"/>
              <a:t>  </a:t>
            </a:r>
            <a:r>
              <a:rPr lang="en-ID" dirty="0" err="1"/>
              <a:t>konflik</a:t>
            </a:r>
            <a:r>
              <a:rPr lang="en-ID" dirty="0"/>
              <a:t> (Eisenhardt etal.1997 dan Tang 2007)</a:t>
            </a:r>
          </a:p>
        </p:txBody>
      </p:sp>
    </p:spTree>
    <p:extLst>
      <p:ext uri="{BB962C8B-B14F-4D97-AF65-F5344CB8AC3E}">
        <p14:creationId xmlns:p14="http://schemas.microsoft.com/office/powerpoint/2010/main" val="266773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1446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Manajemen Konflik dan Resiko </vt:lpstr>
      <vt:lpstr>Konflik itu alamiah? Konflik diperlukan?</vt:lpstr>
      <vt:lpstr>PowerPoint Presentation</vt:lpstr>
      <vt:lpstr>Lanjutan…</vt:lpstr>
      <vt:lpstr>Pengertian Konflik </vt:lpstr>
      <vt:lpstr>Latar  Belakang Konflik  </vt:lpstr>
      <vt:lpstr>Lanjutan Ltr bel Munculnya Konflik</vt:lpstr>
      <vt:lpstr>Konflik Berpengaruh pada Kinerja Organisasi </vt:lpstr>
      <vt:lpstr>Semakin besar   organisasi,   dan   terspesialisasi kegiatannya, semakin  besar  peluang konflik </vt:lpstr>
      <vt:lpstr>PowerPoint Presentation</vt:lpstr>
      <vt:lpstr>Pengertian resiko (risk) </vt:lpstr>
      <vt:lpstr>Manajemen resiko </vt:lpstr>
      <vt:lpstr>Bagaimana cara Memanaje Resiko </vt:lpstr>
      <vt:lpstr> Tujuan Manajemen Risiko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Konflik dan Resiko</dc:title>
  <dc:creator>suci sinuraya</dc:creator>
  <cp:lastModifiedBy>suci sinuraya</cp:lastModifiedBy>
  <cp:revision>18</cp:revision>
  <dcterms:created xsi:type="dcterms:W3CDTF">2021-06-11T20:53:01Z</dcterms:created>
  <dcterms:modified xsi:type="dcterms:W3CDTF">2021-06-12T08:13:26Z</dcterms:modified>
</cp:coreProperties>
</file>