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20"/>
  </p:notesMasterIdLst>
  <p:sldIdLst>
    <p:sldId id="578" r:id="rId5"/>
    <p:sldId id="596" r:id="rId6"/>
    <p:sldId id="597" r:id="rId7"/>
    <p:sldId id="598" r:id="rId8"/>
    <p:sldId id="599" r:id="rId9"/>
    <p:sldId id="604" r:id="rId10"/>
    <p:sldId id="600" r:id="rId11"/>
    <p:sldId id="602" r:id="rId12"/>
    <p:sldId id="603" r:id="rId13"/>
    <p:sldId id="605" r:id="rId14"/>
    <p:sldId id="606" r:id="rId15"/>
    <p:sldId id="586" r:id="rId16"/>
    <p:sldId id="607" r:id="rId17"/>
    <p:sldId id="579" r:id="rId18"/>
    <p:sldId id="32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3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637850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B8CE8-0F18-4306-895C-896EAC8EF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5366" y="566530"/>
            <a:ext cx="5721222" cy="526774"/>
          </a:xfrm>
        </p:spPr>
        <p:txBody>
          <a:bodyPr/>
          <a:lstStyle/>
          <a:p>
            <a:pPr algn="ctr"/>
            <a:r>
              <a:rPr lang="en-ID" dirty="0" err="1"/>
              <a:t>Ciri-ciri</a:t>
            </a:r>
            <a:r>
              <a:rPr lang="en-ID" dirty="0"/>
              <a:t> </a:t>
            </a:r>
            <a:r>
              <a:rPr lang="en-ID" dirty="0" err="1"/>
              <a:t>Kepemimpinan</a:t>
            </a:r>
            <a:r>
              <a:rPr lang="en-ID" dirty="0"/>
              <a:t> </a:t>
            </a:r>
            <a:r>
              <a:rPr lang="en-ID" dirty="0" err="1"/>
              <a:t>Beretika</a:t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93297-241C-4998-847E-3AE9051B68F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55374" y="1212574"/>
            <a:ext cx="10790678" cy="5526156"/>
          </a:xfrm>
        </p:spPr>
        <p:txBody>
          <a:bodyPr/>
          <a:lstStyle/>
          <a:p>
            <a:pPr marL="0" indent="0" algn="just">
              <a:buNone/>
            </a:pPr>
            <a:r>
              <a:rPr lang="en-ID" sz="2400" dirty="0" err="1"/>
              <a:t>Ciri-ciri</a:t>
            </a:r>
            <a:r>
              <a:rPr lang="en-ID" sz="2400" dirty="0"/>
              <a:t> </a:t>
            </a:r>
            <a:r>
              <a:rPr lang="en-ID" sz="2400" dirty="0" err="1"/>
              <a:t>kepemimpinan</a:t>
            </a:r>
            <a:r>
              <a:rPr lang="en-ID" sz="2400" dirty="0"/>
              <a:t> </a:t>
            </a:r>
            <a:r>
              <a:rPr lang="en-ID" sz="2400" dirty="0" err="1"/>
              <a:t>beretika</a:t>
            </a:r>
            <a:r>
              <a:rPr lang="en-ID" sz="2400" dirty="0"/>
              <a:t> (Freeman and Stewart, 2006).</a:t>
            </a:r>
          </a:p>
          <a:p>
            <a:pPr marL="357188" indent="-357188" algn="just">
              <a:buAutoNum type="arabicPeriod"/>
            </a:pP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pengetahuan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nilai-nilai</a:t>
            </a:r>
            <a:r>
              <a:rPr lang="en-ID" sz="2400" dirty="0"/>
              <a:t> moral, </a:t>
            </a:r>
            <a:r>
              <a:rPr lang="en-ID" sz="2400" dirty="0" err="1"/>
              <a:t>mampu</a:t>
            </a:r>
            <a:r>
              <a:rPr lang="en-ID" sz="2400" dirty="0"/>
              <a:t> </a:t>
            </a:r>
            <a:r>
              <a:rPr lang="en-ID" sz="2400" dirty="0" err="1"/>
              <a:t>menjelaskannya</a:t>
            </a:r>
            <a:r>
              <a:rPr lang="en-ID" sz="2400" dirty="0"/>
              <a:t> dan </a:t>
            </a:r>
            <a:r>
              <a:rPr lang="en-ID" sz="2400" dirty="0" err="1"/>
              <a:t>menjalankan</a:t>
            </a:r>
            <a:r>
              <a:rPr lang="en-ID" sz="2400" dirty="0"/>
              <a:t> </a:t>
            </a:r>
            <a:r>
              <a:rPr lang="en-ID" sz="2400" dirty="0" err="1"/>
              <a:t>nilai-nilai</a:t>
            </a:r>
            <a:r>
              <a:rPr lang="en-ID" sz="2400" dirty="0"/>
              <a:t> moral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kehidupannya</a:t>
            </a:r>
            <a:r>
              <a:rPr lang="en-ID" sz="2400" dirty="0"/>
              <a:t>. </a:t>
            </a:r>
          </a:p>
          <a:p>
            <a:pPr marL="357188" indent="0" algn="just">
              <a:buNone/>
            </a:pPr>
            <a:r>
              <a:rPr lang="en-ID" sz="2400" i="1" dirty="0"/>
              <a:t>“It is important for leaders to tell a compelling and morally rich story, but ethical  leaders must also embody and live the story”.</a:t>
            </a:r>
          </a:p>
          <a:p>
            <a:pPr marL="357188" indent="-357188" algn="just">
              <a:buNone/>
            </a:pPr>
            <a:r>
              <a:rPr lang="en-ID" sz="2400" dirty="0"/>
              <a:t>2.   </a:t>
            </a:r>
            <a:r>
              <a:rPr lang="en-ID" sz="2400" dirty="0" err="1"/>
              <a:t>Senantiasa</a:t>
            </a:r>
            <a:r>
              <a:rPr lang="en-ID" sz="2400" dirty="0"/>
              <a:t> </a:t>
            </a:r>
            <a:r>
              <a:rPr lang="en-ID" sz="2400" dirty="0" err="1"/>
              <a:t>fokus</a:t>
            </a:r>
            <a:r>
              <a:rPr lang="en-ID" sz="2400" dirty="0"/>
              <a:t> </a:t>
            </a:r>
            <a:r>
              <a:rPr lang="en-ID" sz="2400" dirty="0" err="1"/>
              <a:t>kepada</a:t>
            </a:r>
            <a:r>
              <a:rPr lang="en-ID" sz="2400" dirty="0"/>
              <a:t> </a:t>
            </a:r>
            <a:r>
              <a:rPr lang="en-ID" sz="2400" dirty="0" err="1"/>
              <a:t>keberhasilan</a:t>
            </a:r>
            <a:r>
              <a:rPr lang="en-ID" sz="2400" dirty="0"/>
              <a:t> </a:t>
            </a:r>
            <a:r>
              <a:rPr lang="en-ID" sz="2400" dirty="0" err="1"/>
              <a:t>organisasi</a:t>
            </a:r>
            <a:r>
              <a:rPr lang="en-ID" sz="2400" dirty="0"/>
              <a:t> </a:t>
            </a:r>
            <a:r>
              <a:rPr lang="en-ID" sz="2400" dirty="0" err="1"/>
              <a:t>dibanding</a:t>
            </a:r>
            <a:r>
              <a:rPr lang="en-ID" sz="2400" dirty="0"/>
              <a:t> </a:t>
            </a:r>
            <a:r>
              <a:rPr lang="en-ID" sz="2400" dirty="0" err="1"/>
              <a:t>kepentingan</a:t>
            </a:r>
            <a:r>
              <a:rPr lang="en-ID" sz="2400" dirty="0"/>
              <a:t> </a:t>
            </a:r>
            <a:r>
              <a:rPr lang="en-ID" sz="2400" dirty="0" err="1"/>
              <a:t>individu</a:t>
            </a:r>
            <a:r>
              <a:rPr lang="en-ID" sz="2400" dirty="0"/>
              <a:t>.</a:t>
            </a:r>
          </a:p>
          <a:p>
            <a:pPr marL="447675" indent="0" algn="just">
              <a:buNone/>
            </a:pPr>
            <a:r>
              <a:rPr lang="en-ID" sz="2400" dirty="0" err="1"/>
              <a:t>Pemimpin</a:t>
            </a:r>
            <a:r>
              <a:rPr lang="en-ID" sz="2400" dirty="0"/>
              <a:t> </a:t>
            </a:r>
            <a:r>
              <a:rPr lang="en-ID" sz="2400" dirty="0" err="1"/>
              <a:t>memahami</a:t>
            </a:r>
            <a:r>
              <a:rPr lang="en-ID" sz="2400" dirty="0"/>
              <a:t> </a:t>
            </a:r>
            <a:r>
              <a:rPr lang="en-ID" sz="2400" dirty="0" err="1"/>
              <a:t>posisinya</a:t>
            </a:r>
            <a:r>
              <a:rPr lang="en-ID" sz="2400" dirty="0"/>
              <a:t> di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organisasi</a:t>
            </a:r>
            <a:r>
              <a:rPr lang="en-ID" sz="2400" dirty="0"/>
              <a:t>, di </a:t>
            </a:r>
            <a:r>
              <a:rPr lang="en-ID" sz="2400" dirty="0" err="1"/>
              <a:t>hadapan</a:t>
            </a:r>
            <a:r>
              <a:rPr lang="en-ID" sz="2400" dirty="0"/>
              <a:t> </a:t>
            </a:r>
            <a:r>
              <a:rPr lang="en-ID" sz="2400" dirty="0" err="1"/>
              <a:t>anggota</a:t>
            </a:r>
            <a:r>
              <a:rPr lang="en-ID" sz="2400" dirty="0"/>
              <a:t> dan  stakeholder. </a:t>
            </a:r>
          </a:p>
          <a:p>
            <a:pPr marL="447675" indent="-447675" algn="just">
              <a:buNone/>
            </a:pPr>
            <a:r>
              <a:rPr lang="en-ID" sz="2400" dirty="0"/>
              <a:t>3. </a:t>
            </a:r>
            <a:r>
              <a:rPr lang="en-ID" sz="2400" dirty="0" err="1"/>
              <a:t>Menemukan</a:t>
            </a:r>
            <a:r>
              <a:rPr lang="en-ID" sz="2400" dirty="0"/>
              <a:t> orang-orang </a:t>
            </a:r>
            <a:r>
              <a:rPr lang="en-ID" sz="2400" dirty="0" err="1"/>
              <a:t>berintegritas</a:t>
            </a:r>
            <a:r>
              <a:rPr lang="en-ID" sz="2400" dirty="0"/>
              <a:t> dan </a:t>
            </a:r>
            <a:r>
              <a:rPr lang="en-ID" sz="2400" dirty="0" err="1"/>
              <a:t>mengembangkan</a:t>
            </a:r>
            <a:r>
              <a:rPr lang="en-ID" sz="2400" dirty="0"/>
              <a:t> </a:t>
            </a:r>
            <a:r>
              <a:rPr lang="en-ID" sz="2400" dirty="0" err="1"/>
              <a:t>kepercayaan</a:t>
            </a:r>
            <a:r>
              <a:rPr lang="en-ID" sz="2400" dirty="0"/>
              <a:t> </a:t>
            </a:r>
            <a:r>
              <a:rPr lang="en-ID" sz="2400" dirty="0" err="1"/>
              <a:t>kepadanya</a:t>
            </a:r>
            <a:r>
              <a:rPr lang="en-ID" sz="2400" dirty="0"/>
              <a:t>. </a:t>
            </a:r>
            <a:r>
              <a:rPr lang="en-ID" sz="2400" dirty="0" err="1"/>
              <a:t>Saat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, yang </a:t>
            </a:r>
            <a:r>
              <a:rPr lang="en-ID" sz="2400" dirty="0" err="1"/>
              <a:t>dipentingkan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orang yang </a:t>
            </a:r>
            <a:r>
              <a:rPr lang="en-ID" sz="2400" dirty="0" err="1"/>
              <a:t>berintegritas</a:t>
            </a:r>
            <a:r>
              <a:rPr lang="en-ID" sz="2400" dirty="0"/>
              <a:t> dan </a:t>
            </a:r>
            <a:r>
              <a:rPr lang="en-ID" sz="2400" dirty="0" err="1"/>
              <a:t>bertanggungjawab,bukan</a:t>
            </a:r>
            <a:r>
              <a:rPr lang="en-ID" sz="2400" dirty="0"/>
              <a:t> </a:t>
            </a:r>
            <a:r>
              <a:rPr lang="en-ID" sz="2400" dirty="0" err="1"/>
              <a:t>sekedar</a:t>
            </a:r>
            <a:r>
              <a:rPr lang="en-ID" sz="2400" dirty="0"/>
              <a:t> </a:t>
            </a:r>
            <a:r>
              <a:rPr lang="en-ID" sz="2400" dirty="0" err="1"/>
              <a:t>pintar</a:t>
            </a:r>
            <a:r>
              <a:rPr lang="en-ID" sz="2400" dirty="0"/>
              <a:t> dan </a:t>
            </a:r>
            <a:r>
              <a:rPr lang="en-ID" sz="2400" dirty="0" err="1"/>
              <a:t>trampil</a:t>
            </a:r>
            <a:r>
              <a:rPr lang="en-ID" sz="2400" dirty="0"/>
              <a:t>. </a:t>
            </a:r>
            <a:r>
              <a:rPr lang="en-ID" sz="2400" dirty="0" err="1"/>
              <a:t>Mereka</a:t>
            </a:r>
            <a:r>
              <a:rPr lang="en-ID" sz="2400" dirty="0"/>
              <a:t> </a:t>
            </a:r>
            <a:r>
              <a:rPr lang="en-ID" sz="2400" dirty="0" err="1"/>
              <a:t>inilah</a:t>
            </a:r>
            <a:r>
              <a:rPr lang="en-ID" sz="2400" dirty="0"/>
              <a:t> yang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dipercaya</a:t>
            </a:r>
            <a:r>
              <a:rPr lang="en-ID" sz="2400" dirty="0"/>
              <a:t> </a:t>
            </a:r>
            <a:r>
              <a:rPr lang="en-ID" sz="2400" dirty="0" err="1"/>
              <a:t>mengembangkan</a:t>
            </a:r>
            <a:r>
              <a:rPr lang="en-ID" sz="2400" dirty="0"/>
              <a:t> </a:t>
            </a:r>
            <a:r>
              <a:rPr lang="en-ID" sz="2400" dirty="0" err="1"/>
              <a:t>organisasi</a:t>
            </a:r>
            <a:r>
              <a:rPr lang="en-ID" sz="2400" dirty="0"/>
              <a:t> </a:t>
            </a:r>
            <a:r>
              <a:rPr lang="en-ID" sz="2400" dirty="0" err="1"/>
              <a:t>saat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dan </a:t>
            </a:r>
            <a:r>
              <a:rPr lang="en-ID" sz="2400" dirty="0" err="1"/>
              <a:t>ke</a:t>
            </a:r>
            <a:r>
              <a:rPr lang="en-ID" sz="2400" dirty="0"/>
              <a:t> </a:t>
            </a:r>
            <a:r>
              <a:rPr lang="en-ID" sz="2400" dirty="0" err="1"/>
              <a:t>depan</a:t>
            </a:r>
            <a:r>
              <a:rPr lang="en-ID" sz="2400" dirty="0"/>
              <a:t>.</a:t>
            </a:r>
          </a:p>
          <a:p>
            <a:pPr marL="0" indent="0" algn="just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23033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5C44A-F740-4450-947B-3DD5F2147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3192" y="404812"/>
            <a:ext cx="3558208" cy="658675"/>
          </a:xfrm>
        </p:spPr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842C8-0220-4F27-B4E7-E8747E3FC41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74643" y="1162879"/>
            <a:ext cx="10502444" cy="5290310"/>
          </a:xfrm>
        </p:spPr>
        <p:txBody>
          <a:bodyPr/>
          <a:lstStyle/>
          <a:p>
            <a:pPr marL="357188" indent="-357188" algn="just">
              <a:buAutoNum type="arabicPeriod" startAt="4"/>
            </a:pP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Memelihara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menyatakan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mengembangkan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nilai-nilai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dan stakeholder: dg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membangun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komitmen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kepedulian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tanggungjawab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dan stakeholder.</a:t>
            </a:r>
          </a:p>
          <a:p>
            <a:pPr marL="357188" indent="-357188" algn="just">
              <a:buAutoNum type="arabicPeriod" startAt="4"/>
            </a:pP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Mengembangkan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mekanisme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pendapat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. Hal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mengembangkan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inovasi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pengembangan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kelembagaan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alternatif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solusi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Pemimpin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turun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kebawah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menemukan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permasalah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teknis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alternatif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solusi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lapangan</a:t>
            </a:r>
            <a:endParaRPr lang="en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 algn="just">
              <a:buNone/>
            </a:pP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Melihat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nilai-nilai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sisi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yang lain.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Pemimpin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mengambil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keputusan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mengorbankan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kepentingannya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) demi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lahirnya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benefit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wilayah, stakeholder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orang lain</a:t>
            </a:r>
          </a:p>
          <a:p>
            <a:pPr marL="268288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59133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36353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0D87A-DE12-44E6-8489-9E1B8BE61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4635" y="606287"/>
            <a:ext cx="5601952" cy="427383"/>
          </a:xfrm>
        </p:spPr>
        <p:txBody>
          <a:bodyPr/>
          <a:lstStyle/>
          <a:p>
            <a:pPr algn="ctr"/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Bacaan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C99D9-C94A-4642-B62A-97927D246A8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04461" y="1302026"/>
            <a:ext cx="10472626" cy="5151162"/>
          </a:xfrm>
        </p:spPr>
        <p:txBody>
          <a:bodyPr/>
          <a:lstStyle/>
          <a:p>
            <a:pPr marL="0" indent="0" algn="just">
              <a:buNone/>
            </a:pPr>
            <a:r>
              <a:rPr lang="en-ID" sz="2400" dirty="0" err="1"/>
              <a:t>Mengembangkan</a:t>
            </a:r>
            <a:r>
              <a:rPr lang="en-ID" sz="2400" dirty="0"/>
              <a:t> Etika </a:t>
            </a:r>
            <a:r>
              <a:rPr lang="en-ID" sz="2400" dirty="0" err="1"/>
              <a:t>Kepemimpinan</a:t>
            </a:r>
            <a:r>
              <a:rPr lang="en-ID" sz="2400" dirty="0"/>
              <a:t>: </a:t>
            </a:r>
            <a:r>
              <a:rPr lang="en-ID" sz="2400" dirty="0" err="1"/>
              <a:t>Fenomena</a:t>
            </a:r>
            <a:r>
              <a:rPr lang="en-ID" sz="2400" dirty="0"/>
              <a:t> Pada </a:t>
            </a:r>
            <a:r>
              <a:rPr lang="en-ID" sz="2400" dirty="0" err="1"/>
              <a:t>Jabatan</a:t>
            </a:r>
            <a:r>
              <a:rPr lang="en-ID" sz="2400" dirty="0"/>
              <a:t> </a:t>
            </a:r>
            <a:r>
              <a:rPr lang="en-ID" sz="2400" dirty="0" err="1"/>
              <a:t>Publik</a:t>
            </a:r>
            <a:r>
              <a:rPr lang="en-ID" sz="2400" dirty="0"/>
              <a:t> (</a:t>
            </a:r>
            <a:r>
              <a:rPr lang="en-ID" sz="2400" dirty="0" err="1"/>
              <a:t>Iwan</a:t>
            </a:r>
            <a:r>
              <a:rPr lang="en-ID" sz="2400" dirty="0"/>
              <a:t> Nugroho,  </a:t>
            </a:r>
            <a:r>
              <a:rPr lang="en-ID" sz="2400" dirty="0" err="1"/>
              <a:t>Rektor</a:t>
            </a:r>
            <a:r>
              <a:rPr lang="en-ID" sz="2400" dirty="0"/>
              <a:t> Universitas </a:t>
            </a:r>
            <a:r>
              <a:rPr lang="en-ID" sz="2400" dirty="0" err="1"/>
              <a:t>Widyagama</a:t>
            </a:r>
            <a:r>
              <a:rPr lang="en-ID" sz="2400" dirty="0"/>
              <a:t> </a:t>
            </a:r>
            <a:r>
              <a:rPr lang="en-ID" sz="2400"/>
              <a:t>Malang)</a:t>
            </a:r>
          </a:p>
          <a:p>
            <a:pPr marL="0" indent="0" algn="just">
              <a:buNone/>
            </a:pPr>
            <a:r>
              <a:rPr lang="en-ID" sz="2400"/>
              <a:t>(</a:t>
            </a:r>
            <a:r>
              <a:rPr lang="en-ID" sz="2400" dirty="0"/>
              <a:t>https://widyagama.ac.id/iwan-nugroho/wp-content/uploads/2012/01/MCW-Etika-Kepemimpinan-jabatan-publik-feb-2013.pdf)</a:t>
            </a:r>
          </a:p>
        </p:txBody>
      </p:sp>
    </p:spTree>
    <p:extLst>
      <p:ext uri="{BB962C8B-B14F-4D97-AF65-F5344CB8AC3E}">
        <p14:creationId xmlns:p14="http://schemas.microsoft.com/office/powerpoint/2010/main" val="3968681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blob:https://web.whatsapp.com/291df230-7b3d-4eed-94eb-7c1fea49b2b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AutoShape 4" descr="blob:https://web.whatsapp.com/291df230-7b3d-4eed-94eb-7c1fea49b2b8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" name="AutoShape 6" descr="blob:https://web.whatsapp.com/291df230-7b3d-4eed-94eb-7c1fea49b2b8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" name="AutoShape 8" descr="blob:https://web.whatsapp.com/291df230-7b3d-4eed-94eb-7c1fea49b2b8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" name="AutoShape 10" descr="blob:https://web.whatsapp.com/291df230-7b3d-4eed-94eb-7c1fea49b2b8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007435" y="1160131"/>
            <a:ext cx="10515600" cy="47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/>
          </a:p>
        </p:txBody>
      </p:sp>
      <p:sp>
        <p:nvSpPr>
          <p:cNvPr id="8" name="AutoShape 12" descr="blob:https://web.whatsapp.com/291df230-7b3d-4eed-94eb-7c1fea49b2b8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4525"/>
            <a:ext cx="12192000" cy="569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369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8047" y="1187355"/>
            <a:ext cx="10065315" cy="265542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  <a:t>Etika </a:t>
            </a:r>
            <a:r>
              <a:rPr lang="en-US" sz="3200" dirty="0" err="1">
                <a:solidFill>
                  <a:schemeClr val="tx1"/>
                </a:solidFill>
                <a:latin typeface="Corbel" pitchFamily="34" charset="0"/>
                <a:cs typeface="Arial" charset="0"/>
              </a:rPr>
              <a:t>Kepemimpinan</a:t>
            </a:r>
            <a:endParaRPr lang="en-US" sz="3600" dirty="0">
              <a:solidFill>
                <a:schemeClr val="tx1"/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1"/>
            <a:ext cx="10515600" cy="1642171"/>
          </a:xfrm>
        </p:spPr>
        <p:txBody>
          <a:bodyPr/>
          <a:lstStyle/>
          <a:p>
            <a:r>
              <a:rPr lang="id-ID" sz="2400" i="1" dirty="0">
                <a:latin typeface="Bell MT" panose="02020503060305020303" pitchFamily="18" charset="0"/>
              </a:rPr>
              <a:t>Dr. </a:t>
            </a:r>
            <a:r>
              <a:rPr lang="en-US" sz="2400" i="1" dirty="0" err="1">
                <a:latin typeface="Bell MT" panose="02020503060305020303" pitchFamily="18" charset="0"/>
              </a:rPr>
              <a:t>Suci</a:t>
            </a:r>
            <a:r>
              <a:rPr lang="en-US" sz="2400" i="1" dirty="0">
                <a:latin typeface="Bell MT" panose="02020503060305020303" pitchFamily="18" charset="0"/>
              </a:rPr>
              <a:t> </a:t>
            </a:r>
            <a:r>
              <a:rPr lang="en-US" sz="2400" i="1" dirty="0" err="1">
                <a:latin typeface="Bell MT" panose="02020503060305020303" pitchFamily="18" charset="0"/>
              </a:rPr>
              <a:t>Iriani</a:t>
            </a:r>
            <a:r>
              <a:rPr lang="en-US" sz="2400" i="1" dirty="0">
                <a:latin typeface="Bell MT" panose="02020503060305020303" pitchFamily="18" charset="0"/>
              </a:rPr>
              <a:t> </a:t>
            </a:r>
            <a:r>
              <a:rPr lang="en-US" sz="2400" i="1" dirty="0" err="1">
                <a:latin typeface="Bell MT" panose="02020503060305020303" pitchFamily="18" charset="0"/>
              </a:rPr>
              <a:t>Sinuraya</a:t>
            </a:r>
            <a:r>
              <a:rPr lang="id-ID" sz="2400" i="1" dirty="0">
                <a:latin typeface="Bell MT" panose="02020503060305020303" pitchFamily="18" charset="0"/>
              </a:rPr>
              <a:t>, MSi, MM</a:t>
            </a:r>
            <a:endParaRPr lang="en-US" sz="2400" i="1" dirty="0">
              <a:latin typeface="Bell MT" panose="02020503060305020303" pitchFamily="18" charset="0"/>
            </a:endParaRPr>
          </a:p>
          <a:p>
            <a:endParaRPr lang="en-US" sz="1600" i="1" dirty="0">
              <a:latin typeface="Bell MT" panose="02020503060305020303" pitchFamily="18" charset="0"/>
            </a:endParaRPr>
          </a:p>
          <a:p>
            <a:r>
              <a:rPr lang="en-US" i="1" dirty="0" err="1">
                <a:latin typeface="Bell MT" panose="02020503060305020303" pitchFamily="18" charset="0"/>
              </a:rPr>
              <a:t>Disampaikan</a:t>
            </a:r>
            <a:r>
              <a:rPr lang="en-US" i="1" dirty="0">
                <a:latin typeface="Bell MT" panose="02020503060305020303" pitchFamily="18" charset="0"/>
              </a:rPr>
              <a:t> </a:t>
            </a:r>
            <a:r>
              <a:rPr lang="en-US" i="1" dirty="0" err="1">
                <a:latin typeface="Bell MT" panose="02020503060305020303" pitchFamily="18" charset="0"/>
              </a:rPr>
              <a:t>pada</a:t>
            </a:r>
            <a:r>
              <a:rPr lang="en-US" i="1" dirty="0">
                <a:latin typeface="Bell MT" panose="02020503060305020303" pitchFamily="18" charset="0"/>
              </a:rPr>
              <a:t> </a:t>
            </a:r>
            <a:r>
              <a:rPr lang="en-US" i="1" dirty="0" err="1">
                <a:latin typeface="Bell MT" panose="02020503060305020303" pitchFamily="18" charset="0"/>
              </a:rPr>
              <a:t>Kuliah</a:t>
            </a:r>
            <a:r>
              <a:rPr lang="en-US" i="1" dirty="0">
                <a:latin typeface="Bell MT" panose="02020503060305020303" pitchFamily="18" charset="0"/>
              </a:rPr>
              <a:t> MK </a:t>
            </a:r>
            <a:r>
              <a:rPr lang="id-ID" i="1" dirty="0">
                <a:latin typeface="Bell MT" panose="02020503060305020303" pitchFamily="18" charset="0"/>
              </a:rPr>
              <a:t> </a:t>
            </a:r>
            <a:r>
              <a:rPr lang="en-GB" i="1" dirty="0" err="1">
                <a:latin typeface="Bell MT" panose="02020503060305020303" pitchFamily="18" charset="0"/>
              </a:rPr>
              <a:t>Manajemen</a:t>
            </a:r>
            <a:r>
              <a:rPr lang="en-GB" i="1" dirty="0">
                <a:latin typeface="Bell MT" panose="02020503060305020303" pitchFamily="18" charset="0"/>
              </a:rPr>
              <a:t> </a:t>
            </a:r>
            <a:r>
              <a:rPr lang="en-GB" i="1" dirty="0" err="1">
                <a:latin typeface="Bell MT" panose="02020503060305020303" pitchFamily="18" charset="0"/>
              </a:rPr>
              <a:t>Strategis</a:t>
            </a:r>
            <a:endParaRPr lang="en-GB" i="1" dirty="0">
              <a:latin typeface="Bell MT" panose="02020503060305020303" pitchFamily="18" charset="0"/>
            </a:endParaRPr>
          </a:p>
          <a:p>
            <a:r>
              <a:rPr lang="id-ID" i="1" dirty="0">
                <a:latin typeface="Bell MT" panose="02020503060305020303" pitchFamily="18" charset="0"/>
              </a:rPr>
              <a:t>Tanggal</a:t>
            </a:r>
            <a:r>
              <a:rPr lang="en-US" i="1" dirty="0">
                <a:latin typeface="Bell MT" panose="02020503060305020303" pitchFamily="18" charset="0"/>
              </a:rPr>
              <a:t> 19 </a:t>
            </a:r>
            <a:r>
              <a:rPr lang="en-US" i="1" dirty="0" err="1">
                <a:latin typeface="Bell MT" panose="02020503060305020303" pitchFamily="18" charset="0"/>
              </a:rPr>
              <a:t>Juni</a:t>
            </a:r>
            <a:r>
              <a:rPr lang="en-GB" i="1" dirty="0">
                <a:latin typeface="Bell MT" panose="02020503060305020303" pitchFamily="18" charset="0"/>
              </a:rPr>
              <a:t> </a:t>
            </a:r>
            <a:r>
              <a:rPr lang="id-ID" i="1" dirty="0">
                <a:latin typeface="Bell MT" panose="02020503060305020303" pitchFamily="18" charset="0"/>
              </a:rPr>
              <a:t>202</a:t>
            </a:r>
            <a:r>
              <a:rPr lang="en-GB" i="1" dirty="0">
                <a:latin typeface="Bell MT" panose="02020503060305020303" pitchFamily="18" charset="0"/>
              </a:rPr>
              <a:t>1</a:t>
            </a:r>
            <a:endParaRPr lang="en-US" i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138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</a:rPr>
              <a:t>Capaian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Pembelajaran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93663" indent="-93663">
              <a:buNone/>
            </a:pPr>
            <a:r>
              <a:rPr lang="id-ID" dirty="0">
                <a:latin typeface="Arial Narrow" pitchFamily="34" charset="0"/>
                <a:ea typeface="SimHei" pitchFamily="49" charset="-122"/>
              </a:rPr>
              <a:t> Mahasiswa diharapkan memahami</a:t>
            </a:r>
            <a:r>
              <a:rPr lang="en-GB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GB" dirty="0" err="1">
                <a:latin typeface="Arial Narrow" pitchFamily="34" charset="0"/>
                <a:ea typeface="SimHei" pitchFamily="49" charset="-122"/>
              </a:rPr>
              <a:t>apa</a:t>
            </a:r>
            <a:r>
              <a:rPr lang="en-GB" dirty="0">
                <a:latin typeface="Arial Narrow" pitchFamily="34" charset="0"/>
                <a:ea typeface="SimHei" pitchFamily="49" charset="-122"/>
              </a:rPr>
              <a:t> yang </a:t>
            </a:r>
            <a:r>
              <a:rPr lang="en-GB" dirty="0" err="1">
                <a:latin typeface="Arial Narrow" pitchFamily="34" charset="0"/>
                <a:ea typeface="SimHei" pitchFamily="49" charset="-122"/>
              </a:rPr>
              <a:t>dimaksud</a:t>
            </a:r>
            <a:r>
              <a:rPr lang="en-GB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GB" dirty="0" err="1">
                <a:latin typeface="Arial Narrow" pitchFamily="34" charset="0"/>
                <a:ea typeface="SimHei" pitchFamily="49" charset="-122"/>
              </a:rPr>
              <a:t>etika</a:t>
            </a:r>
            <a:r>
              <a:rPr lang="en-GB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GB" dirty="0" err="1">
                <a:latin typeface="Arial Narrow" pitchFamily="34" charset="0"/>
                <a:ea typeface="SimHei" pitchFamily="49" charset="-122"/>
              </a:rPr>
              <a:t>kepemimpinan</a:t>
            </a:r>
            <a:r>
              <a:rPr lang="en-GB" dirty="0">
                <a:latin typeface="Arial Narrow" pitchFamily="34" charset="0"/>
                <a:ea typeface="SimHei" pitchFamily="49" charset="-122"/>
              </a:rPr>
              <a:t>, </a:t>
            </a:r>
            <a:r>
              <a:rPr lang="en-GB" dirty="0" err="1">
                <a:latin typeface="Arial Narrow" pitchFamily="34" charset="0"/>
                <a:ea typeface="SimHei" pitchFamily="49" charset="-122"/>
              </a:rPr>
              <a:t>ciri</a:t>
            </a:r>
            <a:r>
              <a:rPr lang="en-GB" dirty="0">
                <a:latin typeface="Arial Narrow" pitchFamily="34" charset="0"/>
                <a:ea typeface="SimHei" pitchFamily="49" charset="-122"/>
              </a:rPr>
              <a:t> –</a:t>
            </a:r>
            <a:r>
              <a:rPr lang="en-GB" dirty="0" err="1">
                <a:latin typeface="Arial Narrow" pitchFamily="34" charset="0"/>
                <a:ea typeface="SimHei" pitchFamily="49" charset="-122"/>
              </a:rPr>
              <a:t>ciri</a:t>
            </a:r>
            <a:r>
              <a:rPr lang="en-GB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GB" dirty="0" err="1">
                <a:latin typeface="Arial Narrow" pitchFamily="34" charset="0"/>
                <a:ea typeface="SimHei" pitchFamily="49" charset="-122"/>
              </a:rPr>
              <a:t>pemimpin</a:t>
            </a:r>
            <a:r>
              <a:rPr lang="en-GB" dirty="0">
                <a:latin typeface="Arial Narrow" pitchFamily="34" charset="0"/>
                <a:ea typeface="SimHei" pitchFamily="49" charset="-122"/>
              </a:rPr>
              <a:t> yang </a:t>
            </a:r>
            <a:r>
              <a:rPr lang="en-GB" dirty="0" err="1">
                <a:latin typeface="Arial Narrow" pitchFamily="34" charset="0"/>
                <a:ea typeface="SimHei" pitchFamily="49" charset="-122"/>
              </a:rPr>
              <a:t>beretika</a:t>
            </a:r>
            <a:r>
              <a:rPr lang="en-GB" dirty="0">
                <a:latin typeface="Arial Narrow" pitchFamily="34" charset="0"/>
                <a:ea typeface="SimHei" pitchFamily="49" charset="-122"/>
              </a:rPr>
              <a:t> dan </a:t>
            </a:r>
            <a:r>
              <a:rPr lang="en-GB" dirty="0" err="1">
                <a:latin typeface="Arial Narrow" pitchFamily="34" charset="0"/>
                <a:ea typeface="SimHei" pitchFamily="49" charset="-122"/>
              </a:rPr>
              <a:t>penerapannya</a:t>
            </a:r>
            <a:r>
              <a:rPr lang="en-GB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GB" dirty="0" err="1">
                <a:latin typeface="Arial Narrow" pitchFamily="34" charset="0"/>
                <a:ea typeface="SimHei" pitchFamily="49" charset="-122"/>
              </a:rPr>
              <a:t>dalam</a:t>
            </a:r>
            <a:r>
              <a:rPr lang="en-GB" dirty="0">
                <a:latin typeface="Arial Narrow" pitchFamily="34" charset="0"/>
                <a:ea typeface="SimHei" pitchFamily="49" charset="-122"/>
              </a:rPr>
              <a:t> Tindakan </a:t>
            </a:r>
            <a:r>
              <a:rPr lang="en-GB" dirty="0" err="1">
                <a:latin typeface="Arial Narrow" pitchFamily="34" charset="0"/>
                <a:ea typeface="SimHei" pitchFamily="49" charset="-122"/>
              </a:rPr>
              <a:t>keseharian</a:t>
            </a:r>
            <a:endParaRPr lang="en-US" dirty="0">
              <a:latin typeface="Arial Narrow" pitchFamily="34" charset="0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784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2EC01-6E23-4C40-B56A-49057DFEE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5991" y="404812"/>
            <a:ext cx="4190596" cy="608979"/>
          </a:xfrm>
        </p:spPr>
        <p:txBody>
          <a:bodyPr/>
          <a:lstStyle/>
          <a:p>
            <a:pPr algn="ctr"/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Etika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9C6A3-F6BA-4604-AFA4-4FB2B93F1FE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83974" y="1540565"/>
            <a:ext cx="10393113" cy="4912623"/>
          </a:xfrm>
        </p:spPr>
        <p:txBody>
          <a:bodyPr/>
          <a:lstStyle/>
          <a:p>
            <a:pPr marL="0" indent="0" algn="just">
              <a:buNone/>
            </a:pPr>
            <a:r>
              <a:rPr lang="en-ID" sz="2800" dirty="0"/>
              <a:t>Etika </a:t>
            </a:r>
            <a:r>
              <a:rPr lang="en-ID" sz="2800" dirty="0" err="1"/>
              <a:t>merupakan</a:t>
            </a:r>
            <a:r>
              <a:rPr lang="en-ID" sz="2800" dirty="0"/>
              <a:t> </a:t>
            </a:r>
            <a:r>
              <a:rPr lang="en-ID" sz="2800" dirty="0" err="1"/>
              <a:t>mempelajari</a:t>
            </a:r>
            <a:r>
              <a:rPr lang="en-ID" sz="2800" dirty="0"/>
              <a:t> </a:t>
            </a:r>
            <a:r>
              <a:rPr lang="en-ID" sz="2800" dirty="0" err="1"/>
              <a:t>nilai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kualitas</a:t>
            </a:r>
            <a:r>
              <a:rPr lang="en-ID" sz="2800" dirty="0"/>
              <a:t> </a:t>
            </a:r>
            <a:r>
              <a:rPr lang="en-ID" sz="2800" dirty="0" err="1"/>
              <a:t>yg</a:t>
            </a:r>
            <a:r>
              <a:rPr lang="en-ID" sz="2800" dirty="0"/>
              <a:t> </a:t>
            </a:r>
            <a:r>
              <a:rPr lang="en-ID" sz="2800" dirty="0" err="1"/>
              <a:t>menjadi</a:t>
            </a:r>
            <a:r>
              <a:rPr lang="en-ID" sz="2800" dirty="0"/>
              <a:t> </a:t>
            </a:r>
            <a:r>
              <a:rPr lang="en-ID" sz="2800" dirty="0" err="1"/>
              <a:t>studi</a:t>
            </a:r>
            <a:r>
              <a:rPr lang="en-ID" sz="2800" dirty="0"/>
              <a:t> </a:t>
            </a:r>
            <a:r>
              <a:rPr lang="en-ID" sz="2800" dirty="0" err="1"/>
              <a:t>mengenai</a:t>
            </a:r>
            <a:r>
              <a:rPr lang="en-ID" sz="2800" dirty="0"/>
              <a:t> </a:t>
            </a:r>
            <a:r>
              <a:rPr lang="en-ID" sz="2800" dirty="0" err="1"/>
              <a:t>standar</a:t>
            </a:r>
            <a:r>
              <a:rPr lang="en-ID" sz="2800" dirty="0"/>
              <a:t> dan </a:t>
            </a:r>
            <a:r>
              <a:rPr lang="en-ID" sz="2800" dirty="0" err="1"/>
              <a:t>penilaian</a:t>
            </a:r>
            <a:r>
              <a:rPr lang="en-ID" sz="2800" dirty="0"/>
              <a:t> moral. </a:t>
            </a:r>
          </a:p>
          <a:p>
            <a:pPr marL="0" indent="0" algn="just">
              <a:buNone/>
            </a:pP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KBBI (</a:t>
            </a:r>
            <a:r>
              <a:rPr lang="en-ID" sz="2800" dirty="0" err="1"/>
              <a:t>pranala</a:t>
            </a:r>
            <a:r>
              <a:rPr lang="en-ID" sz="2800" dirty="0"/>
              <a:t> (link):https://kbbi.web.id/</a:t>
            </a:r>
            <a:r>
              <a:rPr lang="en-ID" sz="2800" dirty="0" err="1"/>
              <a:t>etika</a:t>
            </a:r>
            <a:r>
              <a:rPr lang="en-ID" sz="2800" dirty="0"/>
              <a:t>)</a:t>
            </a:r>
          </a:p>
          <a:p>
            <a:pPr algn="just"/>
            <a:r>
              <a:rPr lang="en-ID" sz="2800" dirty="0" err="1"/>
              <a:t>etika</a:t>
            </a:r>
            <a:r>
              <a:rPr lang="en-ID" sz="2800" dirty="0"/>
              <a:t> </a:t>
            </a:r>
            <a:r>
              <a:rPr lang="en-ID" sz="2800" dirty="0" err="1"/>
              <a:t>ilmu</a:t>
            </a:r>
            <a:r>
              <a:rPr lang="en-ID" sz="2800" dirty="0"/>
              <a:t> </a:t>
            </a:r>
            <a:r>
              <a:rPr lang="en-ID" sz="2800" dirty="0" err="1"/>
              <a:t>tentang</a:t>
            </a:r>
            <a:r>
              <a:rPr lang="en-ID" sz="2800" dirty="0"/>
              <a:t> </a:t>
            </a:r>
            <a:r>
              <a:rPr lang="en-ID" sz="2800" dirty="0" err="1"/>
              <a:t>apa</a:t>
            </a:r>
            <a:r>
              <a:rPr lang="en-ID" sz="2800" dirty="0"/>
              <a:t> </a:t>
            </a:r>
            <a:r>
              <a:rPr lang="en-ID" sz="2800" dirty="0" err="1"/>
              <a:t>yg</a:t>
            </a:r>
            <a:r>
              <a:rPr lang="en-ID" sz="2800" dirty="0"/>
              <a:t> </a:t>
            </a:r>
            <a:r>
              <a:rPr lang="en-ID" sz="2800" dirty="0" err="1"/>
              <a:t>baik</a:t>
            </a:r>
            <a:r>
              <a:rPr lang="en-ID" sz="2800" dirty="0"/>
              <a:t> dan </a:t>
            </a:r>
            <a:r>
              <a:rPr lang="en-ID" sz="2800" dirty="0" err="1"/>
              <a:t>apa</a:t>
            </a:r>
            <a:r>
              <a:rPr lang="en-ID" sz="2800" dirty="0"/>
              <a:t> </a:t>
            </a:r>
            <a:r>
              <a:rPr lang="en-ID" sz="2800" dirty="0" err="1"/>
              <a:t>yg</a:t>
            </a:r>
            <a:r>
              <a:rPr lang="en-ID" sz="2800" dirty="0"/>
              <a:t> </a:t>
            </a:r>
            <a:r>
              <a:rPr lang="en-ID" sz="2800" dirty="0" err="1"/>
              <a:t>buruk</a:t>
            </a:r>
            <a:r>
              <a:rPr lang="en-ID" sz="2800" dirty="0"/>
              <a:t> dan </a:t>
            </a:r>
            <a:r>
              <a:rPr lang="en-ID" sz="2800" dirty="0" err="1"/>
              <a:t>tentang</a:t>
            </a:r>
            <a:r>
              <a:rPr lang="en-ID" sz="2800" dirty="0"/>
              <a:t> </a:t>
            </a:r>
            <a:r>
              <a:rPr lang="en-ID" sz="2800" dirty="0" err="1"/>
              <a:t>hak</a:t>
            </a:r>
            <a:r>
              <a:rPr lang="en-ID" sz="2800" dirty="0"/>
              <a:t> dan </a:t>
            </a:r>
            <a:r>
              <a:rPr lang="en-ID" sz="2800" dirty="0" err="1"/>
              <a:t>kewajiban</a:t>
            </a:r>
            <a:r>
              <a:rPr lang="en-ID" sz="2800" dirty="0"/>
              <a:t> moral (</a:t>
            </a:r>
            <a:r>
              <a:rPr lang="en-ID" sz="2800" dirty="0" err="1"/>
              <a:t>akhlak</a:t>
            </a:r>
            <a:r>
              <a:rPr lang="en-ID" sz="2800" dirty="0"/>
              <a:t>)</a:t>
            </a:r>
          </a:p>
          <a:p>
            <a:pPr algn="just"/>
            <a:r>
              <a:rPr lang="en-ID" sz="2800" dirty="0"/>
              <a:t>Etika </a:t>
            </a:r>
            <a:r>
              <a:rPr lang="en-ID" sz="2800" dirty="0" err="1"/>
              <a:t>mencakup</a:t>
            </a:r>
            <a:r>
              <a:rPr lang="en-ID" sz="2800" dirty="0"/>
              <a:t> </a:t>
            </a:r>
            <a:r>
              <a:rPr lang="en-ID" sz="2800" dirty="0" err="1"/>
              <a:t>analisis</a:t>
            </a:r>
            <a:r>
              <a:rPr lang="en-ID" sz="2800" dirty="0"/>
              <a:t> dan </a:t>
            </a:r>
            <a:r>
              <a:rPr lang="en-ID" sz="2800" dirty="0" err="1"/>
              <a:t>penerapan</a:t>
            </a:r>
            <a:r>
              <a:rPr lang="en-ID" sz="2800" dirty="0"/>
              <a:t> </a:t>
            </a:r>
            <a:r>
              <a:rPr lang="en-ID" sz="2800" dirty="0" err="1"/>
              <a:t>konsep</a:t>
            </a:r>
            <a:r>
              <a:rPr lang="en-ID" sz="2800" dirty="0"/>
              <a:t> </a:t>
            </a:r>
            <a:r>
              <a:rPr lang="en-ID" sz="2800" dirty="0" err="1"/>
              <a:t>seperti</a:t>
            </a:r>
            <a:r>
              <a:rPr lang="en-ID" sz="2800" dirty="0"/>
              <a:t> </a:t>
            </a:r>
            <a:r>
              <a:rPr lang="en-ID" sz="2800" dirty="0" err="1"/>
              <a:t>benar</a:t>
            </a:r>
            <a:r>
              <a:rPr lang="en-ID" sz="2800" dirty="0"/>
              <a:t>, salah, </a:t>
            </a:r>
            <a:r>
              <a:rPr lang="en-ID" sz="2800" dirty="0" err="1"/>
              <a:t>baik</a:t>
            </a:r>
            <a:r>
              <a:rPr lang="en-ID" sz="2800" dirty="0"/>
              <a:t>, </a:t>
            </a:r>
            <a:r>
              <a:rPr lang="en-ID" sz="2800" dirty="0" err="1"/>
              <a:t>buruk</a:t>
            </a:r>
            <a:r>
              <a:rPr lang="en-ID" sz="2800" dirty="0"/>
              <a:t>, dan </a:t>
            </a:r>
            <a:r>
              <a:rPr lang="en-ID" sz="2800" dirty="0" err="1"/>
              <a:t>tg</a:t>
            </a:r>
            <a:r>
              <a:rPr lang="en-ID" sz="2800" dirty="0"/>
              <a:t> </a:t>
            </a:r>
            <a:r>
              <a:rPr lang="en-ID" sz="2800" dirty="0" err="1"/>
              <a:t>jawab</a:t>
            </a:r>
            <a:r>
              <a:rPr lang="en-ID" sz="2800" dirty="0"/>
              <a:t>. </a:t>
            </a:r>
          </a:p>
          <a:p>
            <a:pPr algn="just"/>
            <a:r>
              <a:rPr lang="en-ID" sz="2800" dirty="0"/>
              <a:t>Etika </a:t>
            </a:r>
            <a:r>
              <a:rPr lang="en-ID" sz="2800" dirty="0" err="1"/>
              <a:t>adalah</a:t>
            </a:r>
            <a:r>
              <a:rPr lang="en-ID" sz="2800" dirty="0"/>
              <a:t> </a:t>
            </a:r>
            <a:r>
              <a:rPr lang="en-ID" sz="2800" dirty="0" err="1"/>
              <a:t>norma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aturan</a:t>
            </a:r>
            <a:r>
              <a:rPr lang="en-ID" sz="2800" dirty="0"/>
              <a:t> </a:t>
            </a:r>
            <a:r>
              <a:rPr lang="en-ID" sz="2800" dirty="0" err="1"/>
              <a:t>yg</a:t>
            </a:r>
            <a:r>
              <a:rPr lang="en-ID" sz="2800" dirty="0"/>
              <a:t> </a:t>
            </a:r>
            <a:r>
              <a:rPr lang="en-ID" sz="2800" dirty="0" err="1"/>
              <a:t>dipakai</a:t>
            </a:r>
            <a:r>
              <a:rPr lang="en-ID" sz="2800" dirty="0"/>
              <a:t> </a:t>
            </a:r>
            <a:r>
              <a:rPr lang="en-ID" sz="2800" dirty="0" err="1"/>
              <a:t>sebagai</a:t>
            </a:r>
            <a:r>
              <a:rPr lang="en-ID" sz="2800" dirty="0"/>
              <a:t> </a:t>
            </a:r>
            <a:r>
              <a:rPr lang="en-ID" sz="2800" dirty="0" err="1"/>
              <a:t>pedoman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berperilaku</a:t>
            </a:r>
            <a:r>
              <a:rPr lang="en-ID" sz="2800" dirty="0"/>
              <a:t> di </a:t>
            </a:r>
            <a:r>
              <a:rPr lang="en-ID" sz="2800" dirty="0" err="1"/>
              <a:t>masyarakat</a:t>
            </a:r>
            <a:r>
              <a:rPr lang="en-ID" sz="2800" dirty="0"/>
              <a:t> </a:t>
            </a:r>
            <a:r>
              <a:rPr lang="en-ID" sz="2800" dirty="0" err="1"/>
              <a:t>bagi</a:t>
            </a:r>
            <a:r>
              <a:rPr lang="en-ID" sz="2800" dirty="0"/>
              <a:t> </a:t>
            </a:r>
            <a:r>
              <a:rPr lang="en-ID" sz="2800" dirty="0" err="1"/>
              <a:t>seseorang</a:t>
            </a:r>
            <a:r>
              <a:rPr lang="en-ID" sz="2800" dirty="0"/>
              <a:t> </a:t>
            </a:r>
            <a:r>
              <a:rPr lang="en-ID" sz="2800" dirty="0" err="1"/>
              <a:t>terkait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sifat</a:t>
            </a:r>
            <a:r>
              <a:rPr lang="en-ID" sz="2800" dirty="0"/>
              <a:t> </a:t>
            </a:r>
            <a:r>
              <a:rPr lang="en-ID" sz="2800" dirty="0" err="1"/>
              <a:t>baik</a:t>
            </a:r>
            <a:r>
              <a:rPr lang="en-ID" sz="2800" dirty="0"/>
              <a:t> dan </a:t>
            </a:r>
            <a:r>
              <a:rPr lang="en-ID" sz="2800" dirty="0" err="1"/>
              <a:t>buruk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7856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64DD-CDEC-4B44-8786-EE55C6DA5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2703" y="404812"/>
            <a:ext cx="3653883" cy="539405"/>
          </a:xfrm>
        </p:spPr>
        <p:txBody>
          <a:bodyPr/>
          <a:lstStyle/>
          <a:p>
            <a:pPr algn="ctr"/>
            <a:r>
              <a:rPr lang="en-ID" dirty="0"/>
              <a:t>Leadership ethics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BC346-FCE8-4B51-8D9C-3640634949F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05070" y="1252329"/>
            <a:ext cx="10572017" cy="5476461"/>
          </a:xfrm>
        </p:spPr>
        <p:txBody>
          <a:bodyPr/>
          <a:lstStyle/>
          <a:p>
            <a:pPr algn="just"/>
            <a:r>
              <a:rPr lang="en-ID" sz="2800" dirty="0"/>
              <a:t>Etika </a:t>
            </a:r>
            <a:r>
              <a:rPr lang="en-ID" sz="2800" dirty="0" err="1"/>
              <a:t>kepemimpinan</a:t>
            </a:r>
            <a:r>
              <a:rPr lang="en-ID" sz="2800" dirty="0"/>
              <a:t> </a:t>
            </a:r>
            <a:r>
              <a:rPr lang="en-ID" sz="2800" i="1" dirty="0"/>
              <a:t>(Leadership ethics ) </a:t>
            </a:r>
            <a:r>
              <a:rPr lang="en-ID" sz="2800" dirty="0" err="1"/>
              <a:t>adalah</a:t>
            </a:r>
            <a:r>
              <a:rPr lang="en-ID" sz="2800" dirty="0"/>
              <a:t> </a:t>
            </a:r>
            <a:r>
              <a:rPr lang="en-ID" sz="2800" dirty="0" err="1"/>
              <a:t>standar</a:t>
            </a:r>
            <a:r>
              <a:rPr lang="en-ID" sz="2800" dirty="0"/>
              <a:t> moral yang </a:t>
            </a:r>
            <a:r>
              <a:rPr lang="en-ID" sz="2800" dirty="0" err="1"/>
              <a:t>memberikan</a:t>
            </a:r>
            <a:r>
              <a:rPr lang="en-ID" sz="2800" dirty="0"/>
              <a:t> </a:t>
            </a:r>
            <a:r>
              <a:rPr lang="en-ID" sz="2800" dirty="0" err="1"/>
              <a:t>batas</a:t>
            </a:r>
            <a:r>
              <a:rPr lang="en-ID" sz="2800" dirty="0"/>
              <a:t> yang </a:t>
            </a:r>
            <a:r>
              <a:rPr lang="en-ID" sz="2800" dirty="0" err="1"/>
              <a:t>jelas</a:t>
            </a:r>
            <a:r>
              <a:rPr lang="en-ID" sz="2800" dirty="0"/>
              <a:t> </a:t>
            </a:r>
            <a:r>
              <a:rPr lang="en-ID" sz="2800" dirty="0" err="1"/>
              <a:t>antara</a:t>
            </a:r>
            <a:r>
              <a:rPr lang="en-ID" sz="2800" dirty="0"/>
              <a:t> yang “</a:t>
            </a:r>
            <a:r>
              <a:rPr lang="en-ID" sz="2800" dirty="0" err="1"/>
              <a:t>baik</a:t>
            </a:r>
            <a:r>
              <a:rPr lang="en-ID" sz="2800" dirty="0"/>
              <a:t>” dan “</a:t>
            </a:r>
            <a:r>
              <a:rPr lang="en-ID" sz="2800" dirty="0" err="1"/>
              <a:t>buruk</a:t>
            </a:r>
            <a:r>
              <a:rPr lang="en-ID" sz="2800" dirty="0"/>
              <a:t>”, </a:t>
            </a:r>
            <a:r>
              <a:rPr lang="en-ID" sz="2800" dirty="0" err="1"/>
              <a:t>serta</a:t>
            </a:r>
            <a:r>
              <a:rPr lang="en-ID" sz="2800" dirty="0"/>
              <a:t> </a:t>
            </a:r>
            <a:r>
              <a:rPr lang="en-ID" sz="2800" dirty="0" err="1"/>
              <a:t>menjadi</a:t>
            </a:r>
            <a:r>
              <a:rPr lang="en-ID" sz="2800" dirty="0"/>
              <a:t> </a:t>
            </a:r>
            <a:r>
              <a:rPr lang="en-ID" sz="2800" dirty="0" err="1"/>
              <a:t>pedoman</a:t>
            </a:r>
            <a:r>
              <a:rPr lang="en-ID" sz="2800" dirty="0"/>
              <a:t> </a:t>
            </a:r>
            <a:r>
              <a:rPr lang="en-ID" sz="2800" dirty="0" err="1"/>
              <a:t>pemimpin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pengambilan</a:t>
            </a:r>
            <a:r>
              <a:rPr lang="en-ID" sz="2800" dirty="0"/>
              <a:t> </a:t>
            </a:r>
            <a:r>
              <a:rPr lang="en-ID" sz="2800" dirty="0" err="1"/>
              <a:t>keputusan</a:t>
            </a:r>
            <a:r>
              <a:rPr lang="en-ID" sz="2800" dirty="0"/>
              <a:t>. </a:t>
            </a:r>
          </a:p>
          <a:p>
            <a:pPr algn="just"/>
            <a:r>
              <a:rPr lang="en-ID" sz="2800" dirty="0" err="1"/>
              <a:t>Etiket</a:t>
            </a:r>
            <a:r>
              <a:rPr lang="en-ID" sz="2800" dirty="0"/>
              <a:t> </a:t>
            </a:r>
            <a:r>
              <a:rPr lang="en-ID" sz="2800" dirty="0" err="1"/>
              <a:t>Kepemimpinan</a:t>
            </a:r>
            <a:r>
              <a:rPr lang="en-ID" sz="2800" dirty="0"/>
              <a:t> </a:t>
            </a:r>
            <a:r>
              <a:rPr lang="en-ID" sz="2800" dirty="0" err="1"/>
              <a:t>adalah</a:t>
            </a:r>
            <a:r>
              <a:rPr lang="en-ID" sz="2800" dirty="0"/>
              <a:t> </a:t>
            </a:r>
            <a:r>
              <a:rPr lang="en-ID" sz="2800" dirty="0" err="1"/>
              <a:t>cara-cara</a:t>
            </a:r>
            <a:r>
              <a:rPr lang="en-ID" sz="2800" dirty="0"/>
              <a:t> yang </a:t>
            </a:r>
            <a:r>
              <a:rPr lang="en-ID" sz="2800" dirty="0" err="1"/>
              <a:t>dianggap</a:t>
            </a:r>
            <a:r>
              <a:rPr lang="en-ID" sz="2800" dirty="0"/>
              <a:t> </a:t>
            </a:r>
            <a:r>
              <a:rPr lang="en-ID" sz="2800" dirty="0" err="1"/>
              <a:t>benar</a:t>
            </a:r>
            <a:r>
              <a:rPr lang="en-ID" sz="2800" dirty="0"/>
              <a:t> </a:t>
            </a:r>
            <a:r>
              <a:rPr lang="en-ID" sz="2800" dirty="0" err="1"/>
              <a:t>secara</a:t>
            </a:r>
            <a:r>
              <a:rPr lang="en-ID" sz="2800" dirty="0"/>
              <a:t> </a:t>
            </a:r>
            <a:r>
              <a:rPr lang="en-ID" sz="2800" dirty="0" err="1"/>
              <a:t>umum</a:t>
            </a:r>
            <a:r>
              <a:rPr lang="en-ID" sz="2800" dirty="0"/>
              <a:t> oleh </a:t>
            </a:r>
            <a:r>
              <a:rPr lang="en-ID" sz="2800" dirty="0" err="1"/>
              <a:t>sekelompok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suatu</a:t>
            </a:r>
            <a:r>
              <a:rPr lang="en-ID" sz="2800" dirty="0"/>
              <a:t> </a:t>
            </a:r>
            <a:r>
              <a:rPr lang="en-ID" sz="2800" dirty="0" err="1"/>
              <a:t>komunitas</a:t>
            </a:r>
            <a:r>
              <a:rPr lang="en-ID" sz="2800" dirty="0"/>
              <a:t> </a:t>
            </a:r>
            <a:r>
              <a:rPr lang="en-ID" sz="2800" dirty="0" err="1"/>
              <a:t>masyarakat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mempengaruhi</a:t>
            </a:r>
            <a:r>
              <a:rPr lang="en-ID" sz="2800" dirty="0"/>
              <a:t> orang lain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mencapai</a:t>
            </a:r>
            <a:r>
              <a:rPr lang="en-ID" sz="2800" dirty="0"/>
              <a:t> </a:t>
            </a:r>
            <a:r>
              <a:rPr lang="en-ID" sz="2800" dirty="0" err="1"/>
              <a:t>suatu</a:t>
            </a:r>
            <a:r>
              <a:rPr lang="en-ID" sz="2800" dirty="0"/>
              <a:t> </a:t>
            </a:r>
            <a:r>
              <a:rPr lang="en-ID" sz="2800" dirty="0" err="1"/>
              <a:t>tujuan</a:t>
            </a:r>
            <a:r>
              <a:rPr lang="en-ID" sz="2800" dirty="0"/>
              <a:t> </a:t>
            </a:r>
            <a:r>
              <a:rPr lang="en-ID" sz="2800" dirty="0" err="1"/>
              <a:t>bersama</a:t>
            </a:r>
            <a:r>
              <a:rPr lang="en-ID" sz="2800" dirty="0"/>
              <a:t> yang </a:t>
            </a:r>
            <a:r>
              <a:rPr lang="en-ID" sz="2800" dirty="0" err="1"/>
              <a:t>dimiliki</a:t>
            </a:r>
            <a:r>
              <a:rPr lang="en-ID" sz="2800" dirty="0"/>
              <a:t> oleh </a:t>
            </a:r>
            <a:r>
              <a:rPr lang="en-ID" sz="2800" dirty="0" err="1"/>
              <a:t>suatu</a:t>
            </a:r>
            <a:r>
              <a:rPr lang="en-ID" sz="2800" dirty="0"/>
              <a:t> </a:t>
            </a:r>
            <a:r>
              <a:rPr lang="en-ID" sz="2800" dirty="0" err="1"/>
              <a:t>organisasi</a:t>
            </a:r>
            <a:r>
              <a:rPr lang="en-ID" sz="2800" dirty="0"/>
              <a:t>.</a:t>
            </a:r>
          </a:p>
          <a:p>
            <a:pPr algn="just"/>
            <a:r>
              <a:rPr lang="en-ID" sz="2800" dirty="0" err="1"/>
              <a:t>Pemimpin</a:t>
            </a:r>
            <a:r>
              <a:rPr lang="en-ID" sz="2800" dirty="0"/>
              <a:t> yang </a:t>
            </a:r>
            <a:r>
              <a:rPr lang="en-ID" sz="2800" dirty="0" err="1"/>
              <a:t>beretika</a:t>
            </a:r>
            <a:r>
              <a:rPr lang="en-ID" sz="2800" dirty="0"/>
              <a:t> </a:t>
            </a:r>
            <a:r>
              <a:rPr lang="en-ID" sz="2800" dirty="0" err="1"/>
              <a:t>akan</a:t>
            </a:r>
            <a:r>
              <a:rPr lang="en-ID" sz="2800" dirty="0"/>
              <a:t> </a:t>
            </a:r>
            <a:r>
              <a:rPr lang="en-ID" sz="2800" dirty="0" err="1"/>
              <a:t>berpikir</a:t>
            </a:r>
            <a:r>
              <a:rPr lang="en-ID" sz="2800" dirty="0"/>
              <a:t> dan </a:t>
            </a:r>
            <a:r>
              <a:rPr lang="en-ID" sz="2800" dirty="0" err="1"/>
              <a:t>bertindak</a:t>
            </a:r>
            <a:r>
              <a:rPr lang="en-ID" sz="2800" dirty="0"/>
              <a:t> </a:t>
            </a:r>
            <a:r>
              <a:rPr lang="en-ID" sz="2800" dirty="0" err="1"/>
              <a:t>sesuai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b="1" dirty="0" err="1"/>
              <a:t>norma</a:t>
            </a:r>
            <a:r>
              <a:rPr lang="en-ID" sz="2800" b="1" dirty="0"/>
              <a:t> </a:t>
            </a:r>
            <a:r>
              <a:rPr lang="en-ID" sz="2800" b="1" dirty="0" err="1"/>
              <a:t>kepantasan</a:t>
            </a:r>
            <a:r>
              <a:rPr lang="en-ID" sz="2800" b="1" dirty="0"/>
              <a:t> </a:t>
            </a:r>
            <a:r>
              <a:rPr lang="en-ID" sz="2800" b="1" dirty="0" err="1"/>
              <a:t>dalam</a:t>
            </a:r>
            <a:r>
              <a:rPr lang="en-ID" sz="2800" b="1" dirty="0"/>
              <a:t> </a:t>
            </a:r>
            <a:r>
              <a:rPr lang="en-ID" sz="2800" b="1" dirty="0" err="1"/>
              <a:t>hubungan</a:t>
            </a:r>
            <a:r>
              <a:rPr lang="en-ID" sz="2800" b="1" dirty="0"/>
              <a:t> </a:t>
            </a:r>
            <a:r>
              <a:rPr lang="en-ID" sz="2800" b="1" dirty="0" err="1"/>
              <a:t>sosial</a:t>
            </a:r>
            <a:r>
              <a:rPr lang="en-ID" sz="2800" dirty="0"/>
              <a:t>. </a:t>
            </a:r>
          </a:p>
          <a:p>
            <a:pPr algn="just"/>
            <a:r>
              <a:rPr lang="en-ID" sz="2800" i="1" dirty="0"/>
              <a:t>Leadership ethi</a:t>
            </a:r>
            <a:r>
              <a:rPr lang="en-ID" sz="2800" dirty="0"/>
              <a:t>cs  </a:t>
            </a:r>
            <a:r>
              <a:rPr lang="en-ID" sz="2800" dirty="0" err="1"/>
              <a:t>terkait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dua</a:t>
            </a:r>
            <a:r>
              <a:rPr lang="en-ID" sz="2800" dirty="0"/>
              <a:t> </a:t>
            </a:r>
            <a:r>
              <a:rPr lang="en-ID" sz="2800" dirty="0" err="1"/>
              <a:t>hal</a:t>
            </a:r>
            <a:r>
              <a:rPr lang="en-ID" sz="2800" dirty="0"/>
              <a:t> pada </a:t>
            </a:r>
            <a:r>
              <a:rPr lang="en-ID" sz="2800" dirty="0" err="1"/>
              <a:t>diri</a:t>
            </a:r>
            <a:r>
              <a:rPr lang="en-ID" sz="2800" dirty="0"/>
              <a:t> </a:t>
            </a:r>
            <a:r>
              <a:rPr lang="en-ID" sz="2800" dirty="0" err="1"/>
              <a:t>seorang</a:t>
            </a:r>
            <a:r>
              <a:rPr lang="en-ID" sz="2800" dirty="0"/>
              <a:t> </a:t>
            </a:r>
            <a:r>
              <a:rPr lang="en-ID" sz="2800" dirty="0" err="1"/>
              <a:t>pemimpin</a:t>
            </a:r>
            <a:r>
              <a:rPr lang="en-ID" sz="2800" dirty="0"/>
              <a:t>, </a:t>
            </a:r>
            <a:r>
              <a:rPr lang="en-ID" sz="2800" dirty="0" err="1"/>
              <a:t>yaitu</a:t>
            </a:r>
            <a:r>
              <a:rPr lang="en-ID" sz="2800" dirty="0"/>
              <a:t> </a:t>
            </a:r>
            <a:r>
              <a:rPr lang="en-ID" sz="2800" b="1" dirty="0" err="1"/>
              <a:t>karakter</a:t>
            </a:r>
            <a:r>
              <a:rPr lang="en-ID" sz="2800" b="1" dirty="0"/>
              <a:t> </a:t>
            </a:r>
            <a:r>
              <a:rPr lang="en-ID" sz="2800" b="1" dirty="0" err="1"/>
              <a:t>atau</a:t>
            </a:r>
            <a:r>
              <a:rPr lang="en-ID" sz="2800" b="1" dirty="0"/>
              <a:t> </a:t>
            </a:r>
            <a:r>
              <a:rPr lang="en-ID" sz="2800" b="1" dirty="0" err="1"/>
              <a:t>kepribadian</a:t>
            </a:r>
            <a:r>
              <a:rPr lang="en-ID" sz="2800" b="1" dirty="0"/>
              <a:t> dan </a:t>
            </a:r>
            <a:r>
              <a:rPr lang="en-ID" sz="2800" b="1" dirty="0" err="1"/>
              <a:t>tindakan</a:t>
            </a:r>
            <a:r>
              <a:rPr lang="en-ID" sz="2800" b="1" dirty="0"/>
              <a:t> </a:t>
            </a:r>
            <a:r>
              <a:rPr lang="en-ID" sz="2800" b="1" dirty="0" err="1"/>
              <a:t>atau</a:t>
            </a:r>
            <a:r>
              <a:rPr lang="en-ID" sz="2800" b="1" dirty="0"/>
              <a:t> </a:t>
            </a:r>
            <a:r>
              <a:rPr lang="en-ID" sz="2800" b="1" dirty="0" err="1"/>
              <a:t>perilaku</a:t>
            </a:r>
            <a:endParaRPr lang="en-ID" sz="2800" b="1" dirty="0"/>
          </a:p>
          <a:p>
            <a:pPr algn="just"/>
            <a:endParaRPr lang="en-ID" sz="2800" b="1" dirty="0"/>
          </a:p>
        </p:txBody>
      </p:sp>
    </p:spTree>
    <p:extLst>
      <p:ext uri="{BB962C8B-B14F-4D97-AF65-F5344CB8AC3E}">
        <p14:creationId xmlns:p14="http://schemas.microsoft.com/office/powerpoint/2010/main" val="460556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09DA5-819D-4834-8666-A4A825645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5503" y="566530"/>
            <a:ext cx="4111083" cy="506896"/>
          </a:xfrm>
        </p:spPr>
        <p:txBody>
          <a:bodyPr/>
          <a:lstStyle/>
          <a:p>
            <a:r>
              <a:rPr lang="en-ID" dirty="0" err="1"/>
              <a:t>Kepemimpinan</a:t>
            </a:r>
            <a:r>
              <a:rPr lang="en-ID" dirty="0"/>
              <a:t> </a:t>
            </a:r>
            <a:r>
              <a:rPr lang="en-ID" dirty="0" err="1"/>
              <a:t>Etis</a:t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91190-C6F8-459B-BDC0-11EACEDD7CA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74643" y="1282148"/>
            <a:ext cx="10502444" cy="5171040"/>
          </a:xfrm>
        </p:spPr>
        <p:txBody>
          <a:bodyPr/>
          <a:lstStyle/>
          <a:p>
            <a:pPr marL="0" indent="0" algn="just">
              <a:buNone/>
            </a:pPr>
            <a:r>
              <a:rPr lang="en-ID" sz="2400" dirty="0" err="1"/>
              <a:t>Kepemimpinan</a:t>
            </a:r>
            <a:r>
              <a:rPr lang="en-ID" sz="2400" dirty="0"/>
              <a:t> </a:t>
            </a:r>
            <a:r>
              <a:rPr lang="en-ID" sz="2400" dirty="0" err="1"/>
              <a:t>Etis</a:t>
            </a:r>
            <a:endParaRPr lang="en-ID" sz="2400" dirty="0"/>
          </a:p>
          <a:p>
            <a:pPr algn="just"/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prinsip-prinsip</a:t>
            </a:r>
            <a:r>
              <a:rPr lang="en-ID" sz="2400" dirty="0"/>
              <a:t>, </a:t>
            </a:r>
            <a:r>
              <a:rPr lang="en-ID" sz="2400" dirty="0" err="1"/>
              <a:t>keyakinan</a:t>
            </a:r>
            <a:r>
              <a:rPr lang="en-ID" sz="2400" dirty="0"/>
              <a:t> dan </a:t>
            </a:r>
            <a:r>
              <a:rPr lang="en-ID" sz="2400" dirty="0" err="1"/>
              <a:t>niali-nilai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yg</a:t>
            </a:r>
            <a:r>
              <a:rPr lang="en-ID" sz="2400" dirty="0"/>
              <a:t> </a:t>
            </a:r>
            <a:r>
              <a:rPr lang="en-ID" sz="2400" dirty="0" err="1"/>
              <a:t>benar</a:t>
            </a:r>
            <a:r>
              <a:rPr lang="en-ID" sz="2400" dirty="0"/>
              <a:t> dan salah </a:t>
            </a:r>
            <a:r>
              <a:rPr lang="en-ID" sz="2400" dirty="0" err="1"/>
              <a:t>menggambarkan</a:t>
            </a:r>
            <a:r>
              <a:rPr lang="en-ID" sz="2400" dirty="0"/>
              <a:t> </a:t>
            </a:r>
            <a:r>
              <a:rPr lang="en-ID" sz="2400" dirty="0" err="1"/>
              <a:t>dasar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perilaku</a:t>
            </a:r>
            <a:r>
              <a:rPr lang="en-ID" sz="2400" dirty="0"/>
              <a:t> </a:t>
            </a:r>
            <a:r>
              <a:rPr lang="en-ID" sz="2400" dirty="0" err="1"/>
              <a:t>orgnisasi</a:t>
            </a:r>
            <a:r>
              <a:rPr lang="en-ID" sz="2400" dirty="0"/>
              <a:t> </a:t>
            </a:r>
            <a:r>
              <a:rPr lang="en-ID" sz="2400" dirty="0" err="1"/>
              <a:t>sehingga</a:t>
            </a:r>
            <a:r>
              <a:rPr lang="en-ID" sz="2400" dirty="0"/>
              <a:t> </a:t>
            </a:r>
            <a:r>
              <a:rPr lang="en-ID" sz="2400" dirty="0" err="1"/>
              <a:t>merumuskan</a:t>
            </a:r>
            <a:r>
              <a:rPr lang="en-ID" sz="2400" dirty="0"/>
              <a:t> </a:t>
            </a:r>
            <a:r>
              <a:rPr lang="en-ID" sz="2400" dirty="0" err="1"/>
              <a:t>dasar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pemimpin</a:t>
            </a:r>
            <a:r>
              <a:rPr lang="en-ID" sz="2400" dirty="0"/>
              <a:t> </a:t>
            </a:r>
            <a:r>
              <a:rPr lang="en-ID" sz="2400" dirty="0" err="1"/>
              <a:t>mempengaruhi</a:t>
            </a:r>
            <a:r>
              <a:rPr lang="en-ID" sz="2400" dirty="0"/>
              <a:t> </a:t>
            </a:r>
            <a:r>
              <a:rPr lang="en-ID" sz="2400" dirty="0" err="1"/>
              <a:t>karyawan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mencapai</a:t>
            </a:r>
            <a:r>
              <a:rPr lang="en-ID" sz="2400" dirty="0"/>
              <a:t> </a:t>
            </a:r>
            <a:r>
              <a:rPr lang="en-ID" sz="2400" dirty="0" err="1"/>
              <a:t>tujuan</a:t>
            </a:r>
            <a:r>
              <a:rPr lang="en-ID" sz="2400" dirty="0"/>
              <a:t> </a:t>
            </a:r>
            <a:r>
              <a:rPr lang="en-ID" sz="2400" dirty="0" err="1"/>
              <a:t>organisasi</a:t>
            </a:r>
            <a:r>
              <a:rPr lang="en-ID" sz="2400" dirty="0"/>
              <a:t> (Al –</a:t>
            </a:r>
            <a:r>
              <a:rPr lang="en-ID" sz="2400" dirty="0" err="1"/>
              <a:t>Sharafi</a:t>
            </a:r>
            <a:r>
              <a:rPr lang="en-ID" sz="2400" dirty="0"/>
              <a:t> &amp; </a:t>
            </a:r>
            <a:r>
              <a:rPr lang="en-ID" sz="2400" dirty="0" err="1"/>
              <a:t>Rajiani</a:t>
            </a:r>
            <a:r>
              <a:rPr lang="en-ID" sz="2400" dirty="0"/>
              <a:t>, 2013).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0703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ECC37-02DA-4978-A5D8-B86981906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6357" y="404813"/>
            <a:ext cx="4250230" cy="608978"/>
          </a:xfrm>
        </p:spPr>
        <p:txBody>
          <a:bodyPr/>
          <a:lstStyle/>
          <a:p>
            <a:pPr algn="ctr"/>
            <a:r>
              <a:rPr lang="en-ID" dirty="0" err="1"/>
              <a:t>Ciri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Karakteristik</a:t>
            </a:r>
            <a:r>
              <a:rPr lang="en-ID" dirty="0"/>
              <a:t> Etika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919D3-0A4F-4EEC-AF25-8DA789FA8FC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95130" y="1152939"/>
            <a:ext cx="10581957" cy="5536096"/>
          </a:xfrm>
        </p:spPr>
        <p:txBody>
          <a:bodyPr/>
          <a:lstStyle/>
          <a:p>
            <a:pPr marL="0" indent="0">
              <a:buNone/>
            </a:pP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karakteristik</a:t>
            </a:r>
            <a:r>
              <a:rPr lang="en-ID" dirty="0"/>
              <a:t> </a:t>
            </a:r>
            <a:r>
              <a:rPr lang="en-ID" dirty="0" err="1"/>
              <a:t>etika</a:t>
            </a:r>
            <a:r>
              <a:rPr lang="en-ID" dirty="0"/>
              <a:t> yang </a:t>
            </a:r>
            <a:r>
              <a:rPr lang="en-ID" dirty="0" err="1"/>
              <a:t>membedakannya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norma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. </a:t>
            </a:r>
          </a:p>
          <a:p>
            <a:r>
              <a:rPr lang="en-ID" dirty="0"/>
              <a:t>Etika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meskipun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orang lain yang </a:t>
            </a:r>
            <a:r>
              <a:rPr lang="en-ID" dirty="0" err="1"/>
              <a:t>menyaksikan</a:t>
            </a:r>
            <a:r>
              <a:rPr lang="en-ID" dirty="0"/>
              <a:t>.</a:t>
            </a:r>
          </a:p>
          <a:p>
            <a:r>
              <a:rPr lang="en-ID" dirty="0"/>
              <a:t>Etika </a:t>
            </a:r>
            <a:r>
              <a:rPr lang="en-ID" dirty="0" err="1"/>
              <a:t>sifatnya</a:t>
            </a:r>
            <a:r>
              <a:rPr lang="en-ID" dirty="0"/>
              <a:t> </a:t>
            </a:r>
            <a:r>
              <a:rPr lang="en-ID" dirty="0" err="1"/>
              <a:t>absolut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mutlak</a:t>
            </a:r>
            <a:r>
              <a:rPr lang="en-ID" dirty="0"/>
              <a:t>.</a:t>
            </a:r>
          </a:p>
          <a:p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etika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pandang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sisi</a:t>
            </a:r>
            <a:r>
              <a:rPr lang="en-ID" dirty="0"/>
              <a:t> </a:t>
            </a:r>
            <a:r>
              <a:rPr lang="en-ID" dirty="0" err="1"/>
              <a:t>batiniah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.</a:t>
            </a:r>
          </a:p>
          <a:p>
            <a:r>
              <a:rPr lang="en-ID" dirty="0"/>
              <a:t>Etika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perbuatan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.</a:t>
            </a:r>
          </a:p>
          <a:p>
            <a:pPr marL="0" indent="0">
              <a:buNone/>
            </a:pPr>
            <a:r>
              <a:rPr lang="en-ID" dirty="0"/>
              <a:t>Dg </a:t>
            </a:r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ciri-ciri</a:t>
            </a:r>
            <a:r>
              <a:rPr lang="en-ID" dirty="0"/>
              <a:t> </a:t>
            </a:r>
            <a:r>
              <a:rPr lang="en-ID" dirty="0" err="1"/>
              <a:t>etika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membedakannya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norma</a:t>
            </a:r>
            <a:r>
              <a:rPr lang="en-ID" dirty="0"/>
              <a:t> yang </a:t>
            </a:r>
            <a:r>
              <a:rPr lang="en-ID" dirty="0" err="1"/>
              <a:t>lainnya</a:t>
            </a:r>
            <a:r>
              <a:rPr lang="en-ID" dirty="0"/>
              <a:t>.</a:t>
            </a:r>
          </a:p>
          <a:p>
            <a:pPr marL="0" indent="0">
              <a:buNone/>
            </a:pPr>
            <a:r>
              <a:rPr lang="en-ID" dirty="0" err="1"/>
              <a:t>Ciri-ciri</a:t>
            </a:r>
            <a:r>
              <a:rPr lang="en-ID" dirty="0"/>
              <a:t> </a:t>
            </a:r>
            <a:r>
              <a:rPr lang="en-ID" dirty="0" err="1"/>
              <a:t>Pemimpin</a:t>
            </a:r>
            <a:r>
              <a:rPr lang="en-ID" dirty="0"/>
              <a:t> yang </a:t>
            </a:r>
            <a:r>
              <a:rPr lang="en-ID" dirty="0" err="1"/>
              <a:t>beretika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1. </a:t>
            </a:r>
            <a:r>
              <a:rPr lang="en-ID" dirty="0" err="1"/>
              <a:t>Bermartabat</a:t>
            </a:r>
            <a:r>
              <a:rPr lang="en-ID" dirty="0"/>
              <a:t> dan </a:t>
            </a:r>
            <a:r>
              <a:rPr lang="en-ID" dirty="0" err="1"/>
              <a:t>penuh</a:t>
            </a:r>
            <a:r>
              <a:rPr lang="en-ID" dirty="0"/>
              <a:t> </a:t>
            </a:r>
            <a:r>
              <a:rPr lang="en-ID" dirty="0" err="1"/>
              <a:t>hormat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/>
              <a:t>2. </a:t>
            </a:r>
            <a:r>
              <a:rPr lang="en-ID" dirty="0" err="1"/>
              <a:t>Melayani</a:t>
            </a:r>
            <a:r>
              <a:rPr lang="en-ID" dirty="0"/>
              <a:t> orang lain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sebaliknya</a:t>
            </a:r>
            <a:r>
              <a:rPr lang="en-ID" dirty="0"/>
              <a:t> </a:t>
            </a:r>
            <a:r>
              <a:rPr lang="en-ID" dirty="0" err="1"/>
              <a:t>memanffatkan</a:t>
            </a:r>
            <a:r>
              <a:rPr lang="en-ID" dirty="0"/>
              <a:t> </a:t>
            </a:r>
            <a:r>
              <a:rPr lang="en-ID" dirty="0" err="1"/>
              <a:t>karyawan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bawahannya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3. </a:t>
            </a:r>
            <a:r>
              <a:rPr lang="en-ID" dirty="0" err="1"/>
              <a:t>Berkeadilan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4. </a:t>
            </a:r>
            <a:r>
              <a:rPr lang="en-ID" dirty="0" err="1"/>
              <a:t>Jujur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5. </a:t>
            </a:r>
            <a:r>
              <a:rPr lang="en-ID" dirty="0" err="1"/>
              <a:t>Membangun</a:t>
            </a:r>
            <a:r>
              <a:rPr lang="en-ID" dirty="0"/>
              <a:t> </a:t>
            </a:r>
            <a:r>
              <a:rPr lang="en-ID" dirty="0" err="1"/>
              <a:t>komunitas</a:t>
            </a:r>
            <a:r>
              <a:rPr lang="en-ID" dirty="0">
                <a:sym typeface="Wingdings" panose="05000000000000000000" pitchFamily="2" charset="2"/>
              </a:rPr>
              <a:t> </a:t>
            </a:r>
            <a:r>
              <a:rPr lang="en-ID" dirty="0" err="1"/>
              <a:t>penguatan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dan </a:t>
            </a:r>
            <a:r>
              <a:rPr lang="en-ID" dirty="0" err="1"/>
              <a:t>organisasi</a:t>
            </a:r>
            <a:r>
              <a:rPr lang="en-ID" dirty="0"/>
              <a:t>, </a:t>
            </a:r>
            <a:r>
              <a:rPr lang="en-ID" dirty="0" err="1"/>
              <a:t>berusaha</a:t>
            </a:r>
            <a:r>
              <a:rPr lang="en-ID" dirty="0"/>
              <a:t> </a:t>
            </a:r>
            <a:r>
              <a:rPr lang="en-ID" dirty="0" err="1"/>
              <a:t>menumbuhkan</a:t>
            </a:r>
            <a:r>
              <a:rPr lang="en-ID" dirty="0"/>
              <a:t> </a:t>
            </a:r>
            <a:r>
              <a:rPr lang="en-ID" dirty="0" err="1"/>
              <a:t>kebersamaan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6.</a:t>
            </a:r>
            <a:r>
              <a:rPr lang="fi-FI" dirty="0"/>
              <a:t> Menggunakan nilai sebagai landasan keputusan.</a:t>
            </a:r>
          </a:p>
          <a:p>
            <a:pPr marL="0" indent="0">
              <a:buNone/>
            </a:pPr>
            <a:r>
              <a:rPr lang="fi-FI" dirty="0"/>
              <a:t>7. Menjadi Teladan</a:t>
            </a:r>
            <a:r>
              <a:rPr lang="en-ID" dirty="0"/>
              <a:t> 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19387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9AA10-A1A8-4FBD-BB0E-CB866A392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695" y="404812"/>
            <a:ext cx="3325891" cy="638797"/>
          </a:xfrm>
        </p:spPr>
        <p:txBody>
          <a:bodyPr/>
          <a:lstStyle/>
          <a:p>
            <a:r>
              <a:rPr lang="en-US" dirty="0"/>
              <a:t>Beda Etika dan </a:t>
            </a:r>
            <a:r>
              <a:rPr lang="en-US" dirty="0" err="1"/>
              <a:t>Etiket</a:t>
            </a:r>
            <a:endParaRPr lang="en-ID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B3C497-E19E-4F6D-BE99-63B06D293E55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255136200"/>
              </p:ext>
            </p:extLst>
          </p:nvPr>
        </p:nvGraphicFramePr>
        <p:xfrm>
          <a:off x="1295401" y="2186609"/>
          <a:ext cx="9756912" cy="4485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99">
                  <a:extLst>
                    <a:ext uri="{9D8B030D-6E8A-4147-A177-3AD203B41FA5}">
                      <a16:colId xmlns:a16="http://schemas.microsoft.com/office/drawing/2014/main" val="3272866813"/>
                    </a:ext>
                  </a:extLst>
                </a:gridCol>
                <a:gridCol w="4054974">
                  <a:extLst>
                    <a:ext uri="{9D8B030D-6E8A-4147-A177-3AD203B41FA5}">
                      <a16:colId xmlns:a16="http://schemas.microsoft.com/office/drawing/2014/main" val="787089351"/>
                    </a:ext>
                  </a:extLst>
                </a:gridCol>
                <a:gridCol w="4810539">
                  <a:extLst>
                    <a:ext uri="{9D8B030D-6E8A-4147-A177-3AD203B41FA5}">
                      <a16:colId xmlns:a16="http://schemas.microsoft.com/office/drawing/2014/main" val="2958546351"/>
                    </a:ext>
                  </a:extLst>
                </a:gridCol>
              </a:tblGrid>
              <a:tr h="3878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Etika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Etiket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360912"/>
                  </a:ext>
                </a:extLst>
              </a:tr>
              <a:tr h="96967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Etika </a:t>
                      </a:r>
                      <a:r>
                        <a:rPr lang="en-US" dirty="0" err="1"/>
                        <a:t>adalah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niat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perbuatan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yg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bisa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dilakukan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sesuai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pertimbangan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niat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baik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sebagia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akibatnya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Etiket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terkait</a:t>
                      </a:r>
                      <a:r>
                        <a:rPr lang="en-US" dirty="0"/>
                        <a:t> dg </a:t>
                      </a:r>
                      <a:r>
                        <a:rPr lang="en-US" dirty="0" err="1"/>
                        <a:t>menetapkan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cara</a:t>
                      </a:r>
                      <a:r>
                        <a:rPr lang="en-US" dirty="0"/>
                        <a:t> untuk </a:t>
                      </a:r>
                      <a:r>
                        <a:rPr lang="en-US" dirty="0" err="1"/>
                        <a:t>melakukan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perbuatan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benarnsesuai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diharapkan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613151"/>
                  </a:ext>
                </a:extLst>
              </a:tr>
              <a:tr h="96967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Etika </a:t>
                      </a:r>
                      <a:r>
                        <a:rPr lang="en-US" dirty="0" err="1"/>
                        <a:t>adalah</a:t>
                      </a:r>
                      <a:r>
                        <a:rPr lang="en-US" dirty="0"/>
                        <a:t> Nurani (</a:t>
                      </a:r>
                      <a:r>
                        <a:rPr lang="en-US" dirty="0" err="1"/>
                        <a:t>bathiniah</a:t>
                      </a:r>
                      <a:r>
                        <a:rPr lang="en-US" dirty="0"/>
                        <a:t>) </a:t>
                      </a:r>
                      <a:r>
                        <a:rPr lang="en-US" dirty="0" err="1"/>
                        <a:t>bagaimana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harus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bersikap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etis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baik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sesungguhnya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timbul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kesadaran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diri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Etiket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adalah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formalitas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lahiriah</a:t>
                      </a:r>
                      <a:r>
                        <a:rPr lang="en-US" dirty="0"/>
                        <a:t>), </a:t>
                      </a:r>
                      <a:r>
                        <a:rPr lang="en-US" dirty="0" err="1"/>
                        <a:t>tampak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sikapnya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yg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penuh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sopan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santun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kebaikan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041922"/>
                  </a:ext>
                </a:extLst>
              </a:tr>
              <a:tr h="96967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Etika </a:t>
                      </a:r>
                      <a:r>
                        <a:rPr lang="en-US" dirty="0" err="1"/>
                        <a:t>bersifat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absolut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artinya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dapat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ditawar</a:t>
                      </a:r>
                      <a:r>
                        <a:rPr lang="en-US" dirty="0"/>
                        <a:t>. </a:t>
                      </a:r>
                      <a:r>
                        <a:rPr lang="en-US" dirty="0" err="1"/>
                        <a:t>Perbuatan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baik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mendapat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pujian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perbuatan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buruk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mendapat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sanksi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Etiket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bersifat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relatiif</a:t>
                      </a:r>
                      <a:r>
                        <a:rPr lang="en-US" dirty="0"/>
                        <a:t>. Hal </a:t>
                      </a:r>
                      <a:r>
                        <a:rPr lang="en-US" dirty="0" err="1"/>
                        <a:t>yg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dianggap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sopan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kebudayaan</a:t>
                      </a:r>
                      <a:r>
                        <a:rPr lang="en-US" dirty="0"/>
                        <a:t> A </a:t>
                      </a:r>
                      <a:r>
                        <a:rPr lang="en-US" dirty="0" err="1"/>
                        <a:t>belum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tentu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dianggap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sopan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kebudayaan</a:t>
                      </a:r>
                      <a:r>
                        <a:rPr lang="en-US" dirty="0"/>
                        <a:t> B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396643"/>
                  </a:ext>
                </a:extLst>
              </a:tr>
              <a:tr h="96967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Etika </a:t>
                      </a:r>
                      <a:r>
                        <a:rPr lang="en-US" dirty="0" err="1"/>
                        <a:t>berlakunya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tergantung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tidaknya</a:t>
                      </a:r>
                      <a:r>
                        <a:rPr lang="en-US" dirty="0"/>
                        <a:t> orang lain yang </a:t>
                      </a:r>
                      <a:r>
                        <a:rPr lang="en-US" dirty="0" err="1"/>
                        <a:t>hadir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Etiket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berlaku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jika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ada</a:t>
                      </a:r>
                      <a:r>
                        <a:rPr lang="en-US" dirty="0"/>
                        <a:t> orang lain yang </a:t>
                      </a:r>
                      <a:r>
                        <a:rPr lang="en-US" dirty="0" err="1"/>
                        <a:t>hadir</a:t>
                      </a:r>
                      <a:r>
                        <a:rPr lang="en-US" dirty="0"/>
                        <a:t>. </a:t>
                      </a:r>
                      <a:r>
                        <a:rPr lang="en-US" dirty="0" err="1"/>
                        <a:t>Sehingga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jika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ada</a:t>
                      </a:r>
                      <a:r>
                        <a:rPr lang="en-US" dirty="0"/>
                        <a:t> orang lain </a:t>
                      </a:r>
                      <a:r>
                        <a:rPr lang="en-US" dirty="0" err="1"/>
                        <a:t>yg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hadir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etiket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berlaku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07193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627E250-E21F-4072-B4BE-71CC5BD830F1}"/>
              </a:ext>
            </a:extLst>
          </p:cNvPr>
          <p:cNvSpPr/>
          <p:nvPr/>
        </p:nvSpPr>
        <p:spPr>
          <a:xfrm>
            <a:off x="3001618" y="1202636"/>
            <a:ext cx="5893903" cy="824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ID" sz="1800" b="0" i="0" u="none" strike="noStrike" dirty="0">
                <a:effectLst/>
                <a:latin typeface="Arial" panose="020B0604020202020204" pitchFamily="34" charset="0"/>
              </a:rPr>
              <a:t>K. </a:t>
            </a:r>
            <a:r>
              <a:rPr lang="en-ID" sz="1800" b="0" i="0" u="none" strike="noStrike" dirty="0" err="1">
                <a:effectLst/>
                <a:latin typeface="Arial" panose="020B0604020202020204" pitchFamily="34" charset="0"/>
              </a:rPr>
              <a:t>Bertens</a:t>
            </a:r>
            <a:r>
              <a:rPr lang="en-ID" sz="1800" b="0" i="0" u="none" strike="noStrike" dirty="0">
                <a:effectLst/>
                <a:latin typeface="Arial" panose="020B0604020202020204" pitchFamily="34" charset="0"/>
              </a:rPr>
              <a:t> (Etika, 1994)</a:t>
            </a:r>
          </a:p>
        </p:txBody>
      </p:sp>
    </p:spTree>
    <p:extLst>
      <p:ext uri="{BB962C8B-B14F-4D97-AF65-F5344CB8AC3E}">
        <p14:creationId xmlns:p14="http://schemas.microsoft.com/office/powerpoint/2010/main" val="1122798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DFCA0-4CB1-4ED2-819F-4CE78883A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487017"/>
            <a:ext cx="5280587" cy="606287"/>
          </a:xfrm>
        </p:spPr>
        <p:txBody>
          <a:bodyPr/>
          <a:lstStyle/>
          <a:p>
            <a:pPr algn="ctr"/>
            <a:r>
              <a:rPr lang="en-ID" dirty="0"/>
              <a:t>Etika dan </a:t>
            </a:r>
            <a:r>
              <a:rPr lang="en-ID" dirty="0" err="1"/>
              <a:t>Etiket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B2CF2-27D1-4613-A37C-F91DAD77EC2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24339" y="1321905"/>
            <a:ext cx="10452748" cy="5131284"/>
          </a:xfrm>
        </p:spPr>
        <p:txBody>
          <a:bodyPr/>
          <a:lstStyle/>
          <a:p>
            <a:pPr algn="just"/>
            <a:r>
              <a:rPr lang="en-ID" sz="2400" dirty="0"/>
              <a:t>Etika dan </a:t>
            </a:r>
            <a:r>
              <a:rPr lang="en-ID" sz="2400" dirty="0" err="1"/>
              <a:t>etiket</a:t>
            </a:r>
            <a:r>
              <a:rPr lang="en-ID" sz="2400" dirty="0"/>
              <a:t> </a:t>
            </a:r>
            <a:r>
              <a:rPr lang="en-ID" sz="2400" dirty="0" err="1"/>
              <a:t>sama-sama</a:t>
            </a:r>
            <a:r>
              <a:rPr lang="en-ID" sz="2400" dirty="0"/>
              <a:t> </a:t>
            </a:r>
            <a:r>
              <a:rPr lang="en-ID" sz="2400" dirty="0" err="1"/>
              <a:t>memberikan</a:t>
            </a:r>
            <a:r>
              <a:rPr lang="en-ID" sz="2400" dirty="0"/>
              <a:t> </a:t>
            </a:r>
            <a:r>
              <a:rPr lang="en-ID" sz="2400" dirty="0" err="1"/>
              <a:t>pedoman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bagaimana</a:t>
            </a:r>
            <a:r>
              <a:rPr lang="en-ID" sz="2400" dirty="0"/>
              <a:t> </a:t>
            </a:r>
            <a:r>
              <a:rPr lang="en-ID" sz="2400" dirty="0" err="1"/>
              <a:t>seharusnya</a:t>
            </a:r>
            <a:r>
              <a:rPr lang="en-ID" sz="2400" dirty="0"/>
              <a:t> </a:t>
            </a:r>
            <a:r>
              <a:rPr lang="en-ID" sz="2400" dirty="0" err="1"/>
              <a:t>sesuatu</a:t>
            </a:r>
            <a:r>
              <a:rPr lang="en-ID" sz="2400" dirty="0"/>
              <a:t> </a:t>
            </a:r>
            <a:r>
              <a:rPr lang="en-ID" sz="2400" dirty="0" err="1"/>
              <a:t>perbuatan</a:t>
            </a:r>
            <a:r>
              <a:rPr lang="en-ID" sz="2400" dirty="0"/>
              <a:t>. </a:t>
            </a:r>
            <a:r>
              <a:rPr lang="en-ID" sz="2400" dirty="0" err="1"/>
              <a:t>Namun</a:t>
            </a:r>
            <a:r>
              <a:rPr lang="en-ID" sz="2400" dirty="0"/>
              <a:t>, </a:t>
            </a:r>
            <a:r>
              <a:rPr lang="en-ID" sz="2400" dirty="0" err="1"/>
              <a:t>etika</a:t>
            </a:r>
            <a:r>
              <a:rPr lang="en-ID" sz="2400" dirty="0"/>
              <a:t>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berkaitan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moral, </a:t>
            </a:r>
            <a:r>
              <a:rPr lang="en-ID" sz="2400" dirty="0" err="1"/>
              <a:t>sedangkan</a:t>
            </a:r>
            <a:r>
              <a:rPr lang="en-ID" sz="2400" dirty="0"/>
              <a:t> </a:t>
            </a:r>
            <a:r>
              <a:rPr lang="en-ID" sz="2400" dirty="0" err="1"/>
              <a:t>etiket</a:t>
            </a:r>
            <a:r>
              <a:rPr lang="en-ID" sz="2400" dirty="0"/>
              <a:t> </a:t>
            </a:r>
            <a:r>
              <a:rPr lang="en-ID" sz="2400" dirty="0" err="1"/>
              <a:t>berkaitan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cara</a:t>
            </a:r>
            <a:r>
              <a:rPr lang="en-ID" sz="2400" dirty="0"/>
              <a:t>, </a:t>
            </a:r>
            <a:r>
              <a:rPr lang="en-ID" sz="2400" dirty="0" err="1"/>
              <a:t>sopan</a:t>
            </a:r>
            <a:r>
              <a:rPr lang="en-ID" sz="2400" dirty="0"/>
              <a:t> </a:t>
            </a:r>
            <a:r>
              <a:rPr lang="en-ID" sz="2400" dirty="0" err="1"/>
              <a:t>santun</a:t>
            </a:r>
            <a:r>
              <a:rPr lang="en-ID" sz="2400" dirty="0"/>
              <a:t>, dan tata krama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pergaulan</a:t>
            </a:r>
            <a:r>
              <a:rPr lang="en-ID" sz="2400" dirty="0"/>
              <a:t> formal.</a:t>
            </a:r>
          </a:p>
          <a:p>
            <a:pPr marL="0" indent="0" algn="just">
              <a:buNone/>
            </a:pPr>
            <a:r>
              <a:rPr lang="en-ID" sz="2400" dirty="0" err="1"/>
              <a:t>Beberapa</a:t>
            </a:r>
            <a:r>
              <a:rPr lang="en-ID" sz="2400" dirty="0"/>
              <a:t> </a:t>
            </a:r>
            <a:r>
              <a:rPr lang="en-ID" sz="2400" dirty="0" err="1"/>
              <a:t>pendapat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etiket</a:t>
            </a:r>
            <a:r>
              <a:rPr lang="en-ID" sz="2400" dirty="0"/>
              <a:t>:</a:t>
            </a:r>
          </a:p>
          <a:p>
            <a:pPr algn="just"/>
            <a:r>
              <a:rPr lang="en-ID" sz="2400" dirty="0" err="1"/>
              <a:t>Etiket</a:t>
            </a:r>
            <a:r>
              <a:rPr lang="en-ID" sz="2400" dirty="0"/>
              <a:t>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kumpulan</a:t>
            </a:r>
            <a:r>
              <a:rPr lang="en-ID" sz="2400" dirty="0"/>
              <a:t> tata </a:t>
            </a:r>
            <a:r>
              <a:rPr lang="en-ID" sz="2400" dirty="0" err="1"/>
              <a:t>cara</a:t>
            </a:r>
            <a:r>
              <a:rPr lang="en-ID" sz="2400" dirty="0"/>
              <a:t> dan </a:t>
            </a:r>
            <a:r>
              <a:rPr lang="en-ID" sz="2400" dirty="0" err="1"/>
              <a:t>sikap</a:t>
            </a:r>
            <a:r>
              <a:rPr lang="en-ID" sz="2400" dirty="0"/>
              <a:t> </a:t>
            </a:r>
            <a:r>
              <a:rPr lang="en-ID" sz="2400" dirty="0" err="1"/>
              <a:t>baik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pergaulan</a:t>
            </a:r>
            <a:r>
              <a:rPr lang="en-ID" sz="2400" dirty="0"/>
              <a:t> </a:t>
            </a:r>
            <a:r>
              <a:rPr lang="en-ID" sz="2400" dirty="0" err="1"/>
              <a:t>antar</a:t>
            </a:r>
            <a:r>
              <a:rPr lang="en-ID" sz="2400" dirty="0"/>
              <a:t> </a:t>
            </a:r>
            <a:r>
              <a:rPr lang="en-ID" sz="2400" dirty="0" err="1"/>
              <a:t>manusia</a:t>
            </a:r>
            <a:r>
              <a:rPr lang="en-ID" sz="2400" dirty="0"/>
              <a:t> yang </a:t>
            </a:r>
            <a:r>
              <a:rPr lang="en-ID" sz="2400" dirty="0" err="1"/>
              <a:t>beradab</a:t>
            </a:r>
            <a:r>
              <a:rPr lang="en-ID" sz="2400" dirty="0"/>
              <a:t>. </a:t>
            </a:r>
          </a:p>
          <a:p>
            <a:pPr algn="just"/>
            <a:r>
              <a:rPr lang="en-ID" sz="2400" dirty="0" err="1"/>
              <a:t>Etiket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tata </a:t>
            </a:r>
            <a:r>
              <a:rPr lang="en-ID" sz="2400" dirty="0" err="1"/>
              <a:t>aturan</a:t>
            </a:r>
            <a:r>
              <a:rPr lang="en-ID" sz="2400" dirty="0"/>
              <a:t> </a:t>
            </a:r>
            <a:r>
              <a:rPr lang="en-ID" sz="2400" dirty="0" err="1"/>
              <a:t>sopan</a:t>
            </a:r>
            <a:r>
              <a:rPr lang="en-ID" sz="2400" dirty="0"/>
              <a:t> </a:t>
            </a:r>
            <a:r>
              <a:rPr lang="en-ID" sz="2400" dirty="0" err="1"/>
              <a:t>santun</a:t>
            </a:r>
            <a:r>
              <a:rPr lang="en-ID" sz="2400" dirty="0"/>
              <a:t> yang </a:t>
            </a:r>
            <a:r>
              <a:rPr lang="en-ID" sz="2400" dirty="0" err="1"/>
              <a:t>disetujui</a:t>
            </a:r>
            <a:r>
              <a:rPr lang="en-ID" sz="2400" dirty="0"/>
              <a:t> oleh </a:t>
            </a:r>
            <a:r>
              <a:rPr lang="en-ID" sz="2400" dirty="0" err="1"/>
              <a:t>masyarakat</a:t>
            </a:r>
            <a:r>
              <a:rPr lang="en-ID" sz="2400" dirty="0"/>
              <a:t> </a:t>
            </a:r>
            <a:r>
              <a:rPr lang="en-ID" sz="2400" dirty="0" err="1"/>
              <a:t>tertentu</a:t>
            </a:r>
            <a:r>
              <a:rPr lang="en-ID" sz="2400" dirty="0"/>
              <a:t> dan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norma</a:t>
            </a:r>
            <a:r>
              <a:rPr lang="en-ID" sz="2400" dirty="0"/>
              <a:t> </a:t>
            </a:r>
            <a:r>
              <a:rPr lang="en-ID" sz="2400" dirty="0" err="1"/>
              <a:t>serta</a:t>
            </a:r>
            <a:r>
              <a:rPr lang="en-ID" sz="2400" dirty="0"/>
              <a:t> </a:t>
            </a:r>
            <a:r>
              <a:rPr lang="en-ID" sz="2400" dirty="0" err="1"/>
              <a:t>panutan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bertingkah</a:t>
            </a:r>
            <a:r>
              <a:rPr lang="en-ID" sz="2400" dirty="0"/>
              <a:t> </a:t>
            </a:r>
            <a:r>
              <a:rPr lang="en-ID" sz="2400" dirty="0" err="1"/>
              <a:t>laku</a:t>
            </a:r>
            <a:r>
              <a:rPr lang="en-ID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522135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4727</TotalTime>
  <Words>946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Arial Narrow</vt:lpstr>
      <vt:lpstr>Bell MT</vt:lpstr>
      <vt:lpstr>Berlin Sans FB Demi</vt:lpstr>
      <vt:lpstr>Calibri</vt:lpstr>
      <vt:lpstr>Corbel</vt:lpstr>
      <vt:lpstr>Franklin Gothic Heavy</vt:lpstr>
      <vt:lpstr>Gill Sans MT Condensed</vt:lpstr>
      <vt:lpstr>Presentation UNISA_01</vt:lpstr>
      <vt:lpstr>1_Presentation UNISA_01</vt:lpstr>
      <vt:lpstr>1_Office Theme</vt:lpstr>
      <vt:lpstr>2_Office Theme</vt:lpstr>
      <vt:lpstr>PEMBUKA BELAJAR</vt:lpstr>
      <vt:lpstr>Etika Kepemimpinan</vt:lpstr>
      <vt:lpstr>Capaian Pembelajaran</vt:lpstr>
      <vt:lpstr>Pengertian Tentang Etika</vt:lpstr>
      <vt:lpstr>Leadership ethics </vt:lpstr>
      <vt:lpstr>Kepemimpinan Etis </vt:lpstr>
      <vt:lpstr>Ciri atau Karakteristik Etika</vt:lpstr>
      <vt:lpstr>Beda Etika dan Etiket</vt:lpstr>
      <vt:lpstr>Etika dan Etiket </vt:lpstr>
      <vt:lpstr>Ciri-ciri Kepemimpinan Beretika </vt:lpstr>
      <vt:lpstr>Lanjutan </vt:lpstr>
      <vt:lpstr>PENUTUP BELAJAR </vt:lpstr>
      <vt:lpstr>Bahan Bacaan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suci sinuraya</cp:lastModifiedBy>
  <cp:revision>192</cp:revision>
  <dcterms:created xsi:type="dcterms:W3CDTF">2017-11-21T07:01:38Z</dcterms:created>
  <dcterms:modified xsi:type="dcterms:W3CDTF">2021-06-19T10:56:25Z</dcterms:modified>
</cp:coreProperties>
</file>