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 id="2147483653" r:id="rId4"/>
    <p:sldMasterId id="2147483657" r:id="rId5"/>
  </p:sldMasterIdLst>
  <p:notesMasterIdLst>
    <p:notesMasterId r:id="rId20"/>
  </p:notesMasterIdLst>
  <p:sldIdLst>
    <p:sldId id="578" r:id="rId6"/>
    <p:sldId id="307" r:id="rId7"/>
    <p:sldId id="568" r:id="rId8"/>
    <p:sldId id="597" r:id="rId9"/>
    <p:sldId id="598" r:id="rId10"/>
    <p:sldId id="599" r:id="rId11"/>
    <p:sldId id="600" r:id="rId12"/>
    <p:sldId id="616" r:id="rId13"/>
    <p:sldId id="622" r:id="rId14"/>
    <p:sldId id="618" r:id="rId15"/>
    <p:sldId id="620" r:id="rId16"/>
    <p:sldId id="621" r:id="rId17"/>
    <p:sldId id="617" r:id="rId18"/>
    <p:sldId id="619" r:id="rId19"/>
    <p:sldId id="623" r:id="rId21"/>
    <p:sldId id="624" r:id="rId22"/>
    <p:sldId id="625" r:id="rId23"/>
    <p:sldId id="606" r:id="rId24"/>
    <p:sldId id="607" r:id="rId25"/>
    <p:sldId id="564" r:id="rId26"/>
    <p:sldId id="32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696" y="-102"/>
      </p:cViewPr>
      <p:guideLst>
        <p:guide orient="horz" pos="2177"/>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0" Type="http://schemas.openxmlformats.org/officeDocument/2006/relationships/tableStyles" Target="tableStyles.xml"/><Relationship Id="rId3" Type="http://schemas.openxmlformats.org/officeDocument/2006/relationships/slideMaster" Target="slideMasters/slideMaster2.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1.xml"/><Relationship Id="rId26" Type="http://schemas.openxmlformats.org/officeDocument/2006/relationships/slide" Target="slides/slide20.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smtClean="0"/>
              <a:t>The </a:t>
            </a:r>
            <a:r>
              <a:rPr lang="en-US" dirty="0" err="1" smtClean="0"/>
              <a:t>Powerpoint</a:t>
            </a:r>
            <a:r>
              <a:rPr lang="en-US" dirty="0" smtClean="0"/>
              <a:t> Title Goes Here</a:t>
            </a:r>
            <a:endParaRPr lang="en-US" dirty="0"/>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smtClean="0"/>
              <a:t>Secondary Title Here</a:t>
            </a:r>
            <a:endParaRPr lang="en-US"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smtClean="0">
                <a:solidFill>
                  <a:schemeClr val="tx1">
                    <a:lumMod val="75000"/>
                    <a:lumOff val="25000"/>
                  </a:schemeClr>
                </a:solidFill>
              </a:rPr>
              <a:t>Lorem ipsum dolor sit amet</a:t>
            </a:r>
            <a:endParaRPr lang="id-ID" sz="2000" b="1" dirty="0">
              <a:solidFill>
                <a:schemeClr val="tx1">
                  <a:lumMod val="75000"/>
                  <a:lumOff val="25000"/>
                </a:schemeClr>
              </a:solidFill>
            </a:endParaRP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7" Type="http://schemas.openxmlformats.org/officeDocument/2006/relationships/theme" Target="../theme/theme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2"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3"/>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4"/>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5"/>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2"/>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3"/>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smtClean="0">
                <a:latin typeface="Franklin Gothic Heavy" panose="020B0903020102020204" pitchFamily="34" charset="0"/>
                <a:ea typeface="Arial Unicode MS" pitchFamily="34" charset="-128"/>
                <a:cs typeface="Tahoma" panose="020B0604030504040204" pitchFamily="34" charset="0"/>
              </a:rPr>
              <a:t>PEMBUKA BELAJAR</a:t>
            </a:r>
            <a:endParaRPr lang="id-ID" sz="3600" dirty="0" smtClean="0">
              <a:latin typeface="Franklin Gothic Heavy" panose="020B0903020102020204" pitchFamily="34" charset="0"/>
              <a:ea typeface="Arial Unicode MS" pitchFamily="34" charset="-128"/>
              <a:cs typeface="Tahoma" panose="020B0604030504040204"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anose="020B0506020104020203" pitchFamily="34" charset="0"/>
              </a:rPr>
              <a:t>“</a:t>
            </a:r>
            <a:r>
              <a:rPr lang="en-US" sz="2800" dirty="0" err="1">
                <a:solidFill>
                  <a:schemeClr val="tx1"/>
                </a:solidFill>
                <a:latin typeface="Gill Sans MT Condensed" panose="020B0506020104020203" pitchFamily="34" charset="0"/>
              </a:rPr>
              <a:t>Kami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ridho</a:t>
            </a:r>
            <a:r>
              <a:rPr lang="en-US" sz="2800" dirty="0">
                <a:solidFill>
                  <a:schemeClr val="tx1"/>
                </a:solidFill>
                <a:latin typeface="Gill Sans MT Condensed" panose="020B0506020104020203" pitchFamily="34" charset="0"/>
              </a:rPr>
              <a:t> Allah SWT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Tuhanku</a:t>
            </a:r>
            <a:r>
              <a:rPr lang="en-US" sz="2800" dirty="0">
                <a:solidFill>
                  <a:schemeClr val="tx1"/>
                </a:solidFill>
                <a:latin typeface="Gill Sans MT Condensed" panose="020B0506020104020203" pitchFamily="34" charset="0"/>
              </a:rPr>
              <a:t>, Islam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agamaku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Muhammad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Rasul</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Ya</a:t>
            </a:r>
            <a:r>
              <a:rPr lang="en-US" sz="2800" dirty="0">
                <a:solidFill>
                  <a:schemeClr val="tx1"/>
                </a:solidFill>
                <a:latin typeface="Gill Sans MT Condensed" panose="020B0506020104020203" pitchFamily="34" charset="0"/>
              </a:rPr>
              <a:t> Allah, </a:t>
            </a:r>
            <a:r>
              <a:rPr lang="en-US" sz="2800" dirty="0" err="1">
                <a:solidFill>
                  <a:schemeClr val="tx1"/>
                </a:solidFill>
                <a:latin typeface="Gill Sans MT Condensed" panose="020B0506020104020203" pitchFamily="34" charset="0"/>
              </a:rPr>
              <a:t>tambahkanlah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kepadaku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ilmu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berikanlah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kefahaman</a:t>
            </a:r>
            <a:r>
              <a:rPr lang="en-US" sz="2800" dirty="0">
                <a:solidFill>
                  <a:schemeClr val="tx1"/>
                </a:solidFill>
                <a:latin typeface="Gill Sans MT Condensed" panose="020B0506020104020203" pitchFamily="34" charset="0"/>
              </a:rPr>
              <a:t>”</a:t>
            </a:r>
            <a:endParaRPr lang="en-US" sz="2800" dirty="0">
              <a:solidFill>
                <a:schemeClr val="tx1"/>
              </a:solidFill>
              <a:latin typeface="Gill Sans MT Condensed" panose="020B0506020104020203" pitchFamily="34" charset="0"/>
            </a:endParaRPr>
          </a:p>
        </p:txBody>
      </p:sp>
      <p:pic>
        <p:nvPicPr>
          <p:cNvPr id="15364" name="Picture 5" descr="C:\Users\Suryani\Pictures\doa-belajar.jpg"/>
          <p:cNvPicPr>
            <a:picLocks noChangeAspect="1" noChangeArrowheads="1"/>
          </p:cNvPicPr>
          <p:nvPr/>
        </p:nvPicPr>
        <p:blipFill>
          <a:blip r:embed="rId1"/>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DOA BELAJAR</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Pemimpin </a:t>
            </a:r>
            <a:r>
              <a:rPr lang="en-US"/>
              <a:t> adalah  seseorang  yang  memberikan  pengaruhnya  pada orang  lain.  Sedangkan  </a:t>
            </a:r>
            <a:r>
              <a:rPr lang="en-US">
                <a:solidFill>
                  <a:srgbClr val="FF0000"/>
                </a:solidFill>
              </a:rPr>
              <a:t>kepemimpinan</a:t>
            </a:r>
            <a:r>
              <a:rPr lang="en-US"/>
              <a:t>  adalah  proses  mempengaruhi  individu  dalam sebuah  organisasi  untuk  dapat  bekerjasama  dalam  mencapai  tujuan  organisasi secara efektif dan efisien.</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659765" y="1618615"/>
            <a:ext cx="10872470" cy="5169535"/>
          </a:xfrm>
          <a:prstGeom prst="rect">
            <a:avLst/>
          </a:prstGeom>
          <a:noFill/>
        </p:spPr>
        <p:txBody>
          <a:bodyPr wrap="square" rtlCol="0" anchor="t">
            <a:spAutoFit/>
          </a:bodyPr>
          <a:p>
            <a:pPr algn="just"/>
            <a:r>
              <a:rPr lang="en-US" sz="2400"/>
              <a:t>Peran yaitu apabila seseorang melaksanakan hak dan kewajibannya sesuai dengan kedudukannya,  dia  menjalankan  suatu  peranan.  Pembedaan  antara  kedudukan dengan  peranan    adalah  untuk  kepentingan  ilmu pengetahuan .  Keduanya  tak dapat  dipisah-pisahkan  karena  yang  satu  tergantung    pada  yang  lain  dan sebaliknya. Tak ada peranan  tanpa kedudukan ataupun kedudukan tanpa peranan (Soekanto, 2013:212)</a:t>
            </a:r>
            <a:endParaRPr lang="en-US" sz="2400"/>
          </a:p>
          <a:p>
            <a:endParaRPr lang="en-US" sz="2400"/>
          </a:p>
          <a:p>
            <a:r>
              <a:rPr lang="en-US" sz="2400"/>
              <a:t>Peranan  yang  melekat  pada  diri  seseorang  harus  dibedakan  dengan  posisi dalam pergaulan kemasyarakatan. Posisi seseorang dalam masyarakat merupakan unsur  statis  yang  menunjukan  tempat  individu  pada  organisasi  masyarakat, peranan lebih banyak menunjukan pada fungsi, penyesuaian diri, dan sebagai suatu proses.   Jadi,   seseorang   menduduki   suatu   posisi   dalam   masyarakat   serta menjalankan suatu peranan (Soekanto, 2013:213).</a:t>
            </a:r>
            <a:endParaRPr lang="en-US" sz="2400"/>
          </a:p>
          <a:p>
            <a:r>
              <a:rPr lang="en-US"/>
              <a:t>.</a:t>
            </a:r>
            <a:endParaRPr lang="en-US"/>
          </a:p>
        </p:txBody>
      </p:sp>
      <p:sp>
        <p:nvSpPr>
          <p:cNvPr id="4" name="Text Box 3"/>
          <p:cNvSpPr txBox="1"/>
          <p:nvPr/>
        </p:nvSpPr>
        <p:spPr>
          <a:xfrm>
            <a:off x="5490210" y="535305"/>
            <a:ext cx="4496435" cy="521970"/>
          </a:xfrm>
          <a:prstGeom prst="rect">
            <a:avLst/>
          </a:prstGeom>
          <a:noFill/>
        </p:spPr>
        <p:txBody>
          <a:bodyPr wrap="square" rtlCol="0">
            <a:spAutoFit/>
          </a:bodyPr>
          <a:p>
            <a:r>
              <a:rPr lang="en-US" sz="2800"/>
              <a:t>Peran Pemimpin</a:t>
            </a: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449580" y="1313815"/>
            <a:ext cx="10785475" cy="4523105"/>
          </a:xfrm>
          <a:prstGeom prst="rect">
            <a:avLst/>
          </a:prstGeom>
          <a:noFill/>
        </p:spPr>
        <p:txBody>
          <a:bodyPr wrap="square" rtlCol="0" anchor="t">
            <a:spAutoFit/>
          </a:bodyPr>
          <a:p>
            <a:r>
              <a:rPr lang="en-US" sz="3200"/>
              <a:t>Dalam  suatu  sistem  manajemen organisasi,  peran pemimpin  merupakan ujung  tombak  dalam  keberhasilan  suatu  organisasi. Dimana  seorang pemimpin bertanggung  jawab secara  penuh terhadap  kemajuan  suatu  organisasi yang dipimpinnya, maka seorang pemimpin dituntut untuk memiliki keahlian serta visi  kedepan  dan  professional  dalam  menciptakan manajemen  kinerja  yang  bisa membangkitkan  semangat para  pegawainya  atau  bawahannya (Supriatna,  2016: 209)</a:t>
            </a:r>
            <a:endParaRPr 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6516370" y="303530"/>
            <a:ext cx="5109210" cy="431800"/>
          </a:xfrm>
        </p:spPr>
        <p:txBody>
          <a:bodyPr/>
          <a:p>
            <a:r>
              <a:rPr lang="en-US" sz="2800"/>
              <a:t>Fungsi Pemimpin</a:t>
            </a:r>
            <a:endParaRPr lang="en-US" sz="2800"/>
          </a:p>
        </p:txBody>
      </p:sp>
      <p:sp>
        <p:nvSpPr>
          <p:cNvPr id="5" name="Text Box 4"/>
          <p:cNvSpPr txBox="1"/>
          <p:nvPr/>
        </p:nvSpPr>
        <p:spPr>
          <a:xfrm>
            <a:off x="632460" y="2418080"/>
            <a:ext cx="10927080" cy="3538220"/>
          </a:xfrm>
          <a:prstGeom prst="rect">
            <a:avLst/>
          </a:prstGeom>
          <a:noFill/>
        </p:spPr>
        <p:txBody>
          <a:bodyPr wrap="square" rtlCol="0" anchor="t">
            <a:spAutoFit/>
          </a:bodyPr>
          <a:p>
            <a:pPr marL="342900" indent="-342900">
              <a:buFont typeface="+mj-lt"/>
              <a:buAutoNum type="arabicPeriod"/>
            </a:pPr>
            <a:r>
              <a:rPr lang="en-US" sz="2800"/>
              <a:t>Perencanaan;   mendefinisikan   sasaran-sasaran,   menetapkan   strategi,   dan mengembangkan rencana kerja untuk mengelola aktivitas-aktivitas.</a:t>
            </a:r>
            <a:endParaRPr lang="en-US" sz="2800"/>
          </a:p>
          <a:p>
            <a:pPr marL="342900" indent="-342900">
              <a:buFont typeface="+mj-lt"/>
              <a:buAutoNum type="arabicPeriod"/>
            </a:pPr>
            <a:r>
              <a:rPr lang="en-US" sz="2800"/>
              <a:t>Penataan; menentukan apa yang harus diselesaikan, bagaimana caranya, dan siapa yang akan mengerjakannya.</a:t>
            </a:r>
            <a:endParaRPr lang="en-US" sz="2800"/>
          </a:p>
          <a:p>
            <a:pPr marL="342900" indent="-342900">
              <a:buFont typeface="+mj-lt"/>
              <a:buAutoNum type="arabicPeriod"/>
            </a:pPr>
            <a:r>
              <a:rPr lang="en-US" sz="2800"/>
              <a:t>Kepemimpinan;  memotivasi,  memimpin, dan  tindakan-tindakan  lainnya  yang melibatkan interaksi dengan orang-orang lain.</a:t>
            </a:r>
            <a:endParaRPr lang="en-US" sz="2800"/>
          </a:p>
          <a:p>
            <a:pPr marL="342900" indent="-342900">
              <a:buFont typeface="+mj-lt"/>
              <a:buAutoNum type="arabicPeriod"/>
            </a:pPr>
            <a:r>
              <a:rPr lang="en-US" sz="2800"/>
              <a:t>Pengendalian;    mengawasi    aktivitas-aktivitas    demi    memastikan    segala sesuatunya terselesaikan sesuai rencana.</a:t>
            </a:r>
            <a:endParaRPr lang="en-US" sz="2800"/>
          </a:p>
        </p:txBody>
      </p:sp>
      <p:sp>
        <p:nvSpPr>
          <p:cNvPr id="6" name="Text Box 5"/>
          <p:cNvSpPr txBox="1"/>
          <p:nvPr/>
        </p:nvSpPr>
        <p:spPr>
          <a:xfrm>
            <a:off x="193040" y="6184900"/>
            <a:ext cx="11536680" cy="368300"/>
          </a:xfrm>
          <a:prstGeom prst="rect">
            <a:avLst/>
          </a:prstGeom>
          <a:noFill/>
        </p:spPr>
        <p:txBody>
          <a:bodyPr wrap="none" rtlCol="0" anchor="t">
            <a:spAutoFit/>
          </a:bodyPr>
          <a:p>
            <a:r>
              <a:rPr lang="en-US">
                <a:sym typeface="+mn-ea"/>
              </a:rPr>
              <a:t>Indah Suci Julia Sari, 2019, Jurnal Ilmiah Iqra’Fakultas Tarbiyah dan Ilmu Keguruan [FTIK] IAIN Manado, Volume 13Nomor 1 </a:t>
            </a:r>
            <a:endParaRPr lang="en-US"/>
          </a:p>
        </p:txBody>
      </p:sp>
      <p:sp>
        <p:nvSpPr>
          <p:cNvPr id="7" name="Text Box 6"/>
          <p:cNvSpPr txBox="1"/>
          <p:nvPr/>
        </p:nvSpPr>
        <p:spPr>
          <a:xfrm>
            <a:off x="680085" y="1510030"/>
            <a:ext cx="3880485" cy="521970"/>
          </a:xfrm>
          <a:prstGeom prst="rect">
            <a:avLst/>
          </a:prstGeom>
          <a:noFill/>
        </p:spPr>
        <p:txBody>
          <a:bodyPr wrap="square" rtlCol="0">
            <a:spAutoFit/>
          </a:bodyPr>
          <a:p>
            <a:r>
              <a:rPr lang="en-US" sz="2800"/>
              <a:t>Henry Fayol:</a:t>
            </a:r>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6051550" y="303530"/>
            <a:ext cx="5574030" cy="431800"/>
          </a:xfrm>
        </p:spPr>
        <p:txBody>
          <a:bodyPr/>
          <a:p>
            <a:r>
              <a:rPr lang="en-US" sz="2800"/>
              <a:t>Fungsi Pemimpin: James. AF Stoner</a:t>
            </a:r>
            <a:endParaRPr lang="en-US" sz="2800"/>
          </a:p>
        </p:txBody>
      </p:sp>
      <p:sp>
        <p:nvSpPr>
          <p:cNvPr id="2" name="Text Box 1"/>
          <p:cNvSpPr txBox="1"/>
          <p:nvPr/>
        </p:nvSpPr>
        <p:spPr>
          <a:xfrm>
            <a:off x="205740" y="918845"/>
            <a:ext cx="11780520" cy="5939155"/>
          </a:xfrm>
          <a:prstGeom prst="rect">
            <a:avLst/>
          </a:prstGeom>
          <a:noFill/>
        </p:spPr>
        <p:txBody>
          <a:bodyPr wrap="square" rtlCol="0" anchor="t">
            <a:spAutoFit/>
          </a:bodyPr>
          <a:p>
            <a:pPr marL="342900" indent="-342900">
              <a:buFont typeface="+mj-lt"/>
              <a:buAutoNum type="arabicPeriod"/>
            </a:pPr>
            <a:r>
              <a:rPr lang="en-US" sz="2000"/>
              <a:t>Pemimpin bekerja dengan orang lain: Seorang pemimpin bertanggung jawab untuk bekerja dengan orang lain, salah satu dengan atasannya, staf, teman sekerja atau atasan lain dalam organisasi sebaik orang diluar organisasi.</a:t>
            </a:r>
            <a:endParaRPr lang="en-US" sz="2000"/>
          </a:p>
          <a:p>
            <a:pPr marL="342900" indent="-342900">
              <a:buFont typeface="+mj-lt"/>
              <a:buAutoNum type="arabicPeriod"/>
            </a:pPr>
            <a:r>
              <a:rPr lang="en-US" sz="2000"/>
              <a:t>Pemimpina dalah     tanggung     jawab     dan     mempertanggungjawabkan (akuntabilitas):   Seorang   pemimpin   bertanggungjawab   untuk   menyusun tugas  menjalankan  tugas,  mengadakan  evaluasi,  untuk  mencapai outcomeyang terbaik. Pemimpin bertanggung jawab untuk kesuksesan stafnya tanpa kegagalan.</a:t>
            </a:r>
            <a:endParaRPr lang="en-US" sz="2000"/>
          </a:p>
          <a:p>
            <a:pPr marL="342900" indent="-342900">
              <a:buFont typeface="+mj-lt"/>
              <a:buAutoNum type="arabicPeriod"/>
            </a:pPr>
            <a:r>
              <a:rPr lang="en-US" sz="2000"/>
              <a:t>Pemimpin menyeimbangkan    pencapaian    tujuan    dan    prioritas:    Proses kepemimpinan  dibatasi  sumber,  jadi  pemimpin  hanya  dapat  menyusun tugas  dengan  mendahulukan  prioritas.  Dalam  upaya  pencapaian  tujuan pemimpin    harus    dapat    mendelegasikan    tugas-tugasnya    kepada staf. Kemudian   pemimpin   harus   dapat   mengatur   waktu   secara   efektif,dan menyelesaikan masalah secara efektif.</a:t>
            </a:r>
            <a:endParaRPr lang="en-US" sz="2000"/>
          </a:p>
          <a:p>
            <a:pPr marL="342900" indent="-342900">
              <a:buFont typeface="+mj-lt"/>
              <a:buAutoNum type="arabicPeriod"/>
            </a:pPr>
            <a:r>
              <a:rPr lang="en-US" sz="2000"/>
              <a:t>Pemimpin  harus  berpikir  secara  analitis  dan  konseptual:Seorang  pemimpin harus  menjadi  seorang  pemikir  yang  analitis  dan  konseptual.  Selanjutnya dapat  mengidentifikasi  masalah  dengan  akurat.  Pemimpin  harus  dapat menguraikan  seluruh  pekerjaan  menjadi  lebih  jelas  dan  kaitannya  dengan pekerjaan lain.</a:t>
            </a:r>
            <a:endParaRPr lang="en-US" sz="2000"/>
          </a:p>
          <a:p>
            <a:pPr marL="342900" indent="-342900">
              <a:buFont typeface="+mj-lt"/>
              <a:buAutoNum type="arabicPeriod"/>
            </a:pPr>
            <a:r>
              <a:rPr lang="en-US" sz="2000"/>
              <a:t>Manajeradalah forcing  mediator: Konflik selalu terjadi pada setiap tim dan organisasi.   Oleh   karena   itu,pemimpin   harus   dapat   menjadi   seorang mediator (penengah).</a:t>
            </a:r>
            <a:endParaRPr lang="en-US" sz="2000"/>
          </a:p>
          <a:p>
            <a:pPr marL="342900" indent="-342900">
              <a:buFont typeface="+mj-lt"/>
              <a:buAutoNum type="arabicPeriod"/>
            </a:pPr>
            <a:r>
              <a:rPr lang="en-US" sz="2000"/>
              <a:t>Pemimpin  adalah  politisi  dan  diplomat:Seorang  pemimpin  harus  mampu mengajak  dan  melakukan  kompromi.  Sebagai  seorang  diplomat,  seorang pemimpin harus dapat mewakili tim atau organisasinya.</a:t>
            </a:r>
            <a:endParaRPr lang="en-US" sz="2000"/>
          </a:p>
          <a:p>
            <a:pPr marL="342900" indent="-342900">
              <a:buFont typeface="+mj-lt"/>
              <a:buAutoNum type="arabicPeriod"/>
            </a:pPr>
            <a:r>
              <a:rPr lang="en-US" sz="2000"/>
              <a:t>Pemimpinmembuat  keputusan  yang  sulit:Seorang  pemimpin  harus  dapat memecahkan masalah</a:t>
            </a:r>
            <a:endParaRPr lang="en-U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7890" y="1448205"/>
            <a:ext cx="10515600" cy="1325563"/>
          </a:xfrm>
        </p:spPr>
        <p:txBody>
          <a:bodyPr/>
          <a:p>
            <a:r>
              <a:rPr lang="en-US"/>
              <a:t>“Dan  Allah  Telah  berjanji  kepada  orang-orang  yang  beriman  di  antara  kamu  dan mengerjakan  amal-amal  yang  saleh  bahwa  dia  sungguh-sungguh  akan  menjadikan mereka  berkuasa  dimuka  bumi,  sebagaimana  dia  Telah  menjadikan  orang-orang sebelum mereka berkuasa, dan sungguh dia akan meneguhkan bagi mereka agama yang   Telah   diridhai-Nya   untuk   mereka,   dan   dia   benar-benar   akan   menukar (keadaan)   mereka,   sesudah   mereka   dalam   ketakutan   menjadi   aman   sentausa. mereka  tetap  menyembahku-Ku  dengan  tiada  mempersekutukan  sesuatu  apapun dengan  Aku.  dan  barangsiapa  yang  (tetap)  kafir  sesudah  (janji)  itu,  Maka  mereka Itulah orang-orang yang fasik(Qs An Nur/24:55)”</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4991735" y="378460"/>
            <a:ext cx="6503670" cy="431800"/>
          </a:xfrm>
        </p:spPr>
        <p:txBody>
          <a:bodyPr/>
          <a:p>
            <a:r>
              <a:rPr lang="en-US"/>
              <a:t>Kepemimpinan dalam Islam</a:t>
            </a:r>
            <a:endParaRPr lang="en-US"/>
          </a:p>
        </p:txBody>
      </p:sp>
      <p:sp>
        <p:nvSpPr>
          <p:cNvPr id="4" name="Content Placeholder 3"/>
          <p:cNvSpPr>
            <a:spLocks noGrp="1"/>
          </p:cNvSpPr>
          <p:nvPr>
            <p:ph sz="quarter" idx="10"/>
          </p:nvPr>
        </p:nvSpPr>
        <p:spPr>
          <a:xfrm>
            <a:off x="257810" y="1203960"/>
            <a:ext cx="11713210" cy="4319905"/>
          </a:xfrm>
        </p:spPr>
        <p:txBody>
          <a:bodyPr/>
          <a:p>
            <a:r>
              <a:rPr lang="en-US" sz="2400"/>
              <a:t>Setia, pemimpin dan orang yang dipimpin terikat kesetiaan kepada Allah.</a:t>
            </a:r>
            <a:endParaRPr lang="en-US" sz="2400"/>
          </a:p>
          <a:p>
            <a:r>
              <a:rPr lang="en-US" sz="2400"/>
              <a:t>Terikat   pada   tujuan,   seorang   pemimpin   ketika   diberi   amanah   sebagai pemimpin    dalam    melihat    tujuan    organisasi    bukan    saja    berdasarkan kepentingan kelompok, tetapi juga dalam ruang lingkup tujuan Islam.</a:t>
            </a:r>
            <a:endParaRPr lang="en-US" sz="2400"/>
          </a:p>
          <a:p>
            <a:r>
              <a:rPr lang="en-US" sz="2400"/>
              <a:t>Menjunjung  tinggi  syariat  dan  akhlak  Islam,  seorang pemimpin  yang  baik bilamana  ia  merasa  terikat  dengan  peraturan  Islam,  dan  boleh  menjadi pemimpin selama ia tidak menyimpang dari syariah. Waktu ia melaksanakan tugasnya   ia   harus   patuh   kepada   adab-adab   Islam,   khususnya   ketika berhadapan   dengan   golongan      oposisi   atau   orang-orang   yang   tidak sepaham.</a:t>
            </a:r>
            <a:endParaRPr lang="en-US" sz="2400"/>
          </a:p>
          <a:p>
            <a:r>
              <a:rPr lang="en-US" sz="2400"/>
              <a:t>Memegang teguh amanah, seorang pemimpin ketika  menerima kekuasaan menganggap  amanahnya  sebagai  amanah  dari  Allah  yang  disertai  oleh tanggung jawab. Allah berfirman dalam surah Al-Hajj ayat 41</a:t>
            </a:r>
            <a:endParaRPr lang="en-US" sz="2400"/>
          </a:p>
          <a:p>
            <a:pPr marL="0" indent="0">
              <a:buNone/>
            </a:pPr>
            <a:endParaRPr 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4991735" y="378460"/>
            <a:ext cx="6503670" cy="431800"/>
          </a:xfrm>
        </p:spPr>
        <p:txBody>
          <a:bodyPr/>
          <a:p>
            <a:r>
              <a:rPr lang="en-US"/>
              <a:t>Kepemimpinan dalam Islam</a:t>
            </a:r>
            <a:endParaRPr lang="en-US"/>
          </a:p>
        </p:txBody>
      </p:sp>
      <p:sp>
        <p:nvSpPr>
          <p:cNvPr id="4" name="Content Placeholder 3"/>
          <p:cNvSpPr>
            <a:spLocks noGrp="1"/>
          </p:cNvSpPr>
          <p:nvPr>
            <p:ph sz="quarter" idx="10"/>
          </p:nvPr>
        </p:nvSpPr>
        <p:spPr>
          <a:xfrm>
            <a:off x="257810" y="1203960"/>
            <a:ext cx="11713210" cy="4319905"/>
          </a:xfrm>
        </p:spPr>
        <p:txBody>
          <a:bodyPr/>
          <a:p>
            <a:r>
              <a:rPr lang="en-US"/>
              <a:t>Tidak  sombong,  menyadari  bahwa  diri  kita  ini  adalah  kecil,  karena  yang besar  dan  Maha  Besar  hanya  Allah.  Sehingga  hanya  Allah-lah  yang  boleh sombong.  Sehingga  kerendahanhati  dalam  memimpin    merupakansalah satu ciri kepemimpinan yang patut dikembangkan.</a:t>
            </a:r>
            <a:endParaRPr lang="en-US"/>
          </a:p>
          <a:p>
            <a:r>
              <a:rPr lang="en-US"/>
              <a:t>Disiplin,   konsisten,   dan   konsekuen.   Disiplin,   konsekuen   merupakan   ciri kepemimpinan  dalam  Islam  dalam  segala  tindakan,  perbuatan  seorang pemimpin.  Sebagai  perwujudan  seorang  pemimpin  yang  professional  akan memegang  teguh  terhadap  janji,  ucapan  dan  perbuatan  yang  dilakukan, karena  ia  menyadari    bahwa  Allah  mengetahui  semua  yang    ia  lakukan bagaimanapun  ia   berusaha   untuk   menyembunyikannya.  Dalam  hal  kekonsistenanseorang  pemimpin  Allah  Swt  berfirman dalam surat As-Saff ayat 2-3</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5986145" y="238125"/>
            <a:ext cx="5055235" cy="431800"/>
          </a:xfrm>
        </p:spPr>
        <p:txBody>
          <a:bodyPr/>
          <a:p>
            <a:r>
              <a:rPr lang="en-US"/>
              <a:t>Evaluasi Pembelajaran</a:t>
            </a:r>
            <a:endParaRPr lang="en-US"/>
          </a:p>
        </p:txBody>
      </p:sp>
      <p:sp>
        <p:nvSpPr>
          <p:cNvPr id="4" name="Content Placeholder 3"/>
          <p:cNvSpPr>
            <a:spLocks noGrp="1"/>
          </p:cNvSpPr>
          <p:nvPr>
            <p:ph sz="quarter" idx="10"/>
          </p:nvPr>
        </p:nvSpPr>
        <p:spPr/>
        <p:txBody>
          <a:bodyPr/>
          <a:p>
            <a:pPr marL="0" indent="0">
              <a:buNone/>
            </a:pPr>
            <a:r>
              <a:rPr lang="en-US" sz="4000"/>
              <a:t>Apakah kunci keberhasilan Pemimpin dalam menjalankan peran dan fungsinya?</a:t>
            </a:r>
            <a:endParaRPr lang="en-US" sz="4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6818630" y="367665"/>
            <a:ext cx="4958080" cy="431800"/>
          </a:xfrm>
        </p:spPr>
        <p:txBody>
          <a:bodyPr/>
          <a:p>
            <a:r>
              <a:rPr lang="en-US"/>
              <a:t>Rencana Tindak Lanjut</a:t>
            </a:r>
            <a:endParaRPr lang="en-US"/>
          </a:p>
        </p:txBody>
      </p:sp>
      <p:sp>
        <p:nvSpPr>
          <p:cNvPr id="4" name="Content Placeholder 3"/>
          <p:cNvSpPr>
            <a:spLocks noGrp="1"/>
          </p:cNvSpPr>
          <p:nvPr>
            <p:ph sz="quarter" idx="10"/>
          </p:nvPr>
        </p:nvSpPr>
        <p:spPr/>
        <p:txBody>
          <a:bodyPr/>
          <a:p>
            <a:pPr marL="0" indent="0" algn="ctr">
              <a:buNone/>
            </a:pPr>
            <a:r>
              <a:rPr lang="en-US" sz="3600"/>
              <a:t>Membahas Pendekatan kepemimpinan</a:t>
            </a:r>
            <a:endParaRPr 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br>
              <a:rPr lang="en-US" sz="5400" dirty="0" smtClean="0">
                <a:solidFill>
                  <a:schemeClr val="bg1"/>
                </a:solidFill>
                <a:latin typeface="Corbel" panose="020B0503020204020204" pitchFamily="34" charset="0"/>
                <a:cs typeface="Arial" panose="020B0604020202020204" pitchFamily="34" charset="0"/>
              </a:rPr>
            </a:br>
            <a:r>
              <a:rPr lang="en-US" sz="5400" dirty="0" smtClean="0">
                <a:solidFill>
                  <a:schemeClr val="tx1"/>
                </a:solidFill>
                <a:latin typeface="Corbel" panose="020B0503020204020204" pitchFamily="34" charset="0"/>
                <a:cs typeface="Arial" panose="020B0604020202020204" pitchFamily="34" charset="0"/>
              </a:rPr>
              <a:t>Peran dan Fungsi Kepemimpinan</a:t>
            </a:r>
            <a:endParaRPr lang="en-US" sz="5400" dirty="0" smtClean="0">
              <a:latin typeface="Gill Sans MT Condensed" panose="020B0506020104020203" pitchFamily="34" charset="0"/>
              <a:ea typeface="Arial Unicode MS" pitchFamily="34" charset="-128"/>
              <a:cs typeface="Tahoma" panose="020B0604030504040204"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en-US" sz="1600" dirty="0" smtClean="0">
                <a:latin typeface="Berlin Sans FB Demi" panose="020E0802020502020306" pitchFamily="34" charset="0"/>
              </a:rPr>
              <a:t>Dewi Amanatun Suryani, S.IP., MPA</a:t>
            </a:r>
            <a:endParaRPr lang="en-US" sz="1600" dirty="0" smtClean="0">
              <a:latin typeface="Berlin Sans FB Demi" panose="020E0802020502020306" pitchFamily="34" charset="0"/>
            </a:endParaRPr>
          </a:p>
          <a:p>
            <a:r>
              <a:rPr lang="en-US" sz="1600" dirty="0" err="1" smtClean="0">
                <a:latin typeface="Berlin Sans FB Demi" panose="020E0802020502020306" pitchFamily="34" charset="0"/>
              </a:rPr>
              <a:t>Disampaikan</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pada</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Kuliah</a:t>
            </a:r>
            <a:r>
              <a:rPr lang="en-US" sz="1600" dirty="0" smtClean="0">
                <a:latin typeface="Berlin Sans FB Demi" panose="020E0802020502020306" pitchFamily="34" charset="0"/>
              </a:rPr>
              <a:t> Teori Kepemimpinan </a:t>
            </a:r>
            <a:endParaRPr lang="en-US" sz="1600" dirty="0" smtClean="0">
              <a:latin typeface="Berlin Sans FB Demi" panose="020E0802020502020306" pitchFamily="34" charset="0"/>
            </a:endParaRPr>
          </a:p>
          <a:p>
            <a:r>
              <a:rPr lang="en-US" sz="1600" dirty="0" smtClean="0">
                <a:latin typeface="Berlin Sans FB Demi" panose="020E0802020502020306" pitchFamily="34" charset="0"/>
              </a:rPr>
              <a:t>Maret, </a:t>
            </a:r>
            <a:r>
              <a:rPr lang="en-US" sz="1600" dirty="0" err="1" smtClean="0">
                <a:latin typeface="Berlin Sans FB Demi" panose="020E0802020502020306" pitchFamily="34" charset="0"/>
              </a:rPr>
              <a:t>2021</a:t>
            </a:r>
            <a:endParaRPr lang="en-US" sz="1600" dirty="0" smtClean="0">
              <a:latin typeface="Berlin Sans FB Demi" panose="020E0802020502020306"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smtClean="0">
                <a:latin typeface="Berlin Sans FB Demi" panose="020E0802020502020306" pitchFamily="34" charset="0"/>
                <a:ea typeface="SimSun" panose="02010600030101010101" pitchFamily="2" charset="-122"/>
                <a:cs typeface="Tahoma" panose="020B0604030504040204" pitchFamily="34" charset="0"/>
              </a:rPr>
              <a:t>PENUTUP BELAJAR</a:t>
            </a:r>
            <a:br>
              <a:rPr lang="en-US" sz="4000" b="1" dirty="0" smtClean="0">
                <a:latin typeface="Berlin Sans FB Demi" panose="020E0802020502020306" pitchFamily="34" charset="0"/>
                <a:ea typeface="Arial Unicode MS" pitchFamily="34" charset="-128"/>
                <a:cs typeface="Tahoma" panose="020B0604030504040204" pitchFamily="34" charset="0"/>
              </a:rPr>
            </a:br>
            <a:endParaRPr lang="en-US" sz="4000" b="1" dirty="0" smtClean="0">
              <a:latin typeface="Berlin Sans FB Demi" panose="020E0802020502020306" pitchFamily="34" charset="0"/>
              <a:ea typeface="Arial Unicode MS" pitchFamily="34" charset="-128"/>
              <a:cs typeface="Tahoma" panose="020B0604030504040204"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بِسْمِ اللَّهِ الرَّحْمَنِ الرَّحِيمِ</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اَللَّهُمَّ أَرِنَا الْحَقَّ حَقًّا وَارْزُقْنَا اتِّـبَاعَه ُ وَأَرِنَا الْبَاطِلَ بَاطِلاً وَارْزُقْنَا اجْتِنَابَهُ</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err="1" smtClean="0">
                <a:latin typeface="Gill Sans MT Condensed" panose="020B0506020104020203" pitchFamily="34" charset="0"/>
                <a:ea typeface="Arial Unicode MS" pitchFamily="34" charset="-128"/>
                <a:cs typeface="Tahoma" panose="020B0604030504040204" pitchFamily="34" charset="0"/>
              </a:rPr>
              <a:t>Ya</a:t>
            </a:r>
            <a:r>
              <a:rPr lang="en-US" sz="3600" dirty="0" smtClean="0">
                <a:latin typeface="Gill Sans MT Condensed" panose="020B0506020104020203" pitchFamily="34" charset="0"/>
                <a:ea typeface="Arial Unicode MS" pitchFamily="34" charset="-128"/>
                <a:cs typeface="Tahoma" panose="020B0604030504040204" pitchFamily="34" charset="0"/>
              </a:rPr>
              <a:t> Allah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kebenaran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mengikutinya</a:t>
            </a:r>
            <a:r>
              <a:rPr lang="en-US" sz="3600" dirty="0" smtClean="0">
                <a:latin typeface="Gill Sans MT Condensed" panose="020B0506020104020203" pitchFamily="34" charset="0"/>
                <a:ea typeface="Arial Unicode MS" pitchFamily="34" charset="-128"/>
                <a:cs typeface="Tahoma" panose="020B0604030504040204" pitchFamily="34" charset="0"/>
              </a:rPr>
              <a:t>, </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smtClean="0">
                <a:latin typeface="Gill Sans MT Condensed" panose="020B0506020104020203" pitchFamily="34" charset="0"/>
                <a:ea typeface="Arial Unicode MS" pitchFamily="34" charset="-128"/>
                <a:cs typeface="Tahoma" panose="020B0604030504040204" pitchFamily="34" charset="0"/>
              </a:rPr>
              <a:t>Dan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keburukan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menjauhinya</a:t>
            </a:r>
            <a:r>
              <a:rPr lang="en-US" sz="3600" dirty="0" smtClean="0">
                <a:latin typeface="Gill Sans MT Condensed" panose="020B0506020104020203" pitchFamily="34" charset="0"/>
                <a:ea typeface="Arial Unicode MS" pitchFamily="34" charset="-128"/>
                <a:cs typeface="Tahoma" panose="020B0604030504040204" pitchFamily="34" charset="0"/>
              </a:rPr>
              <a:t>.</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eaLnBrk="1" hangingPunct="1"/>
            <a:endParaRPr lang="en-US" sz="2400" dirty="0" smtClean="0">
              <a:latin typeface="Gill Sans MT Condensed" panose="020B0506020104020203" pitchFamily="34" charset="0"/>
              <a:ea typeface="Arial Unicode MS" pitchFamily="34" charset="-128"/>
              <a:cs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6146" y="304799"/>
            <a:ext cx="7827818" cy="581891"/>
          </a:xfrm>
        </p:spPr>
        <p:txBody>
          <a:bodyPr/>
          <a:lstStyle/>
          <a:p>
            <a:pPr algn="ctr"/>
            <a:r>
              <a:rPr lang="en-US" sz="4000" b="1" dirty="0" err="1" smtClean="0">
                <a:solidFill>
                  <a:schemeClr val="tx1"/>
                </a:solidFill>
              </a:rPr>
              <a:t>Capaian</a:t>
            </a:r>
            <a:r>
              <a:rPr lang="en-US" sz="4000" b="1" dirty="0" smtClean="0">
                <a:solidFill>
                  <a:schemeClr val="tx1"/>
                </a:solidFill>
              </a:rPr>
              <a:t> </a:t>
            </a:r>
            <a:r>
              <a:rPr lang="en-US" sz="4000" b="1" dirty="0" err="1" smtClean="0">
                <a:solidFill>
                  <a:schemeClr val="tx1"/>
                </a:solidFill>
              </a:rPr>
              <a:t>Pembelajaran</a:t>
            </a:r>
            <a:endParaRPr lang="en-US" sz="4000" b="1" dirty="0">
              <a:solidFill>
                <a:schemeClr val="tx1"/>
              </a:solidFill>
            </a:endParaRPr>
          </a:p>
        </p:txBody>
      </p:sp>
      <p:sp>
        <p:nvSpPr>
          <p:cNvPr id="3" name="Content Placeholder 2"/>
          <p:cNvSpPr>
            <a:spLocks noGrp="1"/>
          </p:cNvSpPr>
          <p:nvPr>
            <p:ph idx="4294967295"/>
          </p:nvPr>
        </p:nvSpPr>
        <p:spPr>
          <a:xfrm>
            <a:off x="581891" y="1427019"/>
            <a:ext cx="10972800" cy="4103400"/>
          </a:xfrm>
          <a:prstGeom prst="rect">
            <a:avLst/>
          </a:prstGeom>
        </p:spPr>
        <p:txBody>
          <a:bodyPr/>
          <a:lstStyle/>
          <a:p>
            <a:pPr marL="514350" indent="-514350">
              <a:buNone/>
            </a:pPr>
            <a:r>
              <a:rPr lang="en-US" dirty="0" smtClean="0">
                <a:latin typeface="Arial Narrow" panose="020B0606020202030204" pitchFamily="34" charset="0"/>
                <a:ea typeface="SimHei" pitchFamily="49" charset="-122"/>
              </a:rPr>
              <a:t>Mahasiswa mampu memahami peran dan fungsi pemimpin</a:t>
            </a:r>
            <a:endParaRPr lang="en-US" dirty="0" smtClean="0">
              <a:latin typeface="Arial Narrow" panose="020B0606020202030204" pitchFamily="34" charset="0"/>
              <a:ea typeface="SimHei"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6104890" y="367665"/>
            <a:ext cx="5087620" cy="431800"/>
          </a:xfrm>
        </p:spPr>
        <p:txBody>
          <a:bodyPr/>
          <a:p>
            <a:r>
              <a:rPr lang="en-US"/>
              <a:t>Pengertian</a:t>
            </a:r>
            <a:endParaRPr lang="en-US"/>
          </a:p>
        </p:txBody>
      </p:sp>
      <p:sp>
        <p:nvSpPr>
          <p:cNvPr id="4" name="Content Placeholder 3"/>
          <p:cNvSpPr>
            <a:spLocks noGrp="1"/>
          </p:cNvSpPr>
          <p:nvPr>
            <p:ph sz="quarter" idx="10"/>
          </p:nvPr>
        </p:nvSpPr>
        <p:spPr/>
        <p:txBody>
          <a:bodyPr/>
          <a:p>
            <a:pPr marL="0" indent="0">
              <a:buNone/>
            </a:pPr>
            <a:r>
              <a:rPr lang="en-US" sz="4000"/>
              <a:t>Menurut Katz dan Kahn (dalam Watkin, 1992) berbagai definisi kepemimpinan pada dasarnya dapat diklasifikasikan menjadi tiga kelompok besar yakni “sebagai atribut atau kelengkapan dari suatu kedudukan, sebagai karakteristik seseorang, dan sebagai kategori perilaku”.</a:t>
            </a:r>
            <a:endParaRPr 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1228725"/>
            <a:ext cx="10515600" cy="5335270"/>
          </a:xfrm>
        </p:spPr>
        <p:txBody>
          <a:bodyPr/>
          <a:p>
            <a:r>
              <a:rPr lang="en-US"/>
              <a:t>Pengertian kepemimpinan sebagai </a:t>
            </a:r>
            <a:r>
              <a:rPr lang="en-US">
                <a:solidFill>
                  <a:srgbClr val="0070C0"/>
                </a:solidFill>
              </a:rPr>
              <a:t>atribut atau kelengkapan suatu</a:t>
            </a:r>
            <a:br>
              <a:rPr lang="en-US">
                <a:solidFill>
                  <a:srgbClr val="0070C0"/>
                </a:solidFill>
              </a:rPr>
            </a:br>
            <a:r>
              <a:rPr lang="en-US">
                <a:solidFill>
                  <a:srgbClr val="0070C0"/>
                </a:solidFill>
              </a:rPr>
              <a:t>kedudukan</a:t>
            </a:r>
            <a:r>
              <a:rPr lang="en-US"/>
              <a:t>, diantaranya dikemukakan oleh Janda (dalam Yukl, 1989)</a:t>
            </a:r>
            <a:br>
              <a:rPr lang="en-US"/>
            </a:br>
            <a:br>
              <a:rPr lang="en-US"/>
            </a:br>
            <a:r>
              <a:rPr lang="en-US"/>
              <a:t>“Leadership is a particular type of power relationship characterized by a group member’s perception that another group member has the right to prescribe behavior patterns for the former regarding his activity as a group member”. (Kepemimpinan adalah jenis khusus hubungan kekuasaan yang ditentukan oleh anggapan para anggota kelompok bahwa seorang dari anggota kelompok itu memiliki kekuasaan untuk menentukan pola perilaku terkait dengan aktivitasnya sebagai anggota kelompok)</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007745" y="1350645"/>
            <a:ext cx="10515600" cy="3605530"/>
          </a:xfrm>
        </p:spPr>
        <p:txBody>
          <a:bodyPr/>
          <a:p>
            <a:r>
              <a:rPr lang="en-US"/>
              <a:t>Pengertian kepemimpinan sebagai </a:t>
            </a:r>
            <a:r>
              <a:rPr lang="en-US">
                <a:solidFill>
                  <a:srgbClr val="0070C0"/>
                </a:solidFill>
              </a:rPr>
              <a:t>karakteristik</a:t>
            </a:r>
            <a:br>
              <a:rPr lang="en-US">
                <a:solidFill>
                  <a:srgbClr val="0070C0"/>
                </a:solidFill>
              </a:rPr>
            </a:br>
            <a:r>
              <a:rPr lang="en-US"/>
              <a:t>seseorang, terutama dikaitkan dengan sebutan pemimpin, seperti</a:t>
            </a:r>
            <a:br>
              <a:rPr lang="en-US"/>
            </a:br>
            <a:r>
              <a:rPr lang="en-US"/>
              <a:t>dikemukakan oleh Gibson, Ivancevich, dan Donnelly (2000) bahwa</a:t>
            </a:r>
            <a:br>
              <a:rPr lang="en-US"/>
            </a:br>
            <a:r>
              <a:rPr lang="en-US"/>
              <a:t>“Leaders are agents of change, persons whose act affect other people more than other people’s acts affect them”, atau pemimpin merupakan agen perubahan, orang yang bertindak mempengaruhi orang lain lebih dari orang lain mempengaruhi dirinya.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32180" y="1253490"/>
            <a:ext cx="10515600" cy="5033010"/>
          </a:xfrm>
        </p:spPr>
        <p:txBody>
          <a:bodyPr/>
          <a:p>
            <a:r>
              <a:rPr lang="en-US"/>
              <a:t>Pengertian kepemimpinan sebagai </a:t>
            </a:r>
            <a:r>
              <a:rPr lang="en-US">
                <a:solidFill>
                  <a:srgbClr val="0070C0"/>
                </a:solidFill>
              </a:rPr>
              <a:t>perilaku</a:t>
            </a:r>
            <a:br>
              <a:rPr lang="en-US"/>
            </a:br>
            <a:r>
              <a:rPr lang="en-US"/>
              <a:t>dikemukakan oleh Sweeney dan McFarlin (2002) yakni: “Leadership involves a set of interpersonal influence processes. The processes are aimed at motivating sub-ordinates, creating a vision for the future, and developing strategies for achieving goals”, yang dapat diartikan bahwa kepemimpinan melibatkan seperangkat proses pengaruh antar orang. Proses tersebut bertujuan memotivasi bawahan, menciptakan visi masa depan, dan mengembangkan strategi untuk mencapai Tujuan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6516370" y="303530"/>
            <a:ext cx="5109210" cy="431800"/>
          </a:xfrm>
        </p:spPr>
        <p:txBody>
          <a:bodyPr/>
          <a:p>
            <a:r>
              <a:rPr lang="en-US" sz="2800"/>
              <a:t>Review Tugas</a:t>
            </a:r>
            <a:endParaRPr lang="en-US" sz="2800"/>
          </a:p>
        </p:txBody>
      </p:sp>
      <p:sp>
        <p:nvSpPr>
          <p:cNvPr id="4" name="Content Placeholder 3"/>
          <p:cNvSpPr>
            <a:spLocks noGrp="1"/>
          </p:cNvSpPr>
          <p:nvPr>
            <p:ph sz="quarter" idx="10"/>
          </p:nvPr>
        </p:nvSpPr>
        <p:spPr>
          <a:xfrm>
            <a:off x="1155068" y="1549400"/>
            <a:ext cx="10081684" cy="4319588"/>
          </a:xfrm>
        </p:spPr>
        <p:txBody>
          <a:bodyPr/>
          <a:p>
            <a:r>
              <a:rPr lang="en-US" sz="3200"/>
              <a:t>Mengutip dari jurnal : Nama penulis, tahun, judul jurnal, nama jurnal Vol (nomor); halaman</a:t>
            </a:r>
            <a:endParaRPr lang="en-US" sz="3200"/>
          </a:p>
          <a:p>
            <a:r>
              <a:rPr lang="en-US" sz="3200"/>
              <a:t>sumber artikel : Buku atau jurnal, media massa (alamat link, diakses kapan), skripsi (nama penulis, tahun, judul skripsi, univ mana?)</a:t>
            </a:r>
            <a:endParaRPr lang="en-US" sz="3200"/>
          </a:p>
          <a:p>
            <a:r>
              <a:rPr lang="en-US" sz="3200"/>
              <a:t>Sumber dari Web : scholargoogle, mendeley, zotero</a:t>
            </a:r>
            <a:endParaRPr lang="en-US" sz="3200"/>
          </a:p>
          <a:p>
            <a:r>
              <a:rPr lang="en-US" sz="3200"/>
              <a:t>Dilarang : sumber web.com, tidak menyebutkan sumber referensi, link sumber belum dibuka, jawaban persis sama (parafrase), kutipan tidak langsung (telusuri sumber)</a:t>
            </a:r>
            <a:endParaRPr lang="en-US" sz="3200"/>
          </a:p>
          <a:p>
            <a:endParaRPr lang="en-US" sz="3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654050" y="1191260"/>
            <a:ext cx="10883265" cy="4831080"/>
          </a:xfrm>
          <a:prstGeom prst="rect">
            <a:avLst/>
          </a:prstGeom>
          <a:noFill/>
        </p:spPr>
        <p:txBody>
          <a:bodyPr wrap="square" rtlCol="0" anchor="t">
            <a:spAutoFit/>
          </a:bodyPr>
          <a:p>
            <a:r>
              <a:rPr lang="en-US" sz="2800"/>
              <a:t>Robert   Tanembaum   mengatakan   bahwa   pemimpin   adalah   mereka   yang menggunakan   wewenang   formal   untuk   mengorganisasi,   mengarahkan,   dan mengontrol   para   bawahan   yang   bertanggungjawab,   supaya   semua   bagian pekerjaan dikoordinasi demi mencapai tujuan perusahaan (Hasibuan, 2011: 43).</a:t>
            </a:r>
            <a:endParaRPr lang="en-US" sz="2800"/>
          </a:p>
          <a:p>
            <a:r>
              <a:rPr lang="en-US" sz="2800"/>
              <a:t>Sedangkan kepemimpinan, Ordway mengemukakan bahwa Kepemimpinan adalah  aktivitas  mempengaruhi  orang- orang  agar  mau  bekerja  sama  untuk mencapai beberapa tujuan yang mereka inginkan. Sedangkan Franklyn S. Haiman mengatakan  bahwa kepemimpinan  adalah  suatu  usaha  untuk  mengarahkan perilaku orang lain guna mencapai tujuan (Sutarto, 2006:12).</a:t>
            </a:r>
            <a:endParaRPr lang="en-US" sz="2800"/>
          </a:p>
        </p:txBody>
      </p:sp>
    </p:spTree>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PPT VER. 1_template</Template>
  <TotalTime>0</TotalTime>
  <Words>10279</Words>
  <Application>WPS Presentation</Application>
  <PresentationFormat>Custom</PresentationFormat>
  <Paragraphs>103</Paragraphs>
  <Slides>21</Slides>
  <Notes>0</Notes>
  <HiddenSlides>0</HiddenSlides>
  <MMClips>0</MMClips>
  <ScaleCrop>false</ScaleCrop>
  <HeadingPairs>
    <vt:vector size="6" baseType="variant">
      <vt:variant>
        <vt:lpstr>已用的字体</vt:lpstr>
      </vt:variant>
      <vt:variant>
        <vt:i4>14</vt:i4>
      </vt:variant>
      <vt:variant>
        <vt:lpstr>主题</vt:lpstr>
      </vt:variant>
      <vt:variant>
        <vt:i4>4</vt:i4>
      </vt:variant>
      <vt:variant>
        <vt:lpstr>幻灯片标题</vt:lpstr>
      </vt:variant>
      <vt:variant>
        <vt:i4>21</vt:i4>
      </vt:variant>
    </vt:vector>
  </HeadingPairs>
  <TitlesOfParts>
    <vt:vector size="39" baseType="lpstr">
      <vt:lpstr>Arial</vt:lpstr>
      <vt:lpstr>SimSun</vt:lpstr>
      <vt:lpstr>Wingdings</vt:lpstr>
      <vt:lpstr>Franklin Gothic Heavy</vt:lpstr>
      <vt:lpstr>Arial Unicode MS</vt:lpstr>
      <vt:lpstr>Tahoma</vt:lpstr>
      <vt:lpstr>Gill Sans MT Condensed</vt:lpstr>
      <vt:lpstr>Corbel</vt:lpstr>
      <vt:lpstr>Berlin Sans FB Demi</vt:lpstr>
      <vt:lpstr>Arial Narrow</vt:lpstr>
      <vt:lpstr>SimHei</vt:lpstr>
      <vt:lpstr>Calibri</vt:lpstr>
      <vt:lpstr>Microsoft YaHei</vt:lpstr>
      <vt:lpstr>Arial Unicode MS</vt:lpstr>
      <vt:lpstr>Presentation UNISA_01</vt:lpstr>
      <vt:lpstr>1_Presentation UNISA_01</vt:lpstr>
      <vt:lpstr>1_Office Theme</vt:lpstr>
      <vt:lpstr>2_Office Theme</vt:lpstr>
      <vt:lpstr>PEMBUKA BELAJAR</vt:lpstr>
      <vt:lpstr> Peran dan Fungsi Kepemimpinan</vt:lpstr>
      <vt:lpstr>Capaian Pembelajaran</vt:lpstr>
      <vt:lpstr>Pengertian</vt:lpstr>
      <vt:lpstr>Pengertian kepemimpinan sebagai atribut atau kelengkapan suatu kedudukan, diantaranya dikemukakan oleh Janda (dalam Yukl, 1989)  “Leadership is a particular type of power relationship characterized by a group member’s perception that another group member has the right to prescribe behavior patterns for the former regarding his activity as a group member”. (Kepemimpinan adalah jenis khusus hubungan kekuasaan yang ditentukan oleh anggapan para anggota kelompok bahwa seorang dari anggota kelompok itu memiliki kekuasaan untuk menentukan pola perilaku terkait dengan aktivitasnya sebagai anggota kelompok)</vt:lpstr>
      <vt:lpstr>Pengertian kepemimpinan sebagai karakteristik seseorang, terutama dikaitkan dengan sebutan pemimpin, seperti dikemukakan oleh Gibson, Ivancevich, dan Donnelly (2000) bahwa “Leaders are agents of change, persons whose act affect other people more than other people’s acts affect them”, atau pemimpin merupakan agen perubahan, orang yang bertindak mempengaruhi orang lain lebih dari orang lain mempengaruhi dirinya.</vt:lpstr>
      <vt:lpstr>Pengertian kepemimpinan sebagai perilaku dikemukakan oleh Sweeney dan McFarlin (2002) yakni: “Leadership involves a set of interpersonal influence processes. The processes are aimed at motivating sub-ordinates, creating a vision for the future, and developing strategies for achieving goals”, yang dapat diartikan bahwa kepemimpinan melibatkan seperangkat proses pengaruh antar orang. Proses tersebut bertujuan memotivasi bawahan, menciptakan visi masa depan, dan mengembangkan strategi untuk mencapai Tujuan</vt:lpstr>
      <vt:lpstr>Review Tugas</vt:lpstr>
      <vt:lpstr>PowerPoint 演示文稿</vt:lpstr>
      <vt:lpstr>Pemimpin  adalah  seseorang  yang  memberikan  pengaruhnya  pada orang  lain.  Sedangkan  kepemimpinan  adalah  proses  mempengaruhi  individu  dalam sebuah  organisasi  untuk  dapat  bekerjasama  dalam  mencapai  tujuan  organisasi secara efektif dan efisien.</vt:lpstr>
      <vt:lpstr>PowerPoint 演示文稿</vt:lpstr>
      <vt:lpstr>PowerPoint 演示文稿</vt:lpstr>
      <vt:lpstr>Fungsi Pemimpin</vt:lpstr>
      <vt:lpstr>Fungsi Pemimpin: James. AF Stoner</vt:lpstr>
      <vt:lpstr>“Dan  Allah  Telah  berjanji  kepada  orang-orang  yang  beriman  di  antara  kamu  dan mengerjakan  amal-amal  yang  saleh  bahwa  dia  sungguh-sungguh  akan  menjadikan mereka  berkuasa  dimuka  bumi,  sebagaimana  dia  Telah  menjadikan  orang-orang sebelum mereka berkuasa, dan sungguh dia akan meneguhkan bagi mereka agama yang   Telah   diridhai-Nya   untuk   mereka,   dan   dia   benar-benar   akan   menukar (keadaan)   mereka,   sesudah   mereka   dalam   ketakutan   menjadi   aman   sentausa. mereka  tetap  menyembahku-Ku  dengan  tiada  mempersekutukan  sesuatu  apapun dengan  Aku.  dan  barangsiapa  yang  (tetap)  kafir  sesudah  (janji)  itu,  Maka  mereka Itulah orang-orang yang fasik(Qs An Nur/24:55)”</vt:lpstr>
      <vt:lpstr>Kepemimpinan dalam Islam</vt:lpstr>
      <vt:lpstr>Kepemimpinan dalam Islam</vt:lpstr>
      <vt:lpstr>Evaluasi Pembelajaran</vt:lpstr>
      <vt:lpstr>Rencana Tindak Lanjut</vt:lpstr>
      <vt:lpstr>PENUTUP BELAJAR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123</cp:revision>
  <dcterms:created xsi:type="dcterms:W3CDTF">2017-11-21T07:01:00Z</dcterms:created>
  <dcterms:modified xsi:type="dcterms:W3CDTF">2021-03-01T09:28:53Z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