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 id="2147483653" r:id="rId4"/>
    <p:sldMasterId id="2147483657" r:id="rId5"/>
  </p:sldMasterIdLst>
  <p:notesMasterIdLst>
    <p:notesMasterId r:id="rId31"/>
  </p:notesMasterIdLst>
  <p:sldIdLst>
    <p:sldId id="578" r:id="rId6"/>
    <p:sldId id="307" r:id="rId7"/>
    <p:sldId id="568" r:id="rId8"/>
    <p:sldId id="569" r:id="rId9"/>
    <p:sldId id="573" r:id="rId10"/>
    <p:sldId id="574" r:id="rId11"/>
    <p:sldId id="589" r:id="rId12"/>
    <p:sldId id="590" r:id="rId13"/>
    <p:sldId id="571" r:id="rId14"/>
    <p:sldId id="596" r:id="rId15"/>
    <p:sldId id="594" r:id="rId16"/>
    <p:sldId id="597" r:id="rId17"/>
    <p:sldId id="598" r:id="rId18"/>
    <p:sldId id="599" r:id="rId19"/>
    <p:sldId id="600" r:id="rId20"/>
    <p:sldId id="601" r:id="rId21"/>
    <p:sldId id="602" r:id="rId22"/>
    <p:sldId id="603" r:id="rId23"/>
    <p:sldId id="604" r:id="rId24"/>
    <p:sldId id="605" r:id="rId25"/>
    <p:sldId id="611" r:id="rId26"/>
    <p:sldId id="606" r:id="rId27"/>
    <p:sldId id="607" r:id="rId28"/>
    <p:sldId id="564" r:id="rId29"/>
    <p:sldId id="32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69" d="100"/>
          <a:sy n="69" d="100"/>
        </p:scale>
        <p:origin x="-696" y="-102"/>
      </p:cViewPr>
      <p:guideLst>
        <p:guide orient="horz" pos="2177"/>
        <p:guide pos="383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notesMaster" Target="notesMasters/notesMaster1.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smtClean="0"/>
              <a:t>The </a:t>
            </a:r>
            <a:r>
              <a:rPr lang="en-US" dirty="0" err="1" smtClean="0"/>
              <a:t>Powerpoint</a:t>
            </a:r>
            <a:r>
              <a:rPr lang="en-US" dirty="0" smtClean="0"/>
              <a:t> Title Goes Here</a:t>
            </a:r>
            <a:endParaRPr lang="en-US" dirty="0"/>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smtClean="0"/>
              <a:t>Secondary Title Here</a:t>
            </a:r>
            <a:endParaRPr lang="en-US" dirty="0" smtClean="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7"/>
            <a:ext cx="10058400" cy="1450757"/>
          </a:xfrm>
          <a:prstGeom prst="rect">
            <a:avLst/>
          </a:prstGeom>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a:xfrm>
            <a:off x="1097285" y="6459791"/>
            <a:ext cx="2472271" cy="365125"/>
          </a:xfrm>
          <a:prstGeom prst="rect">
            <a:avLst/>
          </a:prstGeom>
        </p:spPr>
        <p:txBody>
          <a:bodyPr/>
          <a:lstStyle/>
          <a:p>
            <a:fld id="{ADCE2944-63AC-4794-98B7-F3081A371F1E}" type="datetimeFigureOut">
              <a:rPr lang="id-ID" smtClean="0"/>
            </a:fld>
            <a:endParaRPr lang="id-ID"/>
          </a:p>
        </p:txBody>
      </p:sp>
      <p:sp>
        <p:nvSpPr>
          <p:cNvPr id="5" name="Footer Placeholder 4"/>
          <p:cNvSpPr>
            <a:spLocks noGrp="1"/>
          </p:cNvSpPr>
          <p:nvPr>
            <p:ph type="ftr" sz="quarter" idx="11"/>
          </p:nvPr>
        </p:nvSpPr>
        <p:spPr>
          <a:xfrm>
            <a:off x="3686187" y="6459791"/>
            <a:ext cx="4822804" cy="365125"/>
          </a:xfrm>
          <a:prstGeom prst="rect">
            <a:avLst/>
          </a:prstGeom>
        </p:spPr>
        <p:txBody>
          <a:bodyPr/>
          <a:lstStyle/>
          <a:p>
            <a:endParaRPr lang="id-ID"/>
          </a:p>
        </p:txBody>
      </p:sp>
      <p:sp>
        <p:nvSpPr>
          <p:cNvPr id="6" name="Slide Number Placeholder 5"/>
          <p:cNvSpPr>
            <a:spLocks noGrp="1"/>
          </p:cNvSpPr>
          <p:nvPr>
            <p:ph type="sldNum" sz="quarter" idx="12"/>
          </p:nvPr>
        </p:nvSpPr>
        <p:spPr>
          <a:xfrm>
            <a:off x="9900462" y="6459791"/>
            <a:ext cx="1312025" cy="365125"/>
          </a:xfrm>
          <a:prstGeom prst="rect">
            <a:avLst/>
          </a:prstGeom>
        </p:spPr>
        <p:txBody>
          <a:bodyPr/>
          <a:lstStyle/>
          <a:p>
            <a:fld id="{517929AE-1FB3-475D-8916-B36598A6E668}" type="slidenum">
              <a:rPr lang="id-ID" smtClean="0"/>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smtClean="0"/>
              <a:t>The Chapter Title Goes Here</a:t>
            </a:r>
            <a:endParaRPr lang="en-US" dirty="0"/>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smtClean="0"/>
              <a:t>The Secondary Chapter Title Here</a:t>
            </a:r>
            <a:endParaRPr lang="en-US" dirty="0" smtClean="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lumMod val="65000"/>
                    <a:lumOff val="35000"/>
                  </a:schemeClr>
                </a:solidFill>
              </a:defRPr>
            </a:lvl1pPr>
          </a:lstStyle>
          <a:p>
            <a:r>
              <a:rPr lang="id-ID" sz="2000" b="1" dirty="0" smtClean="0">
                <a:solidFill>
                  <a:schemeClr val="tx1">
                    <a:lumMod val="75000"/>
                    <a:lumOff val="25000"/>
                  </a:schemeClr>
                </a:solidFill>
              </a:rPr>
              <a:t>Lorem ipsum dolor sit amet</a:t>
            </a:r>
            <a:endParaRPr lang="id-ID" sz="2000" b="1" dirty="0">
              <a:solidFill>
                <a:schemeClr val="tx1">
                  <a:lumMod val="75000"/>
                  <a:lumOff val="25000"/>
                </a:schemeClr>
              </a:solidFill>
            </a:endParaRP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lumMod val="65000"/>
                    <a:lumOff val="35000"/>
                  </a:schemeClr>
                </a:solidFill>
                <a:latin typeface="+mn-lt"/>
              </a:defRPr>
            </a:lvl1pPr>
            <a:lvl2pPr>
              <a:defRPr sz="2000">
                <a:solidFill>
                  <a:schemeClr val="tx1">
                    <a:lumMod val="65000"/>
                    <a:lumOff val="35000"/>
                  </a:schemeClr>
                </a:solidFill>
                <a:latin typeface="+mn-lt"/>
              </a:defRPr>
            </a:lvl2pPr>
            <a:lvl3pPr>
              <a:defRPr sz="2000">
                <a:solidFill>
                  <a:schemeClr val="tx1">
                    <a:lumMod val="65000"/>
                    <a:lumOff val="35000"/>
                  </a:schemeClr>
                </a:solidFill>
                <a:latin typeface="+mn-lt"/>
              </a:defRPr>
            </a:lvl3pPr>
            <a:lvl4pPr>
              <a:defRPr sz="2000">
                <a:solidFill>
                  <a:schemeClr val="tx1">
                    <a:lumMod val="65000"/>
                    <a:lumOff val="35000"/>
                  </a:schemeClr>
                </a:solidFill>
                <a:latin typeface="+mn-lt"/>
              </a:defRPr>
            </a:lvl4pPr>
            <a:lvl5pPr>
              <a:defRPr sz="2000">
                <a:solidFill>
                  <a:schemeClr val="tx1">
                    <a:lumMod val="65000"/>
                    <a:lumOff val="35000"/>
                  </a:schemeClr>
                </a:solidFill>
                <a:latin typeface="+mn-lt"/>
              </a:defRPr>
            </a:lvl5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smtClean="0"/>
              <a:t>The Chapter Title Goes Here</a:t>
            </a:r>
            <a:endParaRPr lang="en-US" dirty="0"/>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smtClean="0"/>
              <a:t>The Secondary Chapter Title Here</a:t>
            </a:r>
            <a:endParaRPr lang="en-US" dirty="0" smtClean="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7" Type="http://schemas.openxmlformats.org/officeDocument/2006/relationships/theme" Target="../theme/theme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4" Type="http://schemas.openxmlformats.org/officeDocument/2006/relationships/theme" Target="../theme/theme4.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2"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3"/>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4" cstate="print"/>
          <a:srcRect/>
          <a:stretch>
            <a:fillRect/>
          </a:stretch>
        </p:blipFill>
        <p:spPr bwMode="auto">
          <a:xfrm>
            <a:off x="857216" y="214290"/>
            <a:ext cx="2190765" cy="59272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4"/>
          <a:stretch>
            <a:fillRect/>
          </a:stretch>
        </p:blipFill>
        <p:spPr>
          <a:xfrm>
            <a:off x="1642" y="920"/>
            <a:ext cx="12188729" cy="6856160"/>
          </a:xfrm>
          <a:prstGeom prst="rect">
            <a:avLst/>
          </a:prstGeom>
        </p:spPr>
      </p:pic>
      <p:pic>
        <p:nvPicPr>
          <p:cNvPr id="4" name="Picture 3" descr="Cover.png"/>
          <p:cNvPicPr>
            <a:picLocks noChangeAspect="1"/>
          </p:cNvPicPr>
          <p:nvPr/>
        </p:nvPicPr>
        <p:blipFill>
          <a:blip r:embed="rId5"/>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6" cstate="print"/>
          <a:srcRect/>
          <a:stretch>
            <a:fillRect/>
          </a:stretch>
        </p:blipFill>
        <p:spPr bwMode="auto">
          <a:xfrm>
            <a:off x="857216" y="214290"/>
            <a:ext cx="2190765" cy="592720"/>
          </a:xfrm>
          <a:prstGeom prst="rect">
            <a:avLst/>
          </a:prstGeom>
          <a:noFill/>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2"/>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3"/>
          <a:srcRect/>
          <a:stretch>
            <a:fillRect/>
          </a:stretch>
        </p:blipFill>
        <p:spPr bwMode="auto">
          <a:xfrm>
            <a:off x="4667240" y="2214554"/>
            <a:ext cx="2762269" cy="2363642"/>
          </a:xfrm>
          <a:prstGeom prst="rect">
            <a:avLst/>
          </a:prstGeom>
          <a:noFill/>
        </p:spPr>
      </p:pic>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n-US" sz="3600" dirty="0" smtClean="0">
                <a:latin typeface="Franklin Gothic Heavy" panose="020B0903020102020204" pitchFamily="34" charset="0"/>
                <a:ea typeface="Arial Unicode MS" pitchFamily="34" charset="-128"/>
                <a:cs typeface="Tahoma" panose="020B0604030504040204" pitchFamily="34" charset="0"/>
              </a:rPr>
              <a:t>PEMBUKA BELAJAR</a:t>
            </a:r>
            <a:endParaRPr lang="id-ID" sz="3600" dirty="0" smtClean="0">
              <a:latin typeface="Franklin Gothic Heavy" panose="020B0903020102020204" pitchFamily="34" charset="0"/>
              <a:ea typeface="Arial Unicode MS" pitchFamily="34" charset="-128"/>
              <a:cs typeface="Tahoma" panose="020B0604030504040204" pitchFamily="34" charset="0"/>
            </a:endParaRPr>
          </a:p>
        </p:txBody>
      </p:sp>
      <p:sp>
        <p:nvSpPr>
          <p:cNvPr id="5" name="Rectangle 4"/>
          <p:cNvSpPr/>
          <p:nvPr/>
        </p:nvSpPr>
        <p:spPr>
          <a:xfrm>
            <a:off x="1274623" y="4668982"/>
            <a:ext cx="9753599" cy="16053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Gill Sans MT Condensed" panose="020B0506020104020203" pitchFamily="34" charset="0"/>
              </a:rPr>
              <a:t>“</a:t>
            </a:r>
            <a:r>
              <a:rPr lang="en-US" sz="2800" dirty="0" err="1">
                <a:solidFill>
                  <a:schemeClr val="tx1"/>
                </a:solidFill>
                <a:latin typeface="Gill Sans MT Condensed" panose="020B0506020104020203" pitchFamily="34" charset="0"/>
              </a:rPr>
              <a:t>Kami</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ridho</a:t>
            </a:r>
            <a:r>
              <a:rPr lang="en-US" sz="2800" dirty="0">
                <a:solidFill>
                  <a:schemeClr val="tx1"/>
                </a:solidFill>
                <a:latin typeface="Gill Sans MT Condensed" panose="020B0506020104020203" pitchFamily="34" charset="0"/>
              </a:rPr>
              <a:t> Allah SWT </a:t>
            </a:r>
            <a:r>
              <a:rPr lang="en-US" sz="2800" dirty="0" err="1">
                <a:solidFill>
                  <a:schemeClr val="tx1"/>
                </a:solidFill>
                <a:latin typeface="Gill Sans MT Condensed" panose="020B0506020104020203" pitchFamily="34" charset="0"/>
              </a:rPr>
              <a:t>sebagai</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Tuhanku</a:t>
            </a:r>
            <a:r>
              <a:rPr lang="en-US" sz="2800" dirty="0">
                <a:solidFill>
                  <a:schemeClr val="tx1"/>
                </a:solidFill>
                <a:latin typeface="Gill Sans MT Condensed" panose="020B0506020104020203" pitchFamily="34" charset="0"/>
              </a:rPr>
              <a:t>, Islam </a:t>
            </a:r>
            <a:r>
              <a:rPr lang="en-US" sz="2800" dirty="0" err="1">
                <a:solidFill>
                  <a:schemeClr val="tx1"/>
                </a:solidFill>
                <a:latin typeface="Gill Sans MT Condensed" panose="020B0506020104020203" pitchFamily="34" charset="0"/>
              </a:rPr>
              <a:t>sebagai</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agamaku</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dan</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Nabi</a:t>
            </a:r>
            <a:r>
              <a:rPr lang="en-US" sz="2800" dirty="0">
                <a:solidFill>
                  <a:schemeClr val="tx1"/>
                </a:solidFill>
                <a:latin typeface="Gill Sans MT Condensed" panose="020B0506020104020203" pitchFamily="34" charset="0"/>
              </a:rPr>
              <a:t> Muhammad </a:t>
            </a:r>
            <a:r>
              <a:rPr lang="en-US" sz="2800" dirty="0" err="1">
                <a:solidFill>
                  <a:schemeClr val="tx1"/>
                </a:solidFill>
                <a:latin typeface="Gill Sans MT Condensed" panose="020B0506020104020203" pitchFamily="34" charset="0"/>
              </a:rPr>
              <a:t>sebagai</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Nabi</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dan</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Rasul</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Ya</a:t>
            </a:r>
            <a:r>
              <a:rPr lang="en-US" sz="2800" dirty="0">
                <a:solidFill>
                  <a:schemeClr val="tx1"/>
                </a:solidFill>
                <a:latin typeface="Gill Sans MT Condensed" panose="020B0506020104020203" pitchFamily="34" charset="0"/>
              </a:rPr>
              <a:t> Allah, </a:t>
            </a:r>
            <a:r>
              <a:rPr lang="en-US" sz="2800" dirty="0" err="1">
                <a:solidFill>
                  <a:schemeClr val="tx1"/>
                </a:solidFill>
                <a:latin typeface="Gill Sans MT Condensed" panose="020B0506020104020203" pitchFamily="34" charset="0"/>
              </a:rPr>
              <a:t>tambahkanlah</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kepadaku</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ilmu</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dan</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berikanlah</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aku</a:t>
            </a:r>
            <a:r>
              <a:rPr lang="en-US" sz="2800" dirty="0">
                <a:solidFill>
                  <a:schemeClr val="tx1"/>
                </a:solidFill>
                <a:latin typeface="Gill Sans MT Condensed" panose="020B0506020104020203" pitchFamily="34" charset="0"/>
              </a:rPr>
              <a:t> </a:t>
            </a:r>
            <a:r>
              <a:rPr lang="en-US" sz="2800" dirty="0" err="1">
                <a:solidFill>
                  <a:schemeClr val="tx1"/>
                </a:solidFill>
                <a:latin typeface="Gill Sans MT Condensed" panose="020B0506020104020203" pitchFamily="34" charset="0"/>
              </a:rPr>
              <a:t>kefahaman</a:t>
            </a:r>
            <a:r>
              <a:rPr lang="en-US" sz="2800" dirty="0">
                <a:solidFill>
                  <a:schemeClr val="tx1"/>
                </a:solidFill>
                <a:latin typeface="Gill Sans MT Condensed" panose="020B0506020104020203" pitchFamily="34" charset="0"/>
              </a:rPr>
              <a:t>”</a:t>
            </a:r>
            <a:endParaRPr lang="en-US" sz="2800" dirty="0">
              <a:solidFill>
                <a:schemeClr val="tx1"/>
              </a:solidFill>
              <a:latin typeface="Gill Sans MT Condensed" panose="020B0506020104020203" pitchFamily="34" charset="0"/>
            </a:endParaRPr>
          </a:p>
        </p:txBody>
      </p:sp>
      <p:pic>
        <p:nvPicPr>
          <p:cNvPr id="15364" name="Picture 5" descr="C:\Users\Suryani\Pictures\doa-belajar.jpg"/>
          <p:cNvPicPr>
            <a:picLocks noChangeAspect="1" noChangeArrowheads="1"/>
          </p:cNvPicPr>
          <p:nvPr/>
        </p:nvPicPr>
        <p:blipFill>
          <a:blip r:embed="rId1"/>
          <a:srcRect/>
          <a:stretch>
            <a:fillRect/>
          </a:stretch>
        </p:blipFill>
        <p:spPr bwMode="auto">
          <a:xfrm>
            <a:off x="831276" y="1390651"/>
            <a:ext cx="10432473" cy="2779568"/>
          </a:xfrm>
          <a:prstGeom prst="rect">
            <a:avLst/>
          </a:prstGeom>
          <a:noFill/>
          <a:ln w="9525">
            <a:noFill/>
            <a:miter lim="800000"/>
            <a:headEnd/>
            <a:tailEnd/>
          </a:ln>
        </p:spPr>
      </p:pic>
      <p:sp>
        <p:nvSpPr>
          <p:cNvPr id="6" name="Title 1"/>
          <p:cNvSpPr txBox="1"/>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defRPr/>
            </a:pPr>
            <a:r>
              <a:rPr kumimoji="0" lang="en-US" sz="4000" b="1" i="0" u="none" strike="noStrike" kern="1200" cap="none" spc="0" normalizeH="0" baseline="0" noProof="0" dirty="0" smtClean="0">
                <a:ln>
                  <a:noFill/>
                </a:ln>
                <a:solidFill>
                  <a:schemeClr val="tx1"/>
                </a:solidFill>
                <a:effectLst/>
                <a:uLnTx/>
                <a:uFillTx/>
                <a:latin typeface="+mj-lt"/>
                <a:ea typeface="+mj-ea"/>
                <a:cs typeface="+mj-cs"/>
              </a:rPr>
              <a:t>        DOA BELAJAR</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HAKIKAT KEPEMIMPINAN</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Content Placeholder 2"/>
          <p:cNvPicPr>
            <a:picLocks noChangeAspect="1"/>
          </p:cNvPicPr>
          <p:nvPr>
            <p:ph sz="quarter" idx="10"/>
          </p:nvPr>
        </p:nvPicPr>
        <p:blipFill>
          <a:blip r:embed="rId1"/>
          <a:srcRect r="961"/>
          <a:stretch>
            <a:fillRect/>
          </a:stretch>
        </p:blipFill>
        <p:spPr>
          <a:xfrm>
            <a:off x="180340" y="1860550"/>
            <a:ext cx="11748135" cy="458025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itle 2"/>
          <p:cNvSpPr>
            <a:spLocks noGrp="1"/>
          </p:cNvSpPr>
          <p:nvPr>
            <p:ph type="title"/>
          </p:nvPr>
        </p:nvSpPr>
        <p:spPr>
          <a:xfrm>
            <a:off x="6104890" y="367665"/>
            <a:ext cx="5087620" cy="431800"/>
          </a:xfrm>
        </p:spPr>
        <p:txBody>
          <a:bodyPr/>
          <a:p>
            <a:r>
              <a:rPr lang="en-US"/>
              <a:t>Pengertian</a:t>
            </a:r>
            <a:endParaRPr lang="en-US"/>
          </a:p>
        </p:txBody>
      </p:sp>
      <p:sp>
        <p:nvSpPr>
          <p:cNvPr id="4" name="Content Placeholder 3"/>
          <p:cNvSpPr>
            <a:spLocks noGrp="1"/>
          </p:cNvSpPr>
          <p:nvPr>
            <p:ph sz="quarter" idx="10"/>
          </p:nvPr>
        </p:nvSpPr>
        <p:spPr/>
        <p:txBody>
          <a:bodyPr/>
          <a:p>
            <a:pPr marL="0" indent="0">
              <a:buNone/>
            </a:pPr>
            <a:r>
              <a:rPr lang="en-US" sz="4000"/>
              <a:t>Menurut Katz dan Kahn (dalam Watkin, 1992) berbagai definisi kepemimpinan pada dasarnya dapat diklasifikasikan menjadi tiga kelompok besar yakni “sebagai atribut atau kelengkapan dari suatu kedudukan, sebagai karakteristik seseorang, dan sebagai kategori perilaku”.</a:t>
            </a:r>
            <a:endParaRPr 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1228725"/>
            <a:ext cx="10515600" cy="5335270"/>
          </a:xfrm>
        </p:spPr>
        <p:txBody>
          <a:bodyPr/>
          <a:p>
            <a:r>
              <a:rPr lang="en-US"/>
              <a:t>Pengertian kepemimpinan sebagai </a:t>
            </a:r>
            <a:r>
              <a:rPr lang="en-US">
                <a:solidFill>
                  <a:srgbClr val="0070C0"/>
                </a:solidFill>
              </a:rPr>
              <a:t>atribut atau kelengkapan suatu</a:t>
            </a:r>
            <a:br>
              <a:rPr lang="en-US">
                <a:solidFill>
                  <a:srgbClr val="0070C0"/>
                </a:solidFill>
              </a:rPr>
            </a:br>
            <a:r>
              <a:rPr lang="en-US">
                <a:solidFill>
                  <a:srgbClr val="0070C0"/>
                </a:solidFill>
              </a:rPr>
              <a:t>kedudukan</a:t>
            </a:r>
            <a:r>
              <a:rPr lang="en-US"/>
              <a:t>, diantaranya dikemukakan oleh Janda (dalam Yukl, 1989)</a:t>
            </a:r>
            <a:br>
              <a:rPr lang="en-US"/>
            </a:br>
            <a:br>
              <a:rPr lang="en-US"/>
            </a:br>
            <a:r>
              <a:rPr lang="en-US"/>
              <a:t>“Leadership is a particular type of power relationship characterized by a group member’s perception that another group member has the right to prescribe behavior patterns for the former regarding his activity as a group member”. (Kepemimpinan adalah jenis khusus hubungan kekuasaan yang ditentukan oleh anggapan para anggota kelompok bahwa seorang dari anggota kelompok itu memiliki kekuasaan untuk menentukan pola perilaku terkait dengan aktivitasnya sebagai anggota kelompok)</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007745" y="1350645"/>
            <a:ext cx="10515600" cy="3605530"/>
          </a:xfrm>
        </p:spPr>
        <p:txBody>
          <a:bodyPr/>
          <a:p>
            <a:r>
              <a:rPr lang="en-US"/>
              <a:t>Pengertian kepemimpinan sebagai </a:t>
            </a:r>
            <a:r>
              <a:rPr lang="en-US">
                <a:solidFill>
                  <a:srgbClr val="0070C0"/>
                </a:solidFill>
              </a:rPr>
              <a:t>karakteristik</a:t>
            </a:r>
            <a:br>
              <a:rPr lang="en-US">
                <a:solidFill>
                  <a:srgbClr val="0070C0"/>
                </a:solidFill>
              </a:rPr>
            </a:br>
            <a:r>
              <a:rPr lang="en-US"/>
              <a:t>seseorang, terutama dikaitkan dengan sebutan pemimpin, seperti</a:t>
            </a:r>
            <a:br>
              <a:rPr lang="en-US"/>
            </a:br>
            <a:r>
              <a:rPr lang="en-US"/>
              <a:t>dikemukakan oleh Gibson, Ivancevich, dan Donnelly (2000) bahwa</a:t>
            </a:r>
            <a:br>
              <a:rPr lang="en-US"/>
            </a:br>
            <a:r>
              <a:rPr lang="en-US"/>
              <a:t>“Leaders are agents of change, persons whose act affect other people more than other people’s acts affect them”, atau pemimpin merupakan agen perubahan, orang yang bertindak mempengaruhi orang lain lebih dari orang lain mempengaruhi dirinya.</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32180" y="1253490"/>
            <a:ext cx="10515600" cy="5033010"/>
          </a:xfrm>
        </p:spPr>
        <p:txBody>
          <a:bodyPr/>
          <a:p>
            <a:r>
              <a:rPr lang="en-US"/>
              <a:t>Pengertian kepemimpinan sebagai </a:t>
            </a:r>
            <a:r>
              <a:rPr lang="en-US">
                <a:solidFill>
                  <a:srgbClr val="0070C0"/>
                </a:solidFill>
              </a:rPr>
              <a:t>perilaku</a:t>
            </a:r>
            <a:br>
              <a:rPr lang="en-US"/>
            </a:br>
            <a:r>
              <a:rPr lang="en-US"/>
              <a:t>dikemukakan oleh Sweeney dan McFarlin (2002) yakni: “Leadership involves a set of interpersonal influence processes. The processes are aimed at motivating sub-ordinates, creating a vision for the future, and developing strategies for achieving goals”, yang dapat diartikan bahwa kepemimpinan melibatkan seperangkat proses pengaruh antar orang. Proses tersebut bertujuan memotivasi bawahan, menciptakan visi masa depan, dan mengembangkan strategi untuk mencapai Tujuan</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7890" y="1188490"/>
            <a:ext cx="10515600" cy="1325563"/>
          </a:xfrm>
        </p:spPr>
        <p:txBody>
          <a:bodyPr/>
          <a:p>
            <a:r>
              <a:rPr lang="en-US"/>
              <a:t>Watkins (1992) mengemukakan bahwa “kepemimpinan berkaitan dengan anggota yang memiliki kekhasan dari suatu kelompok yang dapat dibedakan secara positif dari anggota lainnya baik dalam perilaku, karakteristik pribadi, pemikiran, atau struktur kelompok”.  </a:t>
            </a:r>
            <a:br>
              <a:rPr lang="en-US"/>
            </a:br>
            <a:br>
              <a:rPr lang="en-US"/>
            </a:br>
            <a:r>
              <a:rPr lang="en-US"/>
              <a:t>Teori kepemimpinan pada dasarnya merupakan kajian tentang individu yang memiliki karakteristik fisik, mental, dan kedudukan yang dipandang lebih daripada individu lain dalam suatu kelompok sehingga individu yang bersangkutan dapat mempengaruhi individu lain dalam kelompok tersebut untuk bertindak ke arah pencapaian suatu tujuan. </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32180" y="2172335"/>
            <a:ext cx="10515600" cy="2612390"/>
          </a:xfrm>
        </p:spPr>
        <p:txBody>
          <a:bodyPr/>
          <a:p>
            <a:r>
              <a:rPr lang="en-US" b="0"/>
              <a:t>Dalam Islam istilah kepemimpinan dikenal dengan kata Imamah. Sedangkan kata yang terkait dengan kepemimpinan dan berkonotasi pemimpin dalam Islam ada delapan istilah, yaitu; Imam  dalam Surat al-Baqarah 124. Khalifah pada al-Baqarah: 30.  Malik,  al-Fatihah : 4, Wali  pada al-A’raf : 3. ‘Amir dan Ra’in, Sultan,  Rais, dan Ulil ‘amri.</a:t>
            </a:r>
            <a:endParaRPr lang="en-US" b="0"/>
          </a:p>
        </p:txBody>
      </p:sp>
      <p:sp>
        <p:nvSpPr>
          <p:cNvPr id="4" name="Text Box 3"/>
          <p:cNvSpPr txBox="1"/>
          <p:nvPr/>
        </p:nvSpPr>
        <p:spPr>
          <a:xfrm>
            <a:off x="3890645" y="439420"/>
            <a:ext cx="7327900" cy="521970"/>
          </a:xfrm>
          <a:prstGeom prst="rect">
            <a:avLst/>
          </a:prstGeom>
          <a:noFill/>
        </p:spPr>
        <p:txBody>
          <a:bodyPr wrap="square" rtlCol="0">
            <a:spAutoFit/>
          </a:bodyPr>
          <a:p>
            <a:r>
              <a:rPr lang="en-US" sz="2800"/>
              <a:t>Kepemimpinan Menurut Pandangan Islam</a:t>
            </a:r>
            <a:endParaRPr lang="en-US"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itle 2"/>
          <p:cNvSpPr>
            <a:spLocks noGrp="1"/>
          </p:cNvSpPr>
          <p:nvPr>
            <p:ph type="title"/>
          </p:nvPr>
        </p:nvSpPr>
        <p:spPr>
          <a:xfrm>
            <a:off x="6190615" y="303530"/>
            <a:ext cx="5045710" cy="431800"/>
          </a:xfrm>
        </p:spPr>
        <p:txBody>
          <a:bodyPr/>
          <a:p>
            <a:r>
              <a:rPr lang="en-US"/>
              <a:t>Dasar-dasar Kepemimpinan</a:t>
            </a:r>
            <a:endParaRPr lang="en-US"/>
          </a:p>
        </p:txBody>
      </p:sp>
      <p:sp>
        <p:nvSpPr>
          <p:cNvPr id="4" name="Content Placeholder 3"/>
          <p:cNvSpPr>
            <a:spLocks noGrp="1"/>
          </p:cNvSpPr>
          <p:nvPr>
            <p:ph sz="quarter" idx="10"/>
          </p:nvPr>
        </p:nvSpPr>
        <p:spPr>
          <a:xfrm>
            <a:off x="300990" y="1268730"/>
            <a:ext cx="11605260" cy="4319905"/>
          </a:xfrm>
        </p:spPr>
        <p:txBody>
          <a:bodyPr/>
          <a:p>
            <a:pPr marL="0" indent="0">
              <a:buNone/>
            </a:pPr>
            <a:r>
              <a:rPr lang="en-US"/>
              <a:t>Pertama, tidak mengambil orang kafir atau orang yang tidak beriman sebagai pemimpin bagi orang-orang muslim karena bagaimanapun akan mempengaruhi kualitas keberagamaan rakyat yang dipimpinnya, sebagaimana firman Allah dalam Al-Qur’an; Surat An-Nisaa: 144.</a:t>
            </a:r>
            <a:endParaRPr lang="en-US"/>
          </a:p>
          <a:p>
            <a:pPr marL="0" indent="0">
              <a:buNone/>
            </a:pPr>
            <a:endParaRPr lang="en-US"/>
          </a:p>
          <a:p>
            <a:pPr marL="0" indent="0">
              <a:buNone/>
            </a:pPr>
            <a:r>
              <a:rPr lang="en-US"/>
              <a:t>Kedua, tidak mengangkat pemimpin dari orang-orang yang mempermainkan Agama Islam, sebagaimana firman Allah dalam Surat Al-Maidah: 57.</a:t>
            </a:r>
            <a:endParaRPr lang="en-US"/>
          </a:p>
          <a:p>
            <a:pPr marL="0" indent="0">
              <a:buNone/>
            </a:pPr>
            <a:endParaRPr lang="en-US"/>
          </a:p>
          <a:p>
            <a:pPr marL="0" indent="0">
              <a:buNone/>
            </a:pPr>
            <a:r>
              <a:rPr lang="en-US"/>
              <a:t>Ketiga, pemimpin harus mempunyai keahlian di bidangnya, pemberian tugas atau wewenang kepada yang tidak berkompeten akan mengakibatkan rusaknya pekerjaan bahkan organisasi yang menaunginya. Sebagaimana Sabda Rasulullah sa.  “Apabila suatu urusan diserahkan kepada yang bukan ahlinya, maka tunggulah masa kehancurannya”. (HR Bukhori dan Muslim).</a:t>
            </a:r>
            <a:endParaRPr lang="en-US"/>
          </a:p>
          <a:p>
            <a:pPr marL="0" indent="0">
              <a:buNone/>
            </a:pPr>
            <a:endParaRPr lang="en-US"/>
          </a:p>
          <a:p>
            <a:pPr marL="0" indent="0">
              <a:buNone/>
            </a:pPr>
            <a:r>
              <a:rPr lang="en-US"/>
              <a:t>Keempat, pemimpin harus bisa diterima (acceptable), mencintai dan dicintai umatnya, mendoakan dan didoakan oleh umatnya. Sebagaimana Sabda Rasulullah saw. “Sebaik-baiknya pemimpin adalah mereka yang kamu cintai dan mencintai kamu, kamu berdoa untuk mereka dan mereka berdoa untuk kamu. Seburuk-buruk pemimpin adalah mereka yang kamu benci dan mereka membenci kamu, kamu melaknati mereka dan mereka melaknati kamu.” (HR Muslim).</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itle 2"/>
          <p:cNvSpPr>
            <a:spLocks noGrp="1"/>
          </p:cNvSpPr>
          <p:nvPr>
            <p:ph type="title"/>
          </p:nvPr>
        </p:nvSpPr>
        <p:spPr>
          <a:xfrm>
            <a:off x="6190615" y="303530"/>
            <a:ext cx="5045710" cy="431800"/>
          </a:xfrm>
        </p:spPr>
        <p:txBody>
          <a:bodyPr/>
          <a:p>
            <a:r>
              <a:rPr lang="en-US"/>
              <a:t>Dasar-dasar Kepemimpinan</a:t>
            </a:r>
            <a:endParaRPr lang="en-US"/>
          </a:p>
        </p:txBody>
      </p:sp>
      <p:sp>
        <p:nvSpPr>
          <p:cNvPr id="4" name="Content Placeholder 3"/>
          <p:cNvSpPr>
            <a:spLocks noGrp="1"/>
          </p:cNvSpPr>
          <p:nvPr>
            <p:ph sz="quarter" idx="10"/>
          </p:nvPr>
        </p:nvSpPr>
        <p:spPr>
          <a:xfrm>
            <a:off x="300990" y="1268730"/>
            <a:ext cx="11605260" cy="4319905"/>
          </a:xfrm>
        </p:spPr>
        <p:txBody>
          <a:bodyPr/>
          <a:p>
            <a:pPr marL="0" indent="0">
              <a:buNone/>
            </a:pPr>
            <a:r>
              <a:rPr lang="en-US"/>
              <a:t>Kelima, pemimpin harus mengutamakan, membela dan mendahulukan kepentingan umat, menegakkan keadilan, melaksanakan syari’at, berjuang menghilangkan segala bentuk kemunkaran, kekufuran, kekacauan, dan fitnah, sebagaimana Firman Allah SWT. Dalam Alquran, Surat Al-Maidah: 8. </a:t>
            </a:r>
            <a:endParaRPr lang="en-US"/>
          </a:p>
          <a:p>
            <a:pPr marL="0" indent="0">
              <a:buNone/>
            </a:pPr>
            <a:r>
              <a:rPr lang="en-US"/>
              <a:t>Keenam, pemimpin harus memiliki bayangan sifat-sifat Allah swt yang terkumpul dalam Asmaul Husna dan sifat-sifat Rasul-rasul-Nya.</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91661" y="1983517"/>
            <a:ext cx="10515600" cy="1736428"/>
          </a:xfrm>
        </p:spPr>
        <p:txBody>
          <a:bodyPr/>
          <a:lstStyle/>
          <a:p>
            <a:br>
              <a:rPr lang="en-US" sz="5400" dirty="0" smtClean="0">
                <a:solidFill>
                  <a:schemeClr val="bg1"/>
                </a:solidFill>
                <a:latin typeface="Corbel" panose="020B0503020204020204" pitchFamily="34" charset="0"/>
                <a:cs typeface="Arial" panose="020B0604020202020204" pitchFamily="34" charset="0"/>
              </a:rPr>
            </a:br>
            <a:r>
              <a:rPr lang="en-US" sz="5400" dirty="0" smtClean="0">
                <a:solidFill>
                  <a:schemeClr val="tx1"/>
                </a:solidFill>
                <a:latin typeface="Corbel" panose="020B0503020204020204" pitchFamily="34" charset="0"/>
                <a:cs typeface="Arial" panose="020B0604020202020204" pitchFamily="34" charset="0"/>
              </a:rPr>
              <a:t>Kontrak Belajar</a:t>
            </a:r>
            <a:endParaRPr lang="en-US" sz="5400" dirty="0" smtClean="0">
              <a:latin typeface="Gill Sans MT Condensed" panose="020B0506020104020203" pitchFamily="34" charset="0"/>
              <a:ea typeface="Arial Unicode MS" pitchFamily="34" charset="-128"/>
              <a:cs typeface="Tahoma" panose="020B0604030504040204" pitchFamily="34" charset="0"/>
            </a:endParaRPr>
          </a:p>
        </p:txBody>
      </p:sp>
      <p:sp>
        <p:nvSpPr>
          <p:cNvPr id="5" name="Text Placeholder 4"/>
          <p:cNvSpPr>
            <a:spLocks noGrp="1"/>
          </p:cNvSpPr>
          <p:nvPr>
            <p:ph type="body" sz="quarter" idx="10"/>
          </p:nvPr>
        </p:nvSpPr>
        <p:spPr>
          <a:xfrm>
            <a:off x="914400" y="4973782"/>
            <a:ext cx="10515600" cy="1219200"/>
          </a:xfrm>
        </p:spPr>
        <p:txBody>
          <a:bodyPr/>
          <a:lstStyle/>
          <a:p>
            <a:r>
              <a:rPr lang="en-US" sz="1600" dirty="0" smtClean="0">
                <a:latin typeface="Berlin Sans FB Demi" panose="020E0802020502020306" pitchFamily="34" charset="0"/>
              </a:rPr>
              <a:t>Dewi Amanatun Suryani, S.IP., MPA</a:t>
            </a:r>
            <a:endParaRPr lang="en-US" sz="1600" dirty="0" smtClean="0">
              <a:latin typeface="Berlin Sans FB Demi" panose="020E0802020502020306" pitchFamily="34" charset="0"/>
            </a:endParaRPr>
          </a:p>
          <a:p>
            <a:r>
              <a:rPr lang="en-US" sz="1600" dirty="0" err="1" smtClean="0">
                <a:latin typeface="Berlin Sans FB Demi" panose="020E0802020502020306" pitchFamily="34" charset="0"/>
              </a:rPr>
              <a:t>Disampaikan</a:t>
            </a:r>
            <a:r>
              <a:rPr lang="en-US" sz="1600" dirty="0" smtClean="0">
                <a:latin typeface="Berlin Sans FB Demi" panose="020E0802020502020306" pitchFamily="34" charset="0"/>
              </a:rPr>
              <a:t> </a:t>
            </a:r>
            <a:r>
              <a:rPr lang="en-US" sz="1600" dirty="0" err="1" smtClean="0">
                <a:latin typeface="Berlin Sans FB Demi" panose="020E0802020502020306" pitchFamily="34" charset="0"/>
              </a:rPr>
              <a:t>pada</a:t>
            </a:r>
            <a:r>
              <a:rPr lang="en-US" sz="1600" dirty="0" smtClean="0">
                <a:latin typeface="Berlin Sans FB Demi" panose="020E0802020502020306" pitchFamily="34" charset="0"/>
              </a:rPr>
              <a:t> </a:t>
            </a:r>
            <a:r>
              <a:rPr lang="en-US" sz="1600" dirty="0" err="1" smtClean="0">
                <a:latin typeface="Berlin Sans FB Demi" panose="020E0802020502020306" pitchFamily="34" charset="0"/>
              </a:rPr>
              <a:t>Kuliah</a:t>
            </a:r>
            <a:r>
              <a:rPr lang="en-US" sz="1600" dirty="0" smtClean="0">
                <a:latin typeface="Berlin Sans FB Demi" panose="020E0802020502020306" pitchFamily="34" charset="0"/>
              </a:rPr>
              <a:t> Teori Kepemimpinan </a:t>
            </a:r>
            <a:endParaRPr lang="en-US" sz="1600" dirty="0" smtClean="0">
              <a:latin typeface="Berlin Sans FB Demi" panose="020E0802020502020306" pitchFamily="34" charset="0"/>
            </a:endParaRPr>
          </a:p>
          <a:p>
            <a:r>
              <a:rPr lang="en-US" sz="1600" dirty="0" smtClean="0">
                <a:latin typeface="Berlin Sans FB Demi" panose="020E0802020502020306" pitchFamily="34" charset="0"/>
              </a:rPr>
              <a:t>Februari, </a:t>
            </a:r>
            <a:r>
              <a:rPr lang="en-US" sz="1600" dirty="0" err="1" smtClean="0">
                <a:latin typeface="Berlin Sans FB Demi" panose="020E0802020502020306" pitchFamily="34" charset="0"/>
              </a:rPr>
              <a:t>2021</a:t>
            </a:r>
            <a:endParaRPr lang="en-US" sz="1600" dirty="0" smtClean="0">
              <a:latin typeface="Berlin Sans FB Demi" panose="020E0802020502020306"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itle 2"/>
          <p:cNvSpPr>
            <a:spLocks noGrp="1"/>
          </p:cNvSpPr>
          <p:nvPr>
            <p:ph type="title"/>
          </p:nvPr>
        </p:nvSpPr>
        <p:spPr/>
        <p:txBody>
          <a:bodyPr/>
          <a:p>
            <a:r>
              <a:rPr lang="en-US"/>
              <a:t>Karakter Pemimpin Islami</a:t>
            </a:r>
            <a:endParaRPr lang="en-US"/>
          </a:p>
        </p:txBody>
      </p:sp>
      <p:sp>
        <p:nvSpPr>
          <p:cNvPr id="4" name="Content Placeholder 3"/>
          <p:cNvSpPr>
            <a:spLocks noGrp="1"/>
          </p:cNvSpPr>
          <p:nvPr>
            <p:ph sz="quarter" idx="10"/>
          </p:nvPr>
        </p:nvSpPr>
        <p:spPr/>
        <p:txBody>
          <a:bodyPr/>
          <a:p>
            <a:r>
              <a:rPr lang="en-US"/>
              <a:t>Jujur</a:t>
            </a:r>
            <a:endParaRPr lang="en-US"/>
          </a:p>
          <a:p>
            <a:r>
              <a:rPr lang="en-US"/>
              <a:t>Amanah (tanggungjawab)</a:t>
            </a:r>
            <a:endParaRPr lang="en-US"/>
          </a:p>
          <a:p>
            <a:r>
              <a:rPr lang="en-US"/>
              <a:t>Cerdas</a:t>
            </a:r>
            <a:endParaRPr lang="en-US"/>
          </a:p>
          <a:p>
            <a:r>
              <a:rPr lang="en-US"/>
              <a:t>Mampu berkomunikasi dengan baik</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Usulan Tokoh yang akan diteliti :</a:t>
            </a:r>
            <a:br>
              <a:rPr lang="en-US"/>
            </a:br>
            <a:r>
              <a:rPr lang="en-US"/>
              <a:t>1. Kepala Dinas Kominfo DIY</a:t>
            </a:r>
            <a:br>
              <a:rPr lang="en-US"/>
            </a:br>
            <a:r>
              <a:rPr lang="en-US"/>
              <a:t>2. Kepala Dinas Kehutanan dan Lingkungan Hidup DIY</a:t>
            </a:r>
            <a:br>
              <a:rPr lang="en-US"/>
            </a:br>
            <a:r>
              <a:rPr lang="en-US"/>
              <a:t>3. Kepala Bandiklat DIY</a:t>
            </a:r>
            <a:br>
              <a:rPr lang="en-US"/>
            </a:br>
            <a:r>
              <a:rPr lang="en-US"/>
              <a:t>4. Kepala Daerah Kabupaten Berau (Eli)</a:t>
            </a:r>
            <a:br>
              <a:rPr lang="en-US"/>
            </a:br>
            <a:r>
              <a:rPr lang="en-US"/>
              <a:t>5. Gubernur Jateng (Ria)</a:t>
            </a:r>
            <a:br>
              <a:rPr lang="en-US"/>
            </a:br>
            <a:r>
              <a:rPr lang="en-US"/>
              <a:t>6. Najwa Shihab (Eli)</a:t>
            </a:r>
            <a:br>
              <a:rPr lang="en-US"/>
            </a:br>
            <a:r>
              <a:rPr lang="en-US"/>
              <a:t>7. Tokoh Muhammadiyah/Aisyiyah</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itle 2"/>
          <p:cNvSpPr>
            <a:spLocks noGrp="1"/>
          </p:cNvSpPr>
          <p:nvPr>
            <p:ph type="title"/>
          </p:nvPr>
        </p:nvSpPr>
        <p:spPr>
          <a:xfrm>
            <a:off x="5986145" y="238125"/>
            <a:ext cx="5055235" cy="431800"/>
          </a:xfrm>
        </p:spPr>
        <p:txBody>
          <a:bodyPr/>
          <a:p>
            <a:r>
              <a:rPr lang="en-US"/>
              <a:t>Evaluasi Pembelajaran</a:t>
            </a:r>
            <a:endParaRPr lang="en-US"/>
          </a:p>
        </p:txBody>
      </p:sp>
      <p:sp>
        <p:nvSpPr>
          <p:cNvPr id="4" name="Content Placeholder 3"/>
          <p:cNvSpPr>
            <a:spLocks noGrp="1"/>
          </p:cNvSpPr>
          <p:nvPr>
            <p:ph sz="quarter" idx="10"/>
          </p:nvPr>
        </p:nvSpPr>
        <p:spPr/>
        <p:txBody>
          <a:bodyPr/>
          <a:p>
            <a:pPr marL="0" indent="0" algn="ctr">
              <a:buNone/>
            </a:pPr>
            <a:r>
              <a:rPr lang="en-US" sz="4000"/>
              <a:t>Bagaimana karakteristik dan perilaku seorang pemimpin yang baik?</a:t>
            </a:r>
            <a:endParaRPr lang="en-US" sz="4000"/>
          </a:p>
          <a:p>
            <a:pPr marL="0" indent="0">
              <a:buNone/>
            </a:pPr>
            <a:endParaRPr lang="en-US" sz="4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itle 2"/>
          <p:cNvSpPr>
            <a:spLocks noGrp="1"/>
          </p:cNvSpPr>
          <p:nvPr>
            <p:ph type="title"/>
          </p:nvPr>
        </p:nvSpPr>
        <p:spPr/>
        <p:txBody>
          <a:bodyPr/>
          <a:p>
            <a:r>
              <a:rPr lang="en-US"/>
              <a:t>Rencana Tindak Lanjut</a:t>
            </a:r>
            <a:endParaRPr lang="en-US"/>
          </a:p>
        </p:txBody>
      </p:sp>
      <p:sp>
        <p:nvSpPr>
          <p:cNvPr id="4" name="Content Placeholder 3"/>
          <p:cNvSpPr>
            <a:spLocks noGrp="1"/>
          </p:cNvSpPr>
          <p:nvPr>
            <p:ph sz="quarter" idx="10"/>
          </p:nvPr>
        </p:nvSpPr>
        <p:spPr/>
        <p:txBody>
          <a:bodyPr/>
          <a:p>
            <a:pPr marL="0" indent="0">
              <a:buNone/>
            </a:pPr>
            <a:r>
              <a:rPr lang="en-US"/>
              <a:t>Membahas Peran dan Fungsi Kepemimpinan</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006437" y="1138670"/>
            <a:ext cx="5714424" cy="431800"/>
          </a:xfrm>
        </p:spPr>
        <p:txBody>
          <a:bodyPr>
            <a:noAutofit/>
          </a:bodyPr>
          <a:lstStyle/>
          <a:p>
            <a:pPr algn="ctr" eaLnBrk="1" hangingPunct="1"/>
            <a:r>
              <a:rPr lang="en-US" sz="4000" b="1" dirty="0" smtClean="0">
                <a:latin typeface="Berlin Sans FB Demi" panose="020E0802020502020306" pitchFamily="34" charset="0"/>
                <a:ea typeface="SimSun" panose="02010600030101010101" pitchFamily="2" charset="-122"/>
                <a:cs typeface="Tahoma" panose="020B0604030504040204" pitchFamily="34" charset="0"/>
              </a:rPr>
              <a:t>PENUTUP BELAJAR</a:t>
            </a:r>
            <a:br>
              <a:rPr lang="en-US" sz="4000" b="1" dirty="0" smtClean="0">
                <a:latin typeface="Berlin Sans FB Demi" panose="020E0802020502020306" pitchFamily="34" charset="0"/>
                <a:ea typeface="Arial Unicode MS" pitchFamily="34" charset="-128"/>
                <a:cs typeface="Tahoma" panose="020B0604030504040204" pitchFamily="34" charset="0"/>
              </a:rPr>
            </a:br>
            <a:endParaRPr lang="en-US" sz="4000" b="1" dirty="0" smtClean="0">
              <a:latin typeface="Berlin Sans FB Demi" panose="020E0802020502020306" pitchFamily="34" charset="0"/>
              <a:ea typeface="Arial Unicode MS" pitchFamily="34" charset="-128"/>
              <a:cs typeface="Tahoma" panose="020B0604030504040204" pitchFamily="34" charset="0"/>
            </a:endParaRPr>
          </a:p>
        </p:txBody>
      </p:sp>
      <p:sp>
        <p:nvSpPr>
          <p:cNvPr id="58371" name="Content Placeholder 2"/>
          <p:cNvSpPr>
            <a:spLocks noGrp="1"/>
          </p:cNvSpPr>
          <p:nvPr>
            <p:ph idx="4294967295"/>
          </p:nvPr>
        </p:nvSpPr>
        <p:spPr>
          <a:xfrm>
            <a:off x="1219199" y="2143125"/>
            <a:ext cx="9975273" cy="3571875"/>
          </a:xfrm>
          <a:prstGeom prst="rect">
            <a:avLst/>
          </a:prstGeom>
        </p:spPr>
        <p:txBody>
          <a:bodyPr>
            <a:normAutofit fontScale="92500" lnSpcReduction="10000"/>
          </a:bodyPr>
          <a:lstStyle/>
          <a:p>
            <a:pPr algn="ctr" eaLnBrk="1" hangingPunct="1">
              <a:buFontTx/>
              <a:buNone/>
            </a:pPr>
            <a:r>
              <a:rPr lang="ar-AE" sz="2400" b="1" dirty="0" smtClean="0">
                <a:latin typeface="Gill Sans MT Condensed" panose="020B0506020104020203" pitchFamily="34" charset="0"/>
                <a:ea typeface="Arial Unicode MS" pitchFamily="34" charset="-128"/>
                <a:cs typeface="Tahoma" panose="020B0604030504040204" pitchFamily="34" charset="0"/>
              </a:rPr>
              <a:t>بِسْمِ اللَّهِ الرَّحْمَنِ الرَّحِيمِ</a:t>
            </a:r>
            <a:endParaRPr lang="en-US" sz="2400" b="1" dirty="0" smtClean="0">
              <a:latin typeface="Gill Sans MT Condensed" panose="020B0506020104020203" pitchFamily="34" charset="0"/>
              <a:ea typeface="Arial Unicode MS" pitchFamily="34" charset="-128"/>
              <a:cs typeface="Tahoma" panose="020B0604030504040204" pitchFamily="34" charset="0"/>
            </a:endParaRPr>
          </a:p>
          <a:p>
            <a:pPr algn="ctr" eaLnBrk="1" hangingPunct="1"/>
            <a:endParaRPr lang="ar-AE" sz="2400" b="1" dirty="0" smtClean="0">
              <a:latin typeface="Gill Sans MT Condensed" panose="020B0506020104020203" pitchFamily="34" charset="0"/>
              <a:ea typeface="Arial Unicode MS" pitchFamily="34" charset="-128"/>
              <a:cs typeface="Tahoma" panose="020B0604030504040204" pitchFamily="34" charset="0"/>
            </a:endParaRPr>
          </a:p>
          <a:p>
            <a:pPr algn="ctr" eaLnBrk="1" hangingPunct="1">
              <a:buFontTx/>
              <a:buNone/>
            </a:pPr>
            <a:r>
              <a:rPr lang="ar-AE" sz="2400" b="1" dirty="0" smtClean="0">
                <a:latin typeface="Gill Sans MT Condensed" panose="020B0506020104020203" pitchFamily="34" charset="0"/>
                <a:ea typeface="Arial Unicode MS" pitchFamily="34" charset="-128"/>
                <a:cs typeface="Tahoma" panose="020B0604030504040204" pitchFamily="34" charset="0"/>
              </a:rPr>
              <a:t>اَللَّهُمَّ أَرِنَا الْحَقَّ حَقًّا وَارْزُقْنَا اتِّـبَاعَه ُ وَأَرِنَا الْبَاطِلَ بَاطِلاً وَارْزُقْنَا اجْتِنَابَهُ</a:t>
            </a:r>
            <a:endParaRPr lang="en-US" sz="2400" b="1" dirty="0" smtClean="0">
              <a:latin typeface="Gill Sans MT Condensed" panose="020B0506020104020203" pitchFamily="34" charset="0"/>
              <a:ea typeface="Arial Unicode MS" pitchFamily="34" charset="-128"/>
              <a:cs typeface="Tahoma" panose="020B0604030504040204" pitchFamily="34" charset="0"/>
            </a:endParaRPr>
          </a:p>
          <a:p>
            <a:pPr algn="ctr" eaLnBrk="1" hangingPunct="1"/>
            <a:endParaRPr lang="en-US" sz="2400" b="1" dirty="0" smtClean="0">
              <a:latin typeface="Gill Sans MT Condensed" panose="020B0506020104020203" pitchFamily="34" charset="0"/>
              <a:ea typeface="Arial Unicode MS" pitchFamily="34" charset="-128"/>
              <a:cs typeface="Tahoma" panose="020B0604030504040204" pitchFamily="34" charset="0"/>
            </a:endParaRPr>
          </a:p>
          <a:p>
            <a:pPr algn="ctr" eaLnBrk="1" hangingPunct="1"/>
            <a:endParaRPr lang="ar-AE" sz="2400" b="1" dirty="0" smtClean="0">
              <a:latin typeface="Gill Sans MT Condensed" panose="020B0506020104020203" pitchFamily="34" charset="0"/>
              <a:ea typeface="Arial Unicode MS" pitchFamily="34" charset="-128"/>
              <a:cs typeface="Tahoma" panose="020B0604030504040204" pitchFamily="34" charset="0"/>
            </a:endParaRPr>
          </a:p>
          <a:p>
            <a:pPr algn="ctr" eaLnBrk="1" hangingPunct="1">
              <a:buFontTx/>
              <a:buNone/>
            </a:pPr>
            <a:r>
              <a:rPr lang="en-US" sz="3600" dirty="0" err="1" smtClean="0">
                <a:latin typeface="Gill Sans MT Condensed" panose="020B0506020104020203" pitchFamily="34" charset="0"/>
                <a:ea typeface="Arial Unicode MS" pitchFamily="34" charset="-128"/>
                <a:cs typeface="Tahoma" panose="020B0604030504040204" pitchFamily="34" charset="0"/>
              </a:rPr>
              <a:t>Ya</a:t>
            </a:r>
            <a:r>
              <a:rPr lang="en-US" sz="3600" dirty="0" smtClean="0">
                <a:latin typeface="Gill Sans MT Condensed" panose="020B0506020104020203" pitchFamily="34" charset="0"/>
                <a:ea typeface="Arial Unicode MS" pitchFamily="34" charset="-128"/>
                <a:cs typeface="Tahoma" panose="020B0604030504040204" pitchFamily="34" charset="0"/>
              </a:rPr>
              <a:t> Allah </a:t>
            </a:r>
            <a:r>
              <a:rPr lang="en-US" sz="3600" dirty="0" err="1" smtClean="0">
                <a:latin typeface="Gill Sans MT Condensed" panose="020B0506020104020203" pitchFamily="34" charset="0"/>
                <a:ea typeface="Arial Unicode MS" pitchFamily="34" charset="-128"/>
                <a:cs typeface="Tahoma" panose="020B0604030504040204" pitchFamily="34" charset="0"/>
              </a:rPr>
              <a:t>Tunjukkanlah</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kepada</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kami</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kebenaran</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sehinggga</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kami</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dapat</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mengikutinya</a:t>
            </a:r>
            <a:r>
              <a:rPr lang="en-US" sz="3600" dirty="0" smtClean="0">
                <a:latin typeface="Gill Sans MT Condensed" panose="020B0506020104020203" pitchFamily="34" charset="0"/>
                <a:ea typeface="Arial Unicode MS" pitchFamily="34" charset="-128"/>
                <a:cs typeface="Tahoma" panose="020B0604030504040204" pitchFamily="34" charset="0"/>
              </a:rPr>
              <a:t>, </a:t>
            </a:r>
            <a:endParaRPr lang="en-US" sz="3600" dirty="0" smtClean="0">
              <a:latin typeface="Gill Sans MT Condensed" panose="020B0506020104020203" pitchFamily="34" charset="0"/>
              <a:ea typeface="Arial Unicode MS" pitchFamily="34" charset="-128"/>
              <a:cs typeface="Tahoma" panose="020B0604030504040204" pitchFamily="34" charset="0"/>
            </a:endParaRPr>
          </a:p>
          <a:p>
            <a:pPr algn="ctr" eaLnBrk="1" hangingPunct="1">
              <a:buFontTx/>
              <a:buNone/>
            </a:pPr>
            <a:r>
              <a:rPr lang="en-US" sz="3600" dirty="0" smtClean="0">
                <a:latin typeface="Gill Sans MT Condensed" panose="020B0506020104020203" pitchFamily="34" charset="0"/>
                <a:ea typeface="Arial Unicode MS" pitchFamily="34" charset="-128"/>
                <a:cs typeface="Tahoma" panose="020B0604030504040204" pitchFamily="34" charset="0"/>
              </a:rPr>
              <a:t>Dan </a:t>
            </a:r>
            <a:r>
              <a:rPr lang="en-US" sz="3600" dirty="0" err="1" smtClean="0">
                <a:latin typeface="Gill Sans MT Condensed" panose="020B0506020104020203" pitchFamily="34" charset="0"/>
                <a:ea typeface="Arial Unicode MS" pitchFamily="34" charset="-128"/>
                <a:cs typeface="Tahoma" panose="020B0604030504040204" pitchFamily="34" charset="0"/>
              </a:rPr>
              <a:t>tunjukkanlah</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kepada</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kami</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keburukan</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sehingga</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kami</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dapat</a:t>
            </a:r>
            <a:r>
              <a:rPr lang="en-US" sz="3600" dirty="0" smtClean="0">
                <a:latin typeface="Gill Sans MT Condensed" panose="020B0506020104020203" pitchFamily="34" charset="0"/>
                <a:ea typeface="Arial Unicode MS" pitchFamily="34" charset="-128"/>
                <a:cs typeface="Tahoma" panose="020B0604030504040204" pitchFamily="34" charset="0"/>
              </a:rPr>
              <a:t> </a:t>
            </a:r>
            <a:r>
              <a:rPr lang="en-US" sz="3600" dirty="0" err="1" smtClean="0">
                <a:latin typeface="Gill Sans MT Condensed" panose="020B0506020104020203" pitchFamily="34" charset="0"/>
                <a:ea typeface="Arial Unicode MS" pitchFamily="34" charset="-128"/>
                <a:cs typeface="Tahoma" panose="020B0604030504040204" pitchFamily="34" charset="0"/>
              </a:rPr>
              <a:t>menjauhinya</a:t>
            </a:r>
            <a:r>
              <a:rPr lang="en-US" sz="3600" dirty="0" smtClean="0">
                <a:latin typeface="Gill Sans MT Condensed" panose="020B0506020104020203" pitchFamily="34" charset="0"/>
                <a:ea typeface="Arial Unicode MS" pitchFamily="34" charset="-128"/>
                <a:cs typeface="Tahoma" panose="020B0604030504040204" pitchFamily="34" charset="0"/>
              </a:rPr>
              <a:t>.</a:t>
            </a:r>
            <a:endParaRPr lang="en-US" sz="3600" dirty="0" smtClean="0">
              <a:latin typeface="Gill Sans MT Condensed" panose="020B0506020104020203" pitchFamily="34" charset="0"/>
              <a:ea typeface="Arial Unicode MS" pitchFamily="34" charset="-128"/>
              <a:cs typeface="Tahoma" panose="020B0604030504040204" pitchFamily="34" charset="0"/>
            </a:endParaRPr>
          </a:p>
          <a:p>
            <a:pPr eaLnBrk="1" hangingPunct="1"/>
            <a:endParaRPr lang="en-US" sz="2400" dirty="0" smtClean="0">
              <a:latin typeface="Gill Sans MT Condensed" panose="020B0506020104020203" pitchFamily="34" charset="0"/>
              <a:ea typeface="Arial Unicode MS" pitchFamily="34" charset="-128"/>
              <a:cs typeface="Tahoma" panose="020B0604030504040204"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6146" y="304799"/>
            <a:ext cx="7827818" cy="581891"/>
          </a:xfrm>
        </p:spPr>
        <p:txBody>
          <a:bodyPr/>
          <a:lstStyle/>
          <a:p>
            <a:pPr algn="ctr"/>
            <a:r>
              <a:rPr lang="en-US" sz="4000" b="1" dirty="0" err="1" smtClean="0">
                <a:solidFill>
                  <a:schemeClr val="tx1"/>
                </a:solidFill>
              </a:rPr>
              <a:t>Capaian</a:t>
            </a:r>
            <a:r>
              <a:rPr lang="en-US" sz="4000" b="1" dirty="0" smtClean="0">
                <a:solidFill>
                  <a:schemeClr val="tx1"/>
                </a:solidFill>
              </a:rPr>
              <a:t> </a:t>
            </a:r>
            <a:r>
              <a:rPr lang="en-US" sz="4000" b="1" dirty="0" err="1" smtClean="0">
                <a:solidFill>
                  <a:schemeClr val="tx1"/>
                </a:solidFill>
              </a:rPr>
              <a:t>Pembelajaran</a:t>
            </a:r>
            <a:endParaRPr lang="en-US" sz="4000" b="1" dirty="0">
              <a:solidFill>
                <a:schemeClr val="tx1"/>
              </a:solidFill>
            </a:endParaRPr>
          </a:p>
        </p:txBody>
      </p:sp>
      <p:sp>
        <p:nvSpPr>
          <p:cNvPr id="3" name="Content Placeholder 2"/>
          <p:cNvSpPr>
            <a:spLocks noGrp="1"/>
          </p:cNvSpPr>
          <p:nvPr>
            <p:ph idx="4294967295"/>
          </p:nvPr>
        </p:nvSpPr>
        <p:spPr>
          <a:xfrm>
            <a:off x="581891" y="1427019"/>
            <a:ext cx="10972800" cy="4103400"/>
          </a:xfrm>
          <a:prstGeom prst="rect">
            <a:avLst/>
          </a:prstGeom>
        </p:spPr>
        <p:txBody>
          <a:bodyPr/>
          <a:lstStyle/>
          <a:p>
            <a:pPr marL="514350" indent="-514350">
              <a:buNone/>
            </a:pPr>
            <a:r>
              <a:rPr lang="en-US" dirty="0" smtClean="0">
                <a:latin typeface="Arial Narrow" panose="020B0606020202030204" pitchFamily="34" charset="0"/>
                <a:ea typeface="SimHei" pitchFamily="49" charset="-122"/>
              </a:rPr>
              <a:t>1.Mahasiswa mampu memahami hakikat kepemimpinan (S4), (PP9)</a:t>
            </a:r>
            <a:endParaRPr lang="en-US" dirty="0" smtClean="0">
              <a:latin typeface="Arial Narrow" panose="020B0606020202030204" pitchFamily="34" charset="0"/>
              <a:ea typeface="SimHei" pitchFamily="49" charset="-122"/>
            </a:endParaRPr>
          </a:p>
          <a:p>
            <a:pPr marL="514350" indent="-514350">
              <a:buNone/>
            </a:pPr>
            <a:r>
              <a:rPr lang="en-US" dirty="0" smtClean="0">
                <a:latin typeface="Arial Narrow" panose="020B0606020202030204" pitchFamily="34" charset="0"/>
                <a:ea typeface="SimHei" pitchFamily="49" charset="-122"/>
              </a:rPr>
              <a:t>2.Mahasiswa mampu memahami Etika dan Budaya Kepemimpinan (S2),  (KU6)</a:t>
            </a:r>
            <a:endParaRPr lang="en-US" dirty="0" smtClean="0">
              <a:latin typeface="Arial Narrow" panose="020B0606020202030204" pitchFamily="34" charset="0"/>
              <a:ea typeface="SimHei" pitchFamily="49" charset="-122"/>
            </a:endParaRPr>
          </a:p>
          <a:p>
            <a:pPr marL="514350" indent="-514350">
              <a:buNone/>
            </a:pPr>
            <a:r>
              <a:rPr lang="en-US" dirty="0" smtClean="0">
                <a:latin typeface="Arial Narrow" panose="020B0606020202030204" pitchFamily="34" charset="0"/>
                <a:ea typeface="SimHei" pitchFamily="49" charset="-122"/>
              </a:rPr>
              <a:t>3.Mahasiswa mampu menganalisis Perilaku Kepemimpinan (KU7)</a:t>
            </a:r>
            <a:endParaRPr lang="en-US" dirty="0" smtClean="0">
              <a:latin typeface="Arial Narrow" panose="020B0606020202030204" pitchFamily="34" charset="0"/>
              <a:ea typeface="SimHei"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9685" y="335280"/>
            <a:ext cx="6101715" cy="604520"/>
          </a:xfrm>
        </p:spPr>
        <p:txBody>
          <a:bodyPr/>
          <a:lstStyle/>
          <a:p>
            <a:r>
              <a:rPr lang="en-US" sz="4000" b="1" dirty="0" err="1" smtClean="0"/>
              <a:t>Deskripsi Mata Kuliah</a:t>
            </a:r>
            <a:endParaRPr lang="en-US" sz="4000" b="1" dirty="0"/>
          </a:p>
        </p:txBody>
      </p:sp>
      <p:sp>
        <p:nvSpPr>
          <p:cNvPr id="3" name="Content Placeholder 2"/>
          <p:cNvSpPr>
            <a:spLocks noGrp="1"/>
          </p:cNvSpPr>
          <p:nvPr>
            <p:ph sz="quarter" idx="10"/>
          </p:nvPr>
        </p:nvSpPr>
        <p:spPr>
          <a:xfrm>
            <a:off x="1295403" y="1371600"/>
            <a:ext cx="10081684" cy="5081588"/>
          </a:xfrm>
        </p:spPr>
        <p:txBody>
          <a:bodyPr/>
          <a:lstStyle/>
          <a:p>
            <a:pPr>
              <a:buNone/>
            </a:pPr>
            <a:r>
              <a:rPr lang="en-US" sz="2800" b="1" smtClean="0"/>
              <a:t>1.Peran dan Fungsi Kepemimpinan</a:t>
            </a:r>
            <a:endParaRPr lang="en-US" sz="2800" b="1" smtClean="0"/>
          </a:p>
          <a:p>
            <a:pPr>
              <a:buNone/>
            </a:pPr>
            <a:r>
              <a:rPr lang="en-US" sz="2800" b="1" smtClean="0"/>
              <a:t>2.Pendekatan Kepemimpinan</a:t>
            </a:r>
            <a:endParaRPr lang="en-US" sz="2800" b="1" smtClean="0"/>
          </a:p>
          <a:p>
            <a:pPr>
              <a:buNone/>
            </a:pPr>
            <a:r>
              <a:rPr lang="en-US" sz="2800" b="1" smtClean="0"/>
              <a:t>3.Sumber-sumber kekuasaan dalam Organisasi</a:t>
            </a:r>
            <a:endParaRPr lang="en-US" sz="2800" b="1" smtClean="0"/>
          </a:p>
          <a:p>
            <a:pPr>
              <a:buNone/>
            </a:pPr>
            <a:r>
              <a:rPr lang="en-US" sz="2800" b="1" smtClean="0"/>
              <a:t>4.Tipe dan Gaya Kepemimpinan</a:t>
            </a:r>
            <a:endParaRPr lang="en-US" sz="2800" b="1" smtClean="0"/>
          </a:p>
          <a:p>
            <a:pPr>
              <a:buNone/>
            </a:pPr>
            <a:r>
              <a:rPr lang="en-US" sz="2800" b="1" smtClean="0"/>
              <a:t>5.Kepemimpinan dan Kolaborasi Tindakan</a:t>
            </a:r>
            <a:endParaRPr lang="en-US" sz="2800" b="1" smtClean="0"/>
          </a:p>
          <a:p>
            <a:pPr>
              <a:buNone/>
            </a:pPr>
            <a:r>
              <a:rPr lang="en-US" sz="2800" b="1" smtClean="0"/>
              <a:t>6.Kepemimpinan dan Budaya Organisasi</a:t>
            </a:r>
            <a:endParaRPr lang="en-US" sz="2800" b="1" smtClean="0"/>
          </a:p>
          <a:p>
            <a:pPr>
              <a:buNone/>
            </a:pPr>
            <a:r>
              <a:rPr lang="en-US" sz="2800" b="1" smtClean="0"/>
              <a:t>7.Digital Leadership</a:t>
            </a:r>
            <a:endParaRPr lang="en-US" sz="2800" b="1" smtClean="0"/>
          </a:p>
          <a:p>
            <a:pPr>
              <a:buNone/>
            </a:pPr>
            <a:r>
              <a:rPr lang="en-US" sz="2800" b="1" smtClean="0"/>
              <a:t>8.Manajemen Konflik dan Resiko</a:t>
            </a:r>
            <a:endParaRPr lang="en-US" sz="2800" b="1" smtClean="0"/>
          </a:p>
          <a:p>
            <a:pPr>
              <a:buNone/>
            </a:pPr>
            <a:r>
              <a:rPr lang="en-US" sz="2800" b="1" smtClean="0"/>
              <a:t>9.Etika Kepemimpinan</a:t>
            </a:r>
            <a:endParaRPr lang="en-US" sz="2800" b="1" smtClean="0"/>
          </a:p>
          <a:p>
            <a:pPr>
              <a:buNone/>
            </a:pPr>
            <a:r>
              <a:rPr lang="en-US" sz="2800" b="1" smtClean="0"/>
              <a:t>10.Efektivitas Kepemimpinan</a:t>
            </a:r>
            <a:endParaRPr lang="en-US" sz="2800" b="1"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6305" y="216535"/>
            <a:ext cx="5163820" cy="431800"/>
          </a:xfrm>
        </p:spPr>
        <p:txBody>
          <a:bodyPr/>
          <a:lstStyle/>
          <a:p>
            <a:r>
              <a:rPr lang="en-US" sz="4000" b="1" dirty="0" err="1" smtClean="0"/>
              <a:t>Peta Pembelajaran</a:t>
            </a:r>
            <a:endParaRPr lang="en-US" sz="4000" b="1" dirty="0"/>
          </a:p>
        </p:txBody>
      </p:sp>
      <p:pic>
        <p:nvPicPr>
          <p:cNvPr id="4" name="Content Placeholder 3"/>
          <p:cNvPicPr>
            <a:picLocks noChangeAspect="1"/>
          </p:cNvPicPr>
          <p:nvPr>
            <p:ph sz="quarter" idx="10"/>
          </p:nvPr>
        </p:nvPicPr>
        <p:blipFill>
          <a:blip r:embed="rId1"/>
          <a:stretch>
            <a:fillRect/>
          </a:stretch>
        </p:blipFill>
        <p:spPr>
          <a:xfrm>
            <a:off x="659130" y="1445260"/>
            <a:ext cx="10173335" cy="510349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8580" y="335280"/>
            <a:ext cx="6052820" cy="604520"/>
          </a:xfrm>
        </p:spPr>
        <p:txBody>
          <a:bodyPr/>
          <a:lstStyle/>
          <a:p>
            <a:r>
              <a:rPr lang="en-US" sz="4000" b="1" dirty="0" err="1" smtClean="0"/>
              <a:t>Struktur Pelaksanaan</a:t>
            </a:r>
            <a:endParaRPr lang="en-US" sz="4000" b="1" dirty="0"/>
          </a:p>
        </p:txBody>
      </p:sp>
      <p:sp>
        <p:nvSpPr>
          <p:cNvPr id="5" name="Text Box 4"/>
          <p:cNvSpPr txBox="1"/>
          <p:nvPr/>
        </p:nvSpPr>
        <p:spPr>
          <a:xfrm>
            <a:off x="543560" y="1812925"/>
            <a:ext cx="10904855" cy="4399915"/>
          </a:xfrm>
          <a:prstGeom prst="rect">
            <a:avLst/>
          </a:prstGeom>
          <a:noFill/>
        </p:spPr>
        <p:txBody>
          <a:bodyPr wrap="square" rtlCol="0" anchor="t">
            <a:spAutoFit/>
          </a:bodyPr>
          <a:p>
            <a:r>
              <a:rPr lang="en-US" sz="2800"/>
              <a:t>Perkuliahan dilaksanakan dalam kurun waktu 1 semester. Adapun struktur pelaksanaannya adalah sebagai berikut :</a:t>
            </a:r>
            <a:endParaRPr lang="en-US" sz="2800"/>
          </a:p>
          <a:p>
            <a:endParaRPr lang="en-US" sz="2800"/>
          </a:p>
          <a:p>
            <a:pPr marL="342900" indent="-342900">
              <a:buAutoNum type="arabicPeriod"/>
            </a:pPr>
            <a:r>
              <a:rPr lang="en-US" sz="2800"/>
              <a:t>Mahasiswa diwajibkan membaca materi dan konten yang diberikan per pokok bahasan yang diikuti dengan berpartisipasi secara aktif dalam diskusi.</a:t>
            </a:r>
            <a:endParaRPr lang="en-US" sz="2800"/>
          </a:p>
          <a:p>
            <a:pPr marL="342900" indent="-342900">
              <a:buAutoNum type="arabicPeriod"/>
            </a:pPr>
            <a:r>
              <a:rPr lang="en-US" sz="2800"/>
              <a:t>Mahasiswa diwajibkan mengerjakan dan mengumpulkan tugas sesuai ketentuan .</a:t>
            </a:r>
            <a:endParaRPr lang="en-US" sz="2800"/>
          </a:p>
          <a:p>
            <a:pPr marL="342900" indent="-342900">
              <a:buAutoNum type="arabicPeriod"/>
            </a:pPr>
            <a:r>
              <a:rPr lang="en-US" sz="2800"/>
              <a:t>Mahasiswa diwajibkan mengikuti Ujian Tengah Semester dan Ujian Akhir Semester.</a:t>
            </a:r>
            <a:endParaRPr lang="en-US"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335282"/>
            <a:ext cx="5181600" cy="680718"/>
          </a:xfrm>
        </p:spPr>
        <p:txBody>
          <a:bodyPr/>
          <a:lstStyle/>
          <a:p>
            <a:r>
              <a:rPr lang="en-US" sz="4000" b="1" dirty="0" err="1" smtClean="0"/>
              <a:t>Model Assesmen</a:t>
            </a:r>
            <a:endParaRPr lang="en-US" sz="4000" b="1" dirty="0"/>
          </a:p>
        </p:txBody>
      </p:sp>
      <p:sp>
        <p:nvSpPr>
          <p:cNvPr id="3" name="Text Box 2"/>
          <p:cNvSpPr txBox="1"/>
          <p:nvPr/>
        </p:nvSpPr>
        <p:spPr>
          <a:xfrm>
            <a:off x="120015" y="1305560"/>
            <a:ext cx="11951970" cy="5262245"/>
          </a:xfrm>
          <a:prstGeom prst="rect">
            <a:avLst/>
          </a:prstGeom>
          <a:noFill/>
        </p:spPr>
        <p:txBody>
          <a:bodyPr wrap="square" rtlCol="0" anchor="t">
            <a:spAutoFit/>
          </a:bodyPr>
          <a:p>
            <a:r>
              <a:rPr lang="en-US" sz="2400"/>
              <a:t>Paradigma pembelajaran e-learning adalah aktif dan mandiri, diharapkan peserta didik dapat mengatur intensitas belajarnya sendiri.</a:t>
            </a:r>
            <a:endParaRPr lang="en-US" sz="2400"/>
          </a:p>
          <a:p>
            <a:r>
              <a:rPr lang="en-US" sz="2400"/>
              <a:t>Dalam penyelenggaraan mata kuliah, dosen pengampu menilai mahasiswa dengan menggunakan berbagai indikator, seperti</a:t>
            </a:r>
            <a:endParaRPr lang="en-US" sz="2400"/>
          </a:p>
          <a:p>
            <a:pPr marL="457200" indent="-457200">
              <a:buAutoNum type="arabicPeriod"/>
            </a:pPr>
            <a:r>
              <a:rPr lang="en-US" sz="2400"/>
              <a:t> Keakftifan dalam mengikuti forum diskusi.</a:t>
            </a:r>
            <a:endParaRPr lang="en-US" sz="2400"/>
          </a:p>
          <a:p>
            <a:pPr marL="457200" indent="-457200">
              <a:buAutoNum type="arabicPeriod"/>
            </a:pPr>
            <a:r>
              <a:rPr lang="en-US" sz="2400"/>
              <a:t> Keteraturan atau frekuensi dalam melakukan akses terhadap sumber daya pendidikan yang tersedia pada aplikasi learning management system yang digunakan.</a:t>
            </a:r>
            <a:endParaRPr lang="en-US" sz="2400"/>
          </a:p>
          <a:p>
            <a:pPr marL="457200" indent="-457200">
              <a:buAutoNum type="arabicPeriod"/>
            </a:pPr>
            <a:r>
              <a:rPr lang="en-US" sz="2400"/>
              <a:t> Kuantitas kehadiran, dan kualitas interaksi dengan dosen baik secara sinkronus, atau asinkronus.</a:t>
            </a:r>
            <a:endParaRPr lang="en-US" sz="2400"/>
          </a:p>
          <a:p>
            <a:pPr marL="457200" indent="-457200">
              <a:buAutoNum type="arabicPeriod"/>
            </a:pPr>
            <a:r>
              <a:rPr lang="en-US" sz="2400"/>
              <a:t>  Kelengkapan pengumpulan tugas yang diberikan.</a:t>
            </a:r>
            <a:endParaRPr lang="en-US" sz="2400"/>
          </a:p>
          <a:p>
            <a:pPr marL="457200" indent="-457200">
              <a:buAutoNum type="arabicPeriod"/>
            </a:pPr>
            <a:r>
              <a:rPr lang="en-US" sz="2400"/>
              <a:t>  Partisipasi aktif mengerjakan soal-soal latihan.</a:t>
            </a:r>
            <a:endParaRPr lang="en-US" sz="2400"/>
          </a:p>
          <a:p>
            <a:pPr marL="457200" indent="-457200">
              <a:buAutoNum type="arabicPeriod"/>
            </a:pPr>
            <a:r>
              <a:rPr lang="en-US" sz="2400"/>
              <a:t>  Hasil UTS dan UAS.</a:t>
            </a:r>
            <a:endParaRPr lang="en-US" sz="2400"/>
          </a:p>
          <a:p>
            <a:pPr marL="457200" indent="-457200"/>
            <a:r>
              <a:rPr lang="en-US" sz="2400"/>
              <a:t>Keseluruhan kinerja mahasiswa dijadikan bahan evaluasi dosen dalam memberikan penilaian akhir pencapaian mahasiswa dalam mata kuliah yang bersangkutan.</a:t>
            </a:r>
            <a:endParaRPr 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335282"/>
            <a:ext cx="5181600" cy="680718"/>
          </a:xfrm>
        </p:spPr>
        <p:txBody>
          <a:bodyPr/>
          <a:lstStyle/>
          <a:p>
            <a:r>
              <a:rPr lang="en-US" sz="4000" b="1" dirty="0" err="1" smtClean="0"/>
              <a:t>Model Asesmen</a:t>
            </a:r>
            <a:endParaRPr lang="en-US" sz="4000" b="1" dirty="0"/>
          </a:p>
        </p:txBody>
      </p:sp>
      <p:graphicFrame>
        <p:nvGraphicFramePr>
          <p:cNvPr id="4" name="Table 3"/>
          <p:cNvGraphicFramePr/>
          <p:nvPr/>
        </p:nvGraphicFramePr>
        <p:xfrm>
          <a:off x="1499870" y="1143000"/>
          <a:ext cx="8870950" cy="5334000"/>
        </p:xfrm>
        <a:graphic>
          <a:graphicData uri="http://schemas.openxmlformats.org/drawingml/2006/table">
            <a:tbl>
              <a:tblPr firstRow="1" bandRow="1">
                <a:tableStyleId>{5C22544A-7EE6-4342-B048-85BDC9FD1C3A}</a:tableStyleId>
              </a:tblPr>
              <a:tblGrid>
                <a:gridCol w="611505"/>
                <a:gridCol w="828040"/>
                <a:gridCol w="1698625"/>
                <a:gridCol w="1358265"/>
                <a:gridCol w="4374515"/>
              </a:tblGrid>
              <a:tr h="381000">
                <a:tc>
                  <a:txBody>
                    <a:bodyPr/>
                    <a:p>
                      <a:pPr>
                        <a:buNone/>
                      </a:pPr>
                      <a:r>
                        <a:rPr lang="en-US"/>
                        <a:t>No</a:t>
                      </a:r>
                      <a:endParaRPr lang="en-US"/>
                    </a:p>
                  </a:txBody>
                  <a:tcPr/>
                </a:tc>
                <a:tc>
                  <a:txBody>
                    <a:bodyPr/>
                    <a:p>
                      <a:pPr>
                        <a:buNone/>
                      </a:pPr>
                      <a:r>
                        <a:rPr lang="en-US"/>
                        <a:t>Huruf</a:t>
                      </a:r>
                      <a:endParaRPr lang="en-US"/>
                    </a:p>
                  </a:txBody>
                  <a:tcPr/>
                </a:tc>
                <a:tc>
                  <a:txBody>
                    <a:bodyPr/>
                    <a:p>
                      <a:pPr>
                        <a:buNone/>
                      </a:pPr>
                      <a:r>
                        <a:rPr lang="en-US"/>
                        <a:t>Skor</a:t>
                      </a:r>
                      <a:endParaRPr lang="en-US"/>
                    </a:p>
                  </a:txBody>
                  <a:tcPr/>
                </a:tc>
                <a:tc>
                  <a:txBody>
                    <a:bodyPr/>
                    <a:p>
                      <a:pPr>
                        <a:buNone/>
                      </a:pPr>
                      <a:r>
                        <a:rPr lang="en-US"/>
                        <a:t>Bobot</a:t>
                      </a:r>
                      <a:endParaRPr lang="en-US"/>
                    </a:p>
                  </a:txBody>
                  <a:tcPr/>
                </a:tc>
                <a:tc>
                  <a:txBody>
                    <a:bodyPr/>
                    <a:p>
                      <a:pPr>
                        <a:buNone/>
                      </a:pPr>
                      <a:r>
                        <a:rPr lang="en-US"/>
                        <a:t> Kualitatif</a:t>
                      </a:r>
                      <a:endParaRPr lang="en-US"/>
                    </a:p>
                  </a:txBody>
                  <a:tcPr/>
                </a:tc>
              </a:tr>
              <a:tr h="381000">
                <a:tc>
                  <a:txBody>
                    <a:bodyPr/>
                    <a:p>
                      <a:pPr>
                        <a:buNone/>
                      </a:pPr>
                      <a:r>
                        <a:rPr lang="en-US"/>
                        <a:t>1</a:t>
                      </a:r>
                      <a:endParaRPr lang="en-US"/>
                    </a:p>
                  </a:txBody>
                  <a:tcPr/>
                </a:tc>
                <a:tc>
                  <a:txBody>
                    <a:bodyPr/>
                    <a:p>
                      <a:pPr>
                        <a:buNone/>
                      </a:pPr>
                      <a:r>
                        <a:rPr lang="en-US"/>
                        <a:t>A</a:t>
                      </a:r>
                      <a:endParaRPr lang="en-US"/>
                    </a:p>
                  </a:txBody>
                  <a:tcPr/>
                </a:tc>
                <a:tc>
                  <a:txBody>
                    <a:bodyPr/>
                    <a:p>
                      <a:pPr>
                        <a:buNone/>
                      </a:pPr>
                      <a:r>
                        <a:rPr lang="en-US"/>
                        <a:t>80-100</a:t>
                      </a:r>
                      <a:endParaRPr lang="en-US"/>
                    </a:p>
                  </a:txBody>
                  <a:tcPr/>
                </a:tc>
                <a:tc>
                  <a:txBody>
                    <a:bodyPr/>
                    <a:p>
                      <a:pPr>
                        <a:buNone/>
                      </a:pPr>
                      <a:r>
                        <a:rPr lang="en-US"/>
                        <a:t>4.00</a:t>
                      </a:r>
                      <a:endParaRPr lang="en-US"/>
                    </a:p>
                  </a:txBody>
                  <a:tcPr/>
                </a:tc>
                <a:tc>
                  <a:txBody>
                    <a:bodyPr/>
                    <a:p>
                      <a:pPr>
                        <a:buNone/>
                      </a:pPr>
                      <a:r>
                        <a:rPr lang="en-US"/>
                        <a:t>Pujian (Sangat Baik)</a:t>
                      </a:r>
                      <a:endParaRPr lang="en-US"/>
                    </a:p>
                  </a:txBody>
                  <a:tcPr/>
                </a:tc>
              </a:tr>
              <a:tr h="381000">
                <a:tc>
                  <a:txBody>
                    <a:bodyPr/>
                    <a:p>
                      <a:pPr>
                        <a:buNone/>
                      </a:pPr>
                      <a:r>
                        <a:rPr lang="en-US"/>
                        <a:t>2</a:t>
                      </a:r>
                      <a:endParaRPr lang="en-US"/>
                    </a:p>
                  </a:txBody>
                  <a:tcPr/>
                </a:tc>
                <a:tc>
                  <a:txBody>
                    <a:bodyPr/>
                    <a:p>
                      <a:pPr>
                        <a:buNone/>
                      </a:pPr>
                      <a:r>
                        <a:rPr lang="en-US"/>
                        <a:t>A-</a:t>
                      </a:r>
                      <a:endParaRPr lang="en-US"/>
                    </a:p>
                  </a:txBody>
                  <a:tcPr/>
                </a:tc>
                <a:tc>
                  <a:txBody>
                    <a:bodyPr/>
                    <a:p>
                      <a:pPr>
                        <a:buNone/>
                      </a:pPr>
                      <a:r>
                        <a:rPr lang="en-US"/>
                        <a:t>77-79</a:t>
                      </a:r>
                      <a:endParaRPr lang="en-US"/>
                    </a:p>
                  </a:txBody>
                  <a:tcPr/>
                </a:tc>
                <a:tc>
                  <a:txBody>
                    <a:bodyPr/>
                    <a:p>
                      <a:pPr>
                        <a:buNone/>
                      </a:pPr>
                      <a:r>
                        <a:rPr lang="en-US"/>
                        <a:t>3.75</a:t>
                      </a:r>
                      <a:endParaRPr lang="en-US"/>
                    </a:p>
                  </a:txBody>
                  <a:tcPr/>
                </a:tc>
                <a:tc>
                  <a:txBody>
                    <a:bodyPr/>
                    <a:p>
                      <a:pPr>
                        <a:buNone/>
                      </a:pPr>
                      <a:r>
                        <a:rPr lang="en-US"/>
                        <a:t>Lebih dari Baik</a:t>
                      </a:r>
                      <a:endParaRPr lang="en-US"/>
                    </a:p>
                  </a:txBody>
                  <a:tcPr/>
                </a:tc>
              </a:tr>
              <a:tr h="381000">
                <a:tc>
                  <a:txBody>
                    <a:bodyPr/>
                    <a:p>
                      <a:pPr>
                        <a:buNone/>
                      </a:pPr>
                      <a:r>
                        <a:rPr lang="en-US"/>
                        <a:t>3</a:t>
                      </a:r>
                      <a:endParaRPr lang="en-US"/>
                    </a:p>
                  </a:txBody>
                  <a:tcPr/>
                </a:tc>
                <a:tc>
                  <a:txBody>
                    <a:bodyPr/>
                    <a:p>
                      <a:pPr>
                        <a:buNone/>
                      </a:pPr>
                      <a:r>
                        <a:rPr lang="en-US"/>
                        <a:t>AB</a:t>
                      </a:r>
                      <a:endParaRPr lang="en-US"/>
                    </a:p>
                  </a:txBody>
                  <a:tcPr/>
                </a:tc>
                <a:tc>
                  <a:txBody>
                    <a:bodyPr/>
                    <a:p>
                      <a:pPr>
                        <a:buNone/>
                      </a:pPr>
                      <a:r>
                        <a:rPr lang="en-US"/>
                        <a:t>75-76</a:t>
                      </a:r>
                      <a:endParaRPr lang="en-US"/>
                    </a:p>
                  </a:txBody>
                  <a:tcPr/>
                </a:tc>
                <a:tc>
                  <a:txBody>
                    <a:bodyPr/>
                    <a:p>
                      <a:pPr>
                        <a:buNone/>
                      </a:pPr>
                      <a:r>
                        <a:rPr lang="en-US"/>
                        <a:t>3.50</a:t>
                      </a:r>
                      <a:endParaRPr lang="en-US"/>
                    </a:p>
                  </a:txBody>
                  <a:tcPr/>
                </a:tc>
                <a:tc>
                  <a:txBody>
                    <a:bodyPr/>
                    <a:p>
                      <a:pPr>
                        <a:buNone/>
                      </a:pPr>
                      <a:r>
                        <a:rPr lang="en-US"/>
                        <a:t>Lebih dari Baik</a:t>
                      </a:r>
                      <a:endParaRPr lang="en-US"/>
                    </a:p>
                  </a:txBody>
                  <a:tcPr/>
                </a:tc>
              </a:tr>
              <a:tr h="381000">
                <a:tc>
                  <a:txBody>
                    <a:bodyPr/>
                    <a:p>
                      <a:pPr>
                        <a:buNone/>
                      </a:pPr>
                      <a:r>
                        <a:rPr lang="en-US"/>
                        <a:t>4</a:t>
                      </a:r>
                      <a:endParaRPr lang="en-US"/>
                    </a:p>
                  </a:txBody>
                  <a:tcPr/>
                </a:tc>
                <a:tc>
                  <a:txBody>
                    <a:bodyPr/>
                    <a:p>
                      <a:pPr>
                        <a:buNone/>
                      </a:pPr>
                      <a:r>
                        <a:rPr lang="en-US"/>
                        <a:t>B+</a:t>
                      </a:r>
                      <a:endParaRPr lang="en-US"/>
                    </a:p>
                  </a:txBody>
                  <a:tcPr/>
                </a:tc>
                <a:tc>
                  <a:txBody>
                    <a:bodyPr/>
                    <a:p>
                      <a:pPr>
                        <a:buNone/>
                      </a:pPr>
                      <a:r>
                        <a:rPr lang="en-US"/>
                        <a:t>73-74</a:t>
                      </a:r>
                      <a:endParaRPr lang="en-US"/>
                    </a:p>
                  </a:txBody>
                  <a:tcPr/>
                </a:tc>
                <a:tc>
                  <a:txBody>
                    <a:bodyPr/>
                    <a:p>
                      <a:pPr>
                        <a:buNone/>
                      </a:pPr>
                      <a:r>
                        <a:rPr lang="en-US"/>
                        <a:t>3.25</a:t>
                      </a:r>
                      <a:endParaRPr lang="en-US"/>
                    </a:p>
                  </a:txBody>
                  <a:tcPr/>
                </a:tc>
                <a:tc>
                  <a:txBody>
                    <a:bodyPr/>
                    <a:p>
                      <a:pPr>
                        <a:buNone/>
                      </a:pPr>
                      <a:r>
                        <a:rPr lang="en-US"/>
                        <a:t>Lebih dari Baik</a:t>
                      </a:r>
                      <a:endParaRPr lang="en-US"/>
                    </a:p>
                  </a:txBody>
                  <a:tcPr/>
                </a:tc>
              </a:tr>
              <a:tr h="381000">
                <a:tc>
                  <a:txBody>
                    <a:bodyPr/>
                    <a:p>
                      <a:pPr>
                        <a:buNone/>
                      </a:pPr>
                      <a:r>
                        <a:rPr lang="en-US"/>
                        <a:t>5</a:t>
                      </a:r>
                      <a:endParaRPr lang="en-US"/>
                    </a:p>
                  </a:txBody>
                  <a:tcPr/>
                </a:tc>
                <a:tc>
                  <a:txBody>
                    <a:bodyPr/>
                    <a:p>
                      <a:pPr>
                        <a:buNone/>
                      </a:pPr>
                      <a:r>
                        <a:rPr lang="en-US"/>
                        <a:t>B</a:t>
                      </a:r>
                      <a:endParaRPr lang="en-US"/>
                    </a:p>
                  </a:txBody>
                  <a:tcPr/>
                </a:tc>
                <a:tc>
                  <a:txBody>
                    <a:bodyPr/>
                    <a:p>
                      <a:pPr>
                        <a:buNone/>
                      </a:pPr>
                      <a:r>
                        <a:rPr lang="en-US"/>
                        <a:t>70-72</a:t>
                      </a:r>
                      <a:endParaRPr lang="en-US"/>
                    </a:p>
                  </a:txBody>
                  <a:tcPr/>
                </a:tc>
                <a:tc>
                  <a:txBody>
                    <a:bodyPr/>
                    <a:p>
                      <a:pPr>
                        <a:buNone/>
                      </a:pPr>
                      <a:r>
                        <a:rPr lang="en-US"/>
                        <a:t>3.00</a:t>
                      </a:r>
                      <a:endParaRPr lang="en-US"/>
                    </a:p>
                  </a:txBody>
                  <a:tcPr/>
                </a:tc>
                <a:tc>
                  <a:txBody>
                    <a:bodyPr/>
                    <a:p>
                      <a:pPr>
                        <a:buNone/>
                      </a:pPr>
                      <a:r>
                        <a:rPr lang="en-US"/>
                        <a:t>Baik</a:t>
                      </a:r>
                      <a:endParaRPr lang="en-US"/>
                    </a:p>
                  </a:txBody>
                  <a:tcPr/>
                </a:tc>
              </a:tr>
              <a:tr h="381000">
                <a:tc>
                  <a:txBody>
                    <a:bodyPr/>
                    <a:p>
                      <a:pPr>
                        <a:buNone/>
                      </a:pPr>
                      <a:r>
                        <a:rPr lang="en-US"/>
                        <a:t>6</a:t>
                      </a:r>
                      <a:endParaRPr lang="en-US"/>
                    </a:p>
                  </a:txBody>
                  <a:tcPr/>
                </a:tc>
                <a:tc>
                  <a:txBody>
                    <a:bodyPr/>
                    <a:p>
                      <a:pPr>
                        <a:buNone/>
                      </a:pPr>
                      <a:r>
                        <a:rPr lang="en-US"/>
                        <a:t>B-</a:t>
                      </a:r>
                      <a:endParaRPr lang="en-US"/>
                    </a:p>
                  </a:txBody>
                  <a:tcPr/>
                </a:tc>
                <a:tc>
                  <a:txBody>
                    <a:bodyPr/>
                    <a:p>
                      <a:pPr>
                        <a:buNone/>
                      </a:pPr>
                      <a:r>
                        <a:rPr lang="en-US"/>
                        <a:t>66-69</a:t>
                      </a:r>
                      <a:endParaRPr lang="en-US"/>
                    </a:p>
                  </a:txBody>
                  <a:tcPr/>
                </a:tc>
                <a:tc>
                  <a:txBody>
                    <a:bodyPr/>
                    <a:p>
                      <a:pPr>
                        <a:buNone/>
                      </a:pPr>
                      <a:r>
                        <a:rPr lang="en-US"/>
                        <a:t>2.75</a:t>
                      </a:r>
                      <a:endParaRPr lang="en-US"/>
                    </a:p>
                  </a:txBody>
                  <a:tcPr/>
                </a:tc>
                <a:tc>
                  <a:txBody>
                    <a:bodyPr/>
                    <a:p>
                      <a:pPr>
                        <a:buNone/>
                      </a:pPr>
                      <a:r>
                        <a:rPr lang="en-US"/>
                        <a:t>Lebih dari Cukup</a:t>
                      </a:r>
                      <a:endParaRPr lang="en-US"/>
                    </a:p>
                  </a:txBody>
                  <a:tcPr/>
                </a:tc>
              </a:tr>
              <a:tr h="381000">
                <a:tc>
                  <a:txBody>
                    <a:bodyPr/>
                    <a:p>
                      <a:pPr>
                        <a:buNone/>
                      </a:pPr>
                      <a:r>
                        <a:rPr lang="en-US"/>
                        <a:t>7</a:t>
                      </a:r>
                      <a:endParaRPr lang="en-US"/>
                    </a:p>
                  </a:txBody>
                  <a:tcPr/>
                </a:tc>
                <a:tc>
                  <a:txBody>
                    <a:bodyPr/>
                    <a:p>
                      <a:pPr>
                        <a:buNone/>
                      </a:pPr>
                      <a:r>
                        <a:rPr lang="en-US"/>
                        <a:t>BC</a:t>
                      </a:r>
                      <a:endParaRPr lang="en-US"/>
                    </a:p>
                  </a:txBody>
                  <a:tcPr/>
                </a:tc>
                <a:tc>
                  <a:txBody>
                    <a:bodyPr/>
                    <a:p>
                      <a:pPr>
                        <a:buNone/>
                      </a:pPr>
                      <a:r>
                        <a:rPr lang="en-US"/>
                        <a:t>63-65</a:t>
                      </a:r>
                      <a:endParaRPr lang="en-US"/>
                    </a:p>
                  </a:txBody>
                  <a:tcPr/>
                </a:tc>
                <a:tc>
                  <a:txBody>
                    <a:bodyPr/>
                    <a:p>
                      <a:pPr>
                        <a:buNone/>
                      </a:pPr>
                      <a:r>
                        <a:rPr lang="en-US"/>
                        <a:t>2.50</a:t>
                      </a:r>
                      <a:endParaRPr lang="en-US"/>
                    </a:p>
                  </a:txBody>
                  <a:tcPr/>
                </a:tc>
                <a:tc>
                  <a:txBody>
                    <a:bodyPr/>
                    <a:p>
                      <a:pPr>
                        <a:buNone/>
                      </a:pPr>
                      <a:r>
                        <a:rPr lang="en-US"/>
                        <a:t>Lebih dari Cukup</a:t>
                      </a:r>
                      <a:endParaRPr lang="en-US"/>
                    </a:p>
                  </a:txBody>
                  <a:tcPr/>
                </a:tc>
              </a:tr>
              <a:tr h="381000">
                <a:tc>
                  <a:txBody>
                    <a:bodyPr/>
                    <a:p>
                      <a:pPr>
                        <a:buNone/>
                      </a:pPr>
                      <a:r>
                        <a:rPr lang="en-US"/>
                        <a:t>8</a:t>
                      </a:r>
                      <a:endParaRPr lang="en-US"/>
                    </a:p>
                  </a:txBody>
                  <a:tcPr/>
                </a:tc>
                <a:tc>
                  <a:txBody>
                    <a:bodyPr/>
                    <a:p>
                      <a:pPr>
                        <a:buNone/>
                      </a:pPr>
                      <a:r>
                        <a:rPr lang="en-US"/>
                        <a:t>C+</a:t>
                      </a:r>
                      <a:endParaRPr lang="en-US"/>
                    </a:p>
                  </a:txBody>
                  <a:tcPr/>
                </a:tc>
                <a:tc>
                  <a:txBody>
                    <a:bodyPr/>
                    <a:p>
                      <a:pPr>
                        <a:buNone/>
                      </a:pPr>
                      <a:r>
                        <a:rPr lang="en-US"/>
                        <a:t>59-62</a:t>
                      </a:r>
                      <a:endParaRPr lang="en-US"/>
                    </a:p>
                  </a:txBody>
                  <a:tcPr/>
                </a:tc>
                <a:tc>
                  <a:txBody>
                    <a:bodyPr/>
                    <a:p>
                      <a:pPr>
                        <a:buNone/>
                      </a:pPr>
                      <a:r>
                        <a:rPr lang="en-US"/>
                        <a:t>2.25</a:t>
                      </a:r>
                      <a:endParaRPr lang="en-US"/>
                    </a:p>
                  </a:txBody>
                  <a:tcPr/>
                </a:tc>
                <a:tc>
                  <a:txBody>
                    <a:bodyPr/>
                    <a:p>
                      <a:pPr>
                        <a:buNone/>
                      </a:pPr>
                      <a:r>
                        <a:rPr lang="en-US"/>
                        <a:t>Lebih dari Cukup</a:t>
                      </a:r>
                      <a:endParaRPr lang="en-US"/>
                    </a:p>
                  </a:txBody>
                  <a:tcPr/>
                </a:tc>
              </a:tr>
              <a:tr h="381000">
                <a:tc>
                  <a:txBody>
                    <a:bodyPr/>
                    <a:p>
                      <a:pPr>
                        <a:buNone/>
                      </a:pPr>
                      <a:r>
                        <a:rPr lang="en-US"/>
                        <a:t>9</a:t>
                      </a:r>
                      <a:endParaRPr lang="en-US"/>
                    </a:p>
                  </a:txBody>
                  <a:tcPr/>
                </a:tc>
                <a:tc>
                  <a:txBody>
                    <a:bodyPr/>
                    <a:p>
                      <a:pPr>
                        <a:buNone/>
                      </a:pPr>
                      <a:r>
                        <a:rPr lang="en-US"/>
                        <a:t>C</a:t>
                      </a:r>
                      <a:endParaRPr lang="en-US"/>
                    </a:p>
                  </a:txBody>
                  <a:tcPr/>
                </a:tc>
                <a:tc>
                  <a:txBody>
                    <a:bodyPr/>
                    <a:p>
                      <a:pPr>
                        <a:buNone/>
                      </a:pPr>
                      <a:r>
                        <a:rPr lang="en-US"/>
                        <a:t>55-58</a:t>
                      </a:r>
                      <a:endParaRPr lang="en-US"/>
                    </a:p>
                  </a:txBody>
                  <a:tcPr/>
                </a:tc>
                <a:tc>
                  <a:txBody>
                    <a:bodyPr/>
                    <a:p>
                      <a:pPr>
                        <a:buNone/>
                      </a:pPr>
                      <a:r>
                        <a:rPr lang="en-US"/>
                        <a:t>2.00</a:t>
                      </a:r>
                      <a:endParaRPr lang="en-US"/>
                    </a:p>
                  </a:txBody>
                  <a:tcPr/>
                </a:tc>
                <a:tc>
                  <a:txBody>
                    <a:bodyPr/>
                    <a:p>
                      <a:pPr>
                        <a:buNone/>
                      </a:pPr>
                      <a:r>
                        <a:rPr lang="en-US"/>
                        <a:t>Cukup</a:t>
                      </a:r>
                      <a:endParaRPr lang="en-US"/>
                    </a:p>
                  </a:txBody>
                  <a:tcPr/>
                </a:tc>
              </a:tr>
              <a:tr h="381000">
                <a:tc>
                  <a:txBody>
                    <a:bodyPr/>
                    <a:p>
                      <a:pPr>
                        <a:buNone/>
                      </a:pPr>
                      <a:r>
                        <a:rPr lang="en-US"/>
                        <a:t>10</a:t>
                      </a:r>
                      <a:endParaRPr lang="en-US"/>
                    </a:p>
                  </a:txBody>
                  <a:tcPr/>
                </a:tc>
                <a:tc>
                  <a:txBody>
                    <a:bodyPr/>
                    <a:p>
                      <a:pPr>
                        <a:buNone/>
                      </a:pPr>
                      <a:r>
                        <a:rPr lang="en-US"/>
                        <a:t>C-</a:t>
                      </a:r>
                      <a:endParaRPr lang="en-US"/>
                    </a:p>
                  </a:txBody>
                  <a:tcPr/>
                </a:tc>
                <a:tc>
                  <a:txBody>
                    <a:bodyPr/>
                    <a:p>
                      <a:pPr>
                        <a:buNone/>
                      </a:pPr>
                      <a:r>
                        <a:rPr lang="en-US"/>
                        <a:t>51-54</a:t>
                      </a:r>
                      <a:endParaRPr lang="en-US"/>
                    </a:p>
                  </a:txBody>
                  <a:tcPr/>
                </a:tc>
                <a:tc>
                  <a:txBody>
                    <a:bodyPr/>
                    <a:p>
                      <a:pPr>
                        <a:buNone/>
                      </a:pPr>
                      <a:r>
                        <a:rPr lang="en-US"/>
                        <a:t>1.75</a:t>
                      </a:r>
                      <a:endParaRPr lang="en-US"/>
                    </a:p>
                  </a:txBody>
                  <a:tcPr/>
                </a:tc>
                <a:tc>
                  <a:txBody>
                    <a:bodyPr/>
                    <a:p>
                      <a:pPr>
                        <a:buNone/>
                      </a:pPr>
                      <a:r>
                        <a:rPr lang="en-US"/>
                        <a:t>Hampir Cukup</a:t>
                      </a:r>
                      <a:endParaRPr lang="en-US"/>
                    </a:p>
                  </a:txBody>
                  <a:tcPr/>
                </a:tc>
              </a:tr>
              <a:tr h="381000">
                <a:tc>
                  <a:txBody>
                    <a:bodyPr/>
                    <a:p>
                      <a:pPr>
                        <a:buNone/>
                      </a:pPr>
                      <a:r>
                        <a:rPr lang="en-US"/>
                        <a:t>11</a:t>
                      </a:r>
                      <a:endParaRPr lang="en-US"/>
                    </a:p>
                  </a:txBody>
                  <a:tcPr/>
                </a:tc>
                <a:tc>
                  <a:txBody>
                    <a:bodyPr/>
                    <a:p>
                      <a:pPr>
                        <a:buNone/>
                      </a:pPr>
                      <a:r>
                        <a:rPr lang="en-US"/>
                        <a:t>CD</a:t>
                      </a:r>
                      <a:endParaRPr lang="en-US"/>
                    </a:p>
                  </a:txBody>
                  <a:tcPr/>
                </a:tc>
                <a:tc>
                  <a:txBody>
                    <a:bodyPr/>
                    <a:p>
                      <a:pPr>
                        <a:buNone/>
                      </a:pPr>
                      <a:r>
                        <a:rPr lang="en-US"/>
                        <a:t>48-50</a:t>
                      </a:r>
                      <a:endParaRPr lang="en-US"/>
                    </a:p>
                  </a:txBody>
                  <a:tcPr/>
                </a:tc>
                <a:tc>
                  <a:txBody>
                    <a:bodyPr/>
                    <a:p>
                      <a:pPr>
                        <a:buNone/>
                      </a:pPr>
                      <a:r>
                        <a:rPr lang="en-US"/>
                        <a:t>1.50</a:t>
                      </a:r>
                      <a:endParaRPr lang="en-US"/>
                    </a:p>
                  </a:txBody>
                  <a:tcPr/>
                </a:tc>
                <a:tc>
                  <a:txBody>
                    <a:bodyPr/>
                    <a:p>
                      <a:pPr>
                        <a:buNone/>
                      </a:pPr>
                      <a:r>
                        <a:rPr lang="en-US"/>
                        <a:t>Hampir Kurang</a:t>
                      </a:r>
                      <a:endParaRPr lang="en-US"/>
                    </a:p>
                  </a:txBody>
                  <a:tcPr/>
                </a:tc>
              </a:tr>
              <a:tr h="381000">
                <a:tc>
                  <a:txBody>
                    <a:bodyPr/>
                    <a:p>
                      <a:pPr>
                        <a:buNone/>
                      </a:pPr>
                      <a:r>
                        <a:rPr lang="en-US"/>
                        <a:t>12</a:t>
                      </a:r>
                      <a:endParaRPr lang="en-US"/>
                    </a:p>
                  </a:txBody>
                  <a:tcPr/>
                </a:tc>
                <a:tc>
                  <a:txBody>
                    <a:bodyPr/>
                    <a:p>
                      <a:pPr>
                        <a:buNone/>
                      </a:pPr>
                      <a:r>
                        <a:rPr lang="en-US"/>
                        <a:t>D</a:t>
                      </a:r>
                      <a:endParaRPr lang="en-US"/>
                    </a:p>
                  </a:txBody>
                  <a:tcPr/>
                </a:tc>
                <a:tc>
                  <a:txBody>
                    <a:bodyPr/>
                    <a:p>
                      <a:pPr>
                        <a:buNone/>
                      </a:pPr>
                      <a:r>
                        <a:rPr lang="en-US"/>
                        <a:t>41-47</a:t>
                      </a:r>
                      <a:endParaRPr lang="en-US"/>
                    </a:p>
                  </a:txBody>
                  <a:tcPr/>
                </a:tc>
                <a:tc>
                  <a:txBody>
                    <a:bodyPr/>
                    <a:p>
                      <a:pPr>
                        <a:buNone/>
                      </a:pPr>
                      <a:r>
                        <a:rPr lang="en-US"/>
                        <a:t>1.00</a:t>
                      </a:r>
                      <a:endParaRPr lang="en-US"/>
                    </a:p>
                  </a:txBody>
                  <a:tcPr/>
                </a:tc>
                <a:tc>
                  <a:txBody>
                    <a:bodyPr/>
                    <a:p>
                      <a:pPr>
                        <a:buNone/>
                      </a:pPr>
                      <a:r>
                        <a:rPr lang="en-US"/>
                        <a:t>Kurang</a:t>
                      </a:r>
                      <a:endParaRPr lang="en-US"/>
                    </a:p>
                  </a:txBody>
                  <a:tcPr/>
                </a:tc>
              </a:tr>
              <a:tr h="381000">
                <a:tc>
                  <a:txBody>
                    <a:bodyPr/>
                    <a:p>
                      <a:pPr>
                        <a:buNone/>
                      </a:pPr>
                      <a:r>
                        <a:rPr lang="en-US"/>
                        <a:t>13</a:t>
                      </a:r>
                      <a:endParaRPr lang="en-US"/>
                    </a:p>
                  </a:txBody>
                  <a:tcPr/>
                </a:tc>
                <a:tc>
                  <a:txBody>
                    <a:bodyPr/>
                    <a:p>
                      <a:pPr>
                        <a:buNone/>
                      </a:pPr>
                      <a:r>
                        <a:rPr lang="en-US"/>
                        <a:t>E</a:t>
                      </a:r>
                      <a:endParaRPr lang="en-US"/>
                    </a:p>
                  </a:txBody>
                  <a:tcPr/>
                </a:tc>
                <a:tc>
                  <a:txBody>
                    <a:bodyPr/>
                    <a:p>
                      <a:pPr>
                        <a:buNone/>
                      </a:pPr>
                      <a:r>
                        <a:rPr lang="en-US">
                          <a:latin typeface="Arial" panose="020B0604020202020204" pitchFamily="34" charset="0"/>
                          <a:cs typeface="Arial" panose="020B0604020202020204" pitchFamily="34" charset="0"/>
                        </a:rPr>
                        <a:t>≤ 40</a:t>
                      </a:r>
                      <a:endParaRPr lang="en-US">
                        <a:latin typeface="Arial" panose="020B0604020202020204" pitchFamily="34" charset="0"/>
                        <a:cs typeface="Arial" panose="020B0604020202020204" pitchFamily="34" charset="0"/>
                      </a:endParaRPr>
                    </a:p>
                  </a:txBody>
                  <a:tcPr/>
                </a:tc>
                <a:tc>
                  <a:txBody>
                    <a:bodyPr/>
                    <a:p>
                      <a:pPr>
                        <a:buNone/>
                      </a:pPr>
                      <a:r>
                        <a:rPr lang="en-US"/>
                        <a:t>0.00</a:t>
                      </a:r>
                      <a:endParaRPr lang="en-US"/>
                    </a:p>
                  </a:txBody>
                  <a:tcPr/>
                </a:tc>
                <a:tc>
                  <a:txBody>
                    <a:bodyPr/>
                    <a:p>
                      <a:pPr>
                        <a:buNone/>
                      </a:pPr>
                      <a:r>
                        <a:rPr lang="en-US"/>
                        <a:t>Sangat kurang</a:t>
                      </a:r>
                      <a:endParaRPr lang="en-US"/>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0667" y="337592"/>
            <a:ext cx="5181533" cy="754608"/>
          </a:xfrm>
        </p:spPr>
        <p:txBody>
          <a:bodyPr/>
          <a:lstStyle/>
          <a:p>
            <a:r>
              <a:rPr lang="en-US" sz="3600" b="1" dirty="0" smtClean="0"/>
              <a:t>Penilaian Akhir</a:t>
            </a:r>
            <a:endParaRPr lang="en-US" sz="3600" b="1" dirty="0"/>
          </a:p>
        </p:txBody>
      </p:sp>
      <p:sp>
        <p:nvSpPr>
          <p:cNvPr id="4" name="Content Placeholder 3"/>
          <p:cNvSpPr/>
          <p:nvPr>
            <p:ph sz="quarter" idx="10"/>
          </p:nvPr>
        </p:nvSpPr>
        <p:spPr/>
        <p:txBody>
          <a:bodyPr/>
          <a:p>
            <a:pPr lvl="2"/>
            <a:r>
              <a:rPr lang="en-US" sz="4000"/>
              <a:t>UTS dan UAS	: 80%</a:t>
            </a:r>
            <a:endParaRPr lang="en-US" sz="4000"/>
          </a:p>
          <a:p>
            <a:pPr lvl="2"/>
            <a:r>
              <a:rPr lang="en-US" sz="4000"/>
              <a:t>Tugas 			: 20%</a:t>
            </a:r>
            <a:endParaRPr lang="en-US" sz="4000"/>
          </a:p>
        </p:txBody>
      </p:sp>
    </p:spTree>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PPT VER. 1_template</Template>
  <TotalTime>0</TotalTime>
  <Words>7693</Words>
  <Application>WPS Presentation</Application>
  <PresentationFormat>Custom</PresentationFormat>
  <Paragraphs>262</Paragraphs>
  <Slides>25</Slides>
  <Notes>0</Notes>
  <HiddenSlides>0</HiddenSlides>
  <MMClips>0</MMClips>
  <ScaleCrop>false</ScaleCrop>
  <HeadingPairs>
    <vt:vector size="6" baseType="variant">
      <vt:variant>
        <vt:lpstr>已用的字体</vt:lpstr>
      </vt:variant>
      <vt:variant>
        <vt:i4>14</vt:i4>
      </vt:variant>
      <vt:variant>
        <vt:lpstr>主题</vt:lpstr>
      </vt:variant>
      <vt:variant>
        <vt:i4>4</vt:i4>
      </vt:variant>
      <vt:variant>
        <vt:lpstr>幻灯片标题</vt:lpstr>
      </vt:variant>
      <vt:variant>
        <vt:i4>25</vt:i4>
      </vt:variant>
    </vt:vector>
  </HeadingPairs>
  <TitlesOfParts>
    <vt:vector size="43" baseType="lpstr">
      <vt:lpstr>Arial</vt:lpstr>
      <vt:lpstr>SimSun</vt:lpstr>
      <vt:lpstr>Wingdings</vt:lpstr>
      <vt:lpstr>Franklin Gothic Heavy</vt:lpstr>
      <vt:lpstr>Arial Unicode MS</vt:lpstr>
      <vt:lpstr>Tahoma</vt:lpstr>
      <vt:lpstr>Gill Sans MT Condensed</vt:lpstr>
      <vt:lpstr>Corbel</vt:lpstr>
      <vt:lpstr>Berlin Sans FB Demi</vt:lpstr>
      <vt:lpstr>Arial Narrow</vt:lpstr>
      <vt:lpstr>SimHei</vt:lpstr>
      <vt:lpstr>Calibri</vt:lpstr>
      <vt:lpstr>Microsoft YaHei</vt:lpstr>
      <vt:lpstr>Arial Unicode MS</vt:lpstr>
      <vt:lpstr>Presentation UNISA_01</vt:lpstr>
      <vt:lpstr>1_Presentation UNISA_01</vt:lpstr>
      <vt:lpstr>1_Office Theme</vt:lpstr>
      <vt:lpstr>2_Office Theme</vt:lpstr>
      <vt:lpstr>PEMBUKA BELAJAR</vt:lpstr>
      <vt:lpstr> Kontrak Belajar</vt:lpstr>
      <vt:lpstr>Capaian Pembelajaran</vt:lpstr>
      <vt:lpstr>Deskripsi Mata Kuliah</vt:lpstr>
      <vt:lpstr>Peta Pembelajaran</vt:lpstr>
      <vt:lpstr>Struktur Pelaksanaan</vt:lpstr>
      <vt:lpstr>Model Assesmen</vt:lpstr>
      <vt:lpstr>Model Asesmen</vt:lpstr>
      <vt:lpstr>Penilaian Akhir</vt:lpstr>
      <vt:lpstr>HAKIKAT KEPEMIMPINAN</vt:lpstr>
      <vt:lpstr>PowerPoint 演示文稿</vt:lpstr>
      <vt:lpstr>Pengertian</vt:lpstr>
      <vt:lpstr>Pengertian kepemimpinan sebagai atribut atau kelengkapan suatu kedudukan, diantaranya dikemukakan oleh Janda (dalam Yukl, 1989)  “Leadership is a particular type of power relationship characterized by a group member’s perception that another group member has the right to prescribe behavior patterns for the former regarding his activity as a group member”. (Kepemimpinan adalah jenis khusus hubungan kekuasaan yang ditentukan oleh anggapan para anggota kelompok bahwa seorang dari anggota kelompok itu memiliki kekuasaan untuk menentukan pola perilaku terkait dengan aktivitasnya sebagai anggota kelompok)</vt:lpstr>
      <vt:lpstr>Pengertian kepemimpinan sebagai karakteristik seseorang, terutama dikaitkan dengan sebutan pemimpin, seperti dikemukakan oleh Gibson, Ivancevich, dan Donnelly (2000) bahwa “Leaders are agents of change, persons whose act affect other people more than other people’s acts affect them”, atau pemimpin merupakan agen perubahan, orang yang bertindak mempengaruhi orang lain lebih dari orang lain mempengaruhi dirinya.</vt:lpstr>
      <vt:lpstr>Pengertian kepemimpinan sebagai perilaku dikemukakan oleh Sweeney dan McFarlin (2002) yakni: “Leadership involves a set of interpersonal influence processes. The processes are aimed at motivating sub-ordinates, creating a vision for the future, and developing strategies for achieving goals”, yang dapat diartikan bahwa kepemimpinan melibatkan seperangkat proses pengaruh antar orang. Proses tersebut bertujuan memotivasi bawahan, menciptakan visi masa depan, dan mengembangkan strategi untuk mencapai Tujuan</vt:lpstr>
      <vt:lpstr>Watkins (1992) mengemukakan bahwa “kepemimpinan berkaitan dengan anggota yang memiliki kekhasan dari suatu kelompok yang dapat dibedakan secara positif dari anggota lainnya baik dalam perilaku, karakteristik pribadi, pemikiran, atau struktur kelompok”.    Teori kepemimpinan pada dasarnya merupakan kajian tentang individu yang memiliki karakteristik fisik, mental, dan kedudukan yang dipandang lebih daripada individu lain dalam suatu kelompok sehingga individu yang bersangkutan dapat mempengaruhi individu lain dalam kelompok tersebut untuk bertindak ke arah pencapaian suatu tujuan. </vt:lpstr>
      <vt:lpstr>Dalam Islam istilah kepemimpinan dikenal dengan kata Imamah. Sedangkan kata yang terkait dengan kepemimpinan dan berkonotasi pemimpin dalam Islam ada delapan istilah, yaitu; Imam  dalam Surat al-Baqarah 124. Khalifah pada al-Baqarah: 30.  Malik,  al-Fatihah : 4, Wali  pada al-A’raf : 3. ‘Amir dan Ra’in, Sultan,  Rais, dan Ulil ‘amri.</vt:lpstr>
      <vt:lpstr>Dasar-dasar Kepemimpinan</vt:lpstr>
      <vt:lpstr>Dasar-dasar Kepemimpinan</vt:lpstr>
      <vt:lpstr>Karakter Pemimpin Islami</vt:lpstr>
      <vt:lpstr>PowerPoint 演示文稿</vt:lpstr>
      <vt:lpstr>Evaluasi Pembelajaran</vt:lpstr>
      <vt:lpstr>Rencana Tindak Lanjut</vt:lpstr>
      <vt:lpstr>PENUTUP BELAJAR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ASUS</cp:lastModifiedBy>
  <cp:revision>119</cp:revision>
  <dcterms:created xsi:type="dcterms:W3CDTF">2017-11-21T07:01:00Z</dcterms:created>
  <dcterms:modified xsi:type="dcterms:W3CDTF">2021-02-22T09:22:42Z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1033-11.2.0.9984</vt:lpwstr>
  </property>
</Properties>
</file>