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1" r:id="rId2"/>
    <p:sldMasterId id="2147483653" r:id="rId3"/>
    <p:sldMasterId id="2147483657" r:id="rId4"/>
  </p:sldMasterIdLst>
  <p:notesMasterIdLst>
    <p:notesMasterId r:id="rId23"/>
  </p:notesMasterIdLst>
  <p:sldIdLst>
    <p:sldId id="578" r:id="rId5"/>
    <p:sldId id="307" r:id="rId6"/>
    <p:sldId id="656" r:id="rId7"/>
    <p:sldId id="683" r:id="rId8"/>
    <p:sldId id="682" r:id="rId9"/>
    <p:sldId id="657" r:id="rId10"/>
    <p:sldId id="670" r:id="rId11"/>
    <p:sldId id="684" r:id="rId12"/>
    <p:sldId id="685" r:id="rId13"/>
    <p:sldId id="686" r:id="rId14"/>
    <p:sldId id="688" r:id="rId15"/>
    <p:sldId id="687" r:id="rId16"/>
    <p:sldId id="689" r:id="rId17"/>
    <p:sldId id="690" r:id="rId18"/>
    <p:sldId id="606" r:id="rId19"/>
    <p:sldId id="626" r:id="rId20"/>
    <p:sldId id="564" r:id="rId21"/>
    <p:sldId id="322"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2">
          <p15:clr>
            <a:srgbClr val="A4A3A4"/>
          </p15:clr>
        </p15:guide>
        <p15:guide id="2" pos="381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644" y="56"/>
      </p:cViewPr>
      <p:guideLst>
        <p:guide orient="horz" pos="2142"/>
        <p:guide pos="381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A57784-342D-44BE-B767-95A842046E5E}" type="datetimeFigureOut">
              <a:rPr lang="en-US" smtClean="0"/>
              <a:t>4/30/2021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8EA17-E508-4A61-8A44-62AF7F55439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392" y="4869160"/>
            <a:ext cx="10515600" cy="936104"/>
          </a:xfrm>
          <a:prstGeom prst="rect">
            <a:avLst/>
          </a:prstGeom>
        </p:spPr>
        <p:txBody>
          <a:bodyPr anchor="b" anchorCtr="0"/>
          <a:lstStyle>
            <a:lvl1pPr algn="l">
              <a:defRPr sz="2800" b="1" baseline="0">
                <a:solidFill>
                  <a:srgbClr val="326041"/>
                </a:solidFill>
              </a:defRPr>
            </a:lvl1pPr>
          </a:lstStyle>
          <a:p>
            <a:r>
              <a:rPr lang="en-US" dirty="0"/>
              <a:t>The </a:t>
            </a:r>
            <a:r>
              <a:rPr lang="en-US" dirty="0" err="1"/>
              <a:t>Powerpoint</a:t>
            </a:r>
            <a:r>
              <a:rPr lang="en-US" dirty="0"/>
              <a:t> Title Goes Here</a:t>
            </a:r>
          </a:p>
        </p:txBody>
      </p:sp>
      <p:sp>
        <p:nvSpPr>
          <p:cNvPr id="10" name="Text Placeholder 9"/>
          <p:cNvSpPr>
            <a:spLocks noGrp="1"/>
          </p:cNvSpPr>
          <p:nvPr>
            <p:ph type="body" sz="quarter" idx="10" hasCustomPrompt="1"/>
          </p:nvPr>
        </p:nvSpPr>
        <p:spPr>
          <a:xfrm>
            <a:off x="624417" y="5805488"/>
            <a:ext cx="10515600" cy="647700"/>
          </a:xfrm>
          <a:prstGeom prst="rect">
            <a:avLst/>
          </a:prstGeom>
        </p:spPr>
        <p:txBody>
          <a:bodyPr/>
          <a:lstStyle>
            <a:lvl1pPr marL="0" indent="0">
              <a:buNone/>
              <a:defRPr sz="2000" b="1">
                <a:solidFill>
                  <a:schemeClr val="tx1">
                    <a:lumMod val="65000"/>
                    <a:lumOff val="35000"/>
                  </a:schemeClr>
                </a:solidFill>
              </a:defRPr>
            </a:lvl1pPr>
          </a:lstStyle>
          <a:p>
            <a:pPr lvl="0"/>
            <a:r>
              <a:rPr lang="en-US" dirty="0"/>
              <a:t>Secondary Title Here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7"/>
            <a:ext cx="10058400" cy="1450757"/>
          </a:xfrm>
          <a:prstGeom prst="rect">
            <a:avLst/>
          </a:prstGeom>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a:xfrm>
            <a:off x="1097280" y="1845734"/>
            <a:ext cx="10058400" cy="402336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97285" y="6459791"/>
            <a:ext cx="2472271" cy="365125"/>
          </a:xfrm>
          <a:prstGeom prst="rect">
            <a:avLst/>
          </a:prstGeom>
        </p:spPr>
        <p:txBody>
          <a:bodyPr/>
          <a:lstStyle/>
          <a:p>
            <a:fld id="{ADCE2944-63AC-4794-98B7-F3081A371F1E}" type="datetimeFigureOut">
              <a:rPr lang="id-ID" smtClean="0"/>
              <a:t>30/04/2021</a:t>
            </a:fld>
            <a:endParaRPr lang="id-ID"/>
          </a:p>
        </p:txBody>
      </p:sp>
      <p:sp>
        <p:nvSpPr>
          <p:cNvPr id="5" name="Footer Placeholder 4"/>
          <p:cNvSpPr>
            <a:spLocks noGrp="1"/>
          </p:cNvSpPr>
          <p:nvPr>
            <p:ph type="ftr" sz="quarter" idx="11"/>
          </p:nvPr>
        </p:nvSpPr>
        <p:spPr>
          <a:xfrm>
            <a:off x="3686187" y="6459791"/>
            <a:ext cx="4822804" cy="365125"/>
          </a:xfrm>
          <a:prstGeom prst="rect">
            <a:avLst/>
          </a:prstGeom>
        </p:spPr>
        <p:txBody>
          <a:bodyPr/>
          <a:lstStyle/>
          <a:p>
            <a:endParaRPr lang="id-ID"/>
          </a:p>
        </p:txBody>
      </p:sp>
      <p:sp>
        <p:nvSpPr>
          <p:cNvPr id="6" name="Slide Number Placeholder 5"/>
          <p:cNvSpPr>
            <a:spLocks noGrp="1"/>
          </p:cNvSpPr>
          <p:nvPr>
            <p:ph type="sldNum" sz="quarter" idx="12"/>
          </p:nvPr>
        </p:nvSpPr>
        <p:spPr>
          <a:xfrm>
            <a:off x="9900462" y="6459791"/>
            <a:ext cx="1312025" cy="365125"/>
          </a:xfrm>
          <a:prstGeom prst="rect">
            <a:avLst/>
          </a:prstGeom>
        </p:spPr>
        <p:txBody>
          <a:bodyPr/>
          <a:lstStyle/>
          <a:p>
            <a:fld id="{517929AE-1FB3-475D-8916-B36598A6E668}"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a:t>The Chapter Title Goes Here</a:t>
            </a:r>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a:t>The Secondary Chapter Title Here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1007435" y="2636925"/>
            <a:ext cx="10515600" cy="1325563"/>
          </a:xfrm>
          <a:prstGeom prst="rect">
            <a:avLst/>
          </a:prstGeom>
        </p:spPr>
        <p:txBody>
          <a:bodyPr/>
          <a:lstStyle>
            <a:lvl1pPr>
              <a:defRPr sz="2800" b="1">
                <a:solidFill>
                  <a:schemeClr val="tx1">
                    <a:lumMod val="65000"/>
                    <a:lumOff val="35000"/>
                  </a:schemeClr>
                </a:solidFill>
              </a:defRPr>
            </a:lvl1pPr>
          </a:lstStyle>
          <a:p>
            <a:r>
              <a:rPr lang="en-US"/>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5467" y="1556792"/>
            <a:ext cx="10081120" cy="432048"/>
          </a:xfrm>
          <a:prstGeom prst="rect">
            <a:avLst/>
          </a:prstGeom>
        </p:spPr>
        <p:txBody>
          <a:bodyPr/>
          <a:lstStyle>
            <a:lvl1pPr algn="l">
              <a:defRPr sz="2400">
                <a:solidFill>
                  <a:schemeClr val="tx1">
                    <a:lumMod val="65000"/>
                    <a:lumOff val="35000"/>
                  </a:schemeClr>
                </a:solidFill>
              </a:defRPr>
            </a:lvl1pPr>
          </a:lstStyle>
          <a:p>
            <a:r>
              <a:rPr lang="id-ID" sz="2000" b="1" dirty="0">
                <a:solidFill>
                  <a:schemeClr val="tx1">
                    <a:lumMod val="75000"/>
                    <a:lumOff val="25000"/>
                  </a:schemeClr>
                </a:solidFill>
              </a:rPr>
              <a:t>Lorem ipsum dolor sit amet</a:t>
            </a:r>
          </a:p>
        </p:txBody>
      </p:sp>
      <p:sp>
        <p:nvSpPr>
          <p:cNvPr id="4" name="Content Placeholder 3"/>
          <p:cNvSpPr>
            <a:spLocks noGrp="1"/>
          </p:cNvSpPr>
          <p:nvPr>
            <p:ph sz="quarter" idx="10"/>
          </p:nvPr>
        </p:nvSpPr>
        <p:spPr>
          <a:xfrm>
            <a:off x="1295403" y="2133600"/>
            <a:ext cx="10081684" cy="4319588"/>
          </a:xfrm>
          <a:prstGeom prst="rect">
            <a:avLst/>
          </a:prstGeom>
        </p:spPr>
        <p:txBody>
          <a:bodyPr/>
          <a:lstStyle>
            <a:lvl1pPr>
              <a:defRPr sz="2000">
                <a:solidFill>
                  <a:schemeClr val="tx1">
                    <a:lumMod val="65000"/>
                    <a:lumOff val="35000"/>
                  </a:schemeClr>
                </a:solidFill>
                <a:latin typeface="+mn-lt"/>
              </a:defRPr>
            </a:lvl1pPr>
            <a:lvl2pPr>
              <a:defRPr sz="2000">
                <a:solidFill>
                  <a:schemeClr val="tx1">
                    <a:lumMod val="65000"/>
                    <a:lumOff val="35000"/>
                  </a:schemeClr>
                </a:solidFill>
                <a:latin typeface="+mn-lt"/>
              </a:defRPr>
            </a:lvl2pPr>
            <a:lvl3pPr>
              <a:defRPr sz="2000">
                <a:solidFill>
                  <a:schemeClr val="tx1">
                    <a:lumMod val="65000"/>
                    <a:lumOff val="35000"/>
                  </a:schemeClr>
                </a:solidFill>
                <a:latin typeface="+mn-lt"/>
              </a:defRPr>
            </a:lvl3pPr>
            <a:lvl4pPr>
              <a:defRPr sz="2000">
                <a:solidFill>
                  <a:schemeClr val="tx1">
                    <a:lumMod val="65000"/>
                    <a:lumOff val="35000"/>
                  </a:schemeClr>
                </a:solidFill>
                <a:latin typeface="+mn-lt"/>
              </a:defRPr>
            </a:lvl4pPr>
            <a:lvl5pPr>
              <a:defRPr sz="2000">
                <a:solidFill>
                  <a:schemeClr val="tx1">
                    <a:lumMod val="65000"/>
                    <a:lumOff val="35000"/>
                  </a:schemeClr>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a:t>The Chapter Title Goes Here</a:t>
            </a:r>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a:t>The Secondary Chapter Title Here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3.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4.xml"/><Relationship Id="rId1" Type="http://schemas.openxmlformats.org/officeDocument/2006/relationships/slideLayout" Target="../slideLayouts/slideLayout7.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Cover.png"/>
          <p:cNvPicPr>
            <a:picLocks noChangeAspect="1"/>
          </p:cNvPicPr>
          <p:nvPr/>
        </p:nvPicPr>
        <p:blipFill>
          <a:blip r:embed="rId3" cstate="print"/>
          <a:srcRect t="63542"/>
          <a:stretch>
            <a:fillRect/>
          </a:stretch>
        </p:blipFill>
        <p:spPr>
          <a:xfrm>
            <a:off x="1641" y="4357694"/>
            <a:ext cx="12188729" cy="2500306"/>
          </a:xfrm>
          <a:prstGeom prst="rect">
            <a:avLst/>
          </a:prstGeom>
        </p:spPr>
      </p:pic>
      <p:pic>
        <p:nvPicPr>
          <p:cNvPr id="3" name="Picture 2" descr="Cover.png"/>
          <p:cNvPicPr>
            <a:picLocks noChangeAspect="1"/>
          </p:cNvPicPr>
          <p:nvPr/>
        </p:nvPicPr>
        <p:blipFill>
          <a:blip r:embed="rId4"/>
          <a:stretch>
            <a:fillRect/>
          </a:stretch>
        </p:blipFill>
        <p:spPr>
          <a:xfrm>
            <a:off x="3271" y="1306"/>
            <a:ext cx="12188728" cy="1617934"/>
          </a:xfrm>
          <a:prstGeom prst="rect">
            <a:avLst/>
          </a:prstGeom>
        </p:spPr>
      </p:pic>
      <p:pic>
        <p:nvPicPr>
          <p:cNvPr id="4" name="Picture 3" descr="D:\ARTWORK\UNISA\BRAND BOOK\CDR\__MASTER TEMPLATE\TEMPLATE PPT\JPG\1,1.png"/>
          <p:cNvPicPr>
            <a:picLocks noChangeAspect="1" noChangeArrowheads="1"/>
          </p:cNvPicPr>
          <p:nvPr/>
        </p:nvPicPr>
        <p:blipFill>
          <a:blip r:embed="rId5" cstate="print"/>
          <a:srcRect/>
          <a:stretch>
            <a:fillRect/>
          </a:stretch>
        </p:blipFill>
        <p:spPr bwMode="auto">
          <a:xfrm>
            <a:off x="857216" y="214290"/>
            <a:ext cx="2190765" cy="592720"/>
          </a:xfrm>
          <a:prstGeom prst="rect">
            <a:avLst/>
          </a:prstGeom>
          <a:noFill/>
        </p:spPr>
      </p:pic>
    </p:spTree>
  </p:cSld>
  <p:clrMap bg1="lt1" tx1="dk1" bg2="lt2" tx2="dk2" accent1="accent1" accent2="accent2" accent3="accent3" accent4="accent4" accent5="accent5" accent6="accent6" hlink="hlink" folHlink="folHlink"/>
  <p:sldLayoutIdLst>
    <p:sldLayoutId id="214748365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Body.png"/>
          <p:cNvPicPr>
            <a:picLocks noChangeAspect="1"/>
          </p:cNvPicPr>
          <p:nvPr/>
        </p:nvPicPr>
        <p:blipFill>
          <a:blip r:embed="rId5"/>
          <a:stretch>
            <a:fillRect/>
          </a:stretch>
        </p:blipFill>
        <p:spPr>
          <a:xfrm>
            <a:off x="1642" y="920"/>
            <a:ext cx="12188729" cy="6856160"/>
          </a:xfrm>
          <a:prstGeom prst="rect">
            <a:avLst/>
          </a:prstGeom>
        </p:spPr>
      </p:pic>
      <p:pic>
        <p:nvPicPr>
          <p:cNvPr id="4" name="Picture 3" descr="Cover.png"/>
          <p:cNvPicPr>
            <a:picLocks noChangeAspect="1"/>
          </p:cNvPicPr>
          <p:nvPr/>
        </p:nvPicPr>
        <p:blipFill>
          <a:blip r:embed="rId6"/>
          <a:stretch>
            <a:fillRect/>
          </a:stretch>
        </p:blipFill>
        <p:spPr>
          <a:xfrm>
            <a:off x="3271" y="1306"/>
            <a:ext cx="12188728" cy="1617934"/>
          </a:xfrm>
          <a:prstGeom prst="rect">
            <a:avLst/>
          </a:prstGeom>
        </p:spPr>
      </p:pic>
      <p:pic>
        <p:nvPicPr>
          <p:cNvPr id="5" name="Picture 3" descr="D:\ARTWORK\UNISA\BRAND BOOK\CDR\__MASTER TEMPLATE\TEMPLATE PPT\JPG\1,1.png"/>
          <p:cNvPicPr>
            <a:picLocks noChangeAspect="1" noChangeArrowheads="1"/>
          </p:cNvPicPr>
          <p:nvPr/>
        </p:nvPicPr>
        <p:blipFill>
          <a:blip r:embed="rId7" cstate="print"/>
          <a:srcRect/>
          <a:stretch>
            <a:fillRect/>
          </a:stretch>
        </p:blipFill>
        <p:spPr bwMode="auto">
          <a:xfrm>
            <a:off x="857216" y="214290"/>
            <a:ext cx="2190765" cy="592720"/>
          </a:xfrm>
          <a:prstGeom prst="rect">
            <a:avLst/>
          </a:prstGeom>
          <a:noFill/>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3" descr="D:\ARTWORK\UNISA\BRAND BOOK\CDR\__MASTER TEMPLATE\TEMPLATE PPT\JPG\3.png"/>
          <p:cNvPicPr>
            <a:picLocks noChangeAspect="1" noChangeArrowheads="1"/>
          </p:cNvPicPr>
          <p:nvPr/>
        </p:nvPicPr>
        <p:blipFill>
          <a:blip r:embed="rId3"/>
          <a:srcRect/>
          <a:stretch>
            <a:fillRect/>
          </a:stretch>
        </p:blipFill>
        <p:spPr bwMode="auto">
          <a:xfrm>
            <a:off x="-1" y="0"/>
            <a:ext cx="12198412" cy="6858000"/>
          </a:xfrm>
          <a:prstGeom prst="rect">
            <a:avLst/>
          </a:prstGeom>
          <a:noFill/>
        </p:spPr>
      </p:pic>
      <p:pic>
        <p:nvPicPr>
          <p:cNvPr id="4" name="Picture 4" descr="D:\ARTWORK\UNISA\BRAND BOOK\CDR\__MASTER TEMPLATE\TEMPLATE PPT\JPG\4.png"/>
          <p:cNvPicPr>
            <a:picLocks noChangeAspect="1" noChangeArrowheads="1"/>
          </p:cNvPicPr>
          <p:nvPr/>
        </p:nvPicPr>
        <p:blipFill>
          <a:blip r:embed="rId4"/>
          <a:srcRect/>
          <a:stretch>
            <a:fillRect/>
          </a:stretch>
        </p:blipFill>
        <p:spPr bwMode="auto">
          <a:xfrm>
            <a:off x="4667240" y="2214554"/>
            <a:ext cx="2762269" cy="2363642"/>
          </a:xfrm>
          <a:prstGeom prst="rect">
            <a:avLst/>
          </a:prstGeom>
          <a:noFill/>
        </p:spPr>
      </p:pic>
    </p:spTree>
  </p:cSld>
  <p:clrMap bg1="lt1" tx1="dk1" bg2="lt2" tx2="dk2" accent1="accent1" accent2="accent2" accent3="accent3" accent4="accent4" accent5="accent5" accent6="accent6" hlink="hlink" folHlink="folHlink"/>
  <p:sldLayoutIdLst>
    <p:sldLayoutId id="2147483658"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pPr algn="ctr" eaLnBrk="1" hangingPunct="1"/>
            <a:r>
              <a:rPr lang="en-US" sz="3600" dirty="0">
                <a:latin typeface="Franklin Gothic Heavy" panose="020B0903020102020204" pitchFamily="34" charset="0"/>
                <a:ea typeface="Arial Unicode MS" pitchFamily="34" charset="-128"/>
                <a:cs typeface="Tahoma" panose="020B0604030504040204" pitchFamily="34" charset="0"/>
              </a:rPr>
              <a:t>PEMBUKA BELAJAR</a:t>
            </a:r>
            <a:endParaRPr lang="id-ID" sz="3600" dirty="0">
              <a:latin typeface="Franklin Gothic Heavy" panose="020B0903020102020204" pitchFamily="34" charset="0"/>
              <a:ea typeface="Arial Unicode MS" pitchFamily="34" charset="-128"/>
              <a:cs typeface="Tahoma" panose="020B0604030504040204" pitchFamily="34" charset="0"/>
            </a:endParaRPr>
          </a:p>
        </p:txBody>
      </p:sp>
      <p:sp>
        <p:nvSpPr>
          <p:cNvPr id="5" name="Rectangle 4"/>
          <p:cNvSpPr/>
          <p:nvPr/>
        </p:nvSpPr>
        <p:spPr>
          <a:xfrm>
            <a:off x="1274623" y="4668982"/>
            <a:ext cx="9753599" cy="160539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Gill Sans MT Condensed" panose="020B0506020104020203" pitchFamily="34" charset="0"/>
              </a:rPr>
              <a:t>“</a:t>
            </a:r>
            <a:r>
              <a:rPr lang="en-US" sz="2800" dirty="0" err="1">
                <a:solidFill>
                  <a:schemeClr val="tx1"/>
                </a:solidFill>
                <a:latin typeface="Gill Sans MT Condensed" panose="020B0506020104020203" pitchFamily="34" charset="0"/>
              </a:rPr>
              <a:t>Kami</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ridho</a:t>
            </a:r>
            <a:r>
              <a:rPr lang="en-US" sz="2800" dirty="0">
                <a:solidFill>
                  <a:schemeClr val="tx1"/>
                </a:solidFill>
                <a:latin typeface="Gill Sans MT Condensed" panose="020B0506020104020203" pitchFamily="34" charset="0"/>
              </a:rPr>
              <a:t> Allah SWT </a:t>
            </a:r>
            <a:r>
              <a:rPr lang="en-US" sz="2800" dirty="0" err="1">
                <a:solidFill>
                  <a:schemeClr val="tx1"/>
                </a:solidFill>
                <a:latin typeface="Gill Sans MT Condensed" panose="020B0506020104020203" pitchFamily="34" charset="0"/>
              </a:rPr>
              <a:t>sebagai</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Tuhanku</a:t>
            </a:r>
            <a:r>
              <a:rPr lang="en-US" sz="2800" dirty="0">
                <a:solidFill>
                  <a:schemeClr val="tx1"/>
                </a:solidFill>
                <a:latin typeface="Gill Sans MT Condensed" panose="020B0506020104020203" pitchFamily="34" charset="0"/>
              </a:rPr>
              <a:t>, Islam </a:t>
            </a:r>
            <a:r>
              <a:rPr lang="en-US" sz="2800" dirty="0" err="1">
                <a:solidFill>
                  <a:schemeClr val="tx1"/>
                </a:solidFill>
                <a:latin typeface="Gill Sans MT Condensed" panose="020B0506020104020203" pitchFamily="34" charset="0"/>
              </a:rPr>
              <a:t>sebagai</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agamaku</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dan</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Nabi</a:t>
            </a:r>
            <a:r>
              <a:rPr lang="en-US" sz="2800" dirty="0">
                <a:solidFill>
                  <a:schemeClr val="tx1"/>
                </a:solidFill>
                <a:latin typeface="Gill Sans MT Condensed" panose="020B0506020104020203" pitchFamily="34" charset="0"/>
              </a:rPr>
              <a:t> Muhammad </a:t>
            </a:r>
            <a:r>
              <a:rPr lang="en-US" sz="2800" dirty="0" err="1">
                <a:solidFill>
                  <a:schemeClr val="tx1"/>
                </a:solidFill>
                <a:latin typeface="Gill Sans MT Condensed" panose="020B0506020104020203" pitchFamily="34" charset="0"/>
              </a:rPr>
              <a:t>sebagai</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Nabi</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dan</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Rasul</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Ya</a:t>
            </a:r>
            <a:r>
              <a:rPr lang="en-US" sz="2800" dirty="0">
                <a:solidFill>
                  <a:schemeClr val="tx1"/>
                </a:solidFill>
                <a:latin typeface="Gill Sans MT Condensed" panose="020B0506020104020203" pitchFamily="34" charset="0"/>
              </a:rPr>
              <a:t> Allah, </a:t>
            </a:r>
            <a:r>
              <a:rPr lang="en-US" sz="2800" dirty="0" err="1">
                <a:solidFill>
                  <a:schemeClr val="tx1"/>
                </a:solidFill>
                <a:latin typeface="Gill Sans MT Condensed" panose="020B0506020104020203" pitchFamily="34" charset="0"/>
              </a:rPr>
              <a:t>tambahkanlah</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kepadaku</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ilmu</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dan</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berikanlah</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aku</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kefahaman</a:t>
            </a:r>
            <a:r>
              <a:rPr lang="en-US" sz="2800" dirty="0">
                <a:solidFill>
                  <a:schemeClr val="tx1"/>
                </a:solidFill>
                <a:latin typeface="Gill Sans MT Condensed" panose="020B0506020104020203" pitchFamily="34" charset="0"/>
              </a:rPr>
              <a:t>”</a:t>
            </a:r>
          </a:p>
        </p:txBody>
      </p:sp>
      <p:pic>
        <p:nvPicPr>
          <p:cNvPr id="15364" name="Picture 5" descr="C:\Users\Suryani\Pictures\doa-belajar.jpg"/>
          <p:cNvPicPr>
            <a:picLocks noChangeAspect="1" noChangeArrowheads="1"/>
          </p:cNvPicPr>
          <p:nvPr/>
        </p:nvPicPr>
        <p:blipFill>
          <a:blip r:embed="rId2"/>
          <a:srcRect/>
          <a:stretch>
            <a:fillRect/>
          </a:stretch>
        </p:blipFill>
        <p:spPr bwMode="auto">
          <a:xfrm>
            <a:off x="831276" y="1390651"/>
            <a:ext cx="10432473" cy="2779568"/>
          </a:xfrm>
          <a:prstGeom prst="rect">
            <a:avLst/>
          </a:prstGeom>
          <a:noFill/>
          <a:ln w="9525">
            <a:noFill/>
            <a:miter lim="800000"/>
            <a:headEnd/>
            <a:tailEnd/>
          </a:ln>
        </p:spPr>
      </p:pic>
      <p:sp>
        <p:nvSpPr>
          <p:cNvPr id="6" name="Title 1"/>
          <p:cNvSpPr txBox="1"/>
          <p:nvPr/>
        </p:nvSpPr>
        <p:spPr>
          <a:xfrm>
            <a:off x="3796146" y="304799"/>
            <a:ext cx="7827818" cy="58189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defRPr/>
            </a:pPr>
            <a:r>
              <a:rPr kumimoji="0" lang="en-US" sz="4000" b="1" i="0" u="none" strike="noStrike" kern="1200" cap="none" spc="0" normalizeH="0" baseline="0" noProof="0" dirty="0">
                <a:ln>
                  <a:noFill/>
                </a:ln>
                <a:solidFill>
                  <a:schemeClr val="tx1"/>
                </a:solidFill>
                <a:effectLst/>
                <a:uLnTx/>
                <a:uFillTx/>
                <a:latin typeface="+mj-lt"/>
                <a:ea typeface="+mj-ea"/>
                <a:cs typeface="+mj-cs"/>
              </a:rPr>
              <a:t>        DOA BELAJAR</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5FB4B-355A-4464-A80A-90386A56911F}"/>
              </a:ext>
            </a:extLst>
          </p:cNvPr>
          <p:cNvSpPr>
            <a:spLocks noGrp="1"/>
          </p:cNvSpPr>
          <p:nvPr>
            <p:ph type="title"/>
          </p:nvPr>
        </p:nvSpPr>
        <p:spPr/>
        <p:txBody>
          <a:bodyPr/>
          <a:lstStyle/>
          <a:p>
            <a:r>
              <a:rPr lang="en-US" dirty="0"/>
              <a:t>METODE PRAKTIS PENYIMPULAN SILOGISME KATEGORIS</a:t>
            </a:r>
            <a:endParaRPr lang="en-ID" dirty="0"/>
          </a:p>
        </p:txBody>
      </p:sp>
      <p:sp>
        <p:nvSpPr>
          <p:cNvPr id="3" name="Content Placeholder 2">
            <a:extLst>
              <a:ext uri="{FF2B5EF4-FFF2-40B4-BE49-F238E27FC236}">
                <a16:creationId xmlns:a16="http://schemas.microsoft.com/office/drawing/2014/main" id="{8473A5FE-19DC-4F82-ACE0-D4532C6B0343}"/>
              </a:ext>
            </a:extLst>
          </p:cNvPr>
          <p:cNvSpPr>
            <a:spLocks noGrp="1"/>
          </p:cNvSpPr>
          <p:nvPr>
            <p:ph sz="quarter" idx="10"/>
          </p:nvPr>
        </p:nvSpPr>
        <p:spPr/>
        <p:txBody>
          <a:bodyPr/>
          <a:lstStyle/>
          <a:p>
            <a:pPr marL="457200" indent="-457200">
              <a:buFont typeface="+mj-lt"/>
              <a:buAutoNum type="arabicPeriod"/>
            </a:pPr>
            <a:r>
              <a:rPr lang="en-US" dirty="0" err="1"/>
              <a:t>Proposisi</a:t>
            </a:r>
            <a:r>
              <a:rPr lang="en-US" dirty="0"/>
              <a:t> Universal </a:t>
            </a:r>
            <a:r>
              <a:rPr lang="en-US" dirty="0" err="1"/>
              <a:t>Afirmatif</a:t>
            </a:r>
            <a:r>
              <a:rPr lang="en-US" dirty="0"/>
              <a:t> </a:t>
            </a:r>
            <a:r>
              <a:rPr lang="en-US" dirty="0" err="1"/>
              <a:t>Equivalen</a:t>
            </a:r>
            <a:r>
              <a:rPr lang="en-US" dirty="0"/>
              <a:t>. </a:t>
            </a:r>
            <a:r>
              <a:rPr lang="en-US" dirty="0" err="1"/>
              <a:t>Misal</a:t>
            </a:r>
            <a:r>
              <a:rPr lang="en-US" dirty="0"/>
              <a:t>: </a:t>
            </a:r>
            <a:r>
              <a:rPr lang="en-US" dirty="0" err="1"/>
              <a:t>semua</a:t>
            </a:r>
            <a:r>
              <a:rPr lang="en-US" dirty="0"/>
              <a:t> siku-siku </a:t>
            </a:r>
            <a:r>
              <a:rPr lang="en-US" dirty="0" err="1"/>
              <a:t>sudutnya</a:t>
            </a:r>
            <a:r>
              <a:rPr lang="en-US" dirty="0"/>
              <a:t> 90 </a:t>
            </a:r>
            <a:r>
              <a:rPr lang="en-US" dirty="0" err="1"/>
              <a:t>derajat</a:t>
            </a:r>
            <a:r>
              <a:rPr lang="en-US" dirty="0"/>
              <a:t>.</a:t>
            </a:r>
          </a:p>
          <a:p>
            <a:pPr marL="457200" indent="-457200">
              <a:buFont typeface="+mj-lt"/>
              <a:buAutoNum type="arabicPeriod"/>
            </a:pPr>
            <a:r>
              <a:rPr lang="en-US" dirty="0" err="1"/>
              <a:t>Proposisi</a:t>
            </a:r>
            <a:r>
              <a:rPr lang="en-US" dirty="0"/>
              <a:t> Universal </a:t>
            </a:r>
            <a:r>
              <a:rPr lang="en-US" dirty="0" err="1"/>
              <a:t>Afirmatif</a:t>
            </a:r>
            <a:r>
              <a:rPr lang="en-US" dirty="0"/>
              <a:t> </a:t>
            </a:r>
            <a:r>
              <a:rPr lang="en-US" dirty="0" err="1"/>
              <a:t>Implikasi</a:t>
            </a:r>
            <a:r>
              <a:rPr lang="en-US" dirty="0"/>
              <a:t>. </a:t>
            </a:r>
            <a:r>
              <a:rPr lang="en-US" dirty="0" err="1"/>
              <a:t>Contoh</a:t>
            </a:r>
            <a:r>
              <a:rPr lang="en-US" dirty="0"/>
              <a:t>: </a:t>
            </a:r>
            <a:r>
              <a:rPr lang="en-US" dirty="0" err="1"/>
              <a:t>Semua</a:t>
            </a:r>
            <a:r>
              <a:rPr lang="en-US" dirty="0"/>
              <a:t> </a:t>
            </a:r>
            <a:r>
              <a:rPr lang="en-US" dirty="0" err="1"/>
              <a:t>manusia</a:t>
            </a:r>
            <a:r>
              <a:rPr lang="en-US" dirty="0"/>
              <a:t> </a:t>
            </a:r>
            <a:r>
              <a:rPr lang="en-US" dirty="0" err="1"/>
              <a:t>adalah</a:t>
            </a:r>
            <a:r>
              <a:rPr lang="en-US" dirty="0"/>
              <a:t> </a:t>
            </a:r>
            <a:r>
              <a:rPr lang="en-US" dirty="0" err="1"/>
              <a:t>makhluk</a:t>
            </a:r>
            <a:r>
              <a:rPr lang="en-US" dirty="0"/>
              <a:t>.</a:t>
            </a:r>
          </a:p>
          <a:p>
            <a:pPr marL="457200" indent="-457200">
              <a:buFont typeface="+mj-lt"/>
              <a:buAutoNum type="arabicPeriod"/>
            </a:pPr>
            <a:r>
              <a:rPr lang="en-US" dirty="0" err="1"/>
              <a:t>Proposisi</a:t>
            </a:r>
            <a:r>
              <a:rPr lang="en-US" dirty="0"/>
              <a:t> Universal </a:t>
            </a:r>
            <a:r>
              <a:rPr lang="en-US" dirty="0" err="1"/>
              <a:t>negatif</a:t>
            </a:r>
            <a:r>
              <a:rPr lang="en-US" dirty="0"/>
              <a:t>. </a:t>
            </a:r>
            <a:r>
              <a:rPr lang="en-US" dirty="0" err="1"/>
              <a:t>Contih</a:t>
            </a:r>
            <a:r>
              <a:rPr lang="en-US" dirty="0"/>
              <a:t>: </a:t>
            </a:r>
            <a:r>
              <a:rPr lang="en-US" dirty="0" err="1"/>
              <a:t>Semua</a:t>
            </a:r>
            <a:r>
              <a:rPr lang="en-US" dirty="0"/>
              <a:t> </a:t>
            </a:r>
            <a:r>
              <a:rPr lang="en-US" dirty="0" err="1"/>
              <a:t>bangsa</a:t>
            </a:r>
            <a:r>
              <a:rPr lang="en-US" dirty="0"/>
              <a:t> Indonesia </a:t>
            </a:r>
            <a:r>
              <a:rPr lang="en-US" dirty="0" err="1"/>
              <a:t>tidak</a:t>
            </a:r>
            <a:r>
              <a:rPr lang="en-US" dirty="0"/>
              <a:t> </a:t>
            </a:r>
            <a:r>
              <a:rPr lang="en-US" dirty="0" err="1"/>
              <a:t>berhaluan</a:t>
            </a:r>
            <a:r>
              <a:rPr lang="en-US" dirty="0"/>
              <a:t> </a:t>
            </a:r>
            <a:r>
              <a:rPr lang="en-US" dirty="0" err="1"/>
              <a:t>komunis</a:t>
            </a:r>
            <a:r>
              <a:rPr lang="en-US" dirty="0"/>
              <a:t>.</a:t>
            </a:r>
          </a:p>
          <a:p>
            <a:pPr marL="457200" indent="-457200">
              <a:buFont typeface="+mj-lt"/>
              <a:buAutoNum type="arabicPeriod"/>
            </a:pPr>
            <a:r>
              <a:rPr lang="en-US" dirty="0" err="1"/>
              <a:t>Proposisi</a:t>
            </a:r>
            <a:r>
              <a:rPr lang="en-US" dirty="0"/>
              <a:t> </a:t>
            </a:r>
            <a:r>
              <a:rPr lang="en-US" dirty="0" err="1"/>
              <a:t>Partikular</a:t>
            </a:r>
            <a:r>
              <a:rPr lang="en-US" dirty="0"/>
              <a:t> </a:t>
            </a:r>
            <a:r>
              <a:rPr lang="en-US" dirty="0" err="1"/>
              <a:t>Afirmatif</a:t>
            </a:r>
            <a:r>
              <a:rPr lang="en-US" dirty="0"/>
              <a:t> </a:t>
            </a:r>
            <a:r>
              <a:rPr lang="en-US" dirty="0" err="1"/>
              <a:t>Inklusif</a:t>
            </a:r>
            <a:r>
              <a:rPr lang="en-US" dirty="0"/>
              <a:t>. </a:t>
            </a:r>
            <a:r>
              <a:rPr lang="en-US" dirty="0" err="1"/>
              <a:t>Contoh</a:t>
            </a:r>
            <a:r>
              <a:rPr lang="en-US" dirty="0"/>
              <a:t>: Sebagian </a:t>
            </a:r>
            <a:r>
              <a:rPr lang="en-US" dirty="0" err="1"/>
              <a:t>politikus</a:t>
            </a:r>
            <a:r>
              <a:rPr lang="en-US" dirty="0"/>
              <a:t> </a:t>
            </a:r>
            <a:r>
              <a:rPr lang="en-US" dirty="0" err="1"/>
              <a:t>adalah</a:t>
            </a:r>
            <a:r>
              <a:rPr lang="en-US" dirty="0"/>
              <a:t> </a:t>
            </a:r>
            <a:r>
              <a:rPr lang="en-US" dirty="0" err="1"/>
              <a:t>sarjana</a:t>
            </a:r>
            <a:r>
              <a:rPr lang="en-US" dirty="0"/>
              <a:t> </a:t>
            </a:r>
            <a:r>
              <a:rPr lang="en-US" dirty="0" err="1"/>
              <a:t>hukum</a:t>
            </a:r>
            <a:r>
              <a:rPr lang="en-US" dirty="0"/>
              <a:t>.</a:t>
            </a:r>
          </a:p>
          <a:p>
            <a:pPr marL="457200" indent="-457200">
              <a:buFont typeface="+mj-lt"/>
              <a:buAutoNum type="arabicPeriod"/>
            </a:pPr>
            <a:r>
              <a:rPr lang="en-US" dirty="0" err="1"/>
              <a:t>Proposisi</a:t>
            </a:r>
            <a:r>
              <a:rPr lang="en-US" dirty="0"/>
              <a:t> </a:t>
            </a:r>
            <a:r>
              <a:rPr lang="en-US" dirty="0" err="1"/>
              <a:t>Partikular</a:t>
            </a:r>
            <a:r>
              <a:rPr lang="en-US" dirty="0"/>
              <a:t> </a:t>
            </a:r>
            <a:r>
              <a:rPr lang="en-US" dirty="0" err="1"/>
              <a:t>Afirmatif</a:t>
            </a:r>
            <a:r>
              <a:rPr lang="en-US" dirty="0"/>
              <a:t> </a:t>
            </a:r>
            <a:r>
              <a:rPr lang="en-US" dirty="0" err="1"/>
              <a:t>Implikasi</a:t>
            </a:r>
            <a:r>
              <a:rPr lang="en-US" dirty="0"/>
              <a:t>. </a:t>
            </a:r>
            <a:r>
              <a:rPr lang="en-US" dirty="0" err="1"/>
              <a:t>Contoh</a:t>
            </a:r>
            <a:r>
              <a:rPr lang="en-US" dirty="0"/>
              <a:t>: Sebagian </a:t>
            </a:r>
            <a:r>
              <a:rPr lang="en-US" dirty="0" err="1"/>
              <a:t>bangsa</a:t>
            </a:r>
            <a:r>
              <a:rPr lang="en-US" dirty="0"/>
              <a:t> Indonesia </a:t>
            </a:r>
            <a:r>
              <a:rPr lang="en-US" dirty="0" err="1"/>
              <a:t>ada</a:t>
            </a:r>
            <a:r>
              <a:rPr lang="en-US" dirty="0"/>
              <a:t> di </a:t>
            </a:r>
            <a:r>
              <a:rPr lang="en-US" dirty="0" err="1"/>
              <a:t>Pulau</a:t>
            </a:r>
            <a:r>
              <a:rPr lang="en-US" dirty="0"/>
              <a:t> </a:t>
            </a:r>
            <a:r>
              <a:rPr lang="en-US" dirty="0" err="1"/>
              <a:t>Jawa</a:t>
            </a:r>
            <a:r>
              <a:rPr lang="en-US" dirty="0"/>
              <a:t>.</a:t>
            </a:r>
            <a:endParaRPr lang="en-ID" dirty="0"/>
          </a:p>
        </p:txBody>
      </p:sp>
    </p:spTree>
    <p:extLst>
      <p:ext uri="{BB962C8B-B14F-4D97-AF65-F5344CB8AC3E}">
        <p14:creationId xmlns:p14="http://schemas.microsoft.com/office/powerpoint/2010/main" val="3282796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7711F-79D8-43B1-AC03-C5ECD560E39D}"/>
              </a:ext>
            </a:extLst>
          </p:cNvPr>
          <p:cNvSpPr>
            <a:spLocks noGrp="1"/>
          </p:cNvSpPr>
          <p:nvPr>
            <p:ph type="title"/>
          </p:nvPr>
        </p:nvSpPr>
        <p:spPr/>
        <p:txBody>
          <a:bodyPr/>
          <a:lstStyle/>
          <a:p>
            <a:r>
              <a:rPr lang="en-US" dirty="0" err="1"/>
              <a:t>Terdapat</a:t>
            </a:r>
            <a:r>
              <a:rPr lang="en-US" dirty="0"/>
              <a:t> 8 </a:t>
            </a:r>
            <a:r>
              <a:rPr lang="en-US" dirty="0" err="1"/>
              <a:t>kaidah</a:t>
            </a:r>
            <a:r>
              <a:rPr lang="en-US" dirty="0"/>
              <a:t>/</a:t>
            </a:r>
            <a:r>
              <a:rPr lang="en-US" dirty="0" err="1"/>
              <a:t>hukum</a:t>
            </a:r>
            <a:r>
              <a:rPr lang="en-US" dirty="0"/>
              <a:t> yang </a:t>
            </a:r>
            <a:r>
              <a:rPr lang="en-US" dirty="0" err="1"/>
              <a:t>berlaku</a:t>
            </a:r>
            <a:r>
              <a:rPr lang="en-US" dirty="0"/>
              <a:t> </a:t>
            </a:r>
            <a:r>
              <a:rPr lang="en-US" dirty="0" err="1"/>
              <a:t>dalam</a:t>
            </a:r>
            <a:r>
              <a:rPr lang="en-US" dirty="0"/>
              <a:t> </a:t>
            </a:r>
            <a:r>
              <a:rPr lang="en-US" dirty="0" err="1"/>
              <a:t>penyusunan</a:t>
            </a:r>
            <a:r>
              <a:rPr lang="en-US" dirty="0"/>
              <a:t> </a:t>
            </a:r>
            <a:r>
              <a:rPr lang="en-US" dirty="0" err="1"/>
              <a:t>silogisme</a:t>
            </a:r>
            <a:r>
              <a:rPr lang="en-US" dirty="0"/>
              <a:t> </a:t>
            </a:r>
            <a:r>
              <a:rPr lang="en-US" dirty="0" err="1"/>
              <a:t>kategoris</a:t>
            </a:r>
            <a:r>
              <a:rPr lang="en-US" dirty="0"/>
              <a:t>. Masing-masing 4 </a:t>
            </a:r>
            <a:r>
              <a:rPr lang="en-US" dirty="0" err="1"/>
              <a:t>menyangkut</a:t>
            </a:r>
            <a:r>
              <a:rPr lang="en-US" dirty="0"/>
              <a:t> Term, dan 4 </a:t>
            </a:r>
            <a:r>
              <a:rPr lang="en-US" dirty="0" err="1"/>
              <a:t>menyangkut</a:t>
            </a:r>
            <a:r>
              <a:rPr lang="en-US" dirty="0"/>
              <a:t> </a:t>
            </a:r>
            <a:r>
              <a:rPr lang="en-US" dirty="0" err="1"/>
              <a:t>proposisi</a:t>
            </a:r>
            <a:r>
              <a:rPr lang="en-US" dirty="0"/>
              <a:t>.</a:t>
            </a:r>
            <a:endParaRPr lang="en-ID" dirty="0"/>
          </a:p>
        </p:txBody>
      </p:sp>
    </p:spTree>
    <p:extLst>
      <p:ext uri="{BB962C8B-B14F-4D97-AF65-F5344CB8AC3E}">
        <p14:creationId xmlns:p14="http://schemas.microsoft.com/office/powerpoint/2010/main" val="2369979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DAC68-6EBA-43FD-89D4-007396DF089D}"/>
              </a:ext>
            </a:extLst>
          </p:cNvPr>
          <p:cNvSpPr>
            <a:spLocks noGrp="1"/>
          </p:cNvSpPr>
          <p:nvPr>
            <p:ph type="title"/>
          </p:nvPr>
        </p:nvSpPr>
        <p:spPr/>
        <p:txBody>
          <a:bodyPr/>
          <a:lstStyle/>
          <a:p>
            <a:r>
              <a:rPr lang="en-US" dirty="0"/>
              <a:t>Term</a:t>
            </a:r>
            <a:endParaRPr lang="en-ID" dirty="0"/>
          </a:p>
        </p:txBody>
      </p:sp>
      <p:sp>
        <p:nvSpPr>
          <p:cNvPr id="3" name="Content Placeholder 2">
            <a:extLst>
              <a:ext uri="{FF2B5EF4-FFF2-40B4-BE49-F238E27FC236}">
                <a16:creationId xmlns:a16="http://schemas.microsoft.com/office/drawing/2014/main" id="{ECE00A08-F4A7-4737-8930-AB8AF877D014}"/>
              </a:ext>
            </a:extLst>
          </p:cNvPr>
          <p:cNvSpPr>
            <a:spLocks noGrp="1"/>
          </p:cNvSpPr>
          <p:nvPr>
            <p:ph sz="quarter" idx="10"/>
          </p:nvPr>
        </p:nvSpPr>
        <p:spPr/>
        <p:txBody>
          <a:bodyPr/>
          <a:lstStyle/>
          <a:p>
            <a:pPr marL="457200" indent="-457200">
              <a:buFont typeface="+mj-lt"/>
              <a:buAutoNum type="arabicPeriod"/>
            </a:pPr>
            <a:r>
              <a:rPr lang="en-US" dirty="0" err="1"/>
              <a:t>Silogisme</a:t>
            </a:r>
            <a:r>
              <a:rPr lang="en-US" dirty="0"/>
              <a:t> </a:t>
            </a:r>
            <a:r>
              <a:rPr lang="en-US" dirty="0" err="1"/>
              <a:t>tidak</a:t>
            </a:r>
            <a:r>
              <a:rPr lang="en-US" dirty="0"/>
              <a:t> </a:t>
            </a:r>
            <a:r>
              <a:rPr lang="en-US" dirty="0" err="1"/>
              <a:t>boleh</a:t>
            </a:r>
            <a:r>
              <a:rPr lang="en-US" dirty="0"/>
              <a:t> </a:t>
            </a:r>
            <a:r>
              <a:rPr lang="en-US" dirty="0" err="1"/>
              <a:t>mengandung</a:t>
            </a:r>
            <a:r>
              <a:rPr lang="en-US" dirty="0"/>
              <a:t> </a:t>
            </a:r>
            <a:r>
              <a:rPr lang="en-US" dirty="0" err="1"/>
              <a:t>kurang</a:t>
            </a:r>
            <a:r>
              <a:rPr lang="en-US" dirty="0"/>
              <a:t> </a:t>
            </a:r>
            <a:r>
              <a:rPr lang="en-US" dirty="0" err="1"/>
              <a:t>atau</a:t>
            </a:r>
            <a:r>
              <a:rPr lang="en-US" dirty="0"/>
              <a:t> </a:t>
            </a:r>
            <a:r>
              <a:rPr lang="en-US" dirty="0" err="1"/>
              <a:t>lebih</a:t>
            </a:r>
            <a:r>
              <a:rPr lang="en-US" dirty="0"/>
              <a:t> </a:t>
            </a:r>
            <a:r>
              <a:rPr lang="en-US" dirty="0" err="1"/>
              <a:t>dari</a:t>
            </a:r>
            <a:r>
              <a:rPr lang="en-US" dirty="0"/>
              <a:t> 3 term (minor, mayor, </a:t>
            </a:r>
            <a:r>
              <a:rPr lang="en-US" dirty="0" err="1"/>
              <a:t>menengah</a:t>
            </a:r>
            <a:r>
              <a:rPr lang="en-US" dirty="0"/>
              <a:t>).</a:t>
            </a:r>
          </a:p>
          <a:p>
            <a:pPr marL="457200" indent="-457200">
              <a:buFont typeface="+mj-lt"/>
              <a:buAutoNum type="arabicPeriod"/>
            </a:pPr>
            <a:r>
              <a:rPr lang="en-US" dirty="0"/>
              <a:t>Term </a:t>
            </a:r>
            <a:r>
              <a:rPr lang="en-US" dirty="0" err="1"/>
              <a:t>antara</a:t>
            </a:r>
            <a:r>
              <a:rPr lang="en-US" dirty="0"/>
              <a:t> (</a:t>
            </a:r>
            <a:r>
              <a:rPr lang="en-US" dirty="0" err="1"/>
              <a:t>pembanding</a:t>
            </a:r>
            <a:r>
              <a:rPr lang="en-US" dirty="0"/>
              <a:t>) </a:t>
            </a:r>
            <a:r>
              <a:rPr lang="en-US" dirty="0" err="1"/>
              <a:t>tidak</a:t>
            </a:r>
            <a:r>
              <a:rPr lang="en-US" dirty="0"/>
              <a:t> </a:t>
            </a:r>
            <a:r>
              <a:rPr lang="en-US" dirty="0" err="1"/>
              <a:t>boleh</a:t>
            </a:r>
            <a:r>
              <a:rPr lang="en-US" dirty="0"/>
              <a:t> </a:t>
            </a:r>
            <a:r>
              <a:rPr lang="en-US" dirty="0" err="1"/>
              <a:t>masuk</a:t>
            </a:r>
            <a:r>
              <a:rPr lang="en-US" dirty="0"/>
              <a:t> </a:t>
            </a:r>
            <a:r>
              <a:rPr lang="en-US" dirty="0" err="1"/>
              <a:t>dalam</a:t>
            </a:r>
            <a:r>
              <a:rPr lang="en-US" dirty="0"/>
              <a:t> </a:t>
            </a:r>
            <a:r>
              <a:rPr lang="en-US" dirty="0" err="1"/>
              <a:t>kesimpulan</a:t>
            </a:r>
            <a:r>
              <a:rPr lang="en-US" dirty="0"/>
              <a:t>.</a:t>
            </a:r>
          </a:p>
          <a:p>
            <a:pPr marL="457200" indent="-457200">
              <a:buFont typeface="+mj-lt"/>
              <a:buAutoNum type="arabicPeriod"/>
            </a:pPr>
            <a:r>
              <a:rPr lang="en-US" dirty="0"/>
              <a:t>Term </a:t>
            </a:r>
            <a:r>
              <a:rPr lang="en-US" dirty="0" err="1"/>
              <a:t>subjek</a:t>
            </a:r>
            <a:r>
              <a:rPr lang="en-US" dirty="0"/>
              <a:t> dan </a:t>
            </a:r>
            <a:r>
              <a:rPr lang="en-US" dirty="0" err="1"/>
              <a:t>predikat</a:t>
            </a:r>
            <a:r>
              <a:rPr lang="en-US" dirty="0"/>
              <a:t> </a:t>
            </a:r>
            <a:r>
              <a:rPr lang="en-US" dirty="0" err="1"/>
              <a:t>dalam</a:t>
            </a:r>
            <a:r>
              <a:rPr lang="en-US" dirty="0"/>
              <a:t> </a:t>
            </a:r>
            <a:r>
              <a:rPr lang="en-US" dirty="0" err="1"/>
              <a:t>kesimpulan</a:t>
            </a:r>
            <a:r>
              <a:rPr lang="en-US" dirty="0"/>
              <a:t> </a:t>
            </a:r>
            <a:r>
              <a:rPr lang="en-US" dirty="0" err="1"/>
              <a:t>tidka</a:t>
            </a:r>
            <a:r>
              <a:rPr lang="en-US" dirty="0"/>
              <a:t> </a:t>
            </a:r>
            <a:r>
              <a:rPr lang="en-US" dirty="0" err="1"/>
              <a:t>boleh</a:t>
            </a:r>
            <a:r>
              <a:rPr lang="en-US" dirty="0"/>
              <a:t> </a:t>
            </a:r>
            <a:r>
              <a:rPr lang="en-US" dirty="0" err="1"/>
              <a:t>lebih</a:t>
            </a:r>
            <a:r>
              <a:rPr lang="en-US" dirty="0"/>
              <a:t> </a:t>
            </a:r>
            <a:r>
              <a:rPr lang="en-US" dirty="0" err="1"/>
              <a:t>luas</a:t>
            </a:r>
            <a:r>
              <a:rPr lang="en-US" dirty="0"/>
              <a:t> </a:t>
            </a:r>
            <a:r>
              <a:rPr lang="en-US" dirty="0" err="1"/>
              <a:t>dari</a:t>
            </a:r>
            <a:r>
              <a:rPr lang="en-US" dirty="0"/>
              <a:t> term </a:t>
            </a:r>
            <a:r>
              <a:rPr lang="en-US" dirty="0" err="1"/>
              <a:t>dalam</a:t>
            </a:r>
            <a:r>
              <a:rPr lang="en-US" dirty="0"/>
              <a:t> </a:t>
            </a:r>
            <a:r>
              <a:rPr lang="en-US" dirty="0" err="1"/>
              <a:t>premis</a:t>
            </a:r>
            <a:r>
              <a:rPr lang="en-US" dirty="0"/>
              <a:t>.</a:t>
            </a:r>
          </a:p>
          <a:p>
            <a:pPr marL="457200" indent="-457200">
              <a:buFont typeface="+mj-lt"/>
              <a:buAutoNum type="arabicPeriod"/>
            </a:pPr>
            <a:r>
              <a:rPr lang="en-US" dirty="0"/>
              <a:t>Term </a:t>
            </a:r>
            <a:r>
              <a:rPr lang="en-US" dirty="0" err="1"/>
              <a:t>antara</a:t>
            </a:r>
            <a:r>
              <a:rPr lang="en-US" dirty="0"/>
              <a:t> (</a:t>
            </a:r>
            <a:r>
              <a:rPr lang="en-US" dirty="0" err="1"/>
              <a:t>pembanding</a:t>
            </a:r>
            <a:r>
              <a:rPr lang="en-US" dirty="0"/>
              <a:t>) </a:t>
            </a:r>
            <a:r>
              <a:rPr lang="en-US" dirty="0" err="1"/>
              <a:t>harus</a:t>
            </a:r>
            <a:r>
              <a:rPr lang="en-US" dirty="0"/>
              <a:t> </a:t>
            </a:r>
            <a:r>
              <a:rPr lang="en-US" dirty="0" err="1"/>
              <a:t>sekurang-kurangnya</a:t>
            </a:r>
            <a:r>
              <a:rPr lang="en-US" dirty="0"/>
              <a:t> </a:t>
            </a:r>
            <a:r>
              <a:rPr lang="en-US" dirty="0" err="1"/>
              <a:t>atau</a:t>
            </a:r>
            <a:r>
              <a:rPr lang="en-US" dirty="0"/>
              <a:t> kali </a:t>
            </a:r>
            <a:r>
              <a:rPr lang="en-US" dirty="0" err="1"/>
              <a:t>muncul</a:t>
            </a:r>
            <a:r>
              <a:rPr lang="en-US" dirty="0"/>
              <a:t> </a:t>
            </a:r>
            <a:r>
              <a:rPr lang="en-US" dirty="0" err="1"/>
              <a:t>sebagai</a:t>
            </a:r>
            <a:r>
              <a:rPr lang="en-US" dirty="0"/>
              <a:t> term/</a:t>
            </a:r>
            <a:r>
              <a:rPr lang="en-US" dirty="0" err="1"/>
              <a:t>pengertian</a:t>
            </a:r>
            <a:r>
              <a:rPr lang="en-US" dirty="0"/>
              <a:t> universal.</a:t>
            </a:r>
          </a:p>
          <a:p>
            <a:pPr marL="0" indent="0">
              <a:buNone/>
            </a:pPr>
            <a:endParaRPr lang="en-ID" dirty="0"/>
          </a:p>
        </p:txBody>
      </p:sp>
    </p:spTree>
    <p:extLst>
      <p:ext uri="{BB962C8B-B14F-4D97-AF65-F5344CB8AC3E}">
        <p14:creationId xmlns:p14="http://schemas.microsoft.com/office/powerpoint/2010/main" val="2439400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5A778-119B-408B-B910-8386A1264A4D}"/>
              </a:ext>
            </a:extLst>
          </p:cNvPr>
          <p:cNvSpPr>
            <a:spLocks noGrp="1"/>
          </p:cNvSpPr>
          <p:nvPr>
            <p:ph type="title"/>
          </p:nvPr>
        </p:nvSpPr>
        <p:spPr/>
        <p:txBody>
          <a:bodyPr/>
          <a:lstStyle/>
          <a:p>
            <a:r>
              <a:rPr lang="en-US" dirty="0" err="1"/>
              <a:t>Proposisi</a:t>
            </a:r>
            <a:endParaRPr lang="en-ID" dirty="0"/>
          </a:p>
        </p:txBody>
      </p:sp>
      <p:sp>
        <p:nvSpPr>
          <p:cNvPr id="3" name="Content Placeholder 2">
            <a:extLst>
              <a:ext uri="{FF2B5EF4-FFF2-40B4-BE49-F238E27FC236}">
                <a16:creationId xmlns:a16="http://schemas.microsoft.com/office/drawing/2014/main" id="{D991954B-37CF-4D76-8CFD-7E5D6C28D150}"/>
              </a:ext>
            </a:extLst>
          </p:cNvPr>
          <p:cNvSpPr>
            <a:spLocks noGrp="1"/>
          </p:cNvSpPr>
          <p:nvPr>
            <p:ph sz="quarter" idx="10"/>
          </p:nvPr>
        </p:nvSpPr>
        <p:spPr/>
        <p:txBody>
          <a:bodyPr/>
          <a:lstStyle/>
          <a:p>
            <a:pPr marL="457200" indent="-457200">
              <a:buFont typeface="+mj-lt"/>
              <a:buAutoNum type="arabicPeriod"/>
            </a:pPr>
            <a:r>
              <a:rPr lang="en-US" dirty="0" err="1"/>
              <a:t>Apabila</a:t>
            </a:r>
            <a:r>
              <a:rPr lang="en-US" dirty="0"/>
              <a:t> </a:t>
            </a:r>
            <a:r>
              <a:rPr lang="en-US" dirty="0" err="1"/>
              <a:t>kedua</a:t>
            </a:r>
            <a:r>
              <a:rPr lang="en-US" dirty="0"/>
              <a:t> </a:t>
            </a:r>
            <a:r>
              <a:rPr lang="en-US" dirty="0" err="1"/>
              <a:t>premis</a:t>
            </a:r>
            <a:r>
              <a:rPr lang="en-US" dirty="0"/>
              <a:t> </a:t>
            </a:r>
            <a:r>
              <a:rPr lang="en-US" dirty="0" err="1"/>
              <a:t>positif</a:t>
            </a:r>
            <a:r>
              <a:rPr lang="en-US" dirty="0"/>
              <a:t> </a:t>
            </a:r>
            <a:r>
              <a:rPr lang="en-US" dirty="0" err="1"/>
              <a:t>maka</a:t>
            </a:r>
            <a:r>
              <a:rPr lang="en-US" dirty="0"/>
              <a:t> </a:t>
            </a:r>
            <a:r>
              <a:rPr lang="en-US" dirty="0" err="1"/>
              <a:t>kesimpulannya</a:t>
            </a:r>
            <a:r>
              <a:rPr lang="en-US" dirty="0"/>
              <a:t> </a:t>
            </a:r>
            <a:r>
              <a:rPr lang="en-US" dirty="0" err="1"/>
              <a:t>harus</a:t>
            </a:r>
            <a:r>
              <a:rPr lang="en-US" dirty="0"/>
              <a:t> </a:t>
            </a:r>
            <a:r>
              <a:rPr lang="en-US" dirty="0" err="1"/>
              <a:t>positif</a:t>
            </a:r>
            <a:r>
              <a:rPr lang="en-US" dirty="0"/>
              <a:t>. Hukum </a:t>
            </a:r>
            <a:r>
              <a:rPr lang="en-US" dirty="0" err="1"/>
              <a:t>ini</a:t>
            </a:r>
            <a:r>
              <a:rPr lang="en-US" dirty="0"/>
              <a:t> </a:t>
            </a:r>
            <a:r>
              <a:rPr lang="en-US" dirty="0" err="1"/>
              <a:t>sebenarnya</a:t>
            </a:r>
            <a:r>
              <a:rPr lang="en-US" dirty="0"/>
              <a:t> </a:t>
            </a:r>
            <a:r>
              <a:rPr lang="en-US" dirty="0" err="1"/>
              <a:t>merupakan</a:t>
            </a:r>
            <a:r>
              <a:rPr lang="en-US" dirty="0"/>
              <a:t> </a:t>
            </a:r>
            <a:r>
              <a:rPr lang="en-US" dirty="0" err="1"/>
              <a:t>implikasi</a:t>
            </a:r>
            <a:r>
              <a:rPr lang="en-US" dirty="0"/>
              <a:t> </a:t>
            </a:r>
            <a:r>
              <a:rPr lang="en-US" dirty="0" err="1"/>
              <a:t>dari</a:t>
            </a:r>
            <a:r>
              <a:rPr lang="en-US" dirty="0"/>
              <a:t> </a:t>
            </a:r>
            <a:r>
              <a:rPr lang="en-US" dirty="0" err="1"/>
              <a:t>suatu</a:t>
            </a:r>
            <a:r>
              <a:rPr lang="en-US" dirty="0"/>
              <a:t> </a:t>
            </a:r>
            <a:r>
              <a:rPr lang="en-US" dirty="0" err="1"/>
              <a:t>prinsip</a:t>
            </a:r>
            <a:r>
              <a:rPr lang="en-US" dirty="0"/>
              <a:t> </a:t>
            </a:r>
            <a:r>
              <a:rPr lang="en-US" dirty="0" err="1"/>
              <a:t>dasar</a:t>
            </a:r>
            <a:r>
              <a:rPr lang="en-US" dirty="0"/>
              <a:t> ( </a:t>
            </a:r>
            <a:r>
              <a:rPr lang="en-US" dirty="0" err="1"/>
              <a:t>jika</a:t>
            </a:r>
            <a:r>
              <a:rPr lang="en-US" dirty="0"/>
              <a:t> </a:t>
            </a:r>
            <a:r>
              <a:rPr lang="en-US" dirty="0" err="1"/>
              <a:t>ada</a:t>
            </a:r>
            <a:r>
              <a:rPr lang="en-US" dirty="0"/>
              <a:t> </a:t>
            </a:r>
            <a:r>
              <a:rPr lang="en-US" dirty="0" err="1"/>
              <a:t>dua</a:t>
            </a:r>
            <a:r>
              <a:rPr lang="en-US" dirty="0"/>
              <a:t> </a:t>
            </a:r>
            <a:r>
              <a:rPr lang="en-US" dirty="0" err="1"/>
              <a:t>hal</a:t>
            </a:r>
            <a:r>
              <a:rPr lang="en-US" dirty="0"/>
              <a:t> yang masing-masing identic </a:t>
            </a:r>
            <a:r>
              <a:rPr lang="en-US" dirty="0" err="1"/>
              <a:t>dengan</a:t>
            </a:r>
            <a:r>
              <a:rPr lang="en-US" dirty="0"/>
              <a:t> </a:t>
            </a:r>
            <a:r>
              <a:rPr lang="en-US" dirty="0" err="1"/>
              <a:t>hal</a:t>
            </a:r>
            <a:r>
              <a:rPr lang="en-US" dirty="0"/>
              <a:t> </a:t>
            </a:r>
            <a:r>
              <a:rPr lang="en-US" dirty="0" err="1"/>
              <a:t>ketiga</a:t>
            </a:r>
            <a:r>
              <a:rPr lang="en-US" dirty="0"/>
              <a:t>, </a:t>
            </a:r>
            <a:r>
              <a:rPr lang="en-US" dirty="0" err="1"/>
              <a:t>maka</a:t>
            </a:r>
            <a:r>
              <a:rPr lang="en-US" dirty="0"/>
              <a:t> </a:t>
            </a:r>
            <a:r>
              <a:rPr lang="en-US" dirty="0" err="1"/>
              <a:t>kedua</a:t>
            </a:r>
            <a:r>
              <a:rPr lang="en-US" dirty="0"/>
              <a:t> </a:t>
            </a:r>
            <a:r>
              <a:rPr lang="en-US" dirty="0" err="1"/>
              <a:t>hal</a:t>
            </a:r>
            <a:r>
              <a:rPr lang="en-US" dirty="0"/>
              <a:t> </a:t>
            </a:r>
            <a:r>
              <a:rPr lang="en-US" dirty="0" err="1"/>
              <a:t>tersebut</a:t>
            </a:r>
            <a:r>
              <a:rPr lang="en-US" dirty="0"/>
              <a:t> </a:t>
            </a:r>
            <a:r>
              <a:rPr lang="en-US" dirty="0" err="1"/>
              <a:t>harus</a:t>
            </a:r>
            <a:r>
              <a:rPr lang="en-US" dirty="0"/>
              <a:t> juga identic </a:t>
            </a:r>
            <a:r>
              <a:rPr lang="en-US" dirty="0" err="1"/>
              <a:t>satu</a:t>
            </a:r>
            <a:r>
              <a:rPr lang="en-US" dirty="0"/>
              <a:t> </a:t>
            </a:r>
            <a:r>
              <a:rPr lang="en-US" dirty="0" err="1"/>
              <a:t>dengan</a:t>
            </a:r>
            <a:r>
              <a:rPr lang="en-US" dirty="0"/>
              <a:t> yang lain).</a:t>
            </a:r>
          </a:p>
          <a:p>
            <a:pPr marL="457200" indent="-457200">
              <a:buFont typeface="+mj-lt"/>
              <a:buAutoNum type="arabicPeriod"/>
            </a:pPr>
            <a:r>
              <a:rPr lang="en-US" dirty="0" err="1"/>
              <a:t>Kedua</a:t>
            </a:r>
            <a:r>
              <a:rPr lang="en-US" dirty="0"/>
              <a:t> </a:t>
            </a:r>
            <a:r>
              <a:rPr lang="en-US" dirty="0" err="1"/>
              <a:t>premis</a:t>
            </a:r>
            <a:r>
              <a:rPr lang="en-US" dirty="0"/>
              <a:t> </a:t>
            </a:r>
            <a:r>
              <a:rPr lang="en-US" dirty="0" err="1"/>
              <a:t>tidka</a:t>
            </a:r>
            <a:r>
              <a:rPr lang="en-US" dirty="0"/>
              <a:t> </a:t>
            </a:r>
            <a:r>
              <a:rPr lang="en-US" dirty="0" err="1"/>
              <a:t>boleh</a:t>
            </a:r>
            <a:r>
              <a:rPr lang="en-US" dirty="0"/>
              <a:t> </a:t>
            </a:r>
            <a:r>
              <a:rPr lang="en-US" dirty="0" err="1"/>
              <a:t>negatif</a:t>
            </a:r>
            <a:r>
              <a:rPr lang="en-US" dirty="0"/>
              <a:t>. </a:t>
            </a:r>
            <a:r>
              <a:rPr lang="en-US" dirty="0" err="1"/>
              <a:t>Premis</a:t>
            </a:r>
            <a:r>
              <a:rPr lang="en-US" dirty="0"/>
              <a:t> yang </a:t>
            </a:r>
            <a:r>
              <a:rPr lang="en-US" dirty="0" err="1"/>
              <a:t>keduanya</a:t>
            </a:r>
            <a:r>
              <a:rPr lang="en-US" dirty="0"/>
              <a:t> </a:t>
            </a:r>
            <a:r>
              <a:rPr lang="en-US" dirty="0" err="1"/>
              <a:t>negatif</a:t>
            </a:r>
            <a:r>
              <a:rPr lang="en-US" dirty="0"/>
              <a:t> </a:t>
            </a:r>
            <a:r>
              <a:rPr lang="en-US" dirty="0" err="1"/>
              <a:t>tidka</a:t>
            </a:r>
            <a:r>
              <a:rPr lang="en-US" dirty="0"/>
              <a:t> </a:t>
            </a:r>
            <a:r>
              <a:rPr lang="en-US" dirty="0" err="1"/>
              <a:t>dapat</a:t>
            </a:r>
            <a:r>
              <a:rPr lang="en-US" dirty="0"/>
              <a:t> </a:t>
            </a:r>
            <a:r>
              <a:rPr lang="en-US" dirty="0" err="1"/>
              <a:t>melahirkan</a:t>
            </a:r>
            <a:r>
              <a:rPr lang="en-US" dirty="0"/>
              <a:t> </a:t>
            </a:r>
            <a:r>
              <a:rPr lang="en-US" dirty="0" err="1"/>
              <a:t>kesimpulan</a:t>
            </a:r>
            <a:r>
              <a:rPr lang="en-US" dirty="0"/>
              <a:t>.</a:t>
            </a:r>
          </a:p>
          <a:p>
            <a:pPr marL="457200" indent="-457200">
              <a:buFont typeface="+mj-lt"/>
              <a:buAutoNum type="arabicPeriod"/>
            </a:pPr>
            <a:r>
              <a:rPr lang="en-US" dirty="0" err="1"/>
              <a:t>Kedua</a:t>
            </a:r>
            <a:r>
              <a:rPr lang="en-US" dirty="0"/>
              <a:t> </a:t>
            </a:r>
            <a:r>
              <a:rPr lang="en-US" dirty="0" err="1"/>
              <a:t>premis</a:t>
            </a:r>
            <a:r>
              <a:rPr lang="en-US" dirty="0"/>
              <a:t> </a:t>
            </a:r>
            <a:r>
              <a:rPr lang="en-US" dirty="0" err="1"/>
              <a:t>tidka</a:t>
            </a:r>
            <a:r>
              <a:rPr lang="en-US" dirty="0"/>
              <a:t> </a:t>
            </a:r>
            <a:r>
              <a:rPr lang="en-US" dirty="0" err="1"/>
              <a:t>boleh</a:t>
            </a:r>
            <a:r>
              <a:rPr lang="en-US" dirty="0"/>
              <a:t> particular, </a:t>
            </a:r>
            <a:r>
              <a:rPr lang="en-US" dirty="0" err="1"/>
              <a:t>setidak-tidaknya</a:t>
            </a:r>
            <a:r>
              <a:rPr lang="en-US" dirty="0"/>
              <a:t> salah </a:t>
            </a:r>
            <a:r>
              <a:rPr lang="en-US" dirty="0" err="1"/>
              <a:t>satu</a:t>
            </a:r>
            <a:r>
              <a:rPr lang="en-US" dirty="0"/>
              <a:t> </a:t>
            </a:r>
            <a:r>
              <a:rPr lang="en-US" dirty="0" err="1"/>
              <a:t>harus</a:t>
            </a:r>
            <a:r>
              <a:rPr lang="en-US" dirty="0"/>
              <a:t> universal.</a:t>
            </a:r>
          </a:p>
          <a:p>
            <a:pPr marL="457200" indent="-457200">
              <a:buFont typeface="+mj-lt"/>
              <a:buAutoNum type="arabicPeriod"/>
            </a:pPr>
            <a:r>
              <a:rPr lang="en-US" dirty="0"/>
              <a:t>Kesimpulan </a:t>
            </a:r>
            <a:r>
              <a:rPr lang="en-US" dirty="0" err="1"/>
              <a:t>harus</a:t>
            </a:r>
            <a:r>
              <a:rPr lang="en-US" dirty="0"/>
              <a:t> </a:t>
            </a:r>
            <a:r>
              <a:rPr lang="en-US" dirty="0" err="1"/>
              <a:t>mengikuti</a:t>
            </a:r>
            <a:r>
              <a:rPr lang="en-US" dirty="0"/>
              <a:t> </a:t>
            </a:r>
            <a:r>
              <a:rPr lang="en-US" dirty="0" err="1"/>
              <a:t>premis</a:t>
            </a:r>
            <a:r>
              <a:rPr lang="en-US" dirty="0"/>
              <a:t> yang paling </a:t>
            </a:r>
            <a:r>
              <a:rPr lang="en-US" dirty="0" err="1"/>
              <a:t>lemah</a:t>
            </a:r>
            <a:r>
              <a:rPr lang="en-US" dirty="0"/>
              <a:t>.</a:t>
            </a:r>
            <a:endParaRPr lang="en-ID" dirty="0"/>
          </a:p>
        </p:txBody>
      </p:sp>
    </p:spTree>
    <p:extLst>
      <p:ext uri="{BB962C8B-B14F-4D97-AF65-F5344CB8AC3E}">
        <p14:creationId xmlns:p14="http://schemas.microsoft.com/office/powerpoint/2010/main" val="2867595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1296A-7EE1-4883-AB6A-024EF60C60EB}"/>
              </a:ext>
            </a:extLst>
          </p:cNvPr>
          <p:cNvSpPr>
            <a:spLocks noGrp="1"/>
          </p:cNvSpPr>
          <p:nvPr>
            <p:ph type="title"/>
          </p:nvPr>
        </p:nvSpPr>
        <p:spPr>
          <a:xfrm>
            <a:off x="5000625" y="404812"/>
            <a:ext cx="6375898" cy="432048"/>
          </a:xfrm>
        </p:spPr>
        <p:txBody>
          <a:bodyPr/>
          <a:lstStyle/>
          <a:p>
            <a:r>
              <a:rPr lang="en-US" dirty="0" err="1"/>
              <a:t>Pertanyaan</a:t>
            </a:r>
            <a:r>
              <a:rPr lang="en-US" dirty="0"/>
              <a:t>?</a:t>
            </a:r>
            <a:endParaRPr lang="en-ID" dirty="0"/>
          </a:p>
        </p:txBody>
      </p:sp>
      <p:sp>
        <p:nvSpPr>
          <p:cNvPr id="3" name="Content Placeholder 2">
            <a:extLst>
              <a:ext uri="{FF2B5EF4-FFF2-40B4-BE49-F238E27FC236}">
                <a16:creationId xmlns:a16="http://schemas.microsoft.com/office/drawing/2014/main" id="{564EE7D0-2635-498C-9F18-3203DFBC580F}"/>
              </a:ext>
            </a:extLst>
          </p:cNvPr>
          <p:cNvSpPr>
            <a:spLocks noGrp="1"/>
          </p:cNvSpPr>
          <p:nvPr>
            <p:ph sz="quarter" idx="10"/>
          </p:nvPr>
        </p:nvSpPr>
        <p:spPr/>
        <p:txBody>
          <a:bodyPr/>
          <a:lstStyle/>
          <a:p>
            <a:pPr marL="0" indent="0">
              <a:buNone/>
            </a:pPr>
            <a:r>
              <a:rPr lang="en-US" dirty="0"/>
              <a:t>Pada </a:t>
            </a:r>
            <a:r>
              <a:rPr lang="en-US" dirty="0" err="1"/>
              <a:t>umumnya</a:t>
            </a:r>
            <a:r>
              <a:rPr lang="en-US" dirty="0"/>
              <a:t> </a:t>
            </a:r>
            <a:r>
              <a:rPr lang="en-US" dirty="0" err="1"/>
              <a:t>dalam</a:t>
            </a:r>
            <a:r>
              <a:rPr lang="en-US" dirty="0"/>
              <a:t> tulisan </a:t>
            </a:r>
            <a:r>
              <a:rPr lang="en-US" dirty="0" err="1"/>
              <a:t>atau</a:t>
            </a:r>
            <a:r>
              <a:rPr lang="en-US" dirty="0"/>
              <a:t> </a:t>
            </a:r>
            <a:r>
              <a:rPr lang="en-US" dirty="0" err="1"/>
              <a:t>percakapan</a:t>
            </a:r>
            <a:r>
              <a:rPr lang="en-US" dirty="0"/>
              <a:t> </a:t>
            </a:r>
            <a:r>
              <a:rPr lang="en-US" dirty="0" err="1"/>
              <a:t>sehari-hari</a:t>
            </a:r>
            <a:r>
              <a:rPr lang="en-US" dirty="0"/>
              <a:t> </a:t>
            </a:r>
            <a:r>
              <a:rPr lang="en-US" dirty="0" err="1"/>
              <a:t>tidak</a:t>
            </a:r>
            <a:r>
              <a:rPr lang="en-US" dirty="0"/>
              <a:t> </a:t>
            </a:r>
            <a:r>
              <a:rPr lang="en-US" dirty="0" err="1"/>
              <a:t>menggunakan</a:t>
            </a:r>
            <a:r>
              <a:rPr lang="en-US" dirty="0"/>
              <a:t> </a:t>
            </a:r>
            <a:r>
              <a:rPr lang="en-US" dirty="0" err="1"/>
              <a:t>silogisme</a:t>
            </a:r>
            <a:r>
              <a:rPr lang="en-US" dirty="0"/>
              <a:t> </a:t>
            </a:r>
            <a:r>
              <a:rPr lang="en-US" dirty="0" err="1"/>
              <a:t>standar</a:t>
            </a:r>
            <a:r>
              <a:rPr lang="en-US" dirty="0"/>
              <a:t> yang </a:t>
            </a:r>
            <a:r>
              <a:rPr lang="en-US" dirty="0" err="1"/>
              <a:t>terdiri</a:t>
            </a:r>
            <a:r>
              <a:rPr lang="en-US" dirty="0"/>
              <a:t> </a:t>
            </a:r>
            <a:r>
              <a:rPr lang="en-US" dirty="0" err="1"/>
              <a:t>atas</a:t>
            </a:r>
            <a:r>
              <a:rPr lang="en-US" dirty="0"/>
              <a:t> </a:t>
            </a:r>
            <a:r>
              <a:rPr lang="en-US" dirty="0" err="1"/>
              <a:t>dua</a:t>
            </a:r>
            <a:r>
              <a:rPr lang="en-US" dirty="0"/>
              <a:t> </a:t>
            </a:r>
            <a:r>
              <a:rPr lang="en-US" dirty="0" err="1"/>
              <a:t>proposisi</a:t>
            </a:r>
            <a:r>
              <a:rPr lang="en-US" dirty="0"/>
              <a:t> yang </a:t>
            </a:r>
            <a:r>
              <a:rPr lang="en-US" dirty="0" err="1"/>
              <a:t>beurpa</a:t>
            </a:r>
            <a:r>
              <a:rPr lang="en-US" dirty="0"/>
              <a:t> </a:t>
            </a:r>
            <a:r>
              <a:rPr lang="en-US" dirty="0" err="1"/>
              <a:t>premis</a:t>
            </a:r>
            <a:r>
              <a:rPr lang="en-US" dirty="0"/>
              <a:t> mayor dan </a:t>
            </a:r>
            <a:r>
              <a:rPr lang="en-US" dirty="0" err="1"/>
              <a:t>premis</a:t>
            </a:r>
            <a:r>
              <a:rPr lang="en-US" dirty="0"/>
              <a:t> minor, dan </a:t>
            </a:r>
            <a:r>
              <a:rPr lang="en-US" dirty="0" err="1"/>
              <a:t>sebuah</a:t>
            </a:r>
            <a:r>
              <a:rPr lang="en-US" dirty="0"/>
              <a:t> </a:t>
            </a:r>
            <a:r>
              <a:rPr lang="en-US" dirty="0" err="1"/>
              <a:t>kesimpulan</a:t>
            </a:r>
            <a:r>
              <a:rPr lang="en-US" dirty="0"/>
              <a:t>. </a:t>
            </a:r>
            <a:r>
              <a:rPr lang="en-US" dirty="0" err="1"/>
              <a:t>Dalam</a:t>
            </a:r>
            <a:r>
              <a:rPr lang="en-US" dirty="0"/>
              <a:t> </a:t>
            </a:r>
            <a:r>
              <a:rPr lang="en-US" dirty="0" err="1"/>
              <a:t>percakapanpun</a:t>
            </a:r>
            <a:r>
              <a:rPr lang="en-US" dirty="0"/>
              <a:t> </a:t>
            </a:r>
            <a:r>
              <a:rPr lang="en-US" dirty="0" err="1"/>
              <a:t>acapkali</a:t>
            </a:r>
            <a:r>
              <a:rPr lang="en-US" dirty="0"/>
              <a:t> </a:t>
            </a:r>
            <a:r>
              <a:rPr lang="en-US" dirty="0" err="1"/>
              <a:t>hanya</a:t>
            </a:r>
            <a:r>
              <a:rPr lang="en-US" dirty="0"/>
              <a:t> </a:t>
            </a:r>
            <a:r>
              <a:rPr lang="en-US" dirty="0" err="1"/>
              <a:t>premis</a:t>
            </a:r>
            <a:r>
              <a:rPr lang="en-US" dirty="0"/>
              <a:t> mayor </a:t>
            </a:r>
            <a:r>
              <a:rPr lang="en-US" dirty="0" err="1"/>
              <a:t>atau</a:t>
            </a:r>
            <a:r>
              <a:rPr lang="en-US" dirty="0"/>
              <a:t> </a:t>
            </a:r>
            <a:r>
              <a:rPr lang="en-US" dirty="0" err="1"/>
              <a:t>premis</a:t>
            </a:r>
            <a:r>
              <a:rPr lang="en-US" dirty="0"/>
              <a:t> minor </a:t>
            </a:r>
            <a:r>
              <a:rPr lang="en-US" dirty="0" err="1"/>
              <a:t>saja</a:t>
            </a:r>
            <a:r>
              <a:rPr lang="en-US" dirty="0"/>
              <a:t> </a:t>
            </a:r>
            <a:r>
              <a:rPr lang="en-US" dirty="0" err="1"/>
              <a:t>karena</a:t>
            </a:r>
            <a:r>
              <a:rPr lang="en-US" dirty="0"/>
              <a:t> yang </a:t>
            </a:r>
            <a:r>
              <a:rPr lang="en-US" dirty="0" err="1"/>
              <a:t>tidka</a:t>
            </a:r>
            <a:r>
              <a:rPr lang="en-US" dirty="0"/>
              <a:t> </a:t>
            </a:r>
            <a:r>
              <a:rPr lang="en-US" dirty="0" err="1"/>
              <a:t>diungkapkan</a:t>
            </a:r>
            <a:r>
              <a:rPr lang="en-US" dirty="0"/>
              <a:t> </a:t>
            </a:r>
            <a:r>
              <a:rPr lang="en-US" dirty="0" err="1"/>
              <a:t>dianggap</a:t>
            </a:r>
            <a:r>
              <a:rPr lang="en-US" dirty="0"/>
              <a:t> </a:t>
            </a:r>
            <a:r>
              <a:rPr lang="en-US" dirty="0" err="1"/>
              <a:t>telah</a:t>
            </a:r>
            <a:r>
              <a:rPr lang="en-US" dirty="0"/>
              <a:t> </a:t>
            </a:r>
            <a:r>
              <a:rPr lang="en-US" dirty="0" err="1"/>
              <a:t>diketahui</a:t>
            </a:r>
            <a:r>
              <a:rPr lang="en-US" dirty="0"/>
              <a:t> oleh </a:t>
            </a:r>
            <a:r>
              <a:rPr lang="en-US" dirty="0" err="1"/>
              <a:t>lawan</a:t>
            </a:r>
            <a:r>
              <a:rPr lang="en-US" dirty="0"/>
              <a:t> </a:t>
            </a:r>
            <a:r>
              <a:rPr lang="en-US" dirty="0" err="1"/>
              <a:t>bicara</a:t>
            </a:r>
            <a:r>
              <a:rPr lang="en-US" dirty="0"/>
              <a:t>. </a:t>
            </a:r>
            <a:r>
              <a:rPr lang="en-US" dirty="0" err="1"/>
              <a:t>Dengan</a:t>
            </a:r>
            <a:r>
              <a:rPr lang="en-US" dirty="0"/>
              <a:t> kata lain, </a:t>
            </a:r>
            <a:r>
              <a:rPr lang="en-US" dirty="0" err="1"/>
              <a:t>ada</a:t>
            </a:r>
            <a:r>
              <a:rPr lang="en-US" dirty="0"/>
              <a:t> </a:t>
            </a:r>
            <a:r>
              <a:rPr lang="en-US" dirty="0" err="1"/>
              <a:t>silogisme</a:t>
            </a:r>
            <a:r>
              <a:rPr lang="en-US" dirty="0"/>
              <a:t> yang </a:t>
            </a:r>
            <a:r>
              <a:rPr lang="en-US" dirty="0" err="1"/>
              <a:t>tidak</a:t>
            </a:r>
            <a:r>
              <a:rPr lang="en-US" dirty="0"/>
              <a:t> </a:t>
            </a:r>
            <a:r>
              <a:rPr lang="en-US" dirty="0" err="1"/>
              <a:t>mengikuti</a:t>
            </a:r>
            <a:r>
              <a:rPr lang="en-US" dirty="0"/>
              <a:t> </a:t>
            </a:r>
            <a:r>
              <a:rPr lang="en-US" dirty="0" err="1"/>
              <a:t>hukum-hukum</a:t>
            </a:r>
            <a:r>
              <a:rPr lang="en-US" dirty="0"/>
              <a:t> </a:t>
            </a:r>
            <a:r>
              <a:rPr lang="en-US" dirty="0" err="1"/>
              <a:t>silogisme</a:t>
            </a:r>
            <a:r>
              <a:rPr lang="en-US" dirty="0"/>
              <a:t> </a:t>
            </a:r>
            <a:r>
              <a:rPr lang="en-US" dirty="0" err="1"/>
              <a:t>atau</a:t>
            </a:r>
            <a:r>
              <a:rPr lang="en-US" dirty="0"/>
              <a:t> </a:t>
            </a:r>
            <a:r>
              <a:rPr lang="en-US" dirty="0" err="1"/>
              <a:t>disebut</a:t>
            </a:r>
            <a:r>
              <a:rPr lang="en-US" dirty="0"/>
              <a:t> </a:t>
            </a:r>
            <a:r>
              <a:rPr lang="en-US" dirty="0" err="1"/>
              <a:t>silogisme</a:t>
            </a:r>
            <a:r>
              <a:rPr lang="en-US" dirty="0"/>
              <a:t> </a:t>
            </a:r>
            <a:r>
              <a:rPr lang="en-US" dirty="0" err="1"/>
              <a:t>tidak</a:t>
            </a:r>
            <a:r>
              <a:rPr lang="en-US" dirty="0"/>
              <a:t> </a:t>
            </a:r>
            <a:r>
              <a:rPr lang="en-US" dirty="0" err="1"/>
              <a:t>beraturan</a:t>
            </a:r>
            <a:r>
              <a:rPr lang="en-US" dirty="0"/>
              <a:t> </a:t>
            </a:r>
            <a:r>
              <a:rPr lang="en-US" dirty="0" err="1"/>
              <a:t>atau</a:t>
            </a:r>
            <a:r>
              <a:rPr lang="en-US" dirty="0"/>
              <a:t> </a:t>
            </a:r>
            <a:r>
              <a:rPr lang="en-US" dirty="0" err="1"/>
              <a:t>silogisme</a:t>
            </a:r>
            <a:r>
              <a:rPr lang="en-US" dirty="0"/>
              <a:t> </a:t>
            </a:r>
            <a:r>
              <a:rPr lang="en-US" dirty="0" err="1"/>
              <a:t>tidak</a:t>
            </a:r>
            <a:r>
              <a:rPr lang="en-US" dirty="0"/>
              <a:t> </a:t>
            </a:r>
            <a:r>
              <a:rPr lang="en-US" dirty="0" err="1"/>
              <a:t>standar</a:t>
            </a:r>
            <a:r>
              <a:rPr lang="en-US" dirty="0"/>
              <a:t>.</a:t>
            </a:r>
          </a:p>
          <a:p>
            <a:pPr marL="0" indent="0">
              <a:buNone/>
            </a:pPr>
            <a:r>
              <a:rPr lang="en-US" dirty="0" err="1"/>
              <a:t>Silogisme</a:t>
            </a:r>
            <a:r>
              <a:rPr lang="en-US" dirty="0"/>
              <a:t> </a:t>
            </a:r>
            <a:r>
              <a:rPr lang="en-US" dirty="0" err="1"/>
              <a:t>tidak</a:t>
            </a:r>
            <a:r>
              <a:rPr lang="en-US" dirty="0"/>
              <a:t> </a:t>
            </a:r>
            <a:r>
              <a:rPr lang="en-US" dirty="0" err="1"/>
              <a:t>beraturan</a:t>
            </a:r>
            <a:r>
              <a:rPr lang="en-US" dirty="0"/>
              <a:t> </a:t>
            </a:r>
            <a:r>
              <a:rPr lang="en-US" dirty="0" err="1"/>
              <a:t>dibagi</a:t>
            </a:r>
            <a:r>
              <a:rPr lang="en-US" dirty="0"/>
              <a:t> </a:t>
            </a:r>
            <a:r>
              <a:rPr lang="en-US" dirty="0" err="1"/>
              <a:t>dalam</a:t>
            </a:r>
            <a:r>
              <a:rPr lang="en-US" dirty="0"/>
              <a:t> </a:t>
            </a:r>
            <a:r>
              <a:rPr lang="en-US" dirty="0" err="1"/>
              <a:t>dua</a:t>
            </a:r>
            <a:r>
              <a:rPr lang="en-US" dirty="0"/>
              <a:t> </a:t>
            </a:r>
            <a:r>
              <a:rPr lang="en-US" dirty="0" err="1"/>
              <a:t>jenis</a:t>
            </a:r>
            <a:r>
              <a:rPr lang="en-US" dirty="0"/>
              <a:t> </a:t>
            </a:r>
            <a:r>
              <a:rPr lang="en-US" dirty="0" err="1"/>
              <a:t>yakni</a:t>
            </a:r>
            <a:r>
              <a:rPr lang="en-US" dirty="0"/>
              <a:t> </a:t>
            </a:r>
            <a:r>
              <a:rPr lang="en-US" dirty="0" err="1"/>
              <a:t>Entimema</a:t>
            </a:r>
            <a:r>
              <a:rPr lang="en-US" dirty="0"/>
              <a:t> (</a:t>
            </a:r>
            <a:r>
              <a:rPr lang="en-US" dirty="0" err="1"/>
              <a:t>silogisme</a:t>
            </a:r>
            <a:r>
              <a:rPr lang="en-US" dirty="0"/>
              <a:t> yang </a:t>
            </a:r>
            <a:r>
              <a:rPr lang="en-US" dirty="0" err="1"/>
              <a:t>bagian</a:t>
            </a:r>
            <a:r>
              <a:rPr lang="en-US" dirty="0"/>
              <a:t> </a:t>
            </a:r>
            <a:r>
              <a:rPr lang="en-US" dirty="0" err="1"/>
              <a:t>atau</a:t>
            </a:r>
            <a:r>
              <a:rPr lang="en-US" dirty="0"/>
              <a:t> </a:t>
            </a:r>
            <a:r>
              <a:rPr lang="en-US" dirty="0" err="1"/>
              <a:t>bagian-bagiannya</a:t>
            </a:r>
            <a:r>
              <a:rPr lang="en-US" dirty="0"/>
              <a:t> </a:t>
            </a:r>
            <a:r>
              <a:rPr lang="en-US" dirty="0" err="1"/>
              <a:t>telah</a:t>
            </a:r>
            <a:r>
              <a:rPr lang="en-US" dirty="0"/>
              <a:t> </a:t>
            </a:r>
            <a:r>
              <a:rPr lang="en-US" dirty="0" err="1"/>
              <a:t>dihilangkan</a:t>
            </a:r>
            <a:r>
              <a:rPr lang="en-US" dirty="0"/>
              <a:t>) dan </a:t>
            </a:r>
            <a:r>
              <a:rPr lang="en-US" dirty="0" err="1"/>
              <a:t>silogisme</a:t>
            </a:r>
            <a:r>
              <a:rPr lang="en-US" dirty="0"/>
              <a:t> yang </a:t>
            </a:r>
            <a:r>
              <a:rPr lang="en-US" dirty="0" err="1"/>
              <a:t>sebenarnya</a:t>
            </a:r>
            <a:r>
              <a:rPr lang="en-US" dirty="0"/>
              <a:t> </a:t>
            </a:r>
            <a:r>
              <a:rPr lang="en-US" dirty="0" err="1"/>
              <a:t>teridiri</a:t>
            </a:r>
            <a:r>
              <a:rPr lang="en-US" dirty="0"/>
              <a:t> </a:t>
            </a:r>
            <a:r>
              <a:rPr lang="en-US" dirty="0" err="1"/>
              <a:t>atas</a:t>
            </a:r>
            <a:r>
              <a:rPr lang="en-US" dirty="0"/>
              <a:t> </a:t>
            </a:r>
            <a:r>
              <a:rPr lang="en-US" dirty="0" err="1"/>
              <a:t>beberapa</a:t>
            </a:r>
            <a:r>
              <a:rPr lang="en-US" dirty="0"/>
              <a:t> </a:t>
            </a:r>
            <a:r>
              <a:rPr lang="en-US" dirty="0" err="1"/>
              <a:t>silogisme</a:t>
            </a:r>
            <a:r>
              <a:rPr lang="en-US" dirty="0"/>
              <a:t> yang </a:t>
            </a:r>
            <a:r>
              <a:rPr lang="en-US" dirty="0" err="1"/>
              <a:t>telah</a:t>
            </a:r>
            <a:r>
              <a:rPr lang="en-US" dirty="0"/>
              <a:t> </a:t>
            </a:r>
            <a:r>
              <a:rPr lang="en-US" dirty="0" err="1"/>
              <a:t>digabungkan</a:t>
            </a:r>
            <a:r>
              <a:rPr lang="en-US" dirty="0"/>
              <a:t> </a:t>
            </a:r>
            <a:r>
              <a:rPr lang="en-US" dirty="0" err="1"/>
              <a:t>dalam</a:t>
            </a:r>
            <a:r>
              <a:rPr lang="en-US" dirty="0"/>
              <a:t> </a:t>
            </a:r>
            <a:r>
              <a:rPr lang="en-US" dirty="0" err="1"/>
              <a:t>suatu</a:t>
            </a:r>
            <a:r>
              <a:rPr lang="en-US" dirty="0"/>
              <a:t> </a:t>
            </a:r>
            <a:r>
              <a:rPr lang="en-US" dirty="0" err="1"/>
              <a:t>rangkaian</a:t>
            </a:r>
            <a:r>
              <a:rPr lang="en-US" dirty="0"/>
              <a:t> </a:t>
            </a:r>
            <a:r>
              <a:rPr lang="en-US" dirty="0" err="1"/>
              <a:t>pemikiran</a:t>
            </a:r>
            <a:r>
              <a:rPr lang="en-US" dirty="0"/>
              <a:t> </a:t>
            </a:r>
            <a:r>
              <a:rPr lang="en-US" dirty="0" err="1"/>
              <a:t>tertentu</a:t>
            </a:r>
            <a:r>
              <a:rPr lang="en-US" dirty="0"/>
              <a:t> (</a:t>
            </a:r>
            <a:r>
              <a:rPr lang="en-US" dirty="0" err="1"/>
              <a:t>Epikheirema</a:t>
            </a:r>
            <a:r>
              <a:rPr lang="en-US" dirty="0"/>
              <a:t>, Sorites, dan </a:t>
            </a:r>
            <a:r>
              <a:rPr lang="en-US" dirty="0" err="1"/>
              <a:t>Polisilogiemse</a:t>
            </a:r>
            <a:r>
              <a:rPr lang="en-US" dirty="0"/>
              <a:t>). </a:t>
            </a:r>
          </a:p>
          <a:p>
            <a:pPr marL="0" indent="0">
              <a:buNone/>
            </a:pPr>
            <a:r>
              <a:rPr lang="en-US" dirty="0" err="1"/>
              <a:t>Pertanyaan</a:t>
            </a:r>
            <a:r>
              <a:rPr lang="en-US" dirty="0"/>
              <a:t>; </a:t>
            </a:r>
            <a:r>
              <a:rPr lang="en-US" dirty="0" err="1"/>
              <a:t>Jelaskan</a:t>
            </a:r>
            <a:r>
              <a:rPr lang="en-US" dirty="0"/>
              <a:t> </a:t>
            </a:r>
            <a:r>
              <a:rPr lang="en-US" dirty="0" err="1"/>
              <a:t>pengertia</a:t>
            </a:r>
            <a:r>
              <a:rPr lang="en-US" dirty="0"/>
              <a:t> </a:t>
            </a:r>
            <a:r>
              <a:rPr lang="en-US" dirty="0" err="1"/>
              <a:t>Entimema</a:t>
            </a:r>
            <a:r>
              <a:rPr lang="en-US" dirty="0"/>
              <a:t>, </a:t>
            </a:r>
            <a:r>
              <a:rPr lang="en-US" dirty="0" err="1"/>
              <a:t>Epikheirema</a:t>
            </a:r>
            <a:r>
              <a:rPr lang="en-US" dirty="0"/>
              <a:t>, Sorites, dan </a:t>
            </a:r>
            <a:r>
              <a:rPr lang="en-US" dirty="0" err="1"/>
              <a:t>Polisilogisme</a:t>
            </a:r>
            <a:r>
              <a:rPr lang="en-US" dirty="0"/>
              <a:t> dan </a:t>
            </a:r>
            <a:r>
              <a:rPr lang="en-US" dirty="0" err="1"/>
              <a:t>berikan</a:t>
            </a:r>
            <a:r>
              <a:rPr lang="en-US" dirty="0"/>
              <a:t> masing-</a:t>
            </a:r>
            <a:r>
              <a:rPr lang="en-US" dirty="0" err="1"/>
              <a:t>maisng</a:t>
            </a:r>
            <a:r>
              <a:rPr lang="en-US" dirty="0"/>
              <a:t> </a:t>
            </a:r>
            <a:r>
              <a:rPr lang="en-US" dirty="0" err="1"/>
              <a:t>satu</a:t>
            </a:r>
            <a:r>
              <a:rPr lang="en-US" dirty="0"/>
              <a:t> </a:t>
            </a:r>
            <a:r>
              <a:rPr lang="en-US" dirty="0" err="1"/>
              <a:t>contoh</a:t>
            </a:r>
            <a:r>
              <a:rPr lang="en-US" dirty="0"/>
              <a:t> !</a:t>
            </a:r>
            <a:endParaRPr lang="en-ID" dirty="0"/>
          </a:p>
        </p:txBody>
      </p:sp>
    </p:spTree>
    <p:extLst>
      <p:ext uri="{BB962C8B-B14F-4D97-AF65-F5344CB8AC3E}">
        <p14:creationId xmlns:p14="http://schemas.microsoft.com/office/powerpoint/2010/main" val="49832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986145" y="238125"/>
            <a:ext cx="5055235" cy="571500"/>
          </a:xfrm>
        </p:spPr>
        <p:txBody>
          <a:bodyPr/>
          <a:lstStyle/>
          <a:p>
            <a:r>
              <a:rPr lang="en-US" sz="3600" b="1"/>
              <a:t>Referensi</a:t>
            </a:r>
          </a:p>
        </p:txBody>
      </p:sp>
      <p:sp>
        <p:nvSpPr>
          <p:cNvPr id="2" name="Text Box 1"/>
          <p:cNvSpPr txBox="1"/>
          <p:nvPr/>
        </p:nvSpPr>
        <p:spPr>
          <a:xfrm>
            <a:off x="464820" y="2072005"/>
            <a:ext cx="9532620" cy="953135"/>
          </a:xfrm>
          <a:prstGeom prst="rect">
            <a:avLst/>
          </a:prstGeom>
          <a:noFill/>
        </p:spPr>
        <p:txBody>
          <a:bodyPr wrap="square" rtlCol="0">
            <a:spAutoFit/>
          </a:bodyPr>
          <a:lstStyle/>
          <a:p>
            <a:pPr algn="ctr"/>
            <a:r>
              <a:rPr lang="en-US" sz="2800"/>
              <a:t>Surajiyo, Sugeng Astanto, Sri Andiani, Dasar-dasar Logika, Jakarta: Bumi Aksara, 2015</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986145" y="238125"/>
            <a:ext cx="5055235" cy="431800"/>
          </a:xfrm>
        </p:spPr>
        <p:txBody>
          <a:bodyPr/>
          <a:lstStyle/>
          <a:p>
            <a:r>
              <a:rPr lang="en-US" sz="3600" b="1"/>
              <a:t>Rencana Tindak Lanjut</a:t>
            </a:r>
          </a:p>
        </p:txBody>
      </p:sp>
      <p:sp>
        <p:nvSpPr>
          <p:cNvPr id="4" name="Content Placeholder 3"/>
          <p:cNvSpPr>
            <a:spLocks noGrp="1"/>
          </p:cNvSpPr>
          <p:nvPr>
            <p:ph sz="quarter" idx="10"/>
          </p:nvPr>
        </p:nvSpPr>
        <p:spPr/>
        <p:txBody>
          <a:bodyPr/>
          <a:lstStyle/>
          <a:p>
            <a:pPr marL="0" indent="0" algn="ctr">
              <a:buNone/>
            </a:pPr>
            <a:r>
              <a:rPr lang="en-US" sz="4000" dirty="0" err="1"/>
              <a:t>Silogisme</a:t>
            </a:r>
            <a:r>
              <a:rPr lang="en-US" sz="4000" dirty="0"/>
              <a:t> </a:t>
            </a:r>
            <a:r>
              <a:rPr lang="en-US" sz="4000" dirty="0" err="1"/>
              <a:t>Hipotesis</a:t>
            </a:r>
            <a:endParaRPr lang="en-US" sz="4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3006437" y="1138670"/>
            <a:ext cx="5714424" cy="431800"/>
          </a:xfrm>
        </p:spPr>
        <p:txBody>
          <a:bodyPr>
            <a:noAutofit/>
          </a:bodyPr>
          <a:lstStyle/>
          <a:p>
            <a:pPr algn="ctr" eaLnBrk="1" hangingPunct="1"/>
            <a:r>
              <a:rPr lang="en-US" sz="4000" b="1" dirty="0">
                <a:latin typeface="Berlin Sans FB Demi" panose="020E0802020502020306" pitchFamily="34" charset="0"/>
                <a:ea typeface="SimSun" panose="02010600030101010101" pitchFamily="2" charset="-122"/>
                <a:cs typeface="Tahoma" panose="020B0604030504040204" pitchFamily="34" charset="0"/>
              </a:rPr>
              <a:t>PENUTUP BELAJAR</a:t>
            </a:r>
            <a:br>
              <a:rPr lang="en-US" sz="4000" b="1" dirty="0">
                <a:latin typeface="Berlin Sans FB Demi" panose="020E0802020502020306" pitchFamily="34" charset="0"/>
                <a:ea typeface="Arial Unicode MS" pitchFamily="34" charset="-128"/>
                <a:cs typeface="Tahoma" panose="020B0604030504040204" pitchFamily="34" charset="0"/>
              </a:rPr>
            </a:br>
            <a:endParaRPr lang="en-US" sz="4000" b="1" dirty="0">
              <a:latin typeface="Berlin Sans FB Demi" panose="020E0802020502020306" pitchFamily="34" charset="0"/>
              <a:ea typeface="Arial Unicode MS" pitchFamily="34" charset="-128"/>
              <a:cs typeface="Tahoma" panose="020B0604030504040204" pitchFamily="34" charset="0"/>
            </a:endParaRPr>
          </a:p>
        </p:txBody>
      </p:sp>
      <p:sp>
        <p:nvSpPr>
          <p:cNvPr id="58371" name="Content Placeholder 2"/>
          <p:cNvSpPr>
            <a:spLocks noGrp="1"/>
          </p:cNvSpPr>
          <p:nvPr>
            <p:ph idx="4294967295"/>
          </p:nvPr>
        </p:nvSpPr>
        <p:spPr>
          <a:xfrm>
            <a:off x="1219199" y="2143125"/>
            <a:ext cx="9975273" cy="3571875"/>
          </a:xfrm>
          <a:prstGeom prst="rect">
            <a:avLst/>
          </a:prstGeom>
        </p:spPr>
        <p:txBody>
          <a:bodyPr>
            <a:normAutofit fontScale="92500" lnSpcReduction="10000"/>
          </a:bodyPr>
          <a:lstStyle/>
          <a:p>
            <a:pPr algn="ctr" eaLnBrk="1" hangingPunct="1">
              <a:buFontTx/>
              <a:buNone/>
            </a:pPr>
            <a:r>
              <a:rPr lang="ar-AE" sz="2400" b="1" dirty="0">
                <a:latin typeface="Gill Sans MT Condensed" panose="020B0506020104020203" pitchFamily="34" charset="0"/>
                <a:ea typeface="Arial Unicode MS" pitchFamily="34" charset="-128"/>
                <a:cs typeface="Tahoma" panose="020B0604030504040204" pitchFamily="34" charset="0"/>
              </a:rPr>
              <a:t>بِسْمِ اللَّهِ الرَّحْمَنِ الرَّحِيمِ</a:t>
            </a:r>
            <a:endParaRPr lang="en-US" sz="2400" b="1" dirty="0">
              <a:latin typeface="Gill Sans MT Condensed" panose="020B0506020104020203" pitchFamily="34" charset="0"/>
              <a:ea typeface="Arial Unicode MS" pitchFamily="34" charset="-128"/>
              <a:cs typeface="Tahoma" panose="020B0604030504040204" pitchFamily="34" charset="0"/>
            </a:endParaRPr>
          </a:p>
          <a:p>
            <a:pPr algn="ctr" eaLnBrk="1" hangingPunct="1"/>
            <a:endParaRPr lang="ar-AE" sz="2400" b="1" dirty="0">
              <a:latin typeface="Gill Sans MT Condensed" panose="020B0506020104020203" pitchFamily="34" charset="0"/>
              <a:ea typeface="Arial Unicode MS" pitchFamily="34" charset="-128"/>
              <a:cs typeface="Tahoma" panose="020B0604030504040204" pitchFamily="34" charset="0"/>
            </a:endParaRPr>
          </a:p>
          <a:p>
            <a:pPr algn="ctr" eaLnBrk="1" hangingPunct="1">
              <a:buFontTx/>
              <a:buNone/>
            </a:pPr>
            <a:r>
              <a:rPr lang="ar-AE" sz="2400" b="1" dirty="0">
                <a:latin typeface="Gill Sans MT Condensed" panose="020B0506020104020203" pitchFamily="34" charset="0"/>
                <a:ea typeface="Arial Unicode MS" pitchFamily="34" charset="-128"/>
                <a:cs typeface="Tahoma" panose="020B0604030504040204" pitchFamily="34" charset="0"/>
              </a:rPr>
              <a:t>اَللَّهُمَّ أَرِنَا الْحَقَّ حَقًّا وَارْزُقْنَا اتِّـبَاعَه ُ وَأَرِنَا الْبَاطِلَ بَاطِلاً وَارْزُقْنَا اجْتِنَابَهُ</a:t>
            </a:r>
            <a:endParaRPr lang="en-US" sz="2400" b="1" dirty="0">
              <a:latin typeface="Gill Sans MT Condensed" panose="020B0506020104020203" pitchFamily="34" charset="0"/>
              <a:ea typeface="Arial Unicode MS" pitchFamily="34" charset="-128"/>
              <a:cs typeface="Tahoma" panose="020B0604030504040204" pitchFamily="34" charset="0"/>
            </a:endParaRPr>
          </a:p>
          <a:p>
            <a:pPr algn="ctr" eaLnBrk="1" hangingPunct="1"/>
            <a:endParaRPr lang="en-US" sz="2400" b="1" dirty="0">
              <a:latin typeface="Gill Sans MT Condensed" panose="020B0506020104020203" pitchFamily="34" charset="0"/>
              <a:ea typeface="Arial Unicode MS" pitchFamily="34" charset="-128"/>
              <a:cs typeface="Tahoma" panose="020B0604030504040204" pitchFamily="34" charset="0"/>
            </a:endParaRPr>
          </a:p>
          <a:p>
            <a:pPr algn="ctr" eaLnBrk="1" hangingPunct="1"/>
            <a:endParaRPr lang="ar-AE" sz="2400" b="1" dirty="0">
              <a:latin typeface="Gill Sans MT Condensed" panose="020B0506020104020203" pitchFamily="34" charset="0"/>
              <a:ea typeface="Arial Unicode MS" pitchFamily="34" charset="-128"/>
              <a:cs typeface="Tahoma" panose="020B0604030504040204" pitchFamily="34" charset="0"/>
            </a:endParaRPr>
          </a:p>
          <a:p>
            <a:pPr algn="ctr" eaLnBrk="1" hangingPunct="1">
              <a:buFontTx/>
              <a:buNone/>
            </a:pPr>
            <a:r>
              <a:rPr lang="en-US" sz="3600" dirty="0" err="1">
                <a:latin typeface="Gill Sans MT Condensed" panose="020B0506020104020203" pitchFamily="34" charset="0"/>
                <a:ea typeface="Arial Unicode MS" pitchFamily="34" charset="-128"/>
                <a:cs typeface="Tahoma" panose="020B0604030504040204" pitchFamily="34" charset="0"/>
              </a:rPr>
              <a:t>Ya</a:t>
            </a:r>
            <a:r>
              <a:rPr lang="en-US" sz="3600" dirty="0">
                <a:latin typeface="Gill Sans MT Condensed" panose="020B0506020104020203" pitchFamily="34" charset="0"/>
                <a:ea typeface="Arial Unicode MS" pitchFamily="34" charset="-128"/>
                <a:cs typeface="Tahoma" panose="020B0604030504040204" pitchFamily="34" charset="0"/>
              </a:rPr>
              <a:t> Allah </a:t>
            </a:r>
            <a:r>
              <a:rPr lang="en-US" sz="3600" dirty="0" err="1">
                <a:latin typeface="Gill Sans MT Condensed" panose="020B0506020104020203" pitchFamily="34" charset="0"/>
                <a:ea typeface="Arial Unicode MS" pitchFamily="34" charset="-128"/>
                <a:cs typeface="Tahoma" panose="020B0604030504040204" pitchFamily="34" charset="0"/>
              </a:rPr>
              <a:t>Tunjukkanlah</a:t>
            </a:r>
            <a:r>
              <a:rPr lang="en-US" sz="3600" dirty="0">
                <a:latin typeface="Gill Sans MT Condensed" panose="020B0506020104020203" pitchFamily="34" charset="0"/>
                <a:ea typeface="Arial Unicode MS" pitchFamily="34" charset="-128"/>
                <a:cs typeface="Tahoma" panose="020B0604030504040204" pitchFamily="34" charset="0"/>
              </a:rPr>
              <a:t> </a:t>
            </a:r>
            <a:r>
              <a:rPr lang="en-US" sz="3600" dirty="0" err="1">
                <a:latin typeface="Gill Sans MT Condensed" panose="020B0506020104020203" pitchFamily="34" charset="0"/>
                <a:ea typeface="Arial Unicode MS" pitchFamily="34" charset="-128"/>
                <a:cs typeface="Tahoma" panose="020B0604030504040204" pitchFamily="34" charset="0"/>
              </a:rPr>
              <a:t>kepada</a:t>
            </a:r>
            <a:r>
              <a:rPr lang="en-US" sz="3600" dirty="0">
                <a:latin typeface="Gill Sans MT Condensed" panose="020B0506020104020203" pitchFamily="34" charset="0"/>
                <a:ea typeface="Arial Unicode MS" pitchFamily="34" charset="-128"/>
                <a:cs typeface="Tahoma" panose="020B0604030504040204" pitchFamily="34" charset="0"/>
              </a:rPr>
              <a:t> </a:t>
            </a:r>
            <a:r>
              <a:rPr lang="en-US" sz="3600" dirty="0" err="1">
                <a:latin typeface="Gill Sans MT Condensed" panose="020B0506020104020203" pitchFamily="34" charset="0"/>
                <a:ea typeface="Arial Unicode MS" pitchFamily="34" charset="-128"/>
                <a:cs typeface="Tahoma" panose="020B0604030504040204" pitchFamily="34" charset="0"/>
              </a:rPr>
              <a:t>kami</a:t>
            </a:r>
            <a:r>
              <a:rPr lang="en-US" sz="3600" dirty="0">
                <a:latin typeface="Gill Sans MT Condensed" panose="020B0506020104020203" pitchFamily="34" charset="0"/>
                <a:ea typeface="Arial Unicode MS" pitchFamily="34" charset="-128"/>
                <a:cs typeface="Tahoma" panose="020B0604030504040204" pitchFamily="34" charset="0"/>
              </a:rPr>
              <a:t> </a:t>
            </a:r>
            <a:r>
              <a:rPr lang="en-US" sz="3600" dirty="0" err="1">
                <a:latin typeface="Gill Sans MT Condensed" panose="020B0506020104020203" pitchFamily="34" charset="0"/>
                <a:ea typeface="Arial Unicode MS" pitchFamily="34" charset="-128"/>
                <a:cs typeface="Tahoma" panose="020B0604030504040204" pitchFamily="34" charset="0"/>
              </a:rPr>
              <a:t>kebenaran</a:t>
            </a:r>
            <a:r>
              <a:rPr lang="en-US" sz="3600" dirty="0">
                <a:latin typeface="Gill Sans MT Condensed" panose="020B0506020104020203" pitchFamily="34" charset="0"/>
                <a:ea typeface="Arial Unicode MS" pitchFamily="34" charset="-128"/>
                <a:cs typeface="Tahoma" panose="020B0604030504040204" pitchFamily="34" charset="0"/>
              </a:rPr>
              <a:t> </a:t>
            </a:r>
            <a:r>
              <a:rPr lang="en-US" sz="3600" dirty="0" err="1">
                <a:latin typeface="Gill Sans MT Condensed" panose="020B0506020104020203" pitchFamily="34" charset="0"/>
                <a:ea typeface="Arial Unicode MS" pitchFamily="34" charset="-128"/>
                <a:cs typeface="Tahoma" panose="020B0604030504040204" pitchFamily="34" charset="0"/>
              </a:rPr>
              <a:t>sehinggga</a:t>
            </a:r>
            <a:r>
              <a:rPr lang="en-US" sz="3600" dirty="0">
                <a:latin typeface="Gill Sans MT Condensed" panose="020B0506020104020203" pitchFamily="34" charset="0"/>
                <a:ea typeface="Arial Unicode MS" pitchFamily="34" charset="-128"/>
                <a:cs typeface="Tahoma" panose="020B0604030504040204" pitchFamily="34" charset="0"/>
              </a:rPr>
              <a:t> </a:t>
            </a:r>
            <a:r>
              <a:rPr lang="en-US" sz="3600" dirty="0" err="1">
                <a:latin typeface="Gill Sans MT Condensed" panose="020B0506020104020203" pitchFamily="34" charset="0"/>
                <a:ea typeface="Arial Unicode MS" pitchFamily="34" charset="-128"/>
                <a:cs typeface="Tahoma" panose="020B0604030504040204" pitchFamily="34" charset="0"/>
              </a:rPr>
              <a:t>kami</a:t>
            </a:r>
            <a:r>
              <a:rPr lang="en-US" sz="3600" dirty="0">
                <a:latin typeface="Gill Sans MT Condensed" panose="020B0506020104020203" pitchFamily="34" charset="0"/>
                <a:ea typeface="Arial Unicode MS" pitchFamily="34" charset="-128"/>
                <a:cs typeface="Tahoma" panose="020B0604030504040204" pitchFamily="34" charset="0"/>
              </a:rPr>
              <a:t> </a:t>
            </a:r>
            <a:r>
              <a:rPr lang="en-US" sz="3600" dirty="0" err="1">
                <a:latin typeface="Gill Sans MT Condensed" panose="020B0506020104020203" pitchFamily="34" charset="0"/>
                <a:ea typeface="Arial Unicode MS" pitchFamily="34" charset="-128"/>
                <a:cs typeface="Tahoma" panose="020B0604030504040204" pitchFamily="34" charset="0"/>
              </a:rPr>
              <a:t>dapat</a:t>
            </a:r>
            <a:r>
              <a:rPr lang="en-US" sz="3600" dirty="0">
                <a:latin typeface="Gill Sans MT Condensed" panose="020B0506020104020203" pitchFamily="34" charset="0"/>
                <a:ea typeface="Arial Unicode MS" pitchFamily="34" charset="-128"/>
                <a:cs typeface="Tahoma" panose="020B0604030504040204" pitchFamily="34" charset="0"/>
              </a:rPr>
              <a:t> </a:t>
            </a:r>
            <a:r>
              <a:rPr lang="en-US" sz="3600" dirty="0" err="1">
                <a:latin typeface="Gill Sans MT Condensed" panose="020B0506020104020203" pitchFamily="34" charset="0"/>
                <a:ea typeface="Arial Unicode MS" pitchFamily="34" charset="-128"/>
                <a:cs typeface="Tahoma" panose="020B0604030504040204" pitchFamily="34" charset="0"/>
              </a:rPr>
              <a:t>mengikutinya</a:t>
            </a:r>
            <a:r>
              <a:rPr lang="en-US" sz="3600" dirty="0">
                <a:latin typeface="Gill Sans MT Condensed" panose="020B0506020104020203" pitchFamily="34" charset="0"/>
                <a:ea typeface="Arial Unicode MS" pitchFamily="34" charset="-128"/>
                <a:cs typeface="Tahoma" panose="020B0604030504040204" pitchFamily="34" charset="0"/>
              </a:rPr>
              <a:t>, </a:t>
            </a:r>
          </a:p>
          <a:p>
            <a:pPr algn="ctr" eaLnBrk="1" hangingPunct="1">
              <a:buFontTx/>
              <a:buNone/>
            </a:pPr>
            <a:r>
              <a:rPr lang="en-US" sz="3600" dirty="0">
                <a:latin typeface="Gill Sans MT Condensed" panose="020B0506020104020203" pitchFamily="34" charset="0"/>
                <a:ea typeface="Arial Unicode MS" pitchFamily="34" charset="-128"/>
                <a:cs typeface="Tahoma" panose="020B0604030504040204" pitchFamily="34" charset="0"/>
              </a:rPr>
              <a:t>Dan </a:t>
            </a:r>
            <a:r>
              <a:rPr lang="en-US" sz="3600" dirty="0" err="1">
                <a:latin typeface="Gill Sans MT Condensed" panose="020B0506020104020203" pitchFamily="34" charset="0"/>
                <a:ea typeface="Arial Unicode MS" pitchFamily="34" charset="-128"/>
                <a:cs typeface="Tahoma" panose="020B0604030504040204" pitchFamily="34" charset="0"/>
              </a:rPr>
              <a:t>tunjukkanlah</a:t>
            </a:r>
            <a:r>
              <a:rPr lang="en-US" sz="3600" dirty="0">
                <a:latin typeface="Gill Sans MT Condensed" panose="020B0506020104020203" pitchFamily="34" charset="0"/>
                <a:ea typeface="Arial Unicode MS" pitchFamily="34" charset="-128"/>
                <a:cs typeface="Tahoma" panose="020B0604030504040204" pitchFamily="34" charset="0"/>
              </a:rPr>
              <a:t> </a:t>
            </a:r>
            <a:r>
              <a:rPr lang="en-US" sz="3600" dirty="0" err="1">
                <a:latin typeface="Gill Sans MT Condensed" panose="020B0506020104020203" pitchFamily="34" charset="0"/>
                <a:ea typeface="Arial Unicode MS" pitchFamily="34" charset="-128"/>
                <a:cs typeface="Tahoma" panose="020B0604030504040204" pitchFamily="34" charset="0"/>
              </a:rPr>
              <a:t>kepada</a:t>
            </a:r>
            <a:r>
              <a:rPr lang="en-US" sz="3600" dirty="0">
                <a:latin typeface="Gill Sans MT Condensed" panose="020B0506020104020203" pitchFamily="34" charset="0"/>
                <a:ea typeface="Arial Unicode MS" pitchFamily="34" charset="-128"/>
                <a:cs typeface="Tahoma" panose="020B0604030504040204" pitchFamily="34" charset="0"/>
              </a:rPr>
              <a:t> </a:t>
            </a:r>
            <a:r>
              <a:rPr lang="en-US" sz="3600" dirty="0" err="1">
                <a:latin typeface="Gill Sans MT Condensed" panose="020B0506020104020203" pitchFamily="34" charset="0"/>
                <a:ea typeface="Arial Unicode MS" pitchFamily="34" charset="-128"/>
                <a:cs typeface="Tahoma" panose="020B0604030504040204" pitchFamily="34" charset="0"/>
              </a:rPr>
              <a:t>kami</a:t>
            </a:r>
            <a:r>
              <a:rPr lang="en-US" sz="3600" dirty="0">
                <a:latin typeface="Gill Sans MT Condensed" panose="020B0506020104020203" pitchFamily="34" charset="0"/>
                <a:ea typeface="Arial Unicode MS" pitchFamily="34" charset="-128"/>
                <a:cs typeface="Tahoma" panose="020B0604030504040204" pitchFamily="34" charset="0"/>
              </a:rPr>
              <a:t> </a:t>
            </a:r>
            <a:r>
              <a:rPr lang="en-US" sz="3600" dirty="0" err="1">
                <a:latin typeface="Gill Sans MT Condensed" panose="020B0506020104020203" pitchFamily="34" charset="0"/>
                <a:ea typeface="Arial Unicode MS" pitchFamily="34" charset="-128"/>
                <a:cs typeface="Tahoma" panose="020B0604030504040204" pitchFamily="34" charset="0"/>
              </a:rPr>
              <a:t>keburukan</a:t>
            </a:r>
            <a:r>
              <a:rPr lang="en-US" sz="3600" dirty="0">
                <a:latin typeface="Gill Sans MT Condensed" panose="020B0506020104020203" pitchFamily="34" charset="0"/>
                <a:ea typeface="Arial Unicode MS" pitchFamily="34" charset="-128"/>
                <a:cs typeface="Tahoma" panose="020B0604030504040204" pitchFamily="34" charset="0"/>
              </a:rPr>
              <a:t> </a:t>
            </a:r>
            <a:r>
              <a:rPr lang="en-US" sz="3600" dirty="0" err="1">
                <a:latin typeface="Gill Sans MT Condensed" panose="020B0506020104020203" pitchFamily="34" charset="0"/>
                <a:ea typeface="Arial Unicode MS" pitchFamily="34" charset="-128"/>
                <a:cs typeface="Tahoma" panose="020B0604030504040204" pitchFamily="34" charset="0"/>
              </a:rPr>
              <a:t>sehingga</a:t>
            </a:r>
            <a:r>
              <a:rPr lang="en-US" sz="3600" dirty="0">
                <a:latin typeface="Gill Sans MT Condensed" panose="020B0506020104020203" pitchFamily="34" charset="0"/>
                <a:ea typeface="Arial Unicode MS" pitchFamily="34" charset="-128"/>
                <a:cs typeface="Tahoma" panose="020B0604030504040204" pitchFamily="34" charset="0"/>
              </a:rPr>
              <a:t> </a:t>
            </a:r>
            <a:r>
              <a:rPr lang="en-US" sz="3600" dirty="0" err="1">
                <a:latin typeface="Gill Sans MT Condensed" panose="020B0506020104020203" pitchFamily="34" charset="0"/>
                <a:ea typeface="Arial Unicode MS" pitchFamily="34" charset="-128"/>
                <a:cs typeface="Tahoma" panose="020B0604030504040204" pitchFamily="34" charset="0"/>
              </a:rPr>
              <a:t>kami</a:t>
            </a:r>
            <a:r>
              <a:rPr lang="en-US" sz="3600" dirty="0">
                <a:latin typeface="Gill Sans MT Condensed" panose="020B0506020104020203" pitchFamily="34" charset="0"/>
                <a:ea typeface="Arial Unicode MS" pitchFamily="34" charset="-128"/>
                <a:cs typeface="Tahoma" panose="020B0604030504040204" pitchFamily="34" charset="0"/>
              </a:rPr>
              <a:t> </a:t>
            </a:r>
            <a:r>
              <a:rPr lang="en-US" sz="3600" dirty="0" err="1">
                <a:latin typeface="Gill Sans MT Condensed" panose="020B0506020104020203" pitchFamily="34" charset="0"/>
                <a:ea typeface="Arial Unicode MS" pitchFamily="34" charset="-128"/>
                <a:cs typeface="Tahoma" panose="020B0604030504040204" pitchFamily="34" charset="0"/>
              </a:rPr>
              <a:t>dapat</a:t>
            </a:r>
            <a:r>
              <a:rPr lang="en-US" sz="3600" dirty="0">
                <a:latin typeface="Gill Sans MT Condensed" panose="020B0506020104020203" pitchFamily="34" charset="0"/>
                <a:ea typeface="Arial Unicode MS" pitchFamily="34" charset="-128"/>
                <a:cs typeface="Tahoma" panose="020B0604030504040204" pitchFamily="34" charset="0"/>
              </a:rPr>
              <a:t> </a:t>
            </a:r>
            <a:r>
              <a:rPr lang="en-US" sz="3600" dirty="0" err="1">
                <a:latin typeface="Gill Sans MT Condensed" panose="020B0506020104020203" pitchFamily="34" charset="0"/>
                <a:ea typeface="Arial Unicode MS" pitchFamily="34" charset="-128"/>
                <a:cs typeface="Tahoma" panose="020B0604030504040204" pitchFamily="34" charset="0"/>
              </a:rPr>
              <a:t>menjauhinya</a:t>
            </a:r>
            <a:r>
              <a:rPr lang="en-US" sz="3600" dirty="0">
                <a:latin typeface="Gill Sans MT Condensed" panose="020B0506020104020203" pitchFamily="34" charset="0"/>
                <a:ea typeface="Arial Unicode MS" pitchFamily="34" charset="-128"/>
                <a:cs typeface="Tahoma" panose="020B0604030504040204" pitchFamily="34" charset="0"/>
              </a:rPr>
              <a:t>.</a:t>
            </a:r>
          </a:p>
          <a:p>
            <a:pPr eaLnBrk="1" hangingPunct="1"/>
            <a:endParaRPr lang="en-US" sz="2400" dirty="0">
              <a:latin typeface="Gill Sans MT Condensed" panose="020B0506020104020203" pitchFamily="34" charset="0"/>
              <a:ea typeface="Arial Unicode MS" pitchFamily="34" charset="-128"/>
              <a:cs typeface="Tahoma" panose="020B0604030504040204" pitchFamily="34" charset="0"/>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91661" y="1983517"/>
            <a:ext cx="10515600" cy="1736428"/>
          </a:xfrm>
        </p:spPr>
        <p:txBody>
          <a:bodyPr/>
          <a:lstStyle/>
          <a:p>
            <a:br>
              <a:rPr lang="en-US" sz="5400" dirty="0">
                <a:solidFill>
                  <a:schemeClr val="bg1"/>
                </a:solidFill>
                <a:latin typeface="Corbel" panose="020B0503020204020204" pitchFamily="34" charset="0"/>
                <a:cs typeface="Arial" panose="020B0604020202020204" pitchFamily="34" charset="0"/>
              </a:rPr>
            </a:br>
            <a:r>
              <a:rPr lang="en-US" sz="5400" dirty="0" err="1">
                <a:solidFill>
                  <a:schemeClr val="tx1"/>
                </a:solidFill>
                <a:latin typeface="Corbel" panose="020B0503020204020204" pitchFamily="34" charset="0"/>
                <a:cs typeface="Arial" panose="020B0604020202020204" pitchFamily="34" charset="0"/>
              </a:rPr>
              <a:t>Silogisme</a:t>
            </a:r>
            <a:r>
              <a:rPr lang="en-US" sz="5400" dirty="0">
                <a:solidFill>
                  <a:schemeClr val="tx1"/>
                </a:solidFill>
                <a:latin typeface="Corbel" panose="020B0503020204020204" pitchFamily="34" charset="0"/>
                <a:cs typeface="Arial" panose="020B0604020202020204" pitchFamily="34" charset="0"/>
              </a:rPr>
              <a:t> </a:t>
            </a:r>
            <a:r>
              <a:rPr lang="en-US" sz="5400" dirty="0" err="1">
                <a:solidFill>
                  <a:schemeClr val="tx1"/>
                </a:solidFill>
                <a:latin typeface="Corbel" panose="020B0503020204020204" pitchFamily="34" charset="0"/>
                <a:cs typeface="Arial" panose="020B0604020202020204" pitchFamily="34" charset="0"/>
              </a:rPr>
              <a:t>Kategoris</a:t>
            </a:r>
            <a:endParaRPr lang="en-US" sz="5400" dirty="0">
              <a:solidFill>
                <a:schemeClr val="tx1"/>
              </a:solidFill>
              <a:latin typeface="Corbel" panose="020B0503020204020204" pitchFamily="34" charset="0"/>
              <a:cs typeface="Arial" panose="020B0604020202020204" pitchFamily="34" charset="0"/>
            </a:endParaRPr>
          </a:p>
        </p:txBody>
      </p:sp>
      <p:sp>
        <p:nvSpPr>
          <p:cNvPr id="5" name="Text Placeholder 4"/>
          <p:cNvSpPr>
            <a:spLocks noGrp="1"/>
          </p:cNvSpPr>
          <p:nvPr>
            <p:ph type="body" sz="quarter" idx="10"/>
          </p:nvPr>
        </p:nvSpPr>
        <p:spPr>
          <a:xfrm>
            <a:off x="914400" y="4973782"/>
            <a:ext cx="10515600" cy="1219200"/>
          </a:xfrm>
        </p:spPr>
        <p:txBody>
          <a:bodyPr/>
          <a:lstStyle/>
          <a:p>
            <a:r>
              <a:rPr lang="en-US" sz="1600" dirty="0">
                <a:latin typeface="Berlin Sans FB Demi" panose="020E0802020502020306" pitchFamily="34" charset="0"/>
              </a:rPr>
              <a:t>Dewi Amanatun Suryani, S.IP., MPA</a:t>
            </a:r>
          </a:p>
          <a:p>
            <a:r>
              <a:rPr lang="en-US" sz="1600" dirty="0" err="1">
                <a:latin typeface="Berlin Sans FB Demi" panose="020E0802020502020306" pitchFamily="34" charset="0"/>
              </a:rPr>
              <a:t>Disampaikan</a:t>
            </a:r>
            <a:r>
              <a:rPr lang="en-US" sz="1600" dirty="0">
                <a:latin typeface="Berlin Sans FB Demi" panose="020E0802020502020306" pitchFamily="34" charset="0"/>
              </a:rPr>
              <a:t> </a:t>
            </a:r>
            <a:r>
              <a:rPr lang="en-US" sz="1600" dirty="0" err="1">
                <a:latin typeface="Berlin Sans FB Demi" panose="020E0802020502020306" pitchFamily="34" charset="0"/>
              </a:rPr>
              <a:t>pada</a:t>
            </a:r>
            <a:r>
              <a:rPr lang="en-US" sz="1600" dirty="0">
                <a:latin typeface="Berlin Sans FB Demi" panose="020E0802020502020306" pitchFamily="34" charset="0"/>
              </a:rPr>
              <a:t> </a:t>
            </a:r>
            <a:r>
              <a:rPr lang="en-US" sz="1600" dirty="0" err="1">
                <a:latin typeface="Berlin Sans FB Demi" panose="020E0802020502020306" pitchFamily="34" charset="0"/>
              </a:rPr>
              <a:t>Kuliah</a:t>
            </a:r>
            <a:r>
              <a:rPr lang="en-US" sz="1600" dirty="0">
                <a:latin typeface="Berlin Sans FB Demi" panose="020E0802020502020306" pitchFamily="34" charset="0"/>
              </a:rPr>
              <a:t> Dasar-Dasar Logika</a:t>
            </a:r>
          </a:p>
          <a:p>
            <a:r>
              <a:rPr lang="en-US" sz="1600" dirty="0">
                <a:latin typeface="Berlin Sans FB Demi" panose="020E0802020502020306" pitchFamily="34" charset="0"/>
              </a:rPr>
              <a:t>April, </a:t>
            </a:r>
            <a:r>
              <a:rPr lang="en-US" sz="1600" dirty="0" err="1">
                <a:latin typeface="Berlin Sans FB Demi" panose="020E0802020502020306" pitchFamily="34" charset="0"/>
              </a:rPr>
              <a:t>2021</a:t>
            </a:r>
            <a:endParaRPr lang="en-US" sz="1600" dirty="0">
              <a:latin typeface="Berlin Sans FB Demi" panose="020E0802020502020306"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4255" y="1351050"/>
            <a:ext cx="10515600" cy="1325563"/>
          </a:xfrm>
        </p:spPr>
        <p:txBody>
          <a:bodyPr/>
          <a:lstStyle/>
          <a:p>
            <a:r>
              <a:rPr lang="en-US" dirty="0" err="1"/>
              <a:t>Silogisme</a:t>
            </a:r>
            <a:r>
              <a:rPr lang="en-US" dirty="0"/>
              <a:t> </a:t>
            </a:r>
            <a:r>
              <a:rPr lang="en-US" dirty="0" err="1"/>
              <a:t>adalah</a:t>
            </a:r>
            <a:r>
              <a:rPr lang="en-US" dirty="0"/>
              <a:t> proses </a:t>
            </a:r>
            <a:r>
              <a:rPr lang="en-US" dirty="0" err="1"/>
              <a:t>menggabungkan</a:t>
            </a:r>
            <a:r>
              <a:rPr lang="en-US" dirty="0"/>
              <a:t> </a:t>
            </a:r>
            <a:r>
              <a:rPr lang="en-US" dirty="0" err="1"/>
              <a:t>tiga</a:t>
            </a:r>
            <a:r>
              <a:rPr lang="en-US" dirty="0"/>
              <a:t> </a:t>
            </a:r>
            <a:r>
              <a:rPr lang="en-US" dirty="0" err="1"/>
              <a:t>proposisi</a:t>
            </a:r>
            <a:r>
              <a:rPr lang="en-US" dirty="0"/>
              <a:t>, </a:t>
            </a:r>
            <a:r>
              <a:rPr lang="en-US" dirty="0" err="1"/>
              <a:t>dua</a:t>
            </a:r>
            <a:r>
              <a:rPr lang="en-US" dirty="0"/>
              <a:t> </a:t>
            </a:r>
            <a:r>
              <a:rPr lang="en-US" dirty="0" err="1"/>
              <a:t>menjadi</a:t>
            </a:r>
            <a:r>
              <a:rPr lang="en-US" dirty="0"/>
              <a:t> </a:t>
            </a:r>
            <a:r>
              <a:rPr lang="en-US" dirty="0" err="1"/>
              <a:t>dasar</a:t>
            </a:r>
            <a:r>
              <a:rPr lang="en-US" dirty="0"/>
              <a:t> </a:t>
            </a:r>
            <a:r>
              <a:rPr lang="en-US" dirty="0" err="1"/>
              <a:t>penyimpulan</a:t>
            </a:r>
            <a:r>
              <a:rPr lang="en-US" dirty="0"/>
              <a:t>, </a:t>
            </a:r>
            <a:r>
              <a:rPr lang="en-US" dirty="0" err="1"/>
              <a:t>satu</a:t>
            </a:r>
            <a:r>
              <a:rPr lang="en-US" dirty="0"/>
              <a:t> </a:t>
            </a:r>
            <a:r>
              <a:rPr lang="en-US" dirty="0" err="1"/>
              <a:t>menjadi</a:t>
            </a:r>
            <a:r>
              <a:rPr lang="en-US" dirty="0"/>
              <a:t> </a:t>
            </a:r>
            <a:r>
              <a:rPr lang="en-US" dirty="0" err="1"/>
              <a:t>kesimpulan</a:t>
            </a:r>
            <a:r>
              <a:rPr lang="en-US" dirty="0"/>
              <a:t>. </a:t>
            </a:r>
            <a:r>
              <a:rPr lang="en-US" dirty="0" err="1"/>
              <a:t>Silogisme</a:t>
            </a:r>
            <a:r>
              <a:rPr lang="en-US" dirty="0"/>
              <a:t> </a:t>
            </a:r>
            <a:r>
              <a:rPr lang="en-US" dirty="0" err="1"/>
              <a:t>kategoris</a:t>
            </a:r>
            <a:r>
              <a:rPr lang="en-US" dirty="0"/>
              <a:t> </a:t>
            </a:r>
            <a:r>
              <a:rPr lang="en-US" dirty="0" err="1"/>
              <a:t>berarti</a:t>
            </a:r>
            <a:r>
              <a:rPr lang="en-US" dirty="0"/>
              <a:t> argument yang </a:t>
            </a:r>
            <a:r>
              <a:rPr lang="en-US" dirty="0" err="1"/>
              <a:t>terdiri</a:t>
            </a:r>
            <a:r>
              <a:rPr lang="en-US" dirty="0"/>
              <a:t> </a:t>
            </a:r>
            <a:r>
              <a:rPr lang="en-US" dirty="0" err="1"/>
              <a:t>atas</a:t>
            </a:r>
            <a:r>
              <a:rPr lang="en-US" dirty="0"/>
              <a:t> </a:t>
            </a:r>
            <a:r>
              <a:rPr lang="en-US" dirty="0" err="1"/>
              <a:t>tiga</a:t>
            </a:r>
            <a:r>
              <a:rPr lang="en-US" dirty="0"/>
              <a:t> </a:t>
            </a:r>
            <a:r>
              <a:rPr lang="en-US" dirty="0" err="1"/>
              <a:t>proposisi</a:t>
            </a:r>
            <a:r>
              <a:rPr lang="en-US" dirty="0"/>
              <a:t> </a:t>
            </a:r>
            <a:r>
              <a:rPr lang="en-US" dirty="0" err="1"/>
              <a:t>kategoris</a:t>
            </a:r>
            <a:r>
              <a:rPr lang="en-US" dirty="0"/>
              <a:t> yang </a:t>
            </a:r>
            <a:r>
              <a:rPr lang="en-US" dirty="0" err="1"/>
              <a:t>saling</a:t>
            </a:r>
            <a:r>
              <a:rPr lang="en-US" dirty="0"/>
              <a:t> </a:t>
            </a:r>
            <a:r>
              <a:rPr lang="en-US" dirty="0" err="1"/>
              <a:t>berkaitan</a:t>
            </a:r>
            <a:r>
              <a:rPr lang="en-US" dirty="0"/>
              <a:t>, </a:t>
            </a:r>
            <a:r>
              <a:rPr lang="en-US" dirty="0" err="1"/>
              <a:t>dua</a:t>
            </a:r>
            <a:r>
              <a:rPr lang="en-US" dirty="0"/>
              <a:t> </a:t>
            </a:r>
            <a:r>
              <a:rPr lang="en-US" dirty="0" err="1"/>
              <a:t>menjadi</a:t>
            </a:r>
            <a:r>
              <a:rPr lang="en-US" dirty="0"/>
              <a:t> </a:t>
            </a:r>
            <a:r>
              <a:rPr lang="en-US" dirty="0" err="1"/>
              <a:t>dasar</a:t>
            </a:r>
            <a:r>
              <a:rPr lang="en-US" dirty="0"/>
              <a:t> </a:t>
            </a:r>
            <a:r>
              <a:rPr lang="en-US" dirty="0" err="1"/>
              <a:t>penyimpulan</a:t>
            </a:r>
            <a:r>
              <a:rPr lang="en-US" dirty="0"/>
              <a:t> (</a:t>
            </a:r>
            <a:r>
              <a:rPr lang="en-US" dirty="0" err="1"/>
              <a:t>premis</a:t>
            </a:r>
            <a:r>
              <a:rPr lang="en-US" dirty="0"/>
              <a:t>) </a:t>
            </a:r>
            <a:r>
              <a:rPr lang="en-US" dirty="0" err="1"/>
              <a:t>satu</a:t>
            </a:r>
            <a:r>
              <a:rPr lang="en-US" dirty="0"/>
              <a:t> </a:t>
            </a:r>
            <a:r>
              <a:rPr lang="en-US" dirty="0" err="1"/>
              <a:t>menjadi</a:t>
            </a:r>
            <a:r>
              <a:rPr lang="en-US" dirty="0"/>
              <a:t> </a:t>
            </a:r>
            <a:r>
              <a:rPr lang="en-US" dirty="0" err="1"/>
              <a:t>kesimpulan</a:t>
            </a:r>
            <a:r>
              <a:rPr lang="en-US" dirty="0"/>
              <a:t> yang </a:t>
            </a:r>
            <a:r>
              <a:rPr lang="en-US" dirty="0" err="1"/>
              <a:t>ditarik</a:t>
            </a:r>
            <a:r>
              <a:rPr lang="en-US" dirty="0"/>
              <a:t> (</a:t>
            </a:r>
            <a:r>
              <a:rPr lang="en-US" dirty="0" err="1"/>
              <a:t>konklusi</a:t>
            </a:r>
            <a:r>
              <a:rPr lang="en-US" dirty="0"/>
              <a:t>).</a:t>
            </a:r>
            <a:br>
              <a:rPr lang="en-US" dirty="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5DA81-338B-47C9-97C6-E561D0D1291A}"/>
              </a:ext>
            </a:extLst>
          </p:cNvPr>
          <p:cNvSpPr>
            <a:spLocks noGrp="1"/>
          </p:cNvSpPr>
          <p:nvPr>
            <p:ph type="title"/>
          </p:nvPr>
        </p:nvSpPr>
        <p:spPr/>
        <p:txBody>
          <a:bodyPr/>
          <a:lstStyle/>
          <a:p>
            <a:r>
              <a:rPr lang="en-US" dirty="0" err="1"/>
              <a:t>Seluruh</a:t>
            </a:r>
            <a:r>
              <a:rPr lang="en-US" dirty="0"/>
              <a:t> </a:t>
            </a:r>
            <a:r>
              <a:rPr lang="en-US" dirty="0" err="1"/>
              <a:t>argumen</a:t>
            </a:r>
            <a:r>
              <a:rPr lang="en-US" dirty="0"/>
              <a:t> </a:t>
            </a:r>
            <a:r>
              <a:rPr lang="en-US" dirty="0" err="1"/>
              <a:t>mengandung</a:t>
            </a:r>
            <a:r>
              <a:rPr lang="en-US" dirty="0"/>
              <a:t> </a:t>
            </a:r>
            <a:r>
              <a:rPr lang="en-US" dirty="0" err="1"/>
              <a:t>tiga</a:t>
            </a:r>
            <a:r>
              <a:rPr lang="en-US" dirty="0"/>
              <a:t> </a:t>
            </a:r>
            <a:r>
              <a:rPr lang="en-US" dirty="0" err="1"/>
              <a:t>proposisi</a:t>
            </a:r>
            <a:endParaRPr lang="en-ID" dirty="0"/>
          </a:p>
        </p:txBody>
      </p:sp>
      <p:sp>
        <p:nvSpPr>
          <p:cNvPr id="3" name="Content Placeholder 2">
            <a:extLst>
              <a:ext uri="{FF2B5EF4-FFF2-40B4-BE49-F238E27FC236}">
                <a16:creationId xmlns:a16="http://schemas.microsoft.com/office/drawing/2014/main" id="{A17C12C7-4B57-444F-9868-867B2FC5FB2A}"/>
              </a:ext>
            </a:extLst>
          </p:cNvPr>
          <p:cNvSpPr>
            <a:spLocks noGrp="1"/>
          </p:cNvSpPr>
          <p:nvPr>
            <p:ph sz="quarter" idx="10"/>
          </p:nvPr>
        </p:nvSpPr>
        <p:spPr/>
        <p:txBody>
          <a:bodyPr/>
          <a:lstStyle/>
          <a:p>
            <a:r>
              <a:rPr lang="en-US" dirty="0" err="1"/>
              <a:t>Pengertian</a:t>
            </a:r>
            <a:r>
              <a:rPr lang="en-US" dirty="0"/>
              <a:t> yang </a:t>
            </a:r>
            <a:r>
              <a:rPr lang="en-US" dirty="0" err="1"/>
              <a:t>menjadi</a:t>
            </a:r>
            <a:r>
              <a:rPr lang="en-US" dirty="0"/>
              <a:t> </a:t>
            </a:r>
            <a:r>
              <a:rPr lang="en-US" dirty="0" err="1"/>
              <a:t>subjek</a:t>
            </a:r>
            <a:r>
              <a:rPr lang="en-US" dirty="0"/>
              <a:t>  (S) </a:t>
            </a:r>
            <a:r>
              <a:rPr lang="en-US" dirty="0" err="1"/>
              <a:t>kesimpulan</a:t>
            </a:r>
            <a:r>
              <a:rPr lang="en-US" dirty="0"/>
              <a:t> </a:t>
            </a:r>
            <a:r>
              <a:rPr lang="en-US" dirty="0" err="1"/>
              <a:t>disebut</a:t>
            </a:r>
            <a:r>
              <a:rPr lang="en-US" dirty="0"/>
              <a:t> term minor</a:t>
            </a:r>
          </a:p>
          <a:p>
            <a:r>
              <a:rPr lang="en-US" dirty="0" err="1"/>
              <a:t>Pengertian</a:t>
            </a:r>
            <a:r>
              <a:rPr lang="en-US" dirty="0"/>
              <a:t> yang </a:t>
            </a:r>
            <a:r>
              <a:rPr lang="en-US" dirty="0" err="1"/>
              <a:t>menjadi</a:t>
            </a:r>
            <a:r>
              <a:rPr lang="en-US" dirty="0"/>
              <a:t> </a:t>
            </a:r>
            <a:r>
              <a:rPr lang="en-US" dirty="0" err="1"/>
              <a:t>predikat</a:t>
            </a:r>
            <a:r>
              <a:rPr lang="en-US" dirty="0"/>
              <a:t> (P) </a:t>
            </a:r>
            <a:r>
              <a:rPr lang="en-US" dirty="0" err="1"/>
              <a:t>kesimpulan</a:t>
            </a:r>
            <a:r>
              <a:rPr lang="en-US" dirty="0"/>
              <a:t> </a:t>
            </a:r>
            <a:r>
              <a:rPr lang="en-US" dirty="0" err="1"/>
              <a:t>disebut</a:t>
            </a:r>
            <a:r>
              <a:rPr lang="en-US" dirty="0"/>
              <a:t> term mayor</a:t>
            </a:r>
          </a:p>
          <a:p>
            <a:r>
              <a:rPr lang="en-US" dirty="0" err="1"/>
              <a:t>Pengertian</a:t>
            </a:r>
            <a:r>
              <a:rPr lang="en-US" dirty="0"/>
              <a:t> yang </a:t>
            </a:r>
            <a:r>
              <a:rPr lang="en-US" dirty="0" err="1"/>
              <a:t>tidak</a:t>
            </a:r>
            <a:r>
              <a:rPr lang="en-US" dirty="0"/>
              <a:t> </a:t>
            </a:r>
            <a:r>
              <a:rPr lang="en-US" dirty="0" err="1"/>
              <a:t>terdapat</a:t>
            </a:r>
            <a:r>
              <a:rPr lang="en-US" dirty="0"/>
              <a:t> </a:t>
            </a:r>
            <a:r>
              <a:rPr lang="en-US" dirty="0" err="1"/>
              <a:t>dalam</a:t>
            </a:r>
            <a:r>
              <a:rPr lang="en-US" dirty="0"/>
              <a:t> </a:t>
            </a:r>
            <a:r>
              <a:rPr lang="en-US" dirty="0" err="1"/>
              <a:t>kesimpulan</a:t>
            </a:r>
            <a:r>
              <a:rPr lang="en-US" dirty="0"/>
              <a:t> </a:t>
            </a:r>
            <a:r>
              <a:rPr lang="en-US" dirty="0" err="1"/>
              <a:t>tetapi</a:t>
            </a:r>
            <a:r>
              <a:rPr lang="en-US" dirty="0"/>
              <a:t> </a:t>
            </a:r>
            <a:r>
              <a:rPr lang="en-US" dirty="0" err="1"/>
              <a:t>terdapat</a:t>
            </a:r>
            <a:r>
              <a:rPr lang="en-US" dirty="0"/>
              <a:t> </a:t>
            </a:r>
            <a:r>
              <a:rPr lang="en-US" dirty="0" err="1"/>
              <a:t>dalam</a:t>
            </a:r>
            <a:r>
              <a:rPr lang="en-US" dirty="0"/>
              <a:t> </a:t>
            </a:r>
            <a:r>
              <a:rPr lang="en-US" dirty="0" err="1"/>
              <a:t>kedua</a:t>
            </a:r>
            <a:r>
              <a:rPr lang="en-US" dirty="0"/>
              <a:t> </a:t>
            </a:r>
            <a:r>
              <a:rPr lang="en-US" dirty="0" err="1"/>
              <a:t>premis</a:t>
            </a:r>
            <a:r>
              <a:rPr lang="en-US" dirty="0"/>
              <a:t> </a:t>
            </a:r>
            <a:r>
              <a:rPr lang="en-US" dirty="0" err="1"/>
              <a:t>disebut</a:t>
            </a:r>
            <a:r>
              <a:rPr lang="en-US" dirty="0"/>
              <a:t> term </a:t>
            </a:r>
            <a:r>
              <a:rPr lang="en-US" dirty="0" err="1"/>
              <a:t>antara</a:t>
            </a:r>
            <a:r>
              <a:rPr lang="en-US" dirty="0"/>
              <a:t>/</a:t>
            </a:r>
            <a:r>
              <a:rPr lang="en-US" dirty="0" err="1"/>
              <a:t>pembanding</a:t>
            </a:r>
            <a:r>
              <a:rPr lang="en-US" dirty="0"/>
              <a:t> (M)</a:t>
            </a:r>
          </a:p>
          <a:p>
            <a:endParaRPr lang="en-US" dirty="0"/>
          </a:p>
          <a:p>
            <a:pPr marL="0" indent="0">
              <a:buNone/>
            </a:pPr>
            <a:r>
              <a:rPr lang="en-US" dirty="0" err="1"/>
              <a:t>Premis</a:t>
            </a:r>
            <a:r>
              <a:rPr lang="en-US" dirty="0"/>
              <a:t> yang </a:t>
            </a:r>
            <a:r>
              <a:rPr lang="en-US" dirty="0" err="1"/>
              <a:t>memuat</a:t>
            </a:r>
            <a:r>
              <a:rPr lang="en-US" dirty="0"/>
              <a:t> term minor </a:t>
            </a:r>
            <a:r>
              <a:rPr lang="en-US" dirty="0" err="1"/>
              <a:t>disebut</a:t>
            </a:r>
            <a:r>
              <a:rPr lang="en-US" dirty="0"/>
              <a:t> </a:t>
            </a:r>
            <a:r>
              <a:rPr lang="en-US" dirty="0" err="1"/>
              <a:t>premis</a:t>
            </a:r>
            <a:r>
              <a:rPr lang="en-US" dirty="0"/>
              <a:t> minor</a:t>
            </a:r>
          </a:p>
          <a:p>
            <a:pPr marL="0" indent="0">
              <a:buNone/>
            </a:pPr>
            <a:r>
              <a:rPr lang="en-US" dirty="0" err="1"/>
              <a:t>Premis</a:t>
            </a:r>
            <a:r>
              <a:rPr lang="en-US" dirty="0"/>
              <a:t> yang </a:t>
            </a:r>
            <a:r>
              <a:rPr lang="en-US" dirty="0" err="1"/>
              <a:t>emmuat</a:t>
            </a:r>
            <a:r>
              <a:rPr lang="en-US" dirty="0"/>
              <a:t> term mayor </a:t>
            </a:r>
            <a:r>
              <a:rPr lang="en-US" dirty="0" err="1"/>
              <a:t>disebut</a:t>
            </a:r>
            <a:r>
              <a:rPr lang="en-US" dirty="0"/>
              <a:t> </a:t>
            </a:r>
            <a:r>
              <a:rPr lang="en-US" dirty="0" err="1"/>
              <a:t>premis</a:t>
            </a:r>
            <a:r>
              <a:rPr lang="en-US" dirty="0"/>
              <a:t> mayor</a:t>
            </a:r>
          </a:p>
          <a:p>
            <a:endParaRPr lang="en-ID" dirty="0"/>
          </a:p>
        </p:txBody>
      </p:sp>
    </p:spTree>
    <p:extLst>
      <p:ext uri="{BB962C8B-B14F-4D97-AF65-F5344CB8AC3E}">
        <p14:creationId xmlns:p14="http://schemas.microsoft.com/office/powerpoint/2010/main" val="2653728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1B120-217D-4F70-BE07-95659651D635}"/>
              </a:ext>
            </a:extLst>
          </p:cNvPr>
          <p:cNvSpPr>
            <a:spLocks noGrp="1"/>
          </p:cNvSpPr>
          <p:nvPr>
            <p:ph type="title"/>
          </p:nvPr>
        </p:nvSpPr>
        <p:spPr>
          <a:xfrm>
            <a:off x="1295403" y="1090067"/>
            <a:ext cx="10081120" cy="432048"/>
          </a:xfrm>
        </p:spPr>
        <p:txBody>
          <a:bodyPr/>
          <a:lstStyle/>
          <a:p>
            <a:r>
              <a:rPr lang="en-US" dirty="0" err="1"/>
              <a:t>Dalam</a:t>
            </a:r>
            <a:r>
              <a:rPr lang="en-US" dirty="0"/>
              <a:t> </a:t>
            </a:r>
            <a:r>
              <a:rPr lang="en-US" dirty="0" err="1"/>
              <a:t>Silogisme</a:t>
            </a:r>
            <a:r>
              <a:rPr lang="en-US" dirty="0"/>
              <a:t> </a:t>
            </a:r>
            <a:r>
              <a:rPr lang="en-US" dirty="0" err="1"/>
              <a:t>terdapat</a:t>
            </a:r>
            <a:r>
              <a:rPr lang="en-US" dirty="0"/>
              <a:t> </a:t>
            </a:r>
            <a:r>
              <a:rPr lang="en-US" dirty="0" err="1"/>
              <a:t>tiga</a:t>
            </a:r>
            <a:r>
              <a:rPr lang="en-US" dirty="0"/>
              <a:t> </a:t>
            </a:r>
            <a:r>
              <a:rPr lang="en-US" dirty="0" err="1"/>
              <a:t>proposisi</a:t>
            </a:r>
            <a:r>
              <a:rPr lang="en-US" dirty="0"/>
              <a:t>, </a:t>
            </a:r>
            <a:r>
              <a:rPr lang="en-US" dirty="0" err="1"/>
              <a:t>yakni</a:t>
            </a:r>
            <a:r>
              <a:rPr lang="en-US" dirty="0"/>
              <a:t> </a:t>
            </a:r>
            <a:r>
              <a:rPr lang="en-US" dirty="0" err="1"/>
              <a:t>premis</a:t>
            </a:r>
            <a:r>
              <a:rPr lang="en-US" dirty="0"/>
              <a:t> mayor, </a:t>
            </a:r>
            <a:r>
              <a:rPr lang="en-US" dirty="0" err="1"/>
              <a:t>premis</a:t>
            </a:r>
            <a:r>
              <a:rPr lang="en-US" dirty="0"/>
              <a:t> minor, dan </a:t>
            </a:r>
            <a:r>
              <a:rPr lang="en-US" dirty="0" err="1"/>
              <a:t>kesimpulan</a:t>
            </a:r>
            <a:endParaRPr lang="en-ID" dirty="0"/>
          </a:p>
        </p:txBody>
      </p:sp>
      <p:sp>
        <p:nvSpPr>
          <p:cNvPr id="3" name="Content Placeholder 2">
            <a:extLst>
              <a:ext uri="{FF2B5EF4-FFF2-40B4-BE49-F238E27FC236}">
                <a16:creationId xmlns:a16="http://schemas.microsoft.com/office/drawing/2014/main" id="{2742DA44-802D-4B27-B718-C08DE29B594C}"/>
              </a:ext>
            </a:extLst>
          </p:cNvPr>
          <p:cNvSpPr>
            <a:spLocks noGrp="1"/>
          </p:cNvSpPr>
          <p:nvPr>
            <p:ph sz="quarter" idx="10"/>
          </p:nvPr>
        </p:nvSpPr>
        <p:spPr/>
        <p:txBody>
          <a:bodyPr/>
          <a:lstStyle/>
          <a:p>
            <a:pPr marL="0" indent="0">
              <a:buNone/>
            </a:pPr>
            <a:r>
              <a:rPr lang="en-US" dirty="0" err="1"/>
              <a:t>Contoh</a:t>
            </a:r>
            <a:r>
              <a:rPr lang="en-US" dirty="0"/>
              <a:t>:</a:t>
            </a:r>
          </a:p>
          <a:p>
            <a:pPr marL="0" indent="0">
              <a:buNone/>
            </a:pPr>
            <a:r>
              <a:rPr lang="en-US" dirty="0" err="1"/>
              <a:t>Semua</a:t>
            </a:r>
            <a:r>
              <a:rPr lang="en-US" dirty="0"/>
              <a:t> </a:t>
            </a:r>
            <a:r>
              <a:rPr lang="en-US" dirty="0" err="1"/>
              <a:t>binatang</a:t>
            </a:r>
            <a:r>
              <a:rPr lang="en-US" dirty="0"/>
              <a:t> </a:t>
            </a:r>
            <a:r>
              <a:rPr lang="en-US" dirty="0" err="1"/>
              <a:t>makan</a:t>
            </a:r>
            <a:r>
              <a:rPr lang="en-US" dirty="0"/>
              <a:t>. </a:t>
            </a:r>
            <a:r>
              <a:rPr lang="en-US" dirty="0" err="1"/>
              <a:t>Sapi</a:t>
            </a:r>
            <a:r>
              <a:rPr lang="en-US" dirty="0"/>
              <a:t> </a:t>
            </a:r>
            <a:r>
              <a:rPr lang="en-US" dirty="0" err="1"/>
              <a:t>adalah</a:t>
            </a:r>
            <a:r>
              <a:rPr lang="en-US" dirty="0"/>
              <a:t> </a:t>
            </a:r>
            <a:r>
              <a:rPr lang="en-US" dirty="0" err="1"/>
              <a:t>binatang</a:t>
            </a:r>
            <a:r>
              <a:rPr lang="en-US" dirty="0"/>
              <a:t>. Jadi, </a:t>
            </a:r>
            <a:r>
              <a:rPr lang="en-US" dirty="0" err="1"/>
              <a:t>sapi</a:t>
            </a:r>
            <a:r>
              <a:rPr lang="en-US" dirty="0"/>
              <a:t> </a:t>
            </a:r>
            <a:r>
              <a:rPr lang="en-US" dirty="0" err="1"/>
              <a:t>makan</a:t>
            </a:r>
            <a:endParaRPr lang="en-US" dirty="0"/>
          </a:p>
          <a:p>
            <a:pPr marL="0" indent="0">
              <a:buNone/>
            </a:pPr>
            <a:r>
              <a:rPr lang="en-US" dirty="0" err="1"/>
              <a:t>Dalam</a:t>
            </a:r>
            <a:r>
              <a:rPr lang="en-US" dirty="0"/>
              <a:t> </a:t>
            </a:r>
            <a:r>
              <a:rPr lang="en-US" dirty="0" err="1"/>
              <a:t>contoh</a:t>
            </a:r>
            <a:r>
              <a:rPr lang="en-US" dirty="0"/>
              <a:t> </a:t>
            </a:r>
            <a:r>
              <a:rPr lang="en-US" dirty="0" err="1"/>
              <a:t>tersebut</a:t>
            </a:r>
            <a:r>
              <a:rPr lang="en-US" dirty="0"/>
              <a:t>:</a:t>
            </a:r>
          </a:p>
          <a:p>
            <a:pPr marL="0" indent="0">
              <a:buNone/>
            </a:pPr>
            <a:r>
              <a:rPr lang="en-US" dirty="0"/>
              <a:t>Term minor (S): </a:t>
            </a:r>
            <a:r>
              <a:rPr lang="en-US" dirty="0" err="1"/>
              <a:t>sapi</a:t>
            </a:r>
            <a:r>
              <a:rPr lang="en-US" dirty="0"/>
              <a:t>. Term mayor (P): </a:t>
            </a:r>
            <a:r>
              <a:rPr lang="en-US" dirty="0" err="1"/>
              <a:t>makan</a:t>
            </a:r>
            <a:r>
              <a:rPr lang="en-US" dirty="0"/>
              <a:t>. Term </a:t>
            </a:r>
            <a:r>
              <a:rPr lang="en-US" dirty="0" err="1"/>
              <a:t>Pembanding</a:t>
            </a:r>
            <a:r>
              <a:rPr lang="en-US" dirty="0"/>
              <a:t> (M): </a:t>
            </a:r>
            <a:r>
              <a:rPr lang="en-US" dirty="0" err="1"/>
              <a:t>binatang</a:t>
            </a:r>
            <a:endParaRPr lang="en-US" dirty="0"/>
          </a:p>
          <a:p>
            <a:pPr marL="0" indent="0">
              <a:buNone/>
            </a:pPr>
            <a:r>
              <a:rPr lang="en-US" dirty="0" err="1"/>
              <a:t>Semua</a:t>
            </a:r>
            <a:r>
              <a:rPr lang="en-US" dirty="0"/>
              <a:t> </a:t>
            </a:r>
            <a:r>
              <a:rPr lang="en-US" dirty="0" err="1"/>
              <a:t>Binatang</a:t>
            </a:r>
            <a:r>
              <a:rPr lang="en-US" dirty="0"/>
              <a:t> </a:t>
            </a:r>
            <a:r>
              <a:rPr lang="en-US" dirty="0" err="1"/>
              <a:t>Makan</a:t>
            </a:r>
            <a:r>
              <a:rPr lang="en-US" dirty="0"/>
              <a:t> : </a:t>
            </a:r>
            <a:r>
              <a:rPr lang="en-US" dirty="0" err="1"/>
              <a:t>Premis</a:t>
            </a:r>
            <a:r>
              <a:rPr lang="en-US" dirty="0"/>
              <a:t> Mayor</a:t>
            </a:r>
          </a:p>
          <a:p>
            <a:pPr marL="0" indent="0">
              <a:buNone/>
            </a:pPr>
            <a:r>
              <a:rPr lang="en-US" dirty="0" err="1"/>
              <a:t>Sapi</a:t>
            </a:r>
            <a:r>
              <a:rPr lang="en-US" dirty="0"/>
              <a:t> </a:t>
            </a:r>
            <a:r>
              <a:rPr lang="en-US" dirty="0" err="1"/>
              <a:t>itu</a:t>
            </a:r>
            <a:r>
              <a:rPr lang="en-US" dirty="0"/>
              <a:t> </a:t>
            </a:r>
            <a:r>
              <a:rPr lang="en-US" dirty="0" err="1"/>
              <a:t>binatang</a:t>
            </a:r>
            <a:r>
              <a:rPr lang="en-US" dirty="0"/>
              <a:t>: </a:t>
            </a:r>
            <a:r>
              <a:rPr lang="en-US" dirty="0" err="1"/>
              <a:t>Premis</a:t>
            </a:r>
            <a:r>
              <a:rPr lang="en-US" dirty="0"/>
              <a:t> Minor</a:t>
            </a:r>
          </a:p>
          <a:p>
            <a:pPr marL="0" indent="0">
              <a:buNone/>
            </a:pPr>
            <a:r>
              <a:rPr lang="en-US" dirty="0"/>
              <a:t>Kesimpulan </a:t>
            </a:r>
            <a:r>
              <a:rPr lang="en-US" dirty="0" err="1"/>
              <a:t>atau</a:t>
            </a:r>
            <a:r>
              <a:rPr lang="en-US" dirty="0"/>
              <a:t> </a:t>
            </a:r>
            <a:r>
              <a:rPr lang="en-US" dirty="0" err="1"/>
              <a:t>konklusi</a:t>
            </a:r>
            <a:r>
              <a:rPr lang="en-US" dirty="0"/>
              <a:t> : </a:t>
            </a:r>
            <a:r>
              <a:rPr lang="en-US" dirty="0" err="1"/>
              <a:t>Sapi</a:t>
            </a:r>
            <a:r>
              <a:rPr lang="en-US" dirty="0"/>
              <a:t> </a:t>
            </a:r>
            <a:r>
              <a:rPr lang="en-US" dirty="0" err="1"/>
              <a:t>Makan</a:t>
            </a:r>
            <a:endParaRPr lang="en-US" dirty="0"/>
          </a:p>
          <a:p>
            <a:pPr marL="0" indent="0">
              <a:buNone/>
            </a:pPr>
            <a:endParaRPr lang="en-US" dirty="0"/>
          </a:p>
          <a:p>
            <a:pPr marL="0" indent="0">
              <a:buNone/>
            </a:pPr>
            <a:endParaRPr lang="en-US" dirty="0"/>
          </a:p>
          <a:p>
            <a:pPr marL="0" indent="0">
              <a:buNone/>
            </a:pPr>
            <a:endParaRPr lang="en-ID" dirty="0"/>
          </a:p>
        </p:txBody>
      </p:sp>
    </p:spTree>
    <p:extLst>
      <p:ext uri="{BB962C8B-B14F-4D97-AF65-F5344CB8AC3E}">
        <p14:creationId xmlns:p14="http://schemas.microsoft.com/office/powerpoint/2010/main" val="1748322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440805" y="292100"/>
            <a:ext cx="5098415" cy="431800"/>
          </a:xfrm>
        </p:spPr>
        <p:txBody>
          <a:bodyPr/>
          <a:lstStyle/>
          <a:p>
            <a:r>
              <a:rPr lang="en-US" dirty="0"/>
              <a:t>BENTUK DAN MODUS SILOGISME</a:t>
            </a:r>
          </a:p>
        </p:txBody>
      </p:sp>
      <p:sp>
        <p:nvSpPr>
          <p:cNvPr id="4" name="Content Placeholder 3"/>
          <p:cNvSpPr>
            <a:spLocks noGrp="1"/>
          </p:cNvSpPr>
          <p:nvPr>
            <p:ph sz="quarter" idx="10"/>
          </p:nvPr>
        </p:nvSpPr>
        <p:spPr>
          <a:xfrm>
            <a:off x="365760" y="1269365"/>
            <a:ext cx="11572875" cy="4319905"/>
          </a:xfrm>
        </p:spPr>
        <p:txBody>
          <a:bodyPr/>
          <a:lstStyle/>
          <a:p>
            <a:pPr marL="457200" indent="-457200">
              <a:buFont typeface="+mj-lt"/>
              <a:buAutoNum type="arabicPeriod"/>
            </a:pPr>
            <a:r>
              <a:rPr lang="en-US" dirty="0" err="1"/>
              <a:t>Silogisme</a:t>
            </a:r>
            <a:r>
              <a:rPr lang="en-US" dirty="0"/>
              <a:t> Sub-Pre. </a:t>
            </a:r>
            <a:r>
              <a:rPr lang="en-US" dirty="0" err="1"/>
              <a:t>Suatu</a:t>
            </a:r>
            <a:r>
              <a:rPr lang="en-US" dirty="0"/>
              <a:t> </a:t>
            </a:r>
            <a:r>
              <a:rPr lang="en-US" dirty="0" err="1"/>
              <a:t>bentuk</a:t>
            </a:r>
            <a:r>
              <a:rPr lang="en-US" dirty="0"/>
              <a:t> </a:t>
            </a:r>
            <a:r>
              <a:rPr lang="en-US" dirty="0" err="1"/>
              <a:t>silogisme</a:t>
            </a:r>
            <a:r>
              <a:rPr lang="en-US" dirty="0"/>
              <a:t> yang term </a:t>
            </a:r>
            <a:r>
              <a:rPr lang="en-US" dirty="0" err="1"/>
              <a:t>pembandingnya</a:t>
            </a:r>
            <a:r>
              <a:rPr lang="en-US" dirty="0"/>
              <a:t> </a:t>
            </a:r>
            <a:r>
              <a:rPr lang="en-US" dirty="0" err="1"/>
              <a:t>dalam</a:t>
            </a:r>
            <a:r>
              <a:rPr lang="en-US" dirty="0"/>
              <a:t> </a:t>
            </a:r>
            <a:r>
              <a:rPr lang="en-US" dirty="0" err="1"/>
              <a:t>premis</a:t>
            </a:r>
            <a:r>
              <a:rPr lang="en-US" dirty="0"/>
              <a:t> </a:t>
            </a:r>
            <a:r>
              <a:rPr lang="en-US" dirty="0" err="1"/>
              <a:t>pertama</a:t>
            </a:r>
            <a:r>
              <a:rPr lang="en-US" dirty="0"/>
              <a:t> </a:t>
            </a:r>
            <a:r>
              <a:rPr lang="en-US" dirty="0" err="1"/>
              <a:t>sebagai</a:t>
            </a:r>
            <a:r>
              <a:rPr lang="en-US" dirty="0"/>
              <a:t> </a:t>
            </a:r>
            <a:r>
              <a:rPr lang="en-US" dirty="0" err="1"/>
              <a:t>subjek</a:t>
            </a:r>
            <a:r>
              <a:rPr lang="en-US" dirty="0"/>
              <a:t> dan </a:t>
            </a:r>
            <a:r>
              <a:rPr lang="en-US" dirty="0" err="1"/>
              <a:t>dalam</a:t>
            </a:r>
            <a:r>
              <a:rPr lang="en-US" dirty="0"/>
              <a:t> </a:t>
            </a:r>
            <a:r>
              <a:rPr lang="en-US" dirty="0" err="1"/>
              <a:t>premis</a:t>
            </a:r>
            <a:r>
              <a:rPr lang="en-US" dirty="0"/>
              <a:t> </a:t>
            </a:r>
            <a:r>
              <a:rPr lang="en-US" dirty="0" err="1"/>
              <a:t>kedua</a:t>
            </a:r>
            <a:r>
              <a:rPr lang="en-US" dirty="0"/>
              <a:t> </a:t>
            </a:r>
            <a:r>
              <a:rPr lang="en-US" dirty="0" err="1"/>
              <a:t>sebagai</a:t>
            </a:r>
            <a:r>
              <a:rPr lang="en-US" dirty="0"/>
              <a:t> </a:t>
            </a:r>
            <a:r>
              <a:rPr lang="en-US" dirty="0" err="1"/>
              <a:t>predikat</a:t>
            </a:r>
            <a:r>
              <a:rPr lang="en-US" dirty="0"/>
              <a:t>.</a:t>
            </a:r>
          </a:p>
          <a:p>
            <a:pPr marL="457200" indent="-457200">
              <a:buFont typeface="+mj-lt"/>
              <a:buAutoNum type="arabicPeriod"/>
            </a:pPr>
            <a:r>
              <a:rPr lang="en-US" dirty="0" err="1"/>
              <a:t>Silogisme</a:t>
            </a:r>
            <a:r>
              <a:rPr lang="en-US" dirty="0"/>
              <a:t> Bis-Pre. </a:t>
            </a:r>
            <a:r>
              <a:rPr lang="en-US" dirty="0" err="1"/>
              <a:t>Suatu</a:t>
            </a:r>
            <a:r>
              <a:rPr lang="en-US" dirty="0"/>
              <a:t> </a:t>
            </a:r>
            <a:r>
              <a:rPr lang="en-US" dirty="0" err="1"/>
              <a:t>bentuk</a:t>
            </a:r>
            <a:r>
              <a:rPr lang="en-US" dirty="0"/>
              <a:t> </a:t>
            </a:r>
            <a:r>
              <a:rPr lang="en-US" dirty="0" err="1"/>
              <a:t>silogisme</a:t>
            </a:r>
            <a:r>
              <a:rPr lang="en-US" dirty="0"/>
              <a:t> yang term </a:t>
            </a:r>
            <a:r>
              <a:rPr lang="en-US" dirty="0" err="1"/>
              <a:t>pembandingnya</a:t>
            </a:r>
            <a:r>
              <a:rPr lang="en-US" dirty="0"/>
              <a:t> </a:t>
            </a:r>
            <a:r>
              <a:rPr lang="en-US" dirty="0" err="1"/>
              <a:t>menjadi</a:t>
            </a:r>
            <a:r>
              <a:rPr lang="en-US" dirty="0"/>
              <a:t> </a:t>
            </a:r>
            <a:r>
              <a:rPr lang="en-US" dirty="0" err="1"/>
              <a:t>predikat</a:t>
            </a:r>
            <a:r>
              <a:rPr lang="en-US" dirty="0"/>
              <a:t> </a:t>
            </a:r>
            <a:r>
              <a:rPr lang="en-US" dirty="0" err="1"/>
              <a:t>dalam</a:t>
            </a:r>
            <a:r>
              <a:rPr lang="en-US" dirty="0"/>
              <a:t> </a:t>
            </a:r>
            <a:r>
              <a:rPr lang="en-US" dirty="0" err="1"/>
              <a:t>kedua</a:t>
            </a:r>
            <a:r>
              <a:rPr lang="en-US" dirty="0"/>
              <a:t> </a:t>
            </a:r>
            <a:r>
              <a:rPr lang="en-US" dirty="0" err="1"/>
              <a:t>premis</a:t>
            </a:r>
            <a:r>
              <a:rPr lang="en-US" dirty="0"/>
              <a:t>.</a:t>
            </a:r>
          </a:p>
          <a:p>
            <a:pPr marL="457200" indent="-457200">
              <a:buFont typeface="+mj-lt"/>
              <a:buAutoNum type="arabicPeriod"/>
            </a:pPr>
            <a:r>
              <a:rPr lang="en-US" dirty="0" err="1"/>
              <a:t>Silogisme</a:t>
            </a:r>
            <a:r>
              <a:rPr lang="en-US" dirty="0"/>
              <a:t> </a:t>
            </a:r>
            <a:r>
              <a:rPr lang="en-US" dirty="0" err="1"/>
              <a:t>Bis_sub</a:t>
            </a:r>
            <a:r>
              <a:rPr lang="en-US" dirty="0"/>
              <a:t>. </a:t>
            </a:r>
            <a:r>
              <a:rPr lang="en-US" dirty="0" err="1"/>
              <a:t>Suatu</a:t>
            </a:r>
            <a:r>
              <a:rPr lang="en-US" dirty="0"/>
              <a:t> </a:t>
            </a:r>
            <a:r>
              <a:rPr lang="en-US" dirty="0" err="1"/>
              <a:t>bentuk</a:t>
            </a:r>
            <a:r>
              <a:rPr lang="en-US" dirty="0"/>
              <a:t> </a:t>
            </a:r>
            <a:r>
              <a:rPr lang="en-US" dirty="0" err="1"/>
              <a:t>silogisme</a:t>
            </a:r>
            <a:r>
              <a:rPr lang="en-US" dirty="0"/>
              <a:t> yang term </a:t>
            </a:r>
            <a:r>
              <a:rPr lang="en-US" dirty="0" err="1"/>
              <a:t>pembandingnya</a:t>
            </a:r>
            <a:r>
              <a:rPr lang="en-US" dirty="0"/>
              <a:t> </a:t>
            </a:r>
            <a:r>
              <a:rPr lang="en-US" dirty="0" err="1"/>
              <a:t>menjadi</a:t>
            </a:r>
            <a:r>
              <a:rPr lang="en-US" dirty="0"/>
              <a:t> </a:t>
            </a:r>
            <a:r>
              <a:rPr lang="en-US" dirty="0" err="1"/>
              <a:t>subjek</a:t>
            </a:r>
            <a:r>
              <a:rPr lang="en-US" dirty="0"/>
              <a:t> </a:t>
            </a:r>
            <a:r>
              <a:rPr lang="en-US" dirty="0" err="1"/>
              <a:t>dalam</a:t>
            </a:r>
            <a:r>
              <a:rPr lang="en-US" dirty="0"/>
              <a:t> </a:t>
            </a:r>
            <a:r>
              <a:rPr lang="en-US" dirty="0" err="1"/>
              <a:t>kedua</a:t>
            </a:r>
            <a:r>
              <a:rPr lang="en-US" dirty="0"/>
              <a:t> </a:t>
            </a:r>
            <a:r>
              <a:rPr lang="en-US" dirty="0" err="1"/>
              <a:t>premis</a:t>
            </a:r>
            <a:r>
              <a:rPr lang="en-US" dirty="0"/>
              <a:t>.</a:t>
            </a:r>
          </a:p>
          <a:p>
            <a:pPr marL="457200" indent="-457200">
              <a:buFont typeface="+mj-lt"/>
              <a:buAutoNum type="arabicPeriod"/>
            </a:pPr>
            <a:r>
              <a:rPr lang="en-US" dirty="0" err="1"/>
              <a:t>Silogisme</a:t>
            </a:r>
            <a:r>
              <a:rPr lang="en-US" dirty="0"/>
              <a:t> Ore-Sub. </a:t>
            </a:r>
            <a:r>
              <a:rPr lang="en-US" dirty="0" err="1"/>
              <a:t>Suatu</a:t>
            </a:r>
            <a:r>
              <a:rPr lang="en-US" dirty="0"/>
              <a:t> </a:t>
            </a:r>
            <a:r>
              <a:rPr lang="en-US" dirty="0" err="1"/>
              <a:t>bentuk</a:t>
            </a:r>
            <a:r>
              <a:rPr lang="en-US" dirty="0"/>
              <a:t> </a:t>
            </a:r>
            <a:r>
              <a:rPr lang="en-US" dirty="0" err="1"/>
              <a:t>silogisme</a:t>
            </a:r>
            <a:r>
              <a:rPr lang="en-US" dirty="0"/>
              <a:t> yang term </a:t>
            </a:r>
            <a:r>
              <a:rPr lang="en-US" dirty="0" err="1"/>
              <a:t>pembandingnya</a:t>
            </a:r>
            <a:r>
              <a:rPr lang="en-US" dirty="0"/>
              <a:t> </a:t>
            </a:r>
            <a:r>
              <a:rPr lang="en-US" dirty="0" err="1"/>
              <a:t>dalam</a:t>
            </a:r>
            <a:r>
              <a:rPr lang="en-US" dirty="0"/>
              <a:t> </a:t>
            </a:r>
            <a:r>
              <a:rPr lang="en-US" dirty="0" err="1"/>
              <a:t>premis</a:t>
            </a:r>
            <a:r>
              <a:rPr lang="en-US" dirty="0"/>
              <a:t> </a:t>
            </a:r>
            <a:r>
              <a:rPr lang="en-US" dirty="0" err="1"/>
              <a:t>pertama</a:t>
            </a:r>
            <a:r>
              <a:rPr lang="en-US" dirty="0"/>
              <a:t> </a:t>
            </a:r>
            <a:r>
              <a:rPr lang="en-US" dirty="0" err="1"/>
              <a:t>sebagai</a:t>
            </a:r>
            <a:r>
              <a:rPr lang="en-US" dirty="0"/>
              <a:t> </a:t>
            </a:r>
            <a:r>
              <a:rPr lang="en-US" dirty="0" err="1"/>
              <a:t>predikat</a:t>
            </a:r>
            <a:r>
              <a:rPr lang="en-US" dirty="0"/>
              <a:t> dan </a:t>
            </a:r>
            <a:r>
              <a:rPr lang="en-US" dirty="0" err="1"/>
              <a:t>dalam</a:t>
            </a:r>
            <a:r>
              <a:rPr lang="en-US" dirty="0"/>
              <a:t> </a:t>
            </a:r>
            <a:r>
              <a:rPr lang="en-US" dirty="0" err="1"/>
              <a:t>premis</a:t>
            </a:r>
            <a:r>
              <a:rPr lang="en-US" dirty="0"/>
              <a:t> </a:t>
            </a:r>
            <a:r>
              <a:rPr lang="en-US" dirty="0" err="1"/>
              <a:t>kedua</a:t>
            </a:r>
            <a:r>
              <a:rPr lang="en-US" dirty="0"/>
              <a:t> </a:t>
            </a:r>
            <a:r>
              <a:rPr lang="en-US" dirty="0" err="1"/>
              <a:t>sebagai</a:t>
            </a:r>
            <a:r>
              <a:rPr lang="en-US" dirty="0"/>
              <a:t> </a:t>
            </a:r>
            <a:r>
              <a:rPr lang="en-US" dirty="0" err="1"/>
              <a:t>subjek</a:t>
            </a:r>
            <a:r>
              <a:rPr lang="en-US" dirty="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185" y="1332000"/>
            <a:ext cx="10515600" cy="1325563"/>
          </a:xfrm>
        </p:spPr>
        <p:txBody>
          <a:bodyPr/>
          <a:lstStyle/>
          <a:p>
            <a:pPr algn="l"/>
            <a:r>
              <a:rPr lang="en-US" sz="2400" b="0" dirty="0" err="1"/>
              <a:t>Apa</a:t>
            </a:r>
            <a:r>
              <a:rPr lang="en-US" sz="2400" b="0" dirty="0"/>
              <a:t> yang </a:t>
            </a:r>
            <a:r>
              <a:rPr lang="en-US" sz="2400" b="0" dirty="0" err="1"/>
              <a:t>disebut</a:t>
            </a:r>
            <a:r>
              <a:rPr lang="en-US" sz="2400" b="0" dirty="0"/>
              <a:t> modus </a:t>
            </a:r>
            <a:r>
              <a:rPr lang="en-US" sz="2400" b="0" dirty="0" err="1"/>
              <a:t>silogisme</a:t>
            </a:r>
            <a:r>
              <a:rPr lang="en-US" sz="2400" b="0" dirty="0"/>
              <a:t> </a:t>
            </a:r>
            <a:r>
              <a:rPr lang="en-US" sz="2400" b="0" dirty="0" err="1"/>
              <a:t>tersebut</a:t>
            </a:r>
            <a:r>
              <a:rPr lang="en-US" sz="2400" b="0" dirty="0"/>
              <a:t> </a:t>
            </a:r>
            <a:r>
              <a:rPr lang="en-US" sz="2400" b="0" dirty="0" err="1"/>
              <a:t>dapat</a:t>
            </a:r>
            <a:r>
              <a:rPr lang="en-US" sz="2400" b="0" dirty="0"/>
              <a:t> </a:t>
            </a:r>
            <a:r>
              <a:rPr lang="en-US" sz="2400" b="0" dirty="0" err="1"/>
              <a:t>dijelaskan</a:t>
            </a:r>
            <a:r>
              <a:rPr lang="en-US" sz="2400" b="0" dirty="0"/>
              <a:t> </a:t>
            </a:r>
            <a:r>
              <a:rPr lang="en-US" sz="2400" b="0" dirty="0" err="1"/>
              <a:t>sebagai</a:t>
            </a:r>
            <a:r>
              <a:rPr lang="en-US" sz="2400" b="0" dirty="0"/>
              <a:t> </a:t>
            </a:r>
            <a:r>
              <a:rPr lang="en-US" sz="2400" b="0" dirty="0" err="1"/>
              <a:t>berikut</a:t>
            </a:r>
            <a:r>
              <a:rPr lang="en-US" sz="2400" b="0" dirty="0"/>
              <a:t>. </a:t>
            </a:r>
            <a:r>
              <a:rPr lang="en-US" sz="2400" b="0" dirty="0" err="1"/>
              <a:t>Kedua</a:t>
            </a:r>
            <a:r>
              <a:rPr lang="en-US" sz="2400" b="0" dirty="0"/>
              <a:t> </a:t>
            </a:r>
            <a:r>
              <a:rPr lang="en-US" sz="2400" b="0" dirty="0" err="1"/>
              <a:t>proposisi</a:t>
            </a:r>
            <a:r>
              <a:rPr lang="en-US" sz="2400" b="0" dirty="0"/>
              <a:t> </a:t>
            </a:r>
            <a:r>
              <a:rPr lang="en-US" sz="2400" b="0" dirty="0" err="1"/>
              <a:t>premis</a:t>
            </a:r>
            <a:r>
              <a:rPr lang="en-US" sz="2400" b="0" dirty="0"/>
              <a:t> </a:t>
            </a:r>
            <a:r>
              <a:rPr lang="en-US" sz="2400" b="0" dirty="0" err="1"/>
              <a:t>dalam</a:t>
            </a:r>
            <a:r>
              <a:rPr lang="en-US" sz="2400" b="0" dirty="0"/>
              <a:t> </a:t>
            </a:r>
            <a:r>
              <a:rPr lang="en-US" sz="2400" b="0" dirty="0" err="1"/>
              <a:t>silogisme</a:t>
            </a:r>
            <a:r>
              <a:rPr lang="en-US" sz="2400" b="0" dirty="0"/>
              <a:t> </a:t>
            </a:r>
            <a:r>
              <a:rPr lang="en-US" sz="2400" b="0" dirty="0" err="1"/>
              <a:t>itu</a:t>
            </a:r>
            <a:r>
              <a:rPr lang="en-US" sz="2400" b="0" dirty="0"/>
              <a:t> </a:t>
            </a:r>
            <a:r>
              <a:rPr lang="en-US" sz="2400" b="0" dirty="0" err="1"/>
              <a:t>tentu</a:t>
            </a:r>
            <a:r>
              <a:rPr lang="en-US" sz="2400" b="0" dirty="0"/>
              <a:t> masing-masing </a:t>
            </a:r>
            <a:r>
              <a:rPr lang="en-US" sz="2400" b="0" dirty="0" err="1"/>
              <a:t>berupa</a:t>
            </a:r>
            <a:r>
              <a:rPr lang="en-US" sz="2400" b="0" dirty="0"/>
              <a:t> </a:t>
            </a:r>
            <a:r>
              <a:rPr lang="en-US" sz="2400" b="0" dirty="0" err="1"/>
              <a:t>proposisi</a:t>
            </a:r>
            <a:r>
              <a:rPr lang="en-US" sz="2400" b="0" dirty="0"/>
              <a:t> A,E,I, </a:t>
            </a:r>
            <a:r>
              <a:rPr lang="en-US" sz="2400" b="0" dirty="0" err="1"/>
              <a:t>atau</a:t>
            </a:r>
            <a:r>
              <a:rPr lang="en-US" sz="2400" b="0" dirty="0"/>
              <a:t> O, </a:t>
            </a:r>
            <a:r>
              <a:rPr lang="en-US" sz="2400" b="0" dirty="0" err="1"/>
              <a:t>yaitu</a:t>
            </a:r>
            <a:r>
              <a:rPr lang="en-US" sz="2400" b="0" dirty="0"/>
              <a:t> </a:t>
            </a:r>
            <a:r>
              <a:rPr lang="en-US" sz="2400" b="0" dirty="0" err="1"/>
              <a:t>bentuk-bentuk</a:t>
            </a:r>
            <a:r>
              <a:rPr lang="en-US" sz="2400" b="0" dirty="0"/>
              <a:t> </a:t>
            </a:r>
            <a:r>
              <a:rPr lang="en-US" sz="2400" b="0" dirty="0" err="1"/>
              <a:t>proposisi</a:t>
            </a:r>
            <a:r>
              <a:rPr lang="en-US" sz="2400" b="0" dirty="0"/>
              <a:t> </a:t>
            </a:r>
            <a:r>
              <a:rPr lang="en-US" sz="2400" b="0" dirty="0" err="1"/>
              <a:t>menurut</a:t>
            </a:r>
            <a:r>
              <a:rPr lang="en-US" sz="2400" b="0" dirty="0"/>
              <a:t> </a:t>
            </a:r>
            <a:r>
              <a:rPr lang="en-US" sz="2400" b="0" dirty="0" err="1"/>
              <a:t>kuantitas</a:t>
            </a:r>
            <a:r>
              <a:rPr lang="en-US" sz="2400" b="0" dirty="0"/>
              <a:t> dan </a:t>
            </a:r>
            <a:r>
              <a:rPr lang="en-US" sz="2400" b="0" dirty="0" err="1"/>
              <a:t>kualitasnya</a:t>
            </a:r>
            <a:r>
              <a:rPr lang="en-US" sz="2400" b="0" dirty="0"/>
              <a:t>. </a:t>
            </a:r>
            <a:r>
              <a:rPr lang="en-US" sz="2400" b="0" dirty="0" err="1"/>
              <a:t>Fungsi</a:t>
            </a:r>
            <a:r>
              <a:rPr lang="en-US" sz="2400" b="0" dirty="0"/>
              <a:t> </a:t>
            </a:r>
            <a:r>
              <a:rPr lang="en-US" sz="2400" b="0" dirty="0" err="1"/>
              <a:t>proposisi</a:t>
            </a:r>
            <a:r>
              <a:rPr lang="en-US" sz="2400" b="0" dirty="0"/>
              <a:t> A,E, I, O </a:t>
            </a:r>
            <a:r>
              <a:rPr lang="en-US" sz="2400" b="0" dirty="0" err="1"/>
              <a:t>sebagai</a:t>
            </a:r>
            <a:r>
              <a:rPr lang="en-US" sz="2400" b="0" dirty="0"/>
              <a:t> mayor dan minor </a:t>
            </a:r>
            <a:r>
              <a:rPr lang="en-US" sz="2400" b="0" dirty="0" err="1"/>
              <a:t>premis</a:t>
            </a:r>
            <a:r>
              <a:rPr lang="en-US" sz="2400" b="0" dirty="0"/>
              <a:t> </a:t>
            </a:r>
            <a:r>
              <a:rPr lang="en-US" sz="2400" b="0" dirty="0" err="1"/>
              <a:t>silogisme</a:t>
            </a:r>
            <a:r>
              <a:rPr lang="en-US" sz="2400" b="0" dirty="0"/>
              <a:t> </a:t>
            </a:r>
            <a:r>
              <a:rPr lang="en-US" sz="2400" b="0" dirty="0" err="1"/>
              <a:t>itulah</a:t>
            </a:r>
            <a:r>
              <a:rPr lang="en-US" sz="2400" b="0" dirty="0"/>
              <a:t> yang </a:t>
            </a:r>
            <a:r>
              <a:rPr lang="en-US" sz="2400" b="0" dirty="0" err="1"/>
              <a:t>disebut</a:t>
            </a:r>
            <a:r>
              <a:rPr lang="en-US" sz="2400" b="0" dirty="0"/>
              <a:t> modus </a:t>
            </a:r>
            <a:r>
              <a:rPr lang="en-US" sz="2400" b="0" dirty="0" err="1"/>
              <a:t>silogisme</a:t>
            </a:r>
            <a:r>
              <a:rPr lang="en-US" sz="2400" b="0" dirty="0"/>
              <a:t>. Jadi </a:t>
            </a:r>
            <a:r>
              <a:rPr lang="en-US" sz="2400" b="0" dirty="0" err="1"/>
              <a:t>premis</a:t>
            </a:r>
            <a:r>
              <a:rPr lang="en-US" sz="2400" b="0" dirty="0"/>
              <a:t> mayor </a:t>
            </a:r>
            <a:r>
              <a:rPr lang="en-US" sz="2400" b="0" dirty="0" err="1"/>
              <a:t>itu</a:t>
            </a:r>
            <a:r>
              <a:rPr lang="en-US" sz="2400" b="0" dirty="0"/>
              <a:t> </a:t>
            </a:r>
            <a:r>
              <a:rPr lang="en-US" sz="2400" b="0" dirty="0" err="1"/>
              <a:t>dapat</a:t>
            </a:r>
            <a:r>
              <a:rPr lang="en-US" sz="2400" b="0" dirty="0"/>
              <a:t> </a:t>
            </a:r>
            <a:r>
              <a:rPr lang="en-US" sz="2400" b="0" dirty="0" err="1"/>
              <a:t>berupa</a:t>
            </a:r>
            <a:r>
              <a:rPr lang="en-US" sz="2400" b="0" dirty="0"/>
              <a:t> </a:t>
            </a:r>
            <a:r>
              <a:rPr lang="en-US" sz="2400" b="0" dirty="0" err="1"/>
              <a:t>proposisi</a:t>
            </a:r>
            <a:r>
              <a:rPr lang="en-US" sz="2400" b="0" dirty="0"/>
              <a:t> A, E, I, </a:t>
            </a:r>
            <a:r>
              <a:rPr lang="en-US" sz="2400" b="0" dirty="0" err="1"/>
              <a:t>atau</a:t>
            </a:r>
            <a:r>
              <a:rPr lang="en-US" sz="2400" b="0" dirty="0"/>
              <a:t> O </a:t>
            </a:r>
            <a:r>
              <a:rPr lang="en-US" sz="2400" b="0" dirty="0" err="1"/>
              <a:t>demikian</a:t>
            </a:r>
            <a:r>
              <a:rPr lang="en-US" sz="2400" b="0" dirty="0"/>
              <a:t> juga </a:t>
            </a:r>
            <a:r>
              <a:rPr lang="en-US" sz="2400" b="0" dirty="0" err="1"/>
              <a:t>premis</a:t>
            </a:r>
            <a:r>
              <a:rPr lang="en-US" sz="2400" b="0" dirty="0"/>
              <a:t> </a:t>
            </a:r>
            <a:r>
              <a:rPr lang="en-US" sz="2400" b="0" dirty="0" err="1"/>
              <a:t>minornya</a:t>
            </a:r>
            <a:r>
              <a:rPr lang="en-US" sz="2400" b="0" dirty="0"/>
              <a:t>. </a:t>
            </a:r>
            <a:r>
              <a:rPr lang="en-US" sz="2400" b="0" dirty="0" err="1"/>
              <a:t>Dengan</a:t>
            </a:r>
            <a:r>
              <a:rPr lang="en-US" sz="2400" b="0" dirty="0"/>
              <a:t> </a:t>
            </a:r>
            <a:r>
              <a:rPr lang="en-US" sz="2400" b="0" dirty="0" err="1"/>
              <a:t>demikian</a:t>
            </a:r>
            <a:r>
              <a:rPr lang="en-US" sz="2400" b="0" dirty="0"/>
              <a:t> , </a:t>
            </a:r>
            <a:r>
              <a:rPr lang="en-US" sz="2400" b="0" dirty="0" err="1"/>
              <a:t>ada</a:t>
            </a:r>
            <a:r>
              <a:rPr lang="en-US" sz="2400" b="0" dirty="0"/>
              <a:t> 16 modus </a:t>
            </a:r>
            <a:r>
              <a:rPr lang="en-US" sz="2400" b="0" dirty="0" err="1"/>
              <a:t>silogisme</a:t>
            </a:r>
            <a:r>
              <a:rPr lang="en-US" sz="2400" b="0" dirty="0"/>
              <a:t> yang </a:t>
            </a:r>
            <a:r>
              <a:rPr lang="en-US" sz="2400" b="0" dirty="0" err="1"/>
              <a:t>berupa</a:t>
            </a:r>
            <a:r>
              <a:rPr lang="en-US" sz="2400" b="0" dirty="0"/>
              <a:t> </a:t>
            </a:r>
            <a:r>
              <a:rPr lang="en-US" sz="2400" b="0" dirty="0" err="1"/>
              <a:t>rakita</a:t>
            </a:r>
            <a:r>
              <a:rPr lang="en-US" sz="2400" b="0" dirty="0"/>
              <a:t> mayor dan minor </a:t>
            </a:r>
            <a:r>
              <a:rPr lang="en-US" sz="2400" b="0" dirty="0" err="1"/>
              <a:t>kualitas</a:t>
            </a:r>
            <a:r>
              <a:rPr lang="en-US" sz="2400" b="0" dirty="0"/>
              <a:t> dan </a:t>
            </a:r>
            <a:r>
              <a:rPr lang="en-US" sz="2400" b="0" dirty="0" err="1"/>
              <a:t>kuantitasnya</a:t>
            </a:r>
            <a:r>
              <a:rPr lang="en-US" sz="2400" b="0" dirty="0"/>
              <a:t> </a:t>
            </a:r>
            <a:r>
              <a:rPr lang="en-US" sz="2400" b="0" dirty="0" err="1"/>
              <a:t>proporsinya</a:t>
            </a:r>
            <a:r>
              <a:rPr lang="en-US" sz="2400" b="0" dirty="0"/>
              <a:t>. </a:t>
            </a:r>
            <a:r>
              <a:rPr lang="en-US" sz="2400" b="0" dirty="0" err="1"/>
              <a:t>Ke</a:t>
            </a:r>
            <a:r>
              <a:rPr lang="en-US" sz="2400" b="0" dirty="0"/>
              <a:t> 16 modus </a:t>
            </a:r>
            <a:r>
              <a:rPr lang="en-US" sz="2400" b="0" dirty="0" err="1"/>
              <a:t>silogisme</a:t>
            </a:r>
            <a:r>
              <a:rPr lang="en-US" sz="2400" b="0" dirty="0"/>
              <a:t> </a:t>
            </a:r>
            <a:r>
              <a:rPr lang="en-US" sz="2400" b="0" dirty="0" err="1"/>
              <a:t>itu</a:t>
            </a:r>
            <a:r>
              <a:rPr lang="en-US" sz="2400" b="0" dirty="0"/>
              <a:t> </a:t>
            </a:r>
            <a:r>
              <a:rPr lang="en-US" sz="2400" b="0" dirty="0" err="1"/>
              <a:t>sebagai</a:t>
            </a:r>
            <a:r>
              <a:rPr lang="en-US" sz="2400" b="0" dirty="0"/>
              <a:t> </a:t>
            </a:r>
            <a:r>
              <a:rPr lang="en-US" sz="2400" b="0" dirty="0" err="1"/>
              <a:t>berikut</a:t>
            </a:r>
            <a:r>
              <a:rPr lang="en-US" sz="2400" b="0" dirty="0"/>
              <a:t>:</a:t>
            </a:r>
            <a:br>
              <a:rPr lang="en-US" sz="2400" b="0" dirty="0"/>
            </a:br>
            <a:r>
              <a:rPr lang="en-US" sz="2400" b="0" dirty="0"/>
              <a:t>Mayor: AAAA EEEE IIII OOOO</a:t>
            </a:r>
            <a:br>
              <a:rPr lang="en-US" sz="2400" b="0" dirty="0"/>
            </a:br>
            <a:r>
              <a:rPr lang="en-US" sz="2400" b="0" dirty="0"/>
              <a:t>Minor: AEIO </a:t>
            </a:r>
            <a:r>
              <a:rPr lang="en-US" sz="2400" b="0" dirty="0" err="1"/>
              <a:t>AEIO</a:t>
            </a:r>
            <a:r>
              <a:rPr lang="en-US" sz="2400" b="0" dirty="0"/>
              <a:t> </a:t>
            </a:r>
            <a:r>
              <a:rPr lang="en-US" sz="2400" b="0" dirty="0" err="1"/>
              <a:t>AEIO</a:t>
            </a:r>
            <a:r>
              <a:rPr lang="en-US" sz="2400" b="0" dirty="0"/>
              <a:t> </a:t>
            </a:r>
            <a:r>
              <a:rPr lang="en-US" sz="2400" b="0" dirty="0" err="1"/>
              <a:t>AEIO</a:t>
            </a:r>
            <a:br>
              <a:rPr lang="en-US" sz="2400" b="0" dirty="0"/>
            </a:br>
            <a:r>
              <a:rPr lang="en-US" sz="2400" b="0" dirty="0"/>
              <a:t>modus dan </a:t>
            </a:r>
            <a:r>
              <a:rPr lang="en-US" sz="2400" b="0" dirty="0" err="1"/>
              <a:t>susunan</a:t>
            </a:r>
            <a:r>
              <a:rPr lang="en-US" sz="2400" b="0" dirty="0"/>
              <a:t> </a:t>
            </a:r>
            <a:r>
              <a:rPr lang="en-US" sz="2400" b="0" dirty="0" err="1"/>
              <a:t>silogisme</a:t>
            </a:r>
            <a:r>
              <a:rPr lang="en-US" sz="2400" b="0" dirty="0"/>
              <a:t> </a:t>
            </a:r>
            <a:r>
              <a:rPr lang="en-US" sz="2400" b="0" dirty="0" err="1"/>
              <a:t>itu</a:t>
            </a:r>
            <a:r>
              <a:rPr lang="en-US" sz="2400" b="0" dirty="0"/>
              <a:t> </a:t>
            </a:r>
            <a:r>
              <a:rPr lang="en-US" sz="2400" b="0" dirty="0" err="1"/>
              <a:t>bersama-sama</a:t>
            </a:r>
            <a:r>
              <a:rPr lang="en-US" sz="2400" b="0" dirty="0"/>
              <a:t> </a:t>
            </a:r>
            <a:r>
              <a:rPr lang="en-US" sz="2400" b="0" dirty="0" err="1"/>
              <a:t>menentukan</a:t>
            </a:r>
            <a:r>
              <a:rPr lang="en-US" sz="2400" b="0" dirty="0"/>
              <a:t> </a:t>
            </a:r>
            <a:r>
              <a:rPr lang="en-US" sz="2400" b="0" dirty="0" err="1"/>
              <a:t>bentuk</a:t>
            </a:r>
            <a:r>
              <a:rPr lang="en-US" sz="2400" b="0" dirty="0"/>
              <a:t> </a:t>
            </a:r>
            <a:r>
              <a:rPr lang="en-US" sz="2400" b="0" dirty="0" err="1"/>
              <a:t>silogisme</a:t>
            </a:r>
            <a:r>
              <a:rPr lang="en-US" sz="2400" b="0" dirty="0"/>
              <a:t>. </a:t>
            </a:r>
            <a:r>
              <a:rPr lang="en-US" sz="2400" b="0" dirty="0" err="1"/>
              <a:t>Misal</a:t>
            </a:r>
            <a:r>
              <a:rPr lang="en-US" sz="2400" b="0" dirty="0"/>
              <a:t> </a:t>
            </a:r>
            <a:r>
              <a:rPr lang="en-US" sz="2400" b="0" dirty="0" err="1"/>
              <a:t>silogisme</a:t>
            </a:r>
            <a:r>
              <a:rPr lang="en-US" sz="2400" b="0" dirty="0"/>
              <a:t> </a:t>
            </a:r>
            <a:r>
              <a:rPr lang="en-US" sz="2400" b="0" dirty="0" err="1"/>
              <a:t>bentuk</a:t>
            </a:r>
            <a:r>
              <a:rPr lang="en-US" sz="2400" b="0" dirty="0"/>
              <a:t> </a:t>
            </a:r>
            <a:r>
              <a:rPr lang="en-US" sz="2400" b="0" dirty="0" err="1"/>
              <a:t>Bis_Pre</a:t>
            </a:r>
            <a:r>
              <a:rPr lang="en-US" sz="2400" b="0" dirty="0"/>
              <a:t> modus AA, </a:t>
            </a:r>
            <a:r>
              <a:rPr lang="en-US" sz="2400" b="0" dirty="0" err="1"/>
              <a:t>bentuk</a:t>
            </a:r>
            <a:r>
              <a:rPr lang="en-US" sz="2400" b="0" dirty="0"/>
              <a:t> Pre-Sub modus IA, dan </a:t>
            </a:r>
            <a:r>
              <a:rPr lang="en-US" sz="2400" b="0" dirty="0" err="1"/>
              <a:t>seterusnya</a:t>
            </a:r>
            <a:r>
              <a:rPr lang="en-US" sz="2400" b="0" dirty="0"/>
              <a:t>. Karena </a:t>
            </a:r>
            <a:r>
              <a:rPr lang="en-US" sz="2400" b="0" dirty="0" err="1"/>
              <a:t>ada</a:t>
            </a:r>
            <a:r>
              <a:rPr lang="en-US" sz="2400" b="0" dirty="0"/>
              <a:t> 16 Modus dan 4 </a:t>
            </a:r>
            <a:r>
              <a:rPr lang="en-US" sz="2400" b="0" dirty="0" err="1"/>
              <a:t>bentuk</a:t>
            </a:r>
            <a:r>
              <a:rPr lang="en-US" sz="2400" b="0" dirty="0"/>
              <a:t> </a:t>
            </a:r>
            <a:r>
              <a:rPr lang="en-US" sz="2400" b="0" dirty="0" err="1"/>
              <a:t>silogisme</a:t>
            </a:r>
            <a:r>
              <a:rPr lang="en-US" sz="2400" b="0" dirty="0"/>
              <a:t>, </a:t>
            </a:r>
            <a:r>
              <a:rPr lang="en-US" sz="2400" b="0" dirty="0" err="1"/>
              <a:t>secara</a:t>
            </a:r>
            <a:r>
              <a:rPr lang="en-US" sz="2400" b="0" dirty="0"/>
              <a:t> </a:t>
            </a:r>
            <a:r>
              <a:rPr lang="en-US" sz="2400" b="0" dirty="0" err="1"/>
              <a:t>teori</a:t>
            </a:r>
            <a:r>
              <a:rPr lang="en-US" sz="2400" b="0" dirty="0"/>
              <a:t> </a:t>
            </a:r>
            <a:r>
              <a:rPr lang="en-US" sz="2400" b="0" dirty="0" err="1"/>
              <a:t>susunan</a:t>
            </a:r>
            <a:r>
              <a:rPr lang="en-US" sz="2400" b="0" dirty="0"/>
              <a:t> </a:t>
            </a:r>
            <a:r>
              <a:rPr lang="en-US" sz="2400" b="0" dirty="0" err="1"/>
              <a:t>silogisme</a:t>
            </a:r>
            <a:r>
              <a:rPr lang="en-US" sz="2400" b="0" dirty="0"/>
              <a:t> </a:t>
            </a:r>
            <a:r>
              <a:rPr lang="en-US" sz="2400" b="0" dirty="0" err="1"/>
              <a:t>ada</a:t>
            </a:r>
            <a:r>
              <a:rPr lang="en-US" sz="2400" b="0" dirty="0"/>
              <a:t> 16 X 4 = 64</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13E20-27E1-4578-A3C4-6698D4017A49}"/>
              </a:ext>
            </a:extLst>
          </p:cNvPr>
          <p:cNvSpPr>
            <a:spLocks noGrp="1"/>
          </p:cNvSpPr>
          <p:nvPr>
            <p:ph type="title"/>
          </p:nvPr>
        </p:nvSpPr>
        <p:spPr>
          <a:xfrm>
            <a:off x="4286250" y="188788"/>
            <a:ext cx="7518962" cy="432048"/>
          </a:xfrm>
        </p:spPr>
        <p:txBody>
          <a:bodyPr/>
          <a:lstStyle/>
          <a:p>
            <a:r>
              <a:rPr lang="en-US" dirty="0"/>
              <a:t>BENTUK SILOGISME YANG SAHIH</a:t>
            </a:r>
            <a:endParaRPr lang="en-ID" dirty="0"/>
          </a:p>
        </p:txBody>
      </p:sp>
      <p:sp>
        <p:nvSpPr>
          <p:cNvPr id="3" name="Content Placeholder 2">
            <a:extLst>
              <a:ext uri="{FF2B5EF4-FFF2-40B4-BE49-F238E27FC236}">
                <a16:creationId xmlns:a16="http://schemas.microsoft.com/office/drawing/2014/main" id="{A926CD4B-AE0B-4C1F-AAA3-070EAA3C230F}"/>
              </a:ext>
            </a:extLst>
          </p:cNvPr>
          <p:cNvSpPr>
            <a:spLocks noGrp="1"/>
          </p:cNvSpPr>
          <p:nvPr>
            <p:ph sz="quarter" idx="10"/>
          </p:nvPr>
        </p:nvSpPr>
        <p:spPr>
          <a:xfrm>
            <a:off x="504828" y="1269206"/>
            <a:ext cx="10081684" cy="4319588"/>
          </a:xfrm>
        </p:spPr>
        <p:txBody>
          <a:bodyPr/>
          <a:lstStyle/>
          <a:p>
            <a:pPr marL="457200" indent="-457200">
              <a:buFont typeface="+mj-lt"/>
              <a:buAutoNum type="arabicPeriod"/>
            </a:pPr>
            <a:r>
              <a:rPr lang="en-US" dirty="0" err="1"/>
              <a:t>Bentuk</a:t>
            </a:r>
            <a:r>
              <a:rPr lang="en-US" dirty="0"/>
              <a:t> </a:t>
            </a:r>
            <a:r>
              <a:rPr lang="en-US" dirty="0" err="1"/>
              <a:t>Silogisme</a:t>
            </a:r>
            <a:r>
              <a:rPr lang="en-US" dirty="0"/>
              <a:t> Sub-Pre </a:t>
            </a:r>
            <a:r>
              <a:rPr lang="en-US" dirty="0" err="1"/>
              <a:t>dengan</a:t>
            </a:r>
            <a:r>
              <a:rPr lang="en-US" dirty="0"/>
              <a:t> </a:t>
            </a:r>
            <a:r>
              <a:rPr lang="en-US" dirty="0" err="1"/>
              <a:t>memiliki</a:t>
            </a:r>
            <a:r>
              <a:rPr lang="en-US" dirty="0"/>
              <a:t> </a:t>
            </a:r>
            <a:r>
              <a:rPr lang="en-US" dirty="0" err="1"/>
              <a:t>dua</a:t>
            </a:r>
            <a:r>
              <a:rPr lang="en-US" dirty="0"/>
              <a:t> </a:t>
            </a:r>
            <a:r>
              <a:rPr lang="en-US" dirty="0" err="1"/>
              <a:t>ketentuan</a:t>
            </a:r>
            <a:r>
              <a:rPr lang="en-US" dirty="0"/>
              <a:t>, </a:t>
            </a:r>
            <a:r>
              <a:rPr lang="en-US" dirty="0" err="1"/>
              <a:t>yakni</a:t>
            </a:r>
            <a:r>
              <a:rPr lang="en-US" dirty="0"/>
              <a:t> : a) </a:t>
            </a:r>
            <a:r>
              <a:rPr lang="en-US" dirty="0" err="1"/>
              <a:t>premis</a:t>
            </a:r>
            <a:r>
              <a:rPr lang="en-US" dirty="0"/>
              <a:t> minor </a:t>
            </a:r>
            <a:r>
              <a:rPr lang="en-US" dirty="0" err="1"/>
              <a:t>harus</a:t>
            </a:r>
            <a:r>
              <a:rPr lang="en-US" dirty="0"/>
              <a:t> </a:t>
            </a:r>
            <a:r>
              <a:rPr lang="en-US" dirty="0" err="1"/>
              <a:t>afirmatif</a:t>
            </a:r>
            <a:r>
              <a:rPr lang="en-US" dirty="0"/>
              <a:t>, b) </a:t>
            </a:r>
            <a:r>
              <a:rPr lang="en-US" dirty="0" err="1"/>
              <a:t>premis</a:t>
            </a:r>
            <a:r>
              <a:rPr lang="en-US" dirty="0"/>
              <a:t> mayor </a:t>
            </a:r>
            <a:r>
              <a:rPr lang="en-US" dirty="0" err="1"/>
              <a:t>harus</a:t>
            </a:r>
            <a:r>
              <a:rPr lang="en-US" dirty="0"/>
              <a:t> universal.</a:t>
            </a:r>
          </a:p>
          <a:p>
            <a:pPr marL="457200" indent="-457200">
              <a:buFont typeface="+mj-lt"/>
              <a:buAutoNum type="arabicPeriod"/>
            </a:pPr>
            <a:r>
              <a:rPr lang="en-US" dirty="0" err="1"/>
              <a:t>Bentuk</a:t>
            </a:r>
            <a:r>
              <a:rPr lang="en-US" dirty="0"/>
              <a:t> </a:t>
            </a:r>
            <a:r>
              <a:rPr lang="en-US" dirty="0" err="1"/>
              <a:t>Silogisme</a:t>
            </a:r>
            <a:r>
              <a:rPr lang="en-US" dirty="0"/>
              <a:t> </a:t>
            </a:r>
            <a:r>
              <a:rPr lang="en-US" dirty="0" err="1"/>
              <a:t>Bis_Pre</a:t>
            </a:r>
            <a:r>
              <a:rPr lang="en-US" dirty="0"/>
              <a:t> </a:t>
            </a:r>
            <a:r>
              <a:rPr lang="en-US" dirty="0" err="1"/>
              <a:t>dengan</a:t>
            </a:r>
            <a:r>
              <a:rPr lang="en-US" dirty="0"/>
              <a:t> </a:t>
            </a:r>
            <a:r>
              <a:rPr lang="en-US" dirty="0" err="1"/>
              <a:t>memiliki</a:t>
            </a:r>
            <a:r>
              <a:rPr lang="en-US" dirty="0"/>
              <a:t> </a:t>
            </a:r>
            <a:r>
              <a:rPr lang="en-US" dirty="0" err="1"/>
              <a:t>ketentuan</a:t>
            </a:r>
            <a:r>
              <a:rPr lang="en-US" dirty="0"/>
              <a:t>, </a:t>
            </a:r>
            <a:r>
              <a:rPr lang="en-US" dirty="0" err="1"/>
              <a:t>yakni</a:t>
            </a:r>
            <a:r>
              <a:rPr lang="en-US" dirty="0"/>
              <a:t>: a) salah </a:t>
            </a:r>
            <a:r>
              <a:rPr lang="en-US" dirty="0" err="1"/>
              <a:t>satu</a:t>
            </a:r>
            <a:r>
              <a:rPr lang="en-US" dirty="0"/>
              <a:t> </a:t>
            </a:r>
            <a:r>
              <a:rPr lang="en-US" dirty="0" err="1"/>
              <a:t>premis</a:t>
            </a:r>
            <a:r>
              <a:rPr lang="en-US" dirty="0"/>
              <a:t> </a:t>
            </a:r>
            <a:r>
              <a:rPr lang="en-US" dirty="0" err="1"/>
              <a:t>harus</a:t>
            </a:r>
            <a:r>
              <a:rPr lang="en-US" dirty="0"/>
              <a:t> </a:t>
            </a:r>
            <a:r>
              <a:rPr lang="en-US" dirty="0" err="1"/>
              <a:t>negatif</a:t>
            </a:r>
            <a:r>
              <a:rPr lang="en-US" dirty="0"/>
              <a:t>, b) </a:t>
            </a:r>
            <a:r>
              <a:rPr lang="en-US" dirty="0" err="1"/>
              <a:t>premis</a:t>
            </a:r>
            <a:r>
              <a:rPr lang="en-US" dirty="0"/>
              <a:t> mayor </a:t>
            </a:r>
            <a:r>
              <a:rPr lang="en-US" dirty="0" err="1"/>
              <a:t>harus</a:t>
            </a:r>
            <a:r>
              <a:rPr lang="en-US" dirty="0"/>
              <a:t> universal.</a:t>
            </a:r>
          </a:p>
          <a:p>
            <a:pPr marL="457200" indent="-457200">
              <a:buFont typeface="+mj-lt"/>
              <a:buAutoNum type="arabicPeriod"/>
            </a:pPr>
            <a:r>
              <a:rPr lang="en-US" dirty="0" err="1"/>
              <a:t>Bentuk</a:t>
            </a:r>
            <a:r>
              <a:rPr lang="en-US" dirty="0"/>
              <a:t> </a:t>
            </a:r>
            <a:r>
              <a:rPr lang="en-US" dirty="0" err="1"/>
              <a:t>Silogisme</a:t>
            </a:r>
            <a:r>
              <a:rPr lang="en-US" dirty="0"/>
              <a:t> </a:t>
            </a:r>
            <a:r>
              <a:rPr lang="en-US" dirty="0" err="1"/>
              <a:t>Bis_Sub</a:t>
            </a:r>
            <a:r>
              <a:rPr lang="en-US" dirty="0"/>
              <a:t> </a:t>
            </a:r>
            <a:r>
              <a:rPr lang="en-US" dirty="0" err="1"/>
              <a:t>terdapat</a:t>
            </a:r>
            <a:r>
              <a:rPr lang="en-US" dirty="0"/>
              <a:t> </a:t>
            </a:r>
            <a:r>
              <a:rPr lang="en-US" dirty="0" err="1"/>
              <a:t>dua</a:t>
            </a:r>
            <a:r>
              <a:rPr lang="en-US" dirty="0"/>
              <a:t> </a:t>
            </a:r>
            <a:r>
              <a:rPr lang="en-US" dirty="0" err="1"/>
              <a:t>ketentuan</a:t>
            </a:r>
            <a:r>
              <a:rPr lang="en-US" dirty="0"/>
              <a:t>, </a:t>
            </a:r>
            <a:r>
              <a:rPr lang="en-US" dirty="0" err="1"/>
              <a:t>yakni</a:t>
            </a:r>
            <a:r>
              <a:rPr lang="en-US" dirty="0"/>
              <a:t>: a) </a:t>
            </a:r>
            <a:r>
              <a:rPr lang="en-US" dirty="0" err="1"/>
              <a:t>premis</a:t>
            </a:r>
            <a:r>
              <a:rPr lang="en-US" dirty="0"/>
              <a:t> minor </a:t>
            </a:r>
            <a:r>
              <a:rPr lang="en-US" dirty="0" err="1"/>
              <a:t>harus</a:t>
            </a:r>
            <a:r>
              <a:rPr lang="en-US" dirty="0"/>
              <a:t> </a:t>
            </a:r>
            <a:r>
              <a:rPr lang="en-US" dirty="0" err="1"/>
              <a:t>afirmatif</a:t>
            </a:r>
            <a:r>
              <a:rPr lang="en-US" dirty="0"/>
              <a:t>, b) </a:t>
            </a:r>
            <a:r>
              <a:rPr lang="en-US" dirty="0" err="1"/>
              <a:t>kesimpulan</a:t>
            </a:r>
            <a:r>
              <a:rPr lang="en-US" dirty="0"/>
              <a:t> </a:t>
            </a:r>
            <a:r>
              <a:rPr lang="en-US" dirty="0" err="1"/>
              <a:t>harus</a:t>
            </a:r>
            <a:r>
              <a:rPr lang="en-US" dirty="0"/>
              <a:t> particular.</a:t>
            </a:r>
          </a:p>
          <a:p>
            <a:pPr marL="457200" indent="-457200">
              <a:buFont typeface="+mj-lt"/>
              <a:buAutoNum type="arabicPeriod"/>
            </a:pPr>
            <a:r>
              <a:rPr lang="en-US" dirty="0" err="1"/>
              <a:t>Bentuk</a:t>
            </a:r>
            <a:r>
              <a:rPr lang="en-US" dirty="0"/>
              <a:t> </a:t>
            </a:r>
            <a:r>
              <a:rPr lang="en-US" dirty="0" err="1"/>
              <a:t>Silogisme</a:t>
            </a:r>
            <a:r>
              <a:rPr lang="en-US" dirty="0"/>
              <a:t> Pre-Sub </a:t>
            </a:r>
            <a:r>
              <a:rPr lang="en-US" dirty="0" err="1"/>
              <a:t>memiliki</a:t>
            </a:r>
            <a:r>
              <a:rPr lang="en-US" dirty="0"/>
              <a:t> </a:t>
            </a:r>
            <a:r>
              <a:rPr lang="en-US" dirty="0" err="1"/>
              <a:t>tiga</a:t>
            </a:r>
            <a:r>
              <a:rPr lang="en-US" dirty="0"/>
              <a:t> </a:t>
            </a:r>
            <a:r>
              <a:rPr lang="en-US" dirty="0" err="1"/>
              <a:t>ketentuan</a:t>
            </a:r>
            <a:r>
              <a:rPr lang="en-US" dirty="0"/>
              <a:t>, </a:t>
            </a:r>
            <a:r>
              <a:rPr lang="en-US" dirty="0" err="1"/>
              <a:t>yakni</a:t>
            </a:r>
            <a:r>
              <a:rPr lang="en-US" dirty="0"/>
              <a:t>: a) </a:t>
            </a:r>
            <a:r>
              <a:rPr lang="en-US" dirty="0" err="1"/>
              <a:t>jika</a:t>
            </a:r>
            <a:r>
              <a:rPr lang="en-US" dirty="0"/>
              <a:t> </a:t>
            </a:r>
            <a:r>
              <a:rPr lang="en-US" dirty="0" err="1"/>
              <a:t>premis</a:t>
            </a:r>
            <a:r>
              <a:rPr lang="en-US" dirty="0"/>
              <a:t> mayor </a:t>
            </a:r>
            <a:r>
              <a:rPr lang="en-US" dirty="0" err="1"/>
              <a:t>afirmatif</a:t>
            </a:r>
            <a:r>
              <a:rPr lang="en-US" dirty="0"/>
              <a:t>, </a:t>
            </a:r>
            <a:r>
              <a:rPr lang="en-US" dirty="0" err="1"/>
              <a:t>premis</a:t>
            </a:r>
            <a:r>
              <a:rPr lang="en-US" dirty="0"/>
              <a:t> minor </a:t>
            </a:r>
            <a:r>
              <a:rPr lang="en-US" dirty="0" err="1"/>
              <a:t>harus</a:t>
            </a:r>
            <a:r>
              <a:rPr lang="en-US" dirty="0"/>
              <a:t> universal; b) </a:t>
            </a:r>
            <a:r>
              <a:rPr lang="en-US" dirty="0" err="1"/>
              <a:t>jika</a:t>
            </a:r>
            <a:r>
              <a:rPr lang="en-US" dirty="0"/>
              <a:t> </a:t>
            </a:r>
            <a:r>
              <a:rPr lang="en-US" dirty="0" err="1"/>
              <a:t>premis</a:t>
            </a:r>
            <a:r>
              <a:rPr lang="en-US" dirty="0"/>
              <a:t> minor </a:t>
            </a:r>
            <a:r>
              <a:rPr lang="en-US" dirty="0" err="1"/>
              <a:t>afirmatif</a:t>
            </a:r>
            <a:r>
              <a:rPr lang="en-US" dirty="0"/>
              <a:t>, </a:t>
            </a:r>
            <a:r>
              <a:rPr lang="en-US" dirty="0" err="1"/>
              <a:t>kesimpulan</a:t>
            </a:r>
            <a:r>
              <a:rPr lang="en-US" dirty="0"/>
              <a:t> </a:t>
            </a:r>
            <a:r>
              <a:rPr lang="en-US" dirty="0" err="1"/>
              <a:t>harus</a:t>
            </a:r>
            <a:r>
              <a:rPr lang="en-US" dirty="0"/>
              <a:t> particular; c) </a:t>
            </a:r>
            <a:r>
              <a:rPr lang="en-US" dirty="0" err="1"/>
              <a:t>jiuka</a:t>
            </a:r>
            <a:r>
              <a:rPr lang="en-US" dirty="0"/>
              <a:t> salah </a:t>
            </a:r>
            <a:r>
              <a:rPr lang="en-US" dirty="0" err="1"/>
              <a:t>satu</a:t>
            </a:r>
            <a:r>
              <a:rPr lang="en-US" dirty="0"/>
              <a:t> </a:t>
            </a:r>
            <a:r>
              <a:rPr lang="en-US" dirty="0" err="1"/>
              <a:t>premis</a:t>
            </a:r>
            <a:r>
              <a:rPr lang="en-US" dirty="0"/>
              <a:t> </a:t>
            </a:r>
            <a:r>
              <a:rPr lang="en-US" dirty="0" err="1"/>
              <a:t>negatif</a:t>
            </a:r>
            <a:r>
              <a:rPr lang="en-US" dirty="0"/>
              <a:t>, </a:t>
            </a:r>
            <a:r>
              <a:rPr lang="en-US" dirty="0" err="1"/>
              <a:t>premis</a:t>
            </a:r>
            <a:r>
              <a:rPr lang="en-US" dirty="0"/>
              <a:t> mayor </a:t>
            </a:r>
            <a:r>
              <a:rPr lang="en-US" dirty="0" err="1"/>
              <a:t>harus</a:t>
            </a:r>
            <a:r>
              <a:rPr lang="en-US" dirty="0"/>
              <a:t> universal.</a:t>
            </a:r>
            <a:endParaRPr lang="en-ID" dirty="0"/>
          </a:p>
        </p:txBody>
      </p:sp>
    </p:spTree>
    <p:extLst>
      <p:ext uri="{BB962C8B-B14F-4D97-AF65-F5344CB8AC3E}">
        <p14:creationId xmlns:p14="http://schemas.microsoft.com/office/powerpoint/2010/main" val="288388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509EB-6A7A-4955-ABC5-973944577E5F}"/>
              </a:ext>
            </a:extLst>
          </p:cNvPr>
          <p:cNvSpPr>
            <a:spLocks noGrp="1"/>
          </p:cNvSpPr>
          <p:nvPr>
            <p:ph type="title"/>
          </p:nvPr>
        </p:nvSpPr>
        <p:spPr>
          <a:xfrm>
            <a:off x="1295403" y="1261517"/>
            <a:ext cx="10081120" cy="432048"/>
          </a:xfrm>
        </p:spPr>
        <p:txBody>
          <a:bodyPr/>
          <a:lstStyle/>
          <a:p>
            <a:r>
              <a:rPr lang="en-US" dirty="0"/>
              <a:t>HUKUM DASAR PENYIMPULAN SILOGISME KATEGORIS</a:t>
            </a:r>
            <a:endParaRPr lang="en-ID" dirty="0"/>
          </a:p>
        </p:txBody>
      </p:sp>
      <p:sp>
        <p:nvSpPr>
          <p:cNvPr id="3" name="Content Placeholder 2">
            <a:extLst>
              <a:ext uri="{FF2B5EF4-FFF2-40B4-BE49-F238E27FC236}">
                <a16:creationId xmlns:a16="http://schemas.microsoft.com/office/drawing/2014/main" id="{2FD4AFB9-1687-4E94-A51E-BBC70F7393DF}"/>
              </a:ext>
            </a:extLst>
          </p:cNvPr>
          <p:cNvSpPr>
            <a:spLocks noGrp="1"/>
          </p:cNvSpPr>
          <p:nvPr>
            <p:ph sz="quarter" idx="10"/>
          </p:nvPr>
        </p:nvSpPr>
        <p:spPr>
          <a:xfrm>
            <a:off x="1295403" y="1876425"/>
            <a:ext cx="10081684" cy="4319588"/>
          </a:xfrm>
        </p:spPr>
        <p:txBody>
          <a:bodyPr/>
          <a:lstStyle/>
          <a:p>
            <a:pPr marL="457200" indent="-457200">
              <a:buFont typeface="+mj-lt"/>
              <a:buAutoNum type="arabicPeriod"/>
            </a:pPr>
            <a:r>
              <a:rPr lang="en-US" dirty="0" err="1"/>
              <a:t>Dua</a:t>
            </a:r>
            <a:r>
              <a:rPr lang="en-US" dirty="0"/>
              <a:t> </a:t>
            </a:r>
            <a:r>
              <a:rPr lang="en-US" dirty="0" err="1"/>
              <a:t>hal</a:t>
            </a:r>
            <a:r>
              <a:rPr lang="en-US" dirty="0"/>
              <a:t> yang </a:t>
            </a:r>
            <a:r>
              <a:rPr lang="en-US" dirty="0" err="1"/>
              <a:t>sama</a:t>
            </a:r>
            <a:r>
              <a:rPr lang="en-US" dirty="0"/>
              <a:t>, </a:t>
            </a:r>
            <a:r>
              <a:rPr lang="en-US" dirty="0" err="1"/>
              <a:t>apbila</a:t>
            </a:r>
            <a:r>
              <a:rPr lang="en-US" dirty="0"/>
              <a:t> yang </a:t>
            </a:r>
            <a:r>
              <a:rPr lang="en-US" dirty="0" err="1"/>
              <a:t>satu</a:t>
            </a:r>
            <a:r>
              <a:rPr lang="en-US" dirty="0"/>
              <a:t> </a:t>
            </a:r>
            <a:r>
              <a:rPr lang="en-US" dirty="0" err="1"/>
              <a:t>diketahui</a:t>
            </a:r>
            <a:r>
              <a:rPr lang="en-US" dirty="0"/>
              <a:t> </a:t>
            </a:r>
            <a:r>
              <a:rPr lang="en-US" dirty="0" err="1"/>
              <a:t>sama</a:t>
            </a:r>
            <a:r>
              <a:rPr lang="en-US" dirty="0"/>
              <a:t> </a:t>
            </a:r>
            <a:r>
              <a:rPr lang="en-US" dirty="0" err="1"/>
              <a:t>dengan</a:t>
            </a:r>
            <a:r>
              <a:rPr lang="en-US" dirty="0"/>
              <a:t> </a:t>
            </a:r>
            <a:r>
              <a:rPr lang="en-US" dirty="0" err="1"/>
              <a:t>hal</a:t>
            </a:r>
            <a:r>
              <a:rPr lang="en-US" dirty="0"/>
              <a:t> </a:t>
            </a:r>
            <a:r>
              <a:rPr lang="en-US" dirty="0" err="1"/>
              <a:t>ketiga</a:t>
            </a:r>
            <a:r>
              <a:rPr lang="en-US" dirty="0"/>
              <a:t>, yang lain pun </a:t>
            </a:r>
            <a:r>
              <a:rPr lang="en-US" dirty="0" err="1"/>
              <a:t>pasti</a:t>
            </a:r>
            <a:r>
              <a:rPr lang="en-US" dirty="0"/>
              <a:t> </a:t>
            </a:r>
            <a:r>
              <a:rPr lang="en-US" dirty="0" err="1"/>
              <a:t>sama</a:t>
            </a:r>
            <a:r>
              <a:rPr lang="en-US" dirty="0"/>
              <a:t>.</a:t>
            </a:r>
          </a:p>
          <a:p>
            <a:pPr marL="457200" indent="-457200">
              <a:buFont typeface="+mj-lt"/>
              <a:buAutoNum type="arabicPeriod"/>
            </a:pPr>
            <a:r>
              <a:rPr lang="en-US" dirty="0" err="1"/>
              <a:t>Dua</a:t>
            </a:r>
            <a:r>
              <a:rPr lang="en-US" dirty="0"/>
              <a:t> </a:t>
            </a:r>
            <a:r>
              <a:rPr lang="en-US" dirty="0" err="1"/>
              <a:t>hal</a:t>
            </a:r>
            <a:r>
              <a:rPr lang="en-US" dirty="0"/>
              <a:t> yang </a:t>
            </a:r>
            <a:r>
              <a:rPr lang="en-US" dirty="0" err="1"/>
              <a:t>sama</a:t>
            </a:r>
            <a:r>
              <a:rPr lang="en-US" dirty="0"/>
              <a:t>, </a:t>
            </a:r>
            <a:r>
              <a:rPr lang="en-US" dirty="0" err="1"/>
              <a:t>apabila</a:t>
            </a:r>
            <a:r>
              <a:rPr lang="en-US" dirty="0"/>
              <a:t> Sebagian yang </a:t>
            </a:r>
            <a:r>
              <a:rPr lang="en-US" dirty="0" err="1"/>
              <a:t>satu</a:t>
            </a:r>
            <a:r>
              <a:rPr lang="en-US" dirty="0"/>
              <a:t> </a:t>
            </a:r>
            <a:r>
              <a:rPr lang="en-US" dirty="0" err="1"/>
              <a:t>termasuk</a:t>
            </a:r>
            <a:r>
              <a:rPr lang="en-US" dirty="0"/>
              <a:t> </a:t>
            </a:r>
            <a:r>
              <a:rPr lang="en-US" dirty="0" err="1"/>
              <a:t>dalam</a:t>
            </a:r>
            <a:r>
              <a:rPr lang="en-US" dirty="0"/>
              <a:t> </a:t>
            </a:r>
            <a:r>
              <a:rPr lang="en-US" dirty="0" err="1"/>
              <a:t>hal</a:t>
            </a:r>
            <a:r>
              <a:rPr lang="en-US" dirty="0"/>
              <a:t> </a:t>
            </a:r>
            <a:r>
              <a:rPr lang="en-US" dirty="0" err="1"/>
              <a:t>ketiga</a:t>
            </a:r>
            <a:r>
              <a:rPr lang="en-US" dirty="0"/>
              <a:t>, Sebagian yang lain pun </a:t>
            </a:r>
            <a:r>
              <a:rPr lang="en-US" dirty="0" err="1"/>
              <a:t>termasuk</a:t>
            </a:r>
            <a:r>
              <a:rPr lang="en-US" dirty="0"/>
              <a:t> </a:t>
            </a:r>
            <a:r>
              <a:rPr lang="en-US" dirty="0" err="1"/>
              <a:t>didalamnya</a:t>
            </a:r>
            <a:r>
              <a:rPr lang="en-US" dirty="0"/>
              <a:t>.</a:t>
            </a:r>
          </a:p>
          <a:p>
            <a:pPr marL="457200" indent="-457200">
              <a:buFont typeface="+mj-lt"/>
              <a:buAutoNum type="arabicPeriod"/>
            </a:pPr>
            <a:r>
              <a:rPr lang="en-US" dirty="0"/>
              <a:t>Antara </a:t>
            </a:r>
            <a:r>
              <a:rPr lang="en-US" dirty="0" err="1"/>
              <a:t>dua</a:t>
            </a:r>
            <a:r>
              <a:rPr lang="en-US" dirty="0"/>
              <a:t> </a:t>
            </a:r>
            <a:r>
              <a:rPr lang="en-US" dirty="0" err="1"/>
              <a:t>hal</a:t>
            </a:r>
            <a:r>
              <a:rPr lang="en-US" dirty="0"/>
              <a:t>, </a:t>
            </a:r>
            <a:r>
              <a:rPr lang="en-US" dirty="0" err="1"/>
              <a:t>apabila</a:t>
            </a:r>
            <a:r>
              <a:rPr lang="en-US" dirty="0"/>
              <a:t> yang </a:t>
            </a:r>
            <a:r>
              <a:rPr lang="en-US" dirty="0" err="1"/>
              <a:t>satu</a:t>
            </a:r>
            <a:r>
              <a:rPr lang="en-US" dirty="0"/>
              <a:t> </a:t>
            </a:r>
            <a:r>
              <a:rPr lang="en-US" dirty="0" err="1"/>
              <a:t>sama</a:t>
            </a:r>
            <a:r>
              <a:rPr lang="en-US" dirty="0"/>
              <a:t> dan </a:t>
            </a:r>
            <a:r>
              <a:rPr lang="en-US" dirty="0" err="1"/>
              <a:t>yan</a:t>
            </a:r>
            <a:r>
              <a:rPr lang="en-US" dirty="0"/>
              <a:t> g lain </a:t>
            </a:r>
            <a:r>
              <a:rPr lang="en-US" dirty="0" err="1"/>
              <a:t>berbeda</a:t>
            </a:r>
            <a:r>
              <a:rPr lang="en-US" dirty="0"/>
              <a:t> </a:t>
            </a:r>
            <a:r>
              <a:rPr lang="en-US" dirty="0" err="1"/>
              <a:t>dengan</a:t>
            </a:r>
            <a:r>
              <a:rPr lang="en-US" dirty="0"/>
              <a:t> </a:t>
            </a:r>
            <a:r>
              <a:rPr lang="en-US" dirty="0" err="1"/>
              <a:t>hal</a:t>
            </a:r>
            <a:r>
              <a:rPr lang="en-US" dirty="0"/>
              <a:t> </a:t>
            </a:r>
            <a:r>
              <a:rPr lang="en-US" dirty="0" err="1"/>
              <a:t>ketiga</a:t>
            </a:r>
            <a:r>
              <a:rPr lang="en-US" dirty="0"/>
              <a:t>, </a:t>
            </a:r>
            <a:r>
              <a:rPr lang="en-US" dirty="0" err="1"/>
              <a:t>dua</a:t>
            </a:r>
            <a:r>
              <a:rPr lang="en-US" dirty="0"/>
              <a:t> </a:t>
            </a:r>
            <a:r>
              <a:rPr lang="en-US" dirty="0" err="1"/>
              <a:t>hal</a:t>
            </a:r>
            <a:r>
              <a:rPr lang="en-US" dirty="0"/>
              <a:t> </a:t>
            </a:r>
            <a:r>
              <a:rPr lang="en-US" dirty="0" err="1"/>
              <a:t>itu</a:t>
            </a:r>
            <a:r>
              <a:rPr lang="en-US" dirty="0"/>
              <a:t> </a:t>
            </a:r>
            <a:r>
              <a:rPr lang="en-US" dirty="0" err="1"/>
              <a:t>berbeda</a:t>
            </a:r>
            <a:r>
              <a:rPr lang="en-US" dirty="0"/>
              <a:t>.</a:t>
            </a:r>
          </a:p>
          <a:p>
            <a:pPr marL="457200" indent="-457200">
              <a:buFont typeface="+mj-lt"/>
              <a:buAutoNum type="arabicPeriod"/>
            </a:pPr>
            <a:r>
              <a:rPr lang="en-US" dirty="0" err="1"/>
              <a:t>Apabila</a:t>
            </a:r>
            <a:r>
              <a:rPr lang="en-US" dirty="0"/>
              <a:t> </a:t>
            </a:r>
            <a:r>
              <a:rPr lang="en-US" dirty="0" err="1"/>
              <a:t>sesuatu</a:t>
            </a:r>
            <a:r>
              <a:rPr lang="en-US" dirty="0"/>
              <a:t> </a:t>
            </a:r>
            <a:r>
              <a:rPr lang="en-US" dirty="0" err="1"/>
              <a:t>hal</a:t>
            </a:r>
            <a:r>
              <a:rPr lang="en-US" dirty="0"/>
              <a:t> </a:t>
            </a:r>
            <a:r>
              <a:rPr lang="en-US" dirty="0" err="1"/>
              <a:t>diakui</a:t>
            </a:r>
            <a:r>
              <a:rPr lang="en-US" dirty="0"/>
              <a:t> </a:t>
            </a:r>
            <a:r>
              <a:rPr lang="en-US" dirty="0" err="1"/>
              <a:t>sebagai</a:t>
            </a:r>
            <a:r>
              <a:rPr lang="en-US" dirty="0"/>
              <a:t> </a:t>
            </a:r>
            <a:r>
              <a:rPr lang="en-US" dirty="0" err="1"/>
              <a:t>sifat</a:t>
            </a:r>
            <a:r>
              <a:rPr lang="en-US" dirty="0"/>
              <a:t> yang </a:t>
            </a:r>
            <a:r>
              <a:rPr lang="en-US" dirty="0" err="1"/>
              <a:t>sama</a:t>
            </a:r>
            <a:r>
              <a:rPr lang="en-US" dirty="0"/>
              <a:t> denga </a:t>
            </a:r>
            <a:r>
              <a:rPr lang="en-US" dirty="0" err="1"/>
              <a:t>kseeluruhan</a:t>
            </a:r>
            <a:r>
              <a:rPr lang="en-US" dirty="0"/>
              <a:t> </a:t>
            </a:r>
            <a:r>
              <a:rPr lang="en-US" dirty="0" err="1"/>
              <a:t>maka</a:t>
            </a:r>
            <a:r>
              <a:rPr lang="en-US" dirty="0"/>
              <a:t> </a:t>
            </a:r>
            <a:r>
              <a:rPr lang="en-US" dirty="0" err="1"/>
              <a:t>diakui</a:t>
            </a:r>
            <a:r>
              <a:rPr lang="en-US" dirty="0"/>
              <a:t> </a:t>
            </a:r>
            <a:r>
              <a:rPr lang="en-US" dirty="0" err="1"/>
              <a:t>pyula</a:t>
            </a:r>
            <a:r>
              <a:rPr lang="en-US" dirty="0"/>
              <a:t> </a:t>
            </a:r>
            <a:r>
              <a:rPr lang="en-US" dirty="0" err="1"/>
              <a:t>sebagai</a:t>
            </a:r>
            <a:r>
              <a:rPr lang="en-US" dirty="0"/>
              <a:t> </a:t>
            </a:r>
            <a:r>
              <a:rPr lang="en-US" dirty="0" err="1"/>
              <a:t>sifat</a:t>
            </a:r>
            <a:r>
              <a:rPr lang="en-US" dirty="0"/>
              <a:t> oleh </a:t>
            </a:r>
            <a:r>
              <a:rPr lang="en-US" dirty="0" err="1"/>
              <a:t>bagian-bagian</a:t>
            </a:r>
            <a:r>
              <a:rPr lang="en-US" dirty="0"/>
              <a:t> </a:t>
            </a:r>
            <a:r>
              <a:rPr lang="en-US" dirty="0" err="1"/>
              <a:t>dalam</a:t>
            </a:r>
            <a:r>
              <a:rPr lang="en-US" dirty="0"/>
              <a:t> </a:t>
            </a:r>
            <a:r>
              <a:rPr lang="en-US" dirty="0" err="1"/>
              <a:t>kesleuruhan</a:t>
            </a:r>
            <a:r>
              <a:rPr lang="en-US" dirty="0"/>
              <a:t> </a:t>
            </a:r>
            <a:r>
              <a:rPr lang="en-US" dirty="0" err="1"/>
              <a:t>itu</a:t>
            </a:r>
            <a:r>
              <a:rPr lang="en-US" dirty="0"/>
              <a:t>.</a:t>
            </a:r>
          </a:p>
          <a:p>
            <a:pPr marL="457200" indent="-457200">
              <a:buFont typeface="+mj-lt"/>
              <a:buAutoNum type="arabicPeriod"/>
            </a:pPr>
            <a:r>
              <a:rPr lang="en-US" dirty="0" err="1"/>
              <a:t>Apabila</a:t>
            </a:r>
            <a:r>
              <a:rPr lang="en-US" dirty="0"/>
              <a:t> </a:t>
            </a:r>
            <a:r>
              <a:rPr lang="en-US" dirty="0" err="1"/>
              <a:t>sesuatu</a:t>
            </a:r>
            <a:r>
              <a:rPr lang="en-US" dirty="0"/>
              <a:t> </a:t>
            </a:r>
            <a:r>
              <a:rPr lang="en-US" dirty="0" err="1"/>
              <a:t>hal</a:t>
            </a:r>
            <a:r>
              <a:rPr lang="en-US" dirty="0"/>
              <a:t> </a:t>
            </a:r>
            <a:r>
              <a:rPr lang="en-US" dirty="0" err="1"/>
              <a:t>diakui</a:t>
            </a:r>
            <a:r>
              <a:rPr lang="en-US" dirty="0"/>
              <a:t> </a:t>
            </a:r>
            <a:r>
              <a:rPr lang="en-US" dirty="0" err="1"/>
              <a:t>sebagai</a:t>
            </a:r>
            <a:r>
              <a:rPr lang="en-US" dirty="0"/>
              <a:t> </a:t>
            </a:r>
            <a:r>
              <a:rPr lang="en-US" dirty="0" err="1"/>
              <a:t>sifat</a:t>
            </a:r>
            <a:r>
              <a:rPr lang="en-US" dirty="0"/>
              <a:t> yang </a:t>
            </a:r>
            <a:r>
              <a:rPr lang="en-US" dirty="0" err="1"/>
              <a:t>sama</a:t>
            </a:r>
            <a:r>
              <a:rPr lang="en-US" dirty="0"/>
              <a:t> </a:t>
            </a:r>
            <a:r>
              <a:rPr lang="en-US" dirty="0" err="1"/>
              <a:t>dengan</a:t>
            </a:r>
            <a:r>
              <a:rPr lang="en-US" dirty="0"/>
              <a:t> </a:t>
            </a:r>
            <a:r>
              <a:rPr lang="en-US" dirty="0" err="1"/>
              <a:t>bagia</a:t>
            </a:r>
            <a:r>
              <a:rPr lang="en-US" dirty="0"/>
              <a:t> </a:t>
            </a:r>
            <a:r>
              <a:rPr lang="en-US" dirty="0" err="1"/>
              <a:t>dari</a:t>
            </a:r>
            <a:r>
              <a:rPr lang="en-US" dirty="0"/>
              <a:t> </a:t>
            </a:r>
            <a:r>
              <a:rPr lang="en-US" dirty="0" err="1"/>
              <a:t>suatu</a:t>
            </a:r>
            <a:r>
              <a:rPr lang="en-US" dirty="0"/>
              <a:t> </a:t>
            </a:r>
            <a:r>
              <a:rPr lang="en-US" dirty="0" err="1"/>
              <a:t>keseluruhan</a:t>
            </a:r>
            <a:r>
              <a:rPr lang="en-US" dirty="0"/>
              <a:t>  </a:t>
            </a:r>
            <a:r>
              <a:rPr lang="en-US" dirty="0" err="1"/>
              <a:t>maka</a:t>
            </a:r>
            <a:r>
              <a:rPr lang="en-US" dirty="0"/>
              <a:t> </a:t>
            </a:r>
            <a:r>
              <a:rPr lang="en-US" dirty="0" err="1"/>
              <a:t>diakui</a:t>
            </a:r>
            <a:r>
              <a:rPr lang="en-US" dirty="0"/>
              <a:t> pula </a:t>
            </a:r>
            <a:r>
              <a:rPr lang="en-US" dirty="0" err="1"/>
              <a:t>sebagai</a:t>
            </a:r>
            <a:r>
              <a:rPr lang="en-US" dirty="0"/>
              <a:t> </a:t>
            </a:r>
            <a:r>
              <a:rPr lang="en-US" dirty="0" err="1"/>
              <a:t>bagian</a:t>
            </a:r>
            <a:r>
              <a:rPr lang="en-US" dirty="0"/>
              <a:t> </a:t>
            </a:r>
            <a:r>
              <a:rPr lang="en-US" dirty="0" err="1"/>
              <a:t>dari</a:t>
            </a:r>
            <a:r>
              <a:rPr lang="en-US" dirty="0"/>
              <a:t> </a:t>
            </a:r>
            <a:r>
              <a:rPr lang="en-US" dirty="0" err="1"/>
              <a:t>keseluruhan</a:t>
            </a:r>
            <a:r>
              <a:rPr lang="en-US" dirty="0"/>
              <a:t> </a:t>
            </a:r>
            <a:r>
              <a:rPr lang="en-US" dirty="0" err="1"/>
              <a:t>itu</a:t>
            </a:r>
            <a:r>
              <a:rPr lang="en-US" dirty="0"/>
              <a:t>.</a:t>
            </a:r>
          </a:p>
          <a:p>
            <a:pPr marL="457200" indent="-457200">
              <a:buFont typeface="+mj-lt"/>
              <a:buAutoNum type="arabicPeriod"/>
            </a:pPr>
            <a:r>
              <a:rPr lang="en-US" dirty="0" err="1"/>
              <a:t>Apabila</a:t>
            </a:r>
            <a:r>
              <a:rPr lang="en-US" dirty="0"/>
              <a:t> </a:t>
            </a:r>
            <a:r>
              <a:rPr lang="en-US" dirty="0" err="1"/>
              <a:t>sesuatu</a:t>
            </a:r>
            <a:r>
              <a:rPr lang="en-US" dirty="0"/>
              <a:t> </a:t>
            </a:r>
            <a:r>
              <a:rPr lang="en-US" dirty="0" err="1"/>
              <a:t>hal</a:t>
            </a:r>
            <a:r>
              <a:rPr lang="en-US" dirty="0"/>
              <a:t> </a:t>
            </a:r>
            <a:r>
              <a:rPr lang="en-US" dirty="0" err="1"/>
              <a:t>diakui</a:t>
            </a:r>
            <a:r>
              <a:rPr lang="en-US" dirty="0"/>
              <a:t> </a:t>
            </a:r>
            <a:r>
              <a:rPr lang="en-US" dirty="0" err="1"/>
              <a:t>sebagai</a:t>
            </a:r>
            <a:r>
              <a:rPr lang="en-US" dirty="0"/>
              <a:t> </a:t>
            </a:r>
            <a:r>
              <a:rPr lang="en-US" dirty="0" err="1"/>
              <a:t>sifat</a:t>
            </a:r>
            <a:r>
              <a:rPr lang="en-US" dirty="0"/>
              <a:t> yang </a:t>
            </a:r>
            <a:r>
              <a:rPr lang="en-US" dirty="0" err="1"/>
              <a:t>meliputi</a:t>
            </a:r>
            <a:r>
              <a:rPr lang="en-US" dirty="0"/>
              <a:t> </a:t>
            </a:r>
            <a:r>
              <a:rPr lang="en-US" dirty="0" err="1"/>
              <a:t>keseluruhan</a:t>
            </a:r>
            <a:r>
              <a:rPr lang="en-US" dirty="0"/>
              <a:t> </a:t>
            </a:r>
            <a:r>
              <a:rPr lang="en-US" dirty="0" err="1"/>
              <a:t>maka</a:t>
            </a:r>
            <a:r>
              <a:rPr lang="en-US" dirty="0"/>
              <a:t> </a:t>
            </a:r>
            <a:r>
              <a:rPr lang="en-US" dirty="0" err="1"/>
              <a:t>meliputi</a:t>
            </a:r>
            <a:r>
              <a:rPr lang="en-US" dirty="0"/>
              <a:t> pula </a:t>
            </a:r>
            <a:r>
              <a:rPr lang="en-US" dirty="0" err="1"/>
              <a:t>bagian-bagian</a:t>
            </a:r>
            <a:r>
              <a:rPr lang="en-US" dirty="0"/>
              <a:t> </a:t>
            </a:r>
            <a:r>
              <a:rPr lang="en-US" dirty="0" err="1"/>
              <a:t>dalam</a:t>
            </a:r>
            <a:r>
              <a:rPr lang="en-US" dirty="0"/>
              <a:t> </a:t>
            </a:r>
            <a:r>
              <a:rPr lang="en-US" dirty="0" err="1"/>
              <a:t>keseluruhan</a:t>
            </a:r>
            <a:r>
              <a:rPr lang="en-US" dirty="0"/>
              <a:t> </a:t>
            </a:r>
            <a:r>
              <a:rPr lang="en-US" dirty="0" err="1"/>
              <a:t>itu</a:t>
            </a:r>
            <a:r>
              <a:rPr lang="en-US" dirty="0"/>
              <a:t>.</a:t>
            </a:r>
          </a:p>
          <a:p>
            <a:pPr marL="457200" indent="-457200">
              <a:buFont typeface="+mj-lt"/>
              <a:buAutoNum type="arabicPeriod"/>
            </a:pPr>
            <a:r>
              <a:rPr lang="en-US" dirty="0" err="1"/>
              <a:t>Apabila</a:t>
            </a:r>
            <a:r>
              <a:rPr lang="en-US" dirty="0"/>
              <a:t> </a:t>
            </a:r>
            <a:r>
              <a:rPr lang="en-US" dirty="0" err="1"/>
              <a:t>sesuatu</a:t>
            </a:r>
            <a:r>
              <a:rPr lang="en-US" dirty="0"/>
              <a:t> </a:t>
            </a:r>
            <a:r>
              <a:rPr lang="en-US" dirty="0" err="1"/>
              <a:t>hal</a:t>
            </a:r>
            <a:r>
              <a:rPr lang="en-US" dirty="0"/>
              <a:t> </a:t>
            </a:r>
            <a:r>
              <a:rPr lang="en-US" dirty="0" err="1"/>
              <a:t>tidak</a:t>
            </a:r>
            <a:r>
              <a:rPr lang="en-US" dirty="0"/>
              <a:t> </a:t>
            </a:r>
            <a:r>
              <a:rPr lang="en-US" dirty="0" err="1"/>
              <a:t>diakui</a:t>
            </a:r>
            <a:r>
              <a:rPr lang="en-US" dirty="0"/>
              <a:t> oleh </a:t>
            </a:r>
            <a:r>
              <a:rPr lang="en-US" dirty="0" err="1"/>
              <a:t>keseluruhan</a:t>
            </a:r>
            <a:r>
              <a:rPr lang="en-US" dirty="0"/>
              <a:t> </a:t>
            </a:r>
            <a:r>
              <a:rPr lang="en-US" dirty="0" err="1"/>
              <a:t>maka</a:t>
            </a:r>
            <a:r>
              <a:rPr lang="en-US" dirty="0"/>
              <a:t> </a:t>
            </a:r>
            <a:r>
              <a:rPr lang="en-US" dirty="0" err="1"/>
              <a:t>tidak</a:t>
            </a:r>
            <a:r>
              <a:rPr lang="en-US" dirty="0"/>
              <a:t> </a:t>
            </a:r>
            <a:r>
              <a:rPr lang="en-US" dirty="0" err="1"/>
              <a:t>diakui</a:t>
            </a:r>
            <a:r>
              <a:rPr lang="en-US" dirty="0"/>
              <a:t> pula oleh </a:t>
            </a:r>
            <a:r>
              <a:rPr lang="en-US" dirty="0" err="1"/>
              <a:t>bagian-bagian</a:t>
            </a:r>
            <a:r>
              <a:rPr lang="en-US" dirty="0"/>
              <a:t> </a:t>
            </a:r>
            <a:r>
              <a:rPr lang="en-US" dirty="0" err="1"/>
              <a:t>dalam</a:t>
            </a:r>
            <a:r>
              <a:rPr lang="en-US" dirty="0"/>
              <a:t> </a:t>
            </a:r>
            <a:r>
              <a:rPr lang="en-US" dirty="0" err="1"/>
              <a:t>keseluruhan</a:t>
            </a:r>
            <a:r>
              <a:rPr lang="en-US" dirty="0"/>
              <a:t> </a:t>
            </a:r>
            <a:r>
              <a:rPr lang="en-US" dirty="0" err="1"/>
              <a:t>itu</a:t>
            </a:r>
            <a:r>
              <a:rPr lang="en-US" dirty="0"/>
              <a:t>.</a:t>
            </a:r>
            <a:endParaRPr lang="en-ID" dirty="0"/>
          </a:p>
        </p:txBody>
      </p:sp>
    </p:spTree>
    <p:extLst>
      <p:ext uri="{BB962C8B-B14F-4D97-AF65-F5344CB8AC3E}">
        <p14:creationId xmlns:p14="http://schemas.microsoft.com/office/powerpoint/2010/main" val="621164027"/>
      </p:ext>
    </p:extLst>
  </p:cSld>
  <p:clrMapOvr>
    <a:masterClrMapping/>
  </p:clrMapOvr>
</p:sld>
</file>

<file path=ppt/theme/theme1.xml><?xml version="1.0" encoding="utf-8"?>
<a:theme xmlns:a="http://schemas.openxmlformats.org/drawingml/2006/main" name="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 PPT VER. 1_template</Template>
  <TotalTime>93</TotalTime>
  <Words>1173</Words>
  <Application>Microsoft Office PowerPoint</Application>
  <PresentationFormat>Widescreen</PresentationFormat>
  <Paragraphs>76</Paragraphs>
  <Slides>18</Slides>
  <Notes>0</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18</vt:i4>
      </vt:variant>
    </vt:vector>
  </HeadingPairs>
  <TitlesOfParts>
    <vt:vector size="28" baseType="lpstr">
      <vt:lpstr>Arial</vt:lpstr>
      <vt:lpstr>Berlin Sans FB Demi</vt:lpstr>
      <vt:lpstr>Calibri</vt:lpstr>
      <vt:lpstr>Corbel</vt:lpstr>
      <vt:lpstr>Franklin Gothic Heavy</vt:lpstr>
      <vt:lpstr>Gill Sans MT Condensed</vt:lpstr>
      <vt:lpstr>Presentation UNISA_01</vt:lpstr>
      <vt:lpstr>1_Presentation UNISA_01</vt:lpstr>
      <vt:lpstr>1_Office Theme</vt:lpstr>
      <vt:lpstr>2_Office Theme</vt:lpstr>
      <vt:lpstr>PEMBUKA BELAJAR</vt:lpstr>
      <vt:lpstr> Silogisme Kategoris</vt:lpstr>
      <vt:lpstr>Silogisme adalah proses menggabungkan tiga proposisi, dua menjadi dasar penyimpulan, satu menjadi kesimpulan. Silogisme kategoris berarti argument yang terdiri atas tiga proposisi kategoris yang saling berkaitan, dua menjadi dasar penyimpulan (premis) satu menjadi kesimpulan yang ditarik (konklusi). </vt:lpstr>
      <vt:lpstr>Seluruh argumen mengandung tiga proposisi</vt:lpstr>
      <vt:lpstr>Dalam Silogisme terdapat tiga proposisi, yakni premis mayor, premis minor, dan kesimpulan</vt:lpstr>
      <vt:lpstr>BENTUK DAN MODUS SILOGISME</vt:lpstr>
      <vt:lpstr>Apa yang disebut modus silogisme tersebut dapat dijelaskan sebagai berikut. Kedua proposisi premis dalam silogisme itu tentu masing-masing berupa proposisi A,E,I, atau O, yaitu bentuk-bentuk proposisi menurut kuantitas dan kualitasnya. Fungsi proposisi A,E, I, O sebagai mayor dan minor premis silogisme itulah yang disebut modus silogisme. Jadi premis mayor itu dapat berupa proposisi A, E, I, atau O demikian juga premis minornya. Dengan demikian , ada 16 modus silogisme yang berupa rakita mayor dan minor kualitas dan kuantitasnya proporsinya. Ke 16 modus silogisme itu sebagai berikut: Mayor: AAAA EEEE IIII OOOO Minor: AEIO AEIO AEIO AEIO modus dan susunan silogisme itu bersama-sama menentukan bentuk silogisme. Misal silogisme bentuk Bis_Pre modus AA, bentuk Pre-Sub modus IA, dan seterusnya. Karena ada 16 Modus dan 4 bentuk silogisme, secara teori susunan silogisme ada 16 X 4 = 64</vt:lpstr>
      <vt:lpstr>BENTUK SILOGISME YANG SAHIH</vt:lpstr>
      <vt:lpstr>HUKUM DASAR PENYIMPULAN SILOGISME KATEGORIS</vt:lpstr>
      <vt:lpstr>METODE PRAKTIS PENYIMPULAN SILOGISME KATEGORIS</vt:lpstr>
      <vt:lpstr>Terdapat 8 kaidah/hukum yang berlaku dalam penyusunan silogisme kategoris. Masing-masing 4 menyangkut Term, dan 4 menyangkut proposisi.</vt:lpstr>
      <vt:lpstr>Term</vt:lpstr>
      <vt:lpstr>Proposisi</vt:lpstr>
      <vt:lpstr>Pertanyaan?</vt:lpstr>
      <vt:lpstr>Referensi</vt:lpstr>
      <vt:lpstr>Rencana Tindak Lanjut</vt:lpstr>
      <vt:lpstr>PENUTUP BELAJAR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BUZZ GROUP (Kelompok Studi Kecil)</dc:title>
  <dc:creator>Windows User</dc:creator>
  <cp:lastModifiedBy>Muhammad Husain Ramadhan</cp:lastModifiedBy>
  <cp:revision>146</cp:revision>
  <dcterms:created xsi:type="dcterms:W3CDTF">2017-11-21T07:01:00Z</dcterms:created>
  <dcterms:modified xsi:type="dcterms:W3CDTF">2021-04-30T05:47:54Z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1033-11.2.0.10078</vt:lpwstr>
  </property>
</Properties>
</file>