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1" r:id="rId3"/>
    <p:sldMasterId id="2147483653" r:id="rId4"/>
    <p:sldMasterId id="2147483657" r:id="rId5"/>
  </p:sldMasterIdLst>
  <p:notesMasterIdLst>
    <p:notesMasterId r:id="rId21"/>
  </p:notesMasterIdLst>
  <p:sldIdLst>
    <p:sldId id="578" r:id="rId6"/>
    <p:sldId id="307" r:id="rId7"/>
    <p:sldId id="656" r:id="rId8"/>
    <p:sldId id="657" r:id="rId9"/>
    <p:sldId id="658" r:id="rId10"/>
    <p:sldId id="659" r:id="rId11"/>
    <p:sldId id="660" r:id="rId12"/>
    <p:sldId id="661" r:id="rId13"/>
    <p:sldId id="662" r:id="rId14"/>
    <p:sldId id="663" r:id="rId15"/>
    <p:sldId id="664" r:id="rId16"/>
    <p:sldId id="606" r:id="rId17"/>
    <p:sldId id="626" r:id="rId18"/>
    <p:sldId id="564" r:id="rId19"/>
    <p:sldId id="322"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69" d="100"/>
          <a:sy n="69" d="100"/>
        </p:scale>
        <p:origin x="-696" y="-102"/>
      </p:cViewPr>
      <p:guideLst>
        <p:guide orient="horz" pos="2142"/>
        <p:guide pos="381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slide" Target="slides/slide2.xml"/><Relationship Id="rId6" Type="http://schemas.openxmlformats.org/officeDocument/2006/relationships/slide" Target="slides/slide1.xml"/><Relationship Id="rId5" Type="http://schemas.openxmlformats.org/officeDocument/2006/relationships/slideMaster" Target="slideMasters/slideMaster4.xml"/><Relationship Id="rId4" Type="http://schemas.openxmlformats.org/officeDocument/2006/relationships/slideMaster" Target="slideMasters/slideMaster3.xml"/><Relationship Id="rId3" Type="http://schemas.openxmlformats.org/officeDocument/2006/relationships/slideMaster" Target="slideMasters/slideMaster2.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notesMaster" Target="notesMasters/notesMaster1.xml"/><Relationship Id="rId20" Type="http://schemas.openxmlformats.org/officeDocument/2006/relationships/slide" Target="slides/slide15.xml"/><Relationship Id="rId2" Type="http://schemas.openxmlformats.org/officeDocument/2006/relationships/theme" Target="theme/theme1.xml"/><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A57784-342D-44BE-B767-95A842046E5E}" type="datetimeFigureOut">
              <a:rPr lang="en-US" smtClean="0"/>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8EA17-E508-4A61-8A44-62AF7F554393}"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392" y="4869160"/>
            <a:ext cx="10515600" cy="936104"/>
          </a:xfrm>
          <a:prstGeom prst="rect">
            <a:avLst/>
          </a:prstGeom>
        </p:spPr>
        <p:txBody>
          <a:bodyPr anchor="b" anchorCtr="0"/>
          <a:lstStyle>
            <a:lvl1pPr algn="l">
              <a:defRPr sz="2800" b="1" baseline="0">
                <a:solidFill>
                  <a:srgbClr val="326041"/>
                </a:solidFill>
              </a:defRPr>
            </a:lvl1pPr>
          </a:lstStyle>
          <a:p>
            <a:r>
              <a:rPr lang="en-US" dirty="0" smtClean="0"/>
              <a:t>The </a:t>
            </a:r>
            <a:r>
              <a:rPr lang="en-US" dirty="0" err="1" smtClean="0"/>
              <a:t>Powerpoint</a:t>
            </a:r>
            <a:r>
              <a:rPr lang="en-US" dirty="0" smtClean="0"/>
              <a:t> Title Goes Here</a:t>
            </a:r>
            <a:endParaRPr lang="en-US" dirty="0"/>
          </a:p>
        </p:txBody>
      </p:sp>
      <p:sp>
        <p:nvSpPr>
          <p:cNvPr id="10" name="Text Placeholder 9"/>
          <p:cNvSpPr>
            <a:spLocks noGrp="1"/>
          </p:cNvSpPr>
          <p:nvPr>
            <p:ph type="body" sz="quarter" idx="10" hasCustomPrompt="1"/>
          </p:nvPr>
        </p:nvSpPr>
        <p:spPr>
          <a:xfrm>
            <a:off x="624417" y="5805488"/>
            <a:ext cx="10515600" cy="647700"/>
          </a:xfrm>
          <a:prstGeom prst="rect">
            <a:avLst/>
          </a:prstGeom>
        </p:spPr>
        <p:txBody>
          <a:bodyPr/>
          <a:lstStyle>
            <a:lvl1pPr marL="0" indent="0">
              <a:buNone/>
              <a:defRPr sz="2000" b="1">
                <a:solidFill>
                  <a:schemeClr val="tx1">
                    <a:lumMod val="65000"/>
                    <a:lumOff val="35000"/>
                  </a:schemeClr>
                </a:solidFill>
              </a:defRPr>
            </a:lvl1pPr>
          </a:lstStyle>
          <a:p>
            <a:pPr lvl="0"/>
            <a:r>
              <a:rPr lang="en-US" dirty="0" smtClean="0"/>
              <a:t>Secondary Title Here</a:t>
            </a:r>
            <a:endParaRPr lang="en-US" dirty="0" smtClean="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7"/>
            <a:ext cx="10058400" cy="1450757"/>
          </a:xfrm>
          <a:prstGeom prst="rect">
            <a:avLst/>
          </a:prstGeom>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a:xfrm>
            <a:off x="1097280" y="1845734"/>
            <a:ext cx="10058400" cy="4023360"/>
          </a:xfrm>
          <a:prstGeom prst="rect">
            <a:avLst/>
          </a:prstGeo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a:xfrm>
            <a:off x="1097285" y="6459791"/>
            <a:ext cx="2472271" cy="365125"/>
          </a:xfrm>
          <a:prstGeom prst="rect">
            <a:avLst/>
          </a:prstGeom>
        </p:spPr>
        <p:txBody>
          <a:bodyPr/>
          <a:lstStyle/>
          <a:p>
            <a:fld id="{ADCE2944-63AC-4794-98B7-F3081A371F1E}" type="datetimeFigureOut">
              <a:rPr lang="id-ID" smtClean="0"/>
            </a:fld>
            <a:endParaRPr lang="id-ID"/>
          </a:p>
        </p:txBody>
      </p:sp>
      <p:sp>
        <p:nvSpPr>
          <p:cNvPr id="5" name="Footer Placeholder 4"/>
          <p:cNvSpPr>
            <a:spLocks noGrp="1"/>
          </p:cNvSpPr>
          <p:nvPr>
            <p:ph type="ftr" sz="quarter" idx="11"/>
          </p:nvPr>
        </p:nvSpPr>
        <p:spPr>
          <a:xfrm>
            <a:off x="3686187" y="6459791"/>
            <a:ext cx="4822804" cy="365125"/>
          </a:xfrm>
          <a:prstGeom prst="rect">
            <a:avLst/>
          </a:prstGeom>
        </p:spPr>
        <p:txBody>
          <a:bodyPr/>
          <a:lstStyle/>
          <a:p>
            <a:endParaRPr lang="id-ID"/>
          </a:p>
        </p:txBody>
      </p:sp>
      <p:sp>
        <p:nvSpPr>
          <p:cNvPr id="6" name="Slide Number Placeholder 5"/>
          <p:cNvSpPr>
            <a:spLocks noGrp="1"/>
          </p:cNvSpPr>
          <p:nvPr>
            <p:ph type="sldNum" sz="quarter" idx="12"/>
          </p:nvPr>
        </p:nvSpPr>
        <p:spPr>
          <a:xfrm>
            <a:off x="9900462" y="6459791"/>
            <a:ext cx="1312025" cy="365125"/>
          </a:xfrm>
          <a:prstGeom prst="rect">
            <a:avLst/>
          </a:prstGeom>
        </p:spPr>
        <p:txBody>
          <a:bodyPr/>
          <a:lstStyle/>
          <a:p>
            <a:fld id="{517929AE-1FB3-475D-8916-B36598A6E668}" type="slidenum">
              <a:rPr lang="id-ID" smtClean="0"/>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smtClean="0"/>
              <a:t>The Chapter Title Goes Here</a:t>
            </a:r>
            <a:endParaRPr lang="en-US" dirty="0"/>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smtClean="0"/>
              <a:t>The Secondary Chapter Title Here</a:t>
            </a:r>
            <a:endParaRPr lang="en-US" dirty="0" smtClean="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1007435" y="2636925"/>
            <a:ext cx="10515600" cy="1325563"/>
          </a:xfrm>
          <a:prstGeom prst="rect">
            <a:avLst/>
          </a:prstGeom>
        </p:spPr>
        <p:txBody>
          <a:bodyPr/>
          <a:lstStyle>
            <a:lvl1pPr>
              <a:defRPr sz="2800" b="1">
                <a:solidFill>
                  <a:schemeClr val="tx1">
                    <a:lumMod val="65000"/>
                    <a:lumOff val="35000"/>
                  </a:schemeClr>
                </a:solidFill>
              </a:defRPr>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5467" y="1556792"/>
            <a:ext cx="10081120" cy="432048"/>
          </a:xfrm>
          <a:prstGeom prst="rect">
            <a:avLst/>
          </a:prstGeom>
        </p:spPr>
        <p:txBody>
          <a:bodyPr/>
          <a:lstStyle>
            <a:lvl1pPr algn="l">
              <a:defRPr sz="2400">
                <a:solidFill>
                  <a:schemeClr val="tx1">
                    <a:lumMod val="65000"/>
                    <a:lumOff val="35000"/>
                  </a:schemeClr>
                </a:solidFill>
              </a:defRPr>
            </a:lvl1pPr>
          </a:lstStyle>
          <a:p>
            <a:r>
              <a:rPr lang="id-ID" sz="2000" b="1" dirty="0" smtClean="0">
                <a:solidFill>
                  <a:schemeClr val="tx1">
                    <a:lumMod val="75000"/>
                    <a:lumOff val="25000"/>
                  </a:schemeClr>
                </a:solidFill>
              </a:rPr>
              <a:t>Lorem ipsum dolor sit amet</a:t>
            </a:r>
            <a:endParaRPr lang="id-ID" sz="2000" b="1" dirty="0">
              <a:solidFill>
                <a:schemeClr val="tx1">
                  <a:lumMod val="75000"/>
                  <a:lumOff val="25000"/>
                </a:schemeClr>
              </a:solidFill>
            </a:endParaRPr>
          </a:p>
        </p:txBody>
      </p:sp>
      <p:sp>
        <p:nvSpPr>
          <p:cNvPr id="4" name="Content Placeholder 3"/>
          <p:cNvSpPr>
            <a:spLocks noGrp="1"/>
          </p:cNvSpPr>
          <p:nvPr>
            <p:ph sz="quarter" idx="10"/>
          </p:nvPr>
        </p:nvSpPr>
        <p:spPr>
          <a:xfrm>
            <a:off x="1295403" y="2133600"/>
            <a:ext cx="10081684" cy="4319588"/>
          </a:xfrm>
          <a:prstGeom prst="rect">
            <a:avLst/>
          </a:prstGeom>
        </p:spPr>
        <p:txBody>
          <a:bodyPr/>
          <a:lstStyle>
            <a:lvl1pPr>
              <a:defRPr sz="2000">
                <a:solidFill>
                  <a:schemeClr val="tx1">
                    <a:lumMod val="65000"/>
                    <a:lumOff val="35000"/>
                  </a:schemeClr>
                </a:solidFill>
                <a:latin typeface="+mn-lt"/>
              </a:defRPr>
            </a:lvl1pPr>
            <a:lvl2pPr>
              <a:defRPr sz="2000">
                <a:solidFill>
                  <a:schemeClr val="tx1">
                    <a:lumMod val="65000"/>
                    <a:lumOff val="35000"/>
                  </a:schemeClr>
                </a:solidFill>
                <a:latin typeface="+mn-lt"/>
              </a:defRPr>
            </a:lvl2pPr>
            <a:lvl3pPr>
              <a:defRPr sz="2000">
                <a:solidFill>
                  <a:schemeClr val="tx1">
                    <a:lumMod val="65000"/>
                    <a:lumOff val="35000"/>
                  </a:schemeClr>
                </a:solidFill>
                <a:latin typeface="+mn-lt"/>
              </a:defRPr>
            </a:lvl3pPr>
            <a:lvl4pPr>
              <a:defRPr sz="2000">
                <a:solidFill>
                  <a:schemeClr val="tx1">
                    <a:lumMod val="65000"/>
                    <a:lumOff val="35000"/>
                  </a:schemeClr>
                </a:solidFill>
                <a:latin typeface="+mn-lt"/>
              </a:defRPr>
            </a:lvl4pPr>
            <a:lvl5pPr>
              <a:defRPr sz="2000">
                <a:solidFill>
                  <a:schemeClr val="tx1">
                    <a:lumMod val="65000"/>
                    <a:lumOff val="35000"/>
                  </a:schemeClr>
                </a:solidFill>
                <a:latin typeface="+mn-lt"/>
              </a:defRPr>
            </a:lvl5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smtClean="0"/>
              <a:t>The Chapter Title Goes Here</a:t>
            </a:r>
            <a:endParaRPr lang="en-US" dirty="0"/>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smtClean="0"/>
              <a:t>The Secondary Chapter Title Here</a:t>
            </a:r>
            <a:endParaRPr lang="en-US" dirty="0" smtClean="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5" Type="http://schemas.openxmlformats.org/officeDocument/2006/relationships/theme" Target="../theme/theme2.xml"/><Relationship Id="rId4" Type="http://schemas.openxmlformats.org/officeDocument/2006/relationships/image" Target="../media/image3.png"/><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7" Type="http://schemas.openxmlformats.org/officeDocument/2006/relationships/theme" Target="../theme/theme3.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4.png"/><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4" Type="http://schemas.openxmlformats.org/officeDocument/2006/relationships/theme" Target="../theme/theme4.xml"/><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Cover.png"/>
          <p:cNvPicPr>
            <a:picLocks noChangeAspect="1"/>
          </p:cNvPicPr>
          <p:nvPr/>
        </p:nvPicPr>
        <p:blipFill>
          <a:blip r:embed="rId2" cstate="print"/>
          <a:srcRect t="63542"/>
          <a:stretch>
            <a:fillRect/>
          </a:stretch>
        </p:blipFill>
        <p:spPr>
          <a:xfrm>
            <a:off x="1641" y="4357694"/>
            <a:ext cx="12188729" cy="2500306"/>
          </a:xfrm>
          <a:prstGeom prst="rect">
            <a:avLst/>
          </a:prstGeom>
        </p:spPr>
      </p:pic>
      <p:pic>
        <p:nvPicPr>
          <p:cNvPr id="3" name="Picture 2" descr="Cover.png"/>
          <p:cNvPicPr>
            <a:picLocks noChangeAspect="1"/>
          </p:cNvPicPr>
          <p:nvPr/>
        </p:nvPicPr>
        <p:blipFill>
          <a:blip r:embed="rId3"/>
          <a:stretch>
            <a:fillRect/>
          </a:stretch>
        </p:blipFill>
        <p:spPr>
          <a:xfrm>
            <a:off x="3271" y="1306"/>
            <a:ext cx="12188728" cy="1617934"/>
          </a:xfrm>
          <a:prstGeom prst="rect">
            <a:avLst/>
          </a:prstGeom>
        </p:spPr>
      </p:pic>
      <p:pic>
        <p:nvPicPr>
          <p:cNvPr id="4" name="Picture 3" descr="D:\ARTWORK\UNISA\BRAND BOOK\CDR\__MASTER TEMPLATE\TEMPLATE PPT\JPG\1,1.png"/>
          <p:cNvPicPr>
            <a:picLocks noChangeAspect="1" noChangeArrowheads="1"/>
          </p:cNvPicPr>
          <p:nvPr/>
        </p:nvPicPr>
        <p:blipFill>
          <a:blip r:embed="rId4" cstate="print"/>
          <a:srcRect/>
          <a:stretch>
            <a:fillRect/>
          </a:stretch>
        </p:blipFill>
        <p:spPr bwMode="auto">
          <a:xfrm>
            <a:off x="857216" y="214290"/>
            <a:ext cx="2190765" cy="592720"/>
          </a:xfrm>
          <a:prstGeom prst="rect">
            <a:avLst/>
          </a:prstGeom>
          <a:noFill/>
        </p:spPr>
      </p:pic>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Body.png"/>
          <p:cNvPicPr>
            <a:picLocks noChangeAspect="1"/>
          </p:cNvPicPr>
          <p:nvPr/>
        </p:nvPicPr>
        <p:blipFill>
          <a:blip r:embed="rId4"/>
          <a:stretch>
            <a:fillRect/>
          </a:stretch>
        </p:blipFill>
        <p:spPr>
          <a:xfrm>
            <a:off x="1642" y="920"/>
            <a:ext cx="12188729" cy="6856160"/>
          </a:xfrm>
          <a:prstGeom prst="rect">
            <a:avLst/>
          </a:prstGeom>
        </p:spPr>
      </p:pic>
      <p:pic>
        <p:nvPicPr>
          <p:cNvPr id="4" name="Picture 3" descr="Cover.png"/>
          <p:cNvPicPr>
            <a:picLocks noChangeAspect="1"/>
          </p:cNvPicPr>
          <p:nvPr/>
        </p:nvPicPr>
        <p:blipFill>
          <a:blip r:embed="rId5"/>
          <a:stretch>
            <a:fillRect/>
          </a:stretch>
        </p:blipFill>
        <p:spPr>
          <a:xfrm>
            <a:off x="3271" y="1306"/>
            <a:ext cx="12188728" cy="1617934"/>
          </a:xfrm>
          <a:prstGeom prst="rect">
            <a:avLst/>
          </a:prstGeom>
        </p:spPr>
      </p:pic>
      <p:pic>
        <p:nvPicPr>
          <p:cNvPr id="5" name="Picture 3" descr="D:\ARTWORK\UNISA\BRAND BOOK\CDR\__MASTER TEMPLATE\TEMPLATE PPT\JPG\1,1.png"/>
          <p:cNvPicPr>
            <a:picLocks noChangeAspect="1" noChangeArrowheads="1"/>
          </p:cNvPicPr>
          <p:nvPr/>
        </p:nvPicPr>
        <p:blipFill>
          <a:blip r:embed="rId6" cstate="print"/>
          <a:srcRect/>
          <a:stretch>
            <a:fillRect/>
          </a:stretch>
        </p:blipFill>
        <p:spPr bwMode="auto">
          <a:xfrm>
            <a:off x="857216" y="214290"/>
            <a:ext cx="2190765" cy="592720"/>
          </a:xfrm>
          <a:prstGeom prst="rect">
            <a:avLst/>
          </a:prstGeom>
          <a:noFill/>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3" descr="D:\ARTWORK\UNISA\BRAND BOOK\CDR\__MASTER TEMPLATE\TEMPLATE PPT\JPG\3.png"/>
          <p:cNvPicPr>
            <a:picLocks noChangeAspect="1" noChangeArrowheads="1"/>
          </p:cNvPicPr>
          <p:nvPr/>
        </p:nvPicPr>
        <p:blipFill>
          <a:blip r:embed="rId2"/>
          <a:srcRect/>
          <a:stretch>
            <a:fillRect/>
          </a:stretch>
        </p:blipFill>
        <p:spPr bwMode="auto">
          <a:xfrm>
            <a:off x="-1" y="0"/>
            <a:ext cx="12198412" cy="6858000"/>
          </a:xfrm>
          <a:prstGeom prst="rect">
            <a:avLst/>
          </a:prstGeom>
          <a:noFill/>
        </p:spPr>
      </p:pic>
      <p:pic>
        <p:nvPicPr>
          <p:cNvPr id="4" name="Picture 4" descr="D:\ARTWORK\UNISA\BRAND BOOK\CDR\__MASTER TEMPLATE\TEMPLATE PPT\JPG\4.png"/>
          <p:cNvPicPr>
            <a:picLocks noChangeAspect="1" noChangeArrowheads="1"/>
          </p:cNvPicPr>
          <p:nvPr/>
        </p:nvPicPr>
        <p:blipFill>
          <a:blip r:embed="rId3"/>
          <a:srcRect/>
          <a:stretch>
            <a:fillRect/>
          </a:stretch>
        </p:blipFill>
        <p:spPr bwMode="auto">
          <a:xfrm>
            <a:off x="4667240" y="2214554"/>
            <a:ext cx="2762269" cy="2363642"/>
          </a:xfrm>
          <a:prstGeom prst="rect">
            <a:avLst/>
          </a:prstGeom>
          <a:noFill/>
        </p:spPr>
      </p:pic>
    </p:spTree>
  </p:cSld>
  <p:clrMap bg1="lt1" tx1="dk1" bg2="lt2" tx2="dk2" accent1="accent1" accent2="accent2" accent3="accent3" accent4="accent4" accent5="accent5" accent6="accent6" hlink="hlink" folHlink="folHlink"/>
  <p:sldLayoutIdLst>
    <p:sldLayoutId id="2147483658"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7.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pPr algn="ctr" eaLnBrk="1" hangingPunct="1"/>
            <a:r>
              <a:rPr lang="en-US" sz="3600" dirty="0" smtClean="0">
                <a:latin typeface="Franklin Gothic Heavy" panose="020B0903020102020204" pitchFamily="34" charset="0"/>
                <a:ea typeface="Arial Unicode MS" pitchFamily="34" charset="-128"/>
                <a:cs typeface="Tahoma" panose="020B0604030504040204" pitchFamily="34" charset="0"/>
              </a:rPr>
              <a:t>PEMBUKA BELAJAR</a:t>
            </a:r>
            <a:endParaRPr lang="id-ID" sz="3600" dirty="0" smtClean="0">
              <a:latin typeface="Franklin Gothic Heavy" panose="020B0903020102020204" pitchFamily="34" charset="0"/>
              <a:ea typeface="Arial Unicode MS" pitchFamily="34" charset="-128"/>
              <a:cs typeface="Tahoma" panose="020B0604030504040204" pitchFamily="34" charset="0"/>
            </a:endParaRPr>
          </a:p>
        </p:txBody>
      </p:sp>
      <p:sp>
        <p:nvSpPr>
          <p:cNvPr id="5" name="Rectangle 4"/>
          <p:cNvSpPr/>
          <p:nvPr/>
        </p:nvSpPr>
        <p:spPr>
          <a:xfrm>
            <a:off x="1274623" y="4668982"/>
            <a:ext cx="9753599" cy="160539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Gill Sans MT Condensed" panose="020B0506020104020203" pitchFamily="34" charset="0"/>
              </a:rPr>
              <a:t>“</a:t>
            </a:r>
            <a:r>
              <a:rPr lang="en-US" sz="2800" dirty="0" err="1">
                <a:solidFill>
                  <a:schemeClr val="tx1"/>
                </a:solidFill>
                <a:latin typeface="Gill Sans MT Condensed" panose="020B0506020104020203" pitchFamily="34" charset="0"/>
              </a:rPr>
              <a:t>Kami</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ridho</a:t>
            </a:r>
            <a:r>
              <a:rPr lang="en-US" sz="2800" dirty="0">
                <a:solidFill>
                  <a:schemeClr val="tx1"/>
                </a:solidFill>
                <a:latin typeface="Gill Sans MT Condensed" panose="020B0506020104020203" pitchFamily="34" charset="0"/>
              </a:rPr>
              <a:t> Allah SWT </a:t>
            </a:r>
            <a:r>
              <a:rPr lang="en-US" sz="2800" dirty="0" err="1">
                <a:solidFill>
                  <a:schemeClr val="tx1"/>
                </a:solidFill>
                <a:latin typeface="Gill Sans MT Condensed" panose="020B0506020104020203" pitchFamily="34" charset="0"/>
              </a:rPr>
              <a:t>sebagai</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Tuhanku</a:t>
            </a:r>
            <a:r>
              <a:rPr lang="en-US" sz="2800" dirty="0">
                <a:solidFill>
                  <a:schemeClr val="tx1"/>
                </a:solidFill>
                <a:latin typeface="Gill Sans MT Condensed" panose="020B0506020104020203" pitchFamily="34" charset="0"/>
              </a:rPr>
              <a:t>, Islam </a:t>
            </a:r>
            <a:r>
              <a:rPr lang="en-US" sz="2800" dirty="0" err="1">
                <a:solidFill>
                  <a:schemeClr val="tx1"/>
                </a:solidFill>
                <a:latin typeface="Gill Sans MT Condensed" panose="020B0506020104020203" pitchFamily="34" charset="0"/>
              </a:rPr>
              <a:t>sebagai</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agamaku</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dan</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Nabi</a:t>
            </a:r>
            <a:r>
              <a:rPr lang="en-US" sz="2800" dirty="0">
                <a:solidFill>
                  <a:schemeClr val="tx1"/>
                </a:solidFill>
                <a:latin typeface="Gill Sans MT Condensed" panose="020B0506020104020203" pitchFamily="34" charset="0"/>
              </a:rPr>
              <a:t> Muhammad </a:t>
            </a:r>
            <a:r>
              <a:rPr lang="en-US" sz="2800" dirty="0" err="1">
                <a:solidFill>
                  <a:schemeClr val="tx1"/>
                </a:solidFill>
                <a:latin typeface="Gill Sans MT Condensed" panose="020B0506020104020203" pitchFamily="34" charset="0"/>
              </a:rPr>
              <a:t>sebagai</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Nabi</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dan</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Rasul</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Ya</a:t>
            </a:r>
            <a:r>
              <a:rPr lang="en-US" sz="2800" dirty="0">
                <a:solidFill>
                  <a:schemeClr val="tx1"/>
                </a:solidFill>
                <a:latin typeface="Gill Sans MT Condensed" panose="020B0506020104020203" pitchFamily="34" charset="0"/>
              </a:rPr>
              <a:t> Allah, </a:t>
            </a:r>
            <a:r>
              <a:rPr lang="en-US" sz="2800" dirty="0" err="1">
                <a:solidFill>
                  <a:schemeClr val="tx1"/>
                </a:solidFill>
                <a:latin typeface="Gill Sans MT Condensed" panose="020B0506020104020203" pitchFamily="34" charset="0"/>
              </a:rPr>
              <a:t>tambahkanlah</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kepadaku</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ilmu</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dan</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berikanlah</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aku</a:t>
            </a:r>
            <a:r>
              <a:rPr lang="en-US" sz="2800" dirty="0">
                <a:solidFill>
                  <a:schemeClr val="tx1"/>
                </a:solidFill>
                <a:latin typeface="Gill Sans MT Condensed" panose="020B0506020104020203" pitchFamily="34" charset="0"/>
              </a:rPr>
              <a:t> </a:t>
            </a:r>
            <a:r>
              <a:rPr lang="en-US" sz="2800" dirty="0" err="1">
                <a:solidFill>
                  <a:schemeClr val="tx1"/>
                </a:solidFill>
                <a:latin typeface="Gill Sans MT Condensed" panose="020B0506020104020203" pitchFamily="34" charset="0"/>
              </a:rPr>
              <a:t>kefahaman</a:t>
            </a:r>
            <a:r>
              <a:rPr lang="en-US" sz="2800" dirty="0">
                <a:solidFill>
                  <a:schemeClr val="tx1"/>
                </a:solidFill>
                <a:latin typeface="Gill Sans MT Condensed" panose="020B0506020104020203" pitchFamily="34" charset="0"/>
              </a:rPr>
              <a:t>”</a:t>
            </a:r>
            <a:endParaRPr lang="en-US" sz="2800" dirty="0">
              <a:solidFill>
                <a:schemeClr val="tx1"/>
              </a:solidFill>
              <a:latin typeface="Gill Sans MT Condensed" panose="020B0506020104020203" pitchFamily="34" charset="0"/>
            </a:endParaRPr>
          </a:p>
        </p:txBody>
      </p:sp>
      <p:pic>
        <p:nvPicPr>
          <p:cNvPr id="15364" name="Picture 5" descr="C:\Users\Suryani\Pictures\doa-belajar.jpg"/>
          <p:cNvPicPr>
            <a:picLocks noChangeAspect="1" noChangeArrowheads="1"/>
          </p:cNvPicPr>
          <p:nvPr/>
        </p:nvPicPr>
        <p:blipFill>
          <a:blip r:embed="rId1"/>
          <a:srcRect/>
          <a:stretch>
            <a:fillRect/>
          </a:stretch>
        </p:blipFill>
        <p:spPr bwMode="auto">
          <a:xfrm>
            <a:off x="831276" y="1390651"/>
            <a:ext cx="10432473" cy="2779568"/>
          </a:xfrm>
          <a:prstGeom prst="rect">
            <a:avLst/>
          </a:prstGeom>
          <a:noFill/>
          <a:ln w="9525">
            <a:noFill/>
            <a:miter lim="800000"/>
            <a:headEnd/>
            <a:tailEnd/>
          </a:ln>
        </p:spPr>
      </p:pic>
      <p:sp>
        <p:nvSpPr>
          <p:cNvPr id="6" name="Title 1"/>
          <p:cNvSpPr txBox="1"/>
          <p:nvPr/>
        </p:nvSpPr>
        <p:spPr>
          <a:xfrm>
            <a:off x="3796146" y="304799"/>
            <a:ext cx="7827818" cy="58189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defRPr/>
            </a:pPr>
            <a:r>
              <a:rPr kumimoji="0" lang="en-US" sz="4000" b="1" i="0" u="none" strike="noStrike" kern="1200" cap="none" spc="0" normalizeH="0" baseline="0" noProof="0" dirty="0" smtClean="0">
                <a:ln>
                  <a:noFill/>
                </a:ln>
                <a:solidFill>
                  <a:schemeClr val="tx1"/>
                </a:solidFill>
                <a:effectLst/>
                <a:uLnTx/>
                <a:uFillTx/>
                <a:latin typeface="+mj-lt"/>
                <a:ea typeface="+mj-ea"/>
                <a:cs typeface="+mj-cs"/>
              </a:rPr>
              <a:t>        DOA BELAJAR</a:t>
            </a:r>
            <a:endParaRPr kumimoji="0" lang="en-US" sz="40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itle 2"/>
          <p:cNvSpPr>
            <a:spLocks noGrp="1"/>
          </p:cNvSpPr>
          <p:nvPr>
            <p:ph type="title"/>
          </p:nvPr>
        </p:nvSpPr>
        <p:spPr/>
        <p:txBody>
          <a:bodyPr/>
          <a:p>
            <a:r>
              <a:rPr lang="en-US"/>
              <a:t>Logika dan Bahasa</a:t>
            </a:r>
            <a:endParaRPr lang="en-US"/>
          </a:p>
        </p:txBody>
      </p:sp>
      <p:sp>
        <p:nvSpPr>
          <p:cNvPr id="4" name="Content Placeholder 3"/>
          <p:cNvSpPr>
            <a:spLocks noGrp="1"/>
          </p:cNvSpPr>
          <p:nvPr>
            <p:ph sz="quarter" idx="10"/>
          </p:nvPr>
        </p:nvSpPr>
        <p:spPr/>
        <p:txBody>
          <a:bodyPr/>
          <a:p>
            <a:pPr marL="0" indent="0">
              <a:buNone/>
            </a:pPr>
            <a:r>
              <a:rPr lang="en-US"/>
              <a:t>logika atau berpikir sebagai proses bekerjanya akal merupakan ciri hakiki dari manusia. hasil berpikir ini tidka akan dapat diketahui oleh manusia jika tidak diungkapkan dalam bentuk bahsa. bahasa disini merupakan pernyataan pikiran atau perasaan sebagai alat komunikasi manusia. bahasa pada dasarnya terdiri atas kata-kata atau istilah dan sintaksis. kata atau istilah merupakan simbol dari arti sesuatu, dapat berupa benda, kejadian, proses, atau hubungan-hubungan. Adapun sintaksis adalah cara untuk menyusun kata-kata atau istilah di dalam kalimat untuk menyatakan arti yang bermakna. dari penjelasan ini, secara garis besar kalimat dibedakan menjadi dua macam yaitu kalimat bermakna dan kalimat tidak bermakna. Kalimat bermakna dibedakan antara kalimat berita dan kalimat bukan berita. Kalimat berita adalah kalimat yang dapat dinilai benar atau salah, sedangkan kalimat bukan berita ada empat macam, yaitu kalimat tanya, kalimat perintah, kalimat seru, dan kalimat harapan. Bahasa ilmiah yakni kalimat berita yang merupakan suatu pernyataan atau pendapat-pendapat.</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itle 2"/>
          <p:cNvSpPr>
            <a:spLocks noGrp="1"/>
          </p:cNvSpPr>
          <p:nvPr>
            <p:ph type="title"/>
          </p:nvPr>
        </p:nvSpPr>
        <p:spPr>
          <a:xfrm>
            <a:off x="6526530" y="238125"/>
            <a:ext cx="5044440" cy="431800"/>
          </a:xfrm>
        </p:spPr>
        <p:txBody>
          <a:bodyPr/>
          <a:p>
            <a:r>
              <a:rPr lang="en-US"/>
              <a:t>Prinsip-prinsip Penalaran</a:t>
            </a:r>
            <a:endParaRPr lang="en-US"/>
          </a:p>
        </p:txBody>
      </p:sp>
      <p:sp>
        <p:nvSpPr>
          <p:cNvPr id="4" name="Content Placeholder 3"/>
          <p:cNvSpPr>
            <a:spLocks noGrp="1"/>
          </p:cNvSpPr>
          <p:nvPr>
            <p:ph sz="quarter" idx="10"/>
          </p:nvPr>
        </p:nvSpPr>
        <p:spPr/>
        <p:txBody>
          <a:bodyPr/>
          <a:p>
            <a:r>
              <a:rPr lang="en-US" sz="2800"/>
              <a:t>Prinsip identitas.</a:t>
            </a:r>
            <a:endParaRPr lang="en-US" sz="2800"/>
          </a:p>
          <a:p>
            <a:r>
              <a:rPr lang="en-US" sz="2800"/>
              <a:t>prinsip kontradiksi</a:t>
            </a:r>
            <a:endParaRPr lang="en-US" sz="2800"/>
          </a:p>
          <a:p>
            <a:r>
              <a:rPr lang="en-US" sz="2800"/>
              <a:t>prinsip eksklusi tertii</a:t>
            </a:r>
            <a:endParaRPr lang="en-US" sz="2800"/>
          </a:p>
          <a:p>
            <a:r>
              <a:rPr lang="en-US" sz="2800"/>
              <a:t>prinsip cukup alasan</a:t>
            </a:r>
            <a:endParaRPr lang="en-US" sz="2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itle 2"/>
          <p:cNvSpPr>
            <a:spLocks noGrp="1"/>
          </p:cNvSpPr>
          <p:nvPr>
            <p:ph type="title"/>
          </p:nvPr>
        </p:nvSpPr>
        <p:spPr>
          <a:xfrm>
            <a:off x="5986145" y="238125"/>
            <a:ext cx="5055235" cy="571500"/>
          </a:xfrm>
        </p:spPr>
        <p:txBody>
          <a:bodyPr/>
          <a:p>
            <a:r>
              <a:rPr lang="en-US" sz="3600" b="1"/>
              <a:t>Referensi</a:t>
            </a:r>
            <a:endParaRPr lang="en-US" sz="3600" b="1"/>
          </a:p>
        </p:txBody>
      </p:sp>
      <p:sp>
        <p:nvSpPr>
          <p:cNvPr id="2" name="Text Box 1"/>
          <p:cNvSpPr txBox="1"/>
          <p:nvPr/>
        </p:nvSpPr>
        <p:spPr>
          <a:xfrm>
            <a:off x="1826260" y="2072005"/>
            <a:ext cx="8171180" cy="368300"/>
          </a:xfrm>
          <a:prstGeom prst="rect">
            <a:avLst/>
          </a:prstGeom>
          <a:noFill/>
        </p:spPr>
        <p:txBody>
          <a:bodyPr wrap="square" rtlCol="0">
            <a:spAutoFit/>
          </a:bodyPr>
          <a:p>
            <a:r>
              <a:rPr lang="en-US"/>
              <a:t>Surajiyo, Sugeng Astanto, Sri Andiani, Dasar-dasar Logika, Jakarta: Bumi AKsar, 2015</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itle 2"/>
          <p:cNvSpPr>
            <a:spLocks noGrp="1"/>
          </p:cNvSpPr>
          <p:nvPr>
            <p:ph type="title"/>
          </p:nvPr>
        </p:nvSpPr>
        <p:spPr>
          <a:xfrm>
            <a:off x="5986145" y="238125"/>
            <a:ext cx="5055235" cy="431800"/>
          </a:xfrm>
        </p:spPr>
        <p:txBody>
          <a:bodyPr/>
          <a:p>
            <a:r>
              <a:rPr lang="en-US" sz="3600" b="1"/>
              <a:t>Rencana Tindak Lanjut</a:t>
            </a:r>
            <a:endParaRPr lang="en-US" sz="3600" b="1"/>
          </a:p>
        </p:txBody>
      </p:sp>
      <p:sp>
        <p:nvSpPr>
          <p:cNvPr id="4" name="Content Placeholder 3"/>
          <p:cNvSpPr>
            <a:spLocks noGrp="1"/>
          </p:cNvSpPr>
          <p:nvPr>
            <p:ph sz="quarter" idx="10"/>
          </p:nvPr>
        </p:nvSpPr>
        <p:spPr/>
        <p:txBody>
          <a:bodyPr/>
          <a:p>
            <a:pPr marL="0" indent="0" algn="ctr">
              <a:buNone/>
            </a:pPr>
            <a:r>
              <a:rPr lang="en-US" sz="4000"/>
              <a:t>Landasan Pokok Penalaran</a:t>
            </a:r>
            <a:endParaRPr lang="en-US" sz="4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3006437" y="1138670"/>
            <a:ext cx="5714424" cy="431800"/>
          </a:xfrm>
        </p:spPr>
        <p:txBody>
          <a:bodyPr>
            <a:noAutofit/>
          </a:bodyPr>
          <a:lstStyle/>
          <a:p>
            <a:pPr algn="ctr" eaLnBrk="1" hangingPunct="1"/>
            <a:r>
              <a:rPr lang="en-US" sz="4000" b="1" dirty="0" smtClean="0">
                <a:latin typeface="Berlin Sans FB Demi" panose="020E0802020502020306" pitchFamily="34" charset="0"/>
                <a:ea typeface="SimSun" panose="02010600030101010101" pitchFamily="2" charset="-122"/>
                <a:cs typeface="Tahoma" panose="020B0604030504040204" pitchFamily="34" charset="0"/>
              </a:rPr>
              <a:t>PENUTUP BELAJAR</a:t>
            </a:r>
            <a:br>
              <a:rPr lang="en-US" sz="4000" b="1" dirty="0" smtClean="0">
                <a:latin typeface="Berlin Sans FB Demi" panose="020E0802020502020306" pitchFamily="34" charset="0"/>
                <a:ea typeface="Arial Unicode MS" pitchFamily="34" charset="-128"/>
                <a:cs typeface="Tahoma" panose="020B0604030504040204" pitchFamily="34" charset="0"/>
              </a:rPr>
            </a:br>
            <a:endParaRPr lang="en-US" sz="4000" b="1" dirty="0" smtClean="0">
              <a:latin typeface="Berlin Sans FB Demi" panose="020E0802020502020306" pitchFamily="34" charset="0"/>
              <a:ea typeface="Arial Unicode MS" pitchFamily="34" charset="-128"/>
              <a:cs typeface="Tahoma" panose="020B0604030504040204" pitchFamily="34" charset="0"/>
            </a:endParaRPr>
          </a:p>
        </p:txBody>
      </p:sp>
      <p:sp>
        <p:nvSpPr>
          <p:cNvPr id="58371" name="Content Placeholder 2"/>
          <p:cNvSpPr>
            <a:spLocks noGrp="1"/>
          </p:cNvSpPr>
          <p:nvPr>
            <p:ph idx="4294967295"/>
          </p:nvPr>
        </p:nvSpPr>
        <p:spPr>
          <a:xfrm>
            <a:off x="1219199" y="2143125"/>
            <a:ext cx="9975273" cy="3571875"/>
          </a:xfrm>
          <a:prstGeom prst="rect">
            <a:avLst/>
          </a:prstGeom>
        </p:spPr>
        <p:txBody>
          <a:bodyPr>
            <a:normAutofit fontScale="92500" lnSpcReduction="10000"/>
          </a:bodyPr>
          <a:lstStyle/>
          <a:p>
            <a:pPr algn="ctr" eaLnBrk="1" hangingPunct="1">
              <a:buFontTx/>
              <a:buNone/>
            </a:pPr>
            <a:r>
              <a:rPr lang="ar-AE" sz="2400" b="1" dirty="0" smtClean="0">
                <a:latin typeface="Gill Sans MT Condensed" panose="020B0506020104020203" pitchFamily="34" charset="0"/>
                <a:ea typeface="Arial Unicode MS" pitchFamily="34" charset="-128"/>
                <a:cs typeface="Tahoma" panose="020B0604030504040204" pitchFamily="34" charset="0"/>
              </a:rPr>
              <a:t>بِسْمِ اللَّهِ الرَّحْمَنِ الرَّحِيمِ</a:t>
            </a:r>
            <a:endParaRPr lang="en-US" sz="2400" b="1" dirty="0" smtClean="0">
              <a:latin typeface="Gill Sans MT Condensed" panose="020B0506020104020203" pitchFamily="34" charset="0"/>
              <a:ea typeface="Arial Unicode MS" pitchFamily="34" charset="-128"/>
              <a:cs typeface="Tahoma" panose="020B0604030504040204" pitchFamily="34" charset="0"/>
            </a:endParaRPr>
          </a:p>
          <a:p>
            <a:pPr algn="ctr" eaLnBrk="1" hangingPunct="1"/>
            <a:endParaRPr lang="ar-AE" sz="2400" b="1" dirty="0" smtClean="0">
              <a:latin typeface="Gill Sans MT Condensed" panose="020B0506020104020203" pitchFamily="34" charset="0"/>
              <a:ea typeface="Arial Unicode MS" pitchFamily="34" charset="-128"/>
              <a:cs typeface="Tahoma" panose="020B0604030504040204" pitchFamily="34" charset="0"/>
            </a:endParaRPr>
          </a:p>
          <a:p>
            <a:pPr algn="ctr" eaLnBrk="1" hangingPunct="1">
              <a:buFontTx/>
              <a:buNone/>
            </a:pPr>
            <a:r>
              <a:rPr lang="ar-AE" sz="2400" b="1" dirty="0" smtClean="0">
                <a:latin typeface="Gill Sans MT Condensed" panose="020B0506020104020203" pitchFamily="34" charset="0"/>
                <a:ea typeface="Arial Unicode MS" pitchFamily="34" charset="-128"/>
                <a:cs typeface="Tahoma" panose="020B0604030504040204" pitchFamily="34" charset="0"/>
              </a:rPr>
              <a:t>اَللَّهُمَّ أَرِنَا الْحَقَّ حَقًّا وَارْزُقْنَا اتِّـبَاعَه ُ وَأَرِنَا الْبَاطِلَ بَاطِلاً وَارْزُقْنَا اجْتِنَابَهُ</a:t>
            </a:r>
            <a:endParaRPr lang="en-US" sz="2400" b="1" dirty="0" smtClean="0">
              <a:latin typeface="Gill Sans MT Condensed" panose="020B0506020104020203" pitchFamily="34" charset="0"/>
              <a:ea typeface="Arial Unicode MS" pitchFamily="34" charset="-128"/>
              <a:cs typeface="Tahoma" panose="020B0604030504040204" pitchFamily="34" charset="0"/>
            </a:endParaRPr>
          </a:p>
          <a:p>
            <a:pPr algn="ctr" eaLnBrk="1" hangingPunct="1"/>
            <a:endParaRPr lang="en-US" sz="2400" b="1" dirty="0" smtClean="0">
              <a:latin typeface="Gill Sans MT Condensed" panose="020B0506020104020203" pitchFamily="34" charset="0"/>
              <a:ea typeface="Arial Unicode MS" pitchFamily="34" charset="-128"/>
              <a:cs typeface="Tahoma" panose="020B0604030504040204" pitchFamily="34" charset="0"/>
            </a:endParaRPr>
          </a:p>
          <a:p>
            <a:pPr algn="ctr" eaLnBrk="1" hangingPunct="1"/>
            <a:endParaRPr lang="ar-AE" sz="2400" b="1" dirty="0" smtClean="0">
              <a:latin typeface="Gill Sans MT Condensed" panose="020B0506020104020203" pitchFamily="34" charset="0"/>
              <a:ea typeface="Arial Unicode MS" pitchFamily="34" charset="-128"/>
              <a:cs typeface="Tahoma" panose="020B0604030504040204" pitchFamily="34" charset="0"/>
            </a:endParaRPr>
          </a:p>
          <a:p>
            <a:pPr algn="ctr" eaLnBrk="1" hangingPunct="1">
              <a:buFontTx/>
              <a:buNone/>
            </a:pPr>
            <a:r>
              <a:rPr lang="en-US" sz="3600" dirty="0" err="1" smtClean="0">
                <a:latin typeface="Gill Sans MT Condensed" panose="020B0506020104020203" pitchFamily="34" charset="0"/>
                <a:ea typeface="Arial Unicode MS" pitchFamily="34" charset="-128"/>
                <a:cs typeface="Tahoma" panose="020B0604030504040204" pitchFamily="34" charset="0"/>
              </a:rPr>
              <a:t>Ya</a:t>
            </a:r>
            <a:r>
              <a:rPr lang="en-US" sz="3600" dirty="0" smtClean="0">
                <a:latin typeface="Gill Sans MT Condensed" panose="020B0506020104020203" pitchFamily="34" charset="0"/>
                <a:ea typeface="Arial Unicode MS" pitchFamily="34" charset="-128"/>
                <a:cs typeface="Tahoma" panose="020B0604030504040204" pitchFamily="34" charset="0"/>
              </a:rPr>
              <a:t> Allah </a:t>
            </a:r>
            <a:r>
              <a:rPr lang="en-US" sz="3600" dirty="0" err="1" smtClean="0">
                <a:latin typeface="Gill Sans MT Condensed" panose="020B0506020104020203" pitchFamily="34" charset="0"/>
                <a:ea typeface="Arial Unicode MS" pitchFamily="34" charset="-128"/>
                <a:cs typeface="Tahoma" panose="020B0604030504040204" pitchFamily="34" charset="0"/>
              </a:rPr>
              <a:t>Tunjukkanlah</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kepada</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kami</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kebenaran</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sehinggga</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kami</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dapat</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mengikutinya</a:t>
            </a:r>
            <a:r>
              <a:rPr lang="en-US" sz="3600" dirty="0" smtClean="0">
                <a:latin typeface="Gill Sans MT Condensed" panose="020B0506020104020203" pitchFamily="34" charset="0"/>
                <a:ea typeface="Arial Unicode MS" pitchFamily="34" charset="-128"/>
                <a:cs typeface="Tahoma" panose="020B0604030504040204" pitchFamily="34" charset="0"/>
              </a:rPr>
              <a:t>, </a:t>
            </a:r>
            <a:endParaRPr lang="en-US" sz="3600" dirty="0" smtClean="0">
              <a:latin typeface="Gill Sans MT Condensed" panose="020B0506020104020203" pitchFamily="34" charset="0"/>
              <a:ea typeface="Arial Unicode MS" pitchFamily="34" charset="-128"/>
              <a:cs typeface="Tahoma" panose="020B0604030504040204" pitchFamily="34" charset="0"/>
            </a:endParaRPr>
          </a:p>
          <a:p>
            <a:pPr algn="ctr" eaLnBrk="1" hangingPunct="1">
              <a:buFontTx/>
              <a:buNone/>
            </a:pPr>
            <a:r>
              <a:rPr lang="en-US" sz="3600" dirty="0" smtClean="0">
                <a:latin typeface="Gill Sans MT Condensed" panose="020B0506020104020203" pitchFamily="34" charset="0"/>
                <a:ea typeface="Arial Unicode MS" pitchFamily="34" charset="-128"/>
                <a:cs typeface="Tahoma" panose="020B0604030504040204" pitchFamily="34" charset="0"/>
              </a:rPr>
              <a:t>Dan </a:t>
            </a:r>
            <a:r>
              <a:rPr lang="en-US" sz="3600" dirty="0" err="1" smtClean="0">
                <a:latin typeface="Gill Sans MT Condensed" panose="020B0506020104020203" pitchFamily="34" charset="0"/>
                <a:ea typeface="Arial Unicode MS" pitchFamily="34" charset="-128"/>
                <a:cs typeface="Tahoma" panose="020B0604030504040204" pitchFamily="34" charset="0"/>
              </a:rPr>
              <a:t>tunjukkanlah</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kepada</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kami</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keburukan</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sehingga</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kami</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dapat</a:t>
            </a:r>
            <a:r>
              <a:rPr lang="en-US" sz="3600" dirty="0" smtClean="0">
                <a:latin typeface="Gill Sans MT Condensed" panose="020B0506020104020203" pitchFamily="34" charset="0"/>
                <a:ea typeface="Arial Unicode MS" pitchFamily="34" charset="-128"/>
                <a:cs typeface="Tahoma" panose="020B0604030504040204" pitchFamily="34" charset="0"/>
              </a:rPr>
              <a:t> </a:t>
            </a:r>
            <a:r>
              <a:rPr lang="en-US" sz="3600" dirty="0" err="1" smtClean="0">
                <a:latin typeface="Gill Sans MT Condensed" panose="020B0506020104020203" pitchFamily="34" charset="0"/>
                <a:ea typeface="Arial Unicode MS" pitchFamily="34" charset="-128"/>
                <a:cs typeface="Tahoma" panose="020B0604030504040204" pitchFamily="34" charset="0"/>
              </a:rPr>
              <a:t>menjauhinya</a:t>
            </a:r>
            <a:r>
              <a:rPr lang="en-US" sz="3600" dirty="0" smtClean="0">
                <a:latin typeface="Gill Sans MT Condensed" panose="020B0506020104020203" pitchFamily="34" charset="0"/>
                <a:ea typeface="Arial Unicode MS" pitchFamily="34" charset="-128"/>
                <a:cs typeface="Tahoma" panose="020B0604030504040204" pitchFamily="34" charset="0"/>
              </a:rPr>
              <a:t>.</a:t>
            </a:r>
            <a:endParaRPr lang="en-US" sz="3600" dirty="0" smtClean="0">
              <a:latin typeface="Gill Sans MT Condensed" panose="020B0506020104020203" pitchFamily="34" charset="0"/>
              <a:ea typeface="Arial Unicode MS" pitchFamily="34" charset="-128"/>
              <a:cs typeface="Tahoma" panose="020B0604030504040204" pitchFamily="34" charset="0"/>
            </a:endParaRPr>
          </a:p>
          <a:p>
            <a:pPr eaLnBrk="1" hangingPunct="1"/>
            <a:endParaRPr lang="en-US" sz="2400" dirty="0" smtClean="0">
              <a:latin typeface="Gill Sans MT Condensed" panose="020B0506020104020203" pitchFamily="34" charset="0"/>
              <a:ea typeface="Arial Unicode MS" pitchFamily="34" charset="-128"/>
              <a:cs typeface="Tahoma" panose="020B0604030504040204" pitchFamily="34"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91661" y="1983517"/>
            <a:ext cx="10515600" cy="1736428"/>
          </a:xfrm>
        </p:spPr>
        <p:txBody>
          <a:bodyPr/>
          <a:lstStyle/>
          <a:p>
            <a:br>
              <a:rPr lang="en-US" sz="5400" dirty="0" smtClean="0">
                <a:solidFill>
                  <a:schemeClr val="bg1"/>
                </a:solidFill>
                <a:latin typeface="Corbel" panose="020B0503020204020204" pitchFamily="34" charset="0"/>
                <a:cs typeface="Arial" panose="020B0604020202020204" pitchFamily="34" charset="0"/>
              </a:rPr>
            </a:br>
            <a:r>
              <a:rPr lang="en-US" sz="5400" dirty="0" smtClean="0">
                <a:solidFill>
                  <a:schemeClr val="tx1"/>
                </a:solidFill>
                <a:latin typeface="Corbel" panose="020B0503020204020204" pitchFamily="34" charset="0"/>
                <a:cs typeface="Arial" panose="020B0604020202020204" pitchFamily="34" charset="0"/>
              </a:rPr>
              <a:t>Landasan Pokok Penalaran</a:t>
            </a:r>
            <a:endParaRPr lang="en-US" sz="5400" dirty="0" smtClean="0">
              <a:solidFill>
                <a:schemeClr val="tx1"/>
              </a:solidFill>
              <a:latin typeface="Corbel" panose="020B0503020204020204" pitchFamily="34" charset="0"/>
              <a:cs typeface="Arial" panose="020B0604020202020204" pitchFamily="34" charset="0"/>
            </a:endParaRPr>
          </a:p>
        </p:txBody>
      </p:sp>
      <p:sp>
        <p:nvSpPr>
          <p:cNvPr id="5" name="Text Placeholder 4"/>
          <p:cNvSpPr>
            <a:spLocks noGrp="1"/>
          </p:cNvSpPr>
          <p:nvPr>
            <p:ph type="body" sz="quarter" idx="10"/>
          </p:nvPr>
        </p:nvSpPr>
        <p:spPr>
          <a:xfrm>
            <a:off x="914400" y="4973782"/>
            <a:ext cx="10515600" cy="1219200"/>
          </a:xfrm>
        </p:spPr>
        <p:txBody>
          <a:bodyPr/>
          <a:lstStyle/>
          <a:p>
            <a:r>
              <a:rPr lang="en-US" sz="1600" dirty="0" smtClean="0">
                <a:latin typeface="Berlin Sans FB Demi" panose="020E0802020502020306" pitchFamily="34" charset="0"/>
              </a:rPr>
              <a:t>Dewi Amanatun Suryani, S.IP., MPA</a:t>
            </a:r>
            <a:endParaRPr lang="en-US" sz="1600" dirty="0" smtClean="0">
              <a:latin typeface="Berlin Sans FB Demi" panose="020E0802020502020306" pitchFamily="34" charset="0"/>
            </a:endParaRPr>
          </a:p>
          <a:p>
            <a:r>
              <a:rPr lang="en-US" sz="1600" dirty="0" err="1" smtClean="0">
                <a:latin typeface="Berlin Sans FB Demi" panose="020E0802020502020306" pitchFamily="34" charset="0"/>
              </a:rPr>
              <a:t>Disampaikan</a:t>
            </a:r>
            <a:r>
              <a:rPr lang="en-US" sz="1600" dirty="0" smtClean="0">
                <a:latin typeface="Berlin Sans FB Demi" panose="020E0802020502020306" pitchFamily="34" charset="0"/>
              </a:rPr>
              <a:t> </a:t>
            </a:r>
            <a:r>
              <a:rPr lang="en-US" sz="1600" dirty="0" err="1" smtClean="0">
                <a:latin typeface="Berlin Sans FB Demi" panose="020E0802020502020306" pitchFamily="34" charset="0"/>
              </a:rPr>
              <a:t>pada</a:t>
            </a:r>
            <a:r>
              <a:rPr lang="en-US" sz="1600" dirty="0" smtClean="0">
                <a:latin typeface="Berlin Sans FB Demi" panose="020E0802020502020306" pitchFamily="34" charset="0"/>
              </a:rPr>
              <a:t> </a:t>
            </a:r>
            <a:r>
              <a:rPr lang="en-US" sz="1600" dirty="0" err="1" smtClean="0">
                <a:latin typeface="Berlin Sans FB Demi" panose="020E0802020502020306" pitchFamily="34" charset="0"/>
              </a:rPr>
              <a:t>Kuliah</a:t>
            </a:r>
            <a:r>
              <a:rPr lang="en-US" sz="1600" dirty="0" smtClean="0">
                <a:latin typeface="Berlin Sans FB Demi" panose="020E0802020502020306" pitchFamily="34" charset="0"/>
              </a:rPr>
              <a:t> Dasar-Dasar Logika</a:t>
            </a:r>
            <a:endParaRPr lang="en-US" sz="1600" dirty="0" smtClean="0">
              <a:latin typeface="Berlin Sans FB Demi" panose="020E0802020502020306" pitchFamily="34" charset="0"/>
            </a:endParaRPr>
          </a:p>
          <a:p>
            <a:r>
              <a:rPr lang="en-US" sz="1600" dirty="0" smtClean="0">
                <a:latin typeface="Berlin Sans FB Demi" panose="020E0802020502020306" pitchFamily="34" charset="0"/>
              </a:rPr>
              <a:t>Maret, </a:t>
            </a:r>
            <a:r>
              <a:rPr lang="en-US" sz="1600" dirty="0" err="1" smtClean="0">
                <a:latin typeface="Berlin Sans FB Demi" panose="020E0802020502020306" pitchFamily="34" charset="0"/>
              </a:rPr>
              <a:t>2021</a:t>
            </a:r>
            <a:endParaRPr lang="en-US" sz="1600" dirty="0" smtClean="0">
              <a:latin typeface="Berlin Sans FB Demi" panose="020E0802020502020306"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itle 3"/>
          <p:cNvSpPr>
            <a:spLocks noGrp="1"/>
          </p:cNvSpPr>
          <p:nvPr>
            <p:ph type="title"/>
          </p:nvPr>
        </p:nvSpPr>
        <p:spPr>
          <a:xfrm>
            <a:off x="964255" y="1351050"/>
            <a:ext cx="10515600" cy="1325563"/>
          </a:xfrm>
        </p:spPr>
        <p:txBody>
          <a:bodyPr/>
          <a:p>
            <a:r>
              <a:rPr lang="en-US"/>
              <a:t>Penalaran merupan konsep yang menunjuk pada salah satu proses pemikiran untuk sampai pada satu kesimpulan sebagai pernyataan baru dari beberapa pernyataan lain yang telah diketahui.</a:t>
            </a:r>
            <a:br>
              <a:rPr lang="en-US"/>
            </a:br>
            <a:br>
              <a:rPr lang="en-US"/>
            </a:br>
            <a:r>
              <a:rPr lang="en-US"/>
              <a:t>Pernyataan iu terdiri atas pengertian-pengertian sebagai unsurnya yang antara pengertian satu dengan yang lain ada batas-batas tertentu untuk menghindarkan kekaburan arti.</a:t>
            </a:r>
            <a:br>
              <a:rPr lang="en-US"/>
            </a:br>
            <a:br>
              <a:rPr lang="en-US"/>
            </a:br>
            <a:r>
              <a:rPr lang="en-US"/>
              <a:t>untuk mendapatkan pengertian sesuatu dengan baik, dibutuhkan suatu analisis dalam bentuk pemecahbelahan sesuatu pengertian umum ke pengertian yang menyusunnya, disebut istilah pembagian. selanjutnya diadakan pembatasan arti atau definisi.</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itle 2"/>
          <p:cNvSpPr>
            <a:spLocks noGrp="1"/>
          </p:cNvSpPr>
          <p:nvPr>
            <p:ph type="title"/>
          </p:nvPr>
        </p:nvSpPr>
        <p:spPr>
          <a:xfrm>
            <a:off x="6440805" y="292100"/>
            <a:ext cx="5098415" cy="431800"/>
          </a:xfrm>
        </p:spPr>
        <p:txBody>
          <a:bodyPr/>
          <a:p>
            <a:r>
              <a:rPr lang="en-US"/>
              <a:t>PENGERTIAN DAN TERM</a:t>
            </a:r>
            <a:endParaRPr lang="en-US"/>
          </a:p>
        </p:txBody>
      </p:sp>
      <p:sp>
        <p:nvSpPr>
          <p:cNvPr id="4" name="Content Placeholder 3"/>
          <p:cNvSpPr>
            <a:spLocks noGrp="1"/>
          </p:cNvSpPr>
          <p:nvPr>
            <p:ph sz="quarter" idx="10"/>
          </p:nvPr>
        </p:nvSpPr>
        <p:spPr>
          <a:xfrm>
            <a:off x="365760" y="1269365"/>
            <a:ext cx="11572875" cy="4319905"/>
          </a:xfrm>
        </p:spPr>
        <p:txBody>
          <a:bodyPr/>
          <a:p>
            <a:r>
              <a:rPr lang="en-US"/>
              <a:t>Pengertian juga disebut konsep atau ide.</a:t>
            </a:r>
            <a:endParaRPr lang="en-US"/>
          </a:p>
          <a:p>
            <a:r>
              <a:rPr lang="en-US"/>
              <a:t>konsep adalah sebuah kata yang berasal dari bahasa Latin conceptus (kata benda masculinum) yang dibentuk dari kata conceptum yang berasal dari kata kerja concipio.</a:t>
            </a:r>
            <a:endParaRPr lang="en-US"/>
          </a:p>
          <a:p>
            <a:r>
              <a:rPr lang="en-US"/>
              <a:t>kata concipio berarti mengambil ke dalam dirinya, menerima, mengisap, menampung, menyerap, menangkap.</a:t>
            </a:r>
            <a:endParaRPr lang="en-US"/>
          </a:p>
          <a:p>
            <a:r>
              <a:rPr lang="en-US"/>
              <a:t>conceptum berarti mengambil, menyerap, membayangkan dalam pikiran, mengerti, dan menangkap.</a:t>
            </a:r>
            <a:endParaRPr lang="en-US"/>
          </a:p>
          <a:p>
            <a:r>
              <a:rPr lang="en-US"/>
              <a:t>conceptus berati cerapan, bayangan dalam pikira, pengertian, dan tangkapan.</a:t>
            </a:r>
            <a:endParaRPr lang="en-US"/>
          </a:p>
          <a:p>
            <a:r>
              <a:rPr lang="en-US"/>
              <a:t>pengertian dalam logika diratikan hasil tangkapan akal manusia mengenai sesuatu objek.</a:t>
            </a:r>
            <a:endParaRPr lang="en-US"/>
          </a:p>
          <a:p>
            <a:r>
              <a:rPr lang="en-US"/>
              <a:t>pengertian dalam bentuk kata atau simbol maka pengungkapan itu disebut term.</a:t>
            </a:r>
            <a:endParaRPr lang="en-US"/>
          </a:p>
          <a:p>
            <a:r>
              <a:rPr lang="en-US"/>
              <a:t>term itu bentuknya, pengertian itu isinya</a:t>
            </a:r>
            <a:endParaRPr lang="en-US"/>
          </a:p>
          <a:p>
            <a:r>
              <a:rPr lang="en-US"/>
              <a:t>term adalah pernyataan lahiriah dari pengertian.</a:t>
            </a:r>
            <a:endParaRPr lang="en-US"/>
          </a:p>
          <a:p>
            <a:r>
              <a:rPr lang="en-US"/>
              <a:t>term sebagai ungkapan pengertian. jika terdiri atas satu kata dinamakan dengan istilah term sederhana. kalau terdiri atas beberapa kata dinamakan term kompleks.</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666865" y="292100"/>
            <a:ext cx="5034280" cy="431800"/>
          </a:xfrm>
        </p:spPr>
        <p:txBody>
          <a:bodyPr/>
          <a:p>
            <a:r>
              <a:rPr lang="en-US"/>
              <a:t>Kata</a:t>
            </a:r>
            <a:endParaRPr lang="en-US"/>
          </a:p>
        </p:txBody>
      </p:sp>
      <p:sp>
        <p:nvSpPr>
          <p:cNvPr id="3" name="Content Placeholder 2"/>
          <p:cNvSpPr>
            <a:spLocks noGrp="1"/>
          </p:cNvSpPr>
          <p:nvPr>
            <p:ph sz="quarter" idx="10"/>
          </p:nvPr>
        </p:nvSpPr>
        <p:spPr>
          <a:xfrm>
            <a:off x="1241428" y="1473835"/>
            <a:ext cx="10081684" cy="4319588"/>
          </a:xfrm>
        </p:spPr>
        <p:txBody>
          <a:bodyPr/>
          <a:p>
            <a:r>
              <a:rPr lang="en-US"/>
              <a:t>Kata dibedakan menjadi kata kategorimatis dan kata sinkategorimatis.</a:t>
            </a:r>
            <a:endParaRPr lang="en-US"/>
          </a:p>
          <a:p>
            <a:r>
              <a:rPr lang="en-US"/>
              <a:t>kata kategorimatis adalah kata yang yang dapat mengungkapkan sepenuhnya suatu pengertian yg berdiri sendiri tanpa bantuan kata lain, meliputi namadiri, kata sifat, istilah yang mengandung pengertian umum.</a:t>
            </a:r>
            <a:endParaRPr lang="en-US"/>
          </a:p>
          <a:p>
            <a:r>
              <a:rPr lang="en-US"/>
              <a:t>kata sinkategorimatis adalah kata yang tidak dapat mengungkapkan suatu pengertian yang berdiri sendiri jika tidak dibantu oleh kata lain, misalnya kata adalah, jika, semua, maka, sebagian, barang siapa, dan, atau, dan sebagainya</a:t>
            </a:r>
            <a:endParaRPr lang="en-US"/>
          </a:p>
          <a:p>
            <a:r>
              <a:rPr lang="en-US"/>
              <a:t>dalam logika banyak memakai istilah Term. term pasti punya pengertian sedangkan kata ada yang punya pengertian dan juga bisa tidak punya pengertian jika tidak ditambah kata lain yang menyertainya.</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itle 2"/>
          <p:cNvSpPr>
            <a:spLocks noGrp="1"/>
          </p:cNvSpPr>
          <p:nvPr>
            <p:ph type="title"/>
          </p:nvPr>
        </p:nvSpPr>
        <p:spPr/>
        <p:txBody>
          <a:bodyPr/>
          <a:p>
            <a:r>
              <a:rPr lang="en-US"/>
              <a:t>Komprehensi (Konotasi) dan eksistensi (Denotasi)</a:t>
            </a:r>
            <a:endParaRPr lang="en-US"/>
          </a:p>
        </p:txBody>
      </p:sp>
      <p:sp>
        <p:nvSpPr>
          <p:cNvPr id="4" name="Content Placeholder 3"/>
          <p:cNvSpPr>
            <a:spLocks noGrp="1"/>
          </p:cNvSpPr>
          <p:nvPr>
            <p:ph sz="quarter" idx="10"/>
          </p:nvPr>
        </p:nvSpPr>
        <p:spPr/>
        <p:txBody>
          <a:bodyPr/>
          <a:p>
            <a:r>
              <a:rPr lang="en-US"/>
              <a:t>Istilah komprehensi bisa disamakan dengan isi. eksistensi bisa dismakan dnegan keluasan atau cakupan. Setiap pengertian mempunyai isi dan cakupannya.</a:t>
            </a:r>
            <a:endParaRPr lang="en-US"/>
          </a:p>
          <a:p>
            <a:r>
              <a:rPr lang="en-US"/>
              <a:t>komprehensi dirumuskan keseluruhan arti yang dimaksudkan oleh suatu term. </a:t>
            </a:r>
            <a:endParaRPr lang="en-US"/>
          </a:p>
          <a:p>
            <a:r>
              <a:rPr lang="en-US"/>
              <a:t>eksistensi adalah keseluruhan hal yang ditunjuk oleh term.</a:t>
            </a:r>
            <a:endParaRPr lang="en-US"/>
          </a:p>
          <a:p>
            <a:r>
              <a:rPr lang="en-US"/>
              <a:t>antara isi dan cakupan term terdapat suatu hubungan yang berbalikan (dasar balik), artinya jika yang satu bertambah maka yang lain akan berkurang, demikian sebaliknya, jika satu berkurang maka yang lain akan bertambah. dalam hal ini terdapat empat kemungkinan:</a:t>
            </a:r>
            <a:endParaRPr lang="en-US"/>
          </a:p>
          <a:p>
            <a:r>
              <a:rPr lang="en-US"/>
              <a:t>1. makin bertambah komprehensi makin berkurang ekstensi;</a:t>
            </a:r>
            <a:endParaRPr lang="en-US"/>
          </a:p>
          <a:p>
            <a:r>
              <a:rPr lang="en-US"/>
              <a:t>2. makin berkurang komprehensi makin bertambah ekstensi;</a:t>
            </a:r>
            <a:endParaRPr lang="en-US"/>
          </a:p>
          <a:p>
            <a:r>
              <a:rPr lang="en-US"/>
              <a:t>3. makin bertambah ekstensi makin berkurang komprehensi;</a:t>
            </a:r>
            <a:endParaRPr lang="en-US"/>
          </a:p>
          <a:p>
            <a:r>
              <a:rPr lang="en-US"/>
              <a:t>4. makin berkurang ekstensi makin bertambah komprehensi.</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itle 2"/>
          <p:cNvSpPr>
            <a:spLocks noGrp="1"/>
          </p:cNvSpPr>
          <p:nvPr>
            <p:ph type="title"/>
          </p:nvPr>
        </p:nvSpPr>
        <p:spPr/>
        <p:txBody>
          <a:bodyPr/>
          <a:p>
            <a:r>
              <a:rPr lang="en-US"/>
              <a:t>Term</a:t>
            </a:r>
            <a:endParaRPr lang="en-US"/>
          </a:p>
        </p:txBody>
      </p:sp>
      <p:sp>
        <p:nvSpPr>
          <p:cNvPr id="4" name="Content Placeholder 3"/>
          <p:cNvSpPr>
            <a:spLocks noGrp="1"/>
          </p:cNvSpPr>
          <p:nvPr>
            <p:ph sz="quarter" idx="10"/>
          </p:nvPr>
        </p:nvSpPr>
        <p:spPr/>
        <p:txBody>
          <a:bodyPr/>
          <a:p>
            <a:r>
              <a:rPr lang="en-US"/>
              <a:t>pembagian term menurut komprehensi</a:t>
            </a:r>
            <a:endParaRPr lang="en-US"/>
          </a:p>
          <a:p>
            <a:r>
              <a:rPr lang="en-US"/>
              <a:t>pembagian term menurut ekstensi</a:t>
            </a:r>
            <a:endParaRPr lang="en-US"/>
          </a:p>
          <a:p>
            <a:r>
              <a:rPr lang="en-US"/>
              <a:t>pembagian term menurut prediikabilia</a:t>
            </a:r>
            <a:endParaRPr lang="en-US"/>
          </a:p>
          <a:p>
            <a:r>
              <a:rPr lang="en-US"/>
              <a:t>pembagian term menurut kategori</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itle 2"/>
          <p:cNvSpPr>
            <a:spLocks noGrp="1"/>
          </p:cNvSpPr>
          <p:nvPr>
            <p:ph type="title"/>
          </p:nvPr>
        </p:nvSpPr>
        <p:spPr/>
        <p:txBody>
          <a:bodyPr/>
          <a:p>
            <a:r>
              <a:rPr lang="en-US"/>
              <a:t>Pembagian dan Penggolongan</a:t>
            </a:r>
            <a:endParaRPr lang="en-US"/>
          </a:p>
        </p:txBody>
      </p:sp>
      <p:sp>
        <p:nvSpPr>
          <p:cNvPr id="4" name="Content Placeholder 3"/>
          <p:cNvSpPr>
            <a:spLocks noGrp="1"/>
          </p:cNvSpPr>
          <p:nvPr>
            <p:ph sz="quarter" idx="10"/>
          </p:nvPr>
        </p:nvSpPr>
        <p:spPr/>
        <p:txBody>
          <a:bodyPr/>
          <a:p>
            <a:r>
              <a:rPr lang="en-US"/>
              <a:t>pembagian di dalam logika diartikan memecah belah atau menceraikan secara jelas berbeda ke bagian-bagian dari sesuatu keseluruhan. keseluruhan pada umumnya dibedakan antara keseluruhan logis dan keseluruhan realis. keseluruhan logis adalah keseluruhan yang dapat menjadi predikat masing-masing bagiannya. keseluruhan realis adalah keseluruhan yang tidak dapat dijadikan predikat masing-masing bagiannya.</a:t>
            </a:r>
            <a:endParaRPr lang="en-US"/>
          </a:p>
          <a:p>
            <a:r>
              <a:rPr lang="en-US"/>
              <a:t>penggolongan kebalikan dari pembagian. dimulai dari barang-barang, kejadian, fakta, atau proses alam kodrat individual yang beraneka coraknya, menuju ke arah keseluruhan yang sistematis dan bersifat umum sampai tercapainya genus yang tertinggi.</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itle 2"/>
          <p:cNvSpPr>
            <a:spLocks noGrp="1"/>
          </p:cNvSpPr>
          <p:nvPr>
            <p:ph type="title"/>
          </p:nvPr>
        </p:nvSpPr>
        <p:spPr/>
        <p:txBody>
          <a:bodyPr/>
          <a:p>
            <a:r>
              <a:rPr lang="en-US"/>
              <a:t>Definisi</a:t>
            </a:r>
            <a:endParaRPr lang="en-US"/>
          </a:p>
        </p:txBody>
      </p:sp>
      <p:sp>
        <p:nvSpPr>
          <p:cNvPr id="4" name="Content Placeholder 3"/>
          <p:cNvSpPr>
            <a:spLocks noGrp="1"/>
          </p:cNvSpPr>
          <p:nvPr>
            <p:ph sz="quarter" idx="10"/>
          </p:nvPr>
        </p:nvSpPr>
        <p:spPr/>
        <p:txBody>
          <a:bodyPr/>
          <a:p>
            <a:r>
              <a:rPr lang="en-US"/>
              <a:t>definisi berasal dari kata latin definire yang berarti menandai batas-batas pada sesuatu, menentukan batas, memberi ketentuan atau batasan arti. Jadi definisi dapat diartikan penjelasan apa yang yang dimaksudkan dengan sesuatu term, atau dengan kata lain definisi adalah sebuah pernyataan yang memuat penjelasan tentang arti suatu term.</a:t>
            </a:r>
            <a:endParaRPr lang="en-US"/>
          </a:p>
          <a:p>
            <a:r>
              <a:rPr lang="en-US"/>
              <a:t>definisi terdiri atas dua bagian, yakni bagian pangkal disebut definiendum yang berisi istilah yang harus diberi penjelasan, dan bagian pembatas yang disebut definiens yang berisi uraian mengenai arti dari bagian pangkal. </a:t>
            </a:r>
            <a:endParaRPr lang="en-US"/>
          </a:p>
        </p:txBody>
      </p:sp>
    </p:spTree>
  </p:cSld>
  <p:clrMapOvr>
    <a:masterClrMapping/>
  </p:clrMapOvr>
</p:sld>
</file>

<file path=ppt/theme/theme1.xml><?xml version="1.0" encoding="utf-8"?>
<a:theme xmlns:a="http://schemas.openxmlformats.org/drawingml/2006/main" name="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 PPT VER. 1_template</Template>
  <TotalTime>0</TotalTime>
  <Words>6348</Words>
  <Application>WPS Presentation</Application>
  <PresentationFormat>Custom</PresentationFormat>
  <Paragraphs>92</Paragraphs>
  <Slides>15</Slides>
  <Notes>0</Notes>
  <HiddenSlides>0</HiddenSlides>
  <MMClips>0</MMClips>
  <ScaleCrop>false</ScaleCrop>
  <HeadingPairs>
    <vt:vector size="6" baseType="variant">
      <vt:variant>
        <vt:lpstr>已用的字体</vt:lpstr>
      </vt:variant>
      <vt:variant>
        <vt:i4>13</vt:i4>
      </vt:variant>
      <vt:variant>
        <vt:lpstr>主题</vt:lpstr>
      </vt:variant>
      <vt:variant>
        <vt:i4>4</vt:i4>
      </vt:variant>
      <vt:variant>
        <vt:lpstr>幻灯片标题</vt:lpstr>
      </vt:variant>
      <vt:variant>
        <vt:i4>15</vt:i4>
      </vt:variant>
    </vt:vector>
  </HeadingPairs>
  <TitlesOfParts>
    <vt:vector size="32" baseType="lpstr">
      <vt:lpstr>Arial</vt:lpstr>
      <vt:lpstr>SimSun</vt:lpstr>
      <vt:lpstr>Wingdings</vt:lpstr>
      <vt:lpstr>Franklin Gothic Heavy</vt:lpstr>
      <vt:lpstr>Arial Unicode MS</vt:lpstr>
      <vt:lpstr>Tahoma</vt:lpstr>
      <vt:lpstr>Gill Sans MT Condensed</vt:lpstr>
      <vt:lpstr>Corbel</vt:lpstr>
      <vt:lpstr>Berlin Sans FB Demi</vt:lpstr>
      <vt:lpstr>Calibri</vt:lpstr>
      <vt:lpstr>Times New Roman</vt:lpstr>
      <vt:lpstr>Microsoft YaHei</vt:lpstr>
      <vt:lpstr>Arial Unicode MS</vt:lpstr>
      <vt:lpstr>Presentation UNISA_01</vt:lpstr>
      <vt:lpstr>1_Presentation UNISA_01</vt:lpstr>
      <vt:lpstr>1_Office Theme</vt:lpstr>
      <vt:lpstr>2_Office Theme</vt:lpstr>
      <vt:lpstr>PEMBUKA BELAJAR</vt:lpstr>
      <vt:lpstr> Sejarah Filsafat: Filsafat Katolik, Abad Pertengahan, Modern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Referensi</vt:lpstr>
      <vt:lpstr>Rencana Tindak Lanjut</vt:lpstr>
      <vt:lpstr>PENUTUP BELAJAR </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BUZZ GROUP (Kelompok Studi Kecil)</dc:title>
  <dc:creator>Windows User</dc:creator>
  <cp:lastModifiedBy>ASUS</cp:lastModifiedBy>
  <cp:revision>131</cp:revision>
  <dcterms:created xsi:type="dcterms:W3CDTF">2017-11-21T07:01:00Z</dcterms:created>
  <dcterms:modified xsi:type="dcterms:W3CDTF">2021-03-26T03:16:28Z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1033-11.2.0.10017</vt:lpwstr>
  </property>
</Properties>
</file>