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3"/>
    <p:sldMasterId id="2147483653" r:id="rId4"/>
    <p:sldMasterId id="2147483657" r:id="rId5"/>
  </p:sldMasterIdLst>
  <p:notesMasterIdLst>
    <p:notesMasterId r:id="rId17"/>
  </p:notesMasterIdLst>
  <p:sldIdLst>
    <p:sldId id="578" r:id="rId6"/>
    <p:sldId id="307" r:id="rId7"/>
    <p:sldId id="568" r:id="rId8"/>
    <p:sldId id="596" r:id="rId9"/>
    <p:sldId id="635" r:id="rId10"/>
    <p:sldId id="620" r:id="rId11"/>
    <p:sldId id="636" r:id="rId12"/>
    <p:sldId id="606" r:id="rId13"/>
    <p:sldId id="626" r:id="rId14"/>
    <p:sldId id="564" r:id="rId15"/>
    <p:sldId id="32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2"/>
      </p:cViewPr>
      <p:guideLst>
        <p:guide orient="horz" pos="2177"/>
        <p:guide pos="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</a:t>
            </a:r>
            <a:r>
              <a:rPr lang="en-US" dirty="0" err="1" smtClean="0"/>
              <a:t>Powerpoint</a:t>
            </a:r>
            <a:r>
              <a:rPr lang="en-US" dirty="0" smtClean="0"/>
              <a:t>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Secondary Title Here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5" Type="http://schemas.openxmlformats.org/officeDocument/2006/relationships/theme" Target="../theme/theme2.xml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7" Type="http://schemas.openxmlformats.org/officeDocument/2006/relationships/theme" Target="../theme/theme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4" Type="http://schemas.openxmlformats.org/officeDocument/2006/relationships/theme" Target="../theme/theme4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2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latin typeface="Franklin Gothic Heavy" panose="020B0903020102020204" pitchFamily="34" charset="0"/>
                <a:ea typeface="Arial Unicode MS" pitchFamily="34" charset="-128"/>
                <a:cs typeface="Tahoma" panose="020B0604030504040204" pitchFamily="34" charset="0"/>
              </a:rPr>
              <a:t>PEMBUKA BELAJAR</a:t>
            </a:r>
            <a:endParaRPr lang="id-ID" sz="3600" dirty="0" smtClean="0">
              <a:latin typeface="Franklin Gothic Heavy" panose="020B0903020102020204" pitchFamily="34" charset="0"/>
              <a:ea typeface="Arial Unicode MS" pitchFamily="34" charset="-128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”</a:t>
            </a:r>
            <a:endParaRPr lang="en-US" sz="2800" dirty="0">
              <a:solidFill>
                <a:schemeClr val="tx1"/>
              </a:solidFill>
              <a:latin typeface="Gill Sans MT Condensed" panose="020B0506020104020203" pitchFamily="34" charset="0"/>
            </a:endParaRP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/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 smtClean="0">
                <a:latin typeface="Berlin Sans FB Demi" panose="020E0802020502020306" pitchFamily="34" charset="0"/>
                <a:ea typeface="SimSun" panose="02010600030101010101" pitchFamily="2" charset="-122"/>
                <a:cs typeface="Tahoma" panose="020B0604030504040204" pitchFamily="34" charset="0"/>
              </a:rPr>
              <a:t>PENUTUP BELAJAR</a:t>
            </a:r>
            <a:br>
              <a:rPr lang="en-US" sz="4000" b="1" dirty="0" smtClean="0">
                <a:latin typeface="Berlin Sans FB Demi" panose="020E0802020502020306" pitchFamily="34" charset="0"/>
                <a:ea typeface="Arial Unicode MS" pitchFamily="34" charset="-128"/>
                <a:cs typeface="Tahoma" panose="020B0604030504040204" pitchFamily="34" charset="0"/>
              </a:rPr>
            </a:br>
            <a:endParaRPr lang="en-US" sz="4000" b="1" dirty="0" smtClean="0">
              <a:latin typeface="Berlin Sans FB Demi" panose="020E0802020502020306" pitchFamily="34" charset="0"/>
              <a:ea typeface="Arial Unicode MS" pitchFamily="34" charset="-128"/>
              <a:cs typeface="Tahoma" panose="020B0604030504040204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بِسْمِ اللَّهِ الرَّحْمَنِ الرَّحِيمِ</a:t>
            </a:r>
            <a:endParaRPr lang="en-US" sz="2400" b="1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/>
            <a:endParaRPr lang="en-US" sz="2400" b="1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Ya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Allah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Tunjukkanlah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kepada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kami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kebenaran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sehinggga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kami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dapat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mengikutinya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, </a:t>
            </a:r>
            <a:endParaRPr lang="en-US" sz="3600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Dan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tunjukkanlah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kepada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kami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keburukan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sehingga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kami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dapat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menjauhinya</a:t>
            </a:r>
            <a:r>
              <a:rPr lang="en-US" sz="3600" dirty="0" smtClean="0">
                <a:latin typeface="Gill Sans MT Condensed" panose="020B0506020104020203" pitchFamily="34" charset="0"/>
                <a:ea typeface="Arial Unicode MS" pitchFamily="34" charset="-128"/>
                <a:cs typeface="Tahoma" panose="020B0604030504040204" pitchFamily="34" charset="0"/>
              </a:rPr>
              <a:t>.</a:t>
            </a:r>
            <a:endParaRPr lang="en-US" sz="3600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  <a:p>
            <a:pPr eaLnBrk="1" hangingPunct="1"/>
            <a:endParaRPr lang="en-US" sz="2400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br>
              <a:rPr lang="en-US" sz="5400" dirty="0" smtClean="0">
                <a:solidFill>
                  <a:schemeClr val="bg1"/>
                </a:solidFill>
                <a:latin typeface="Corbel" panose="020B0503020204020204" pitchFamily="34" charset="0"/>
                <a:cs typeface="Arial" panose="020B0604020202020204" pitchFamily="34" charset="0"/>
              </a:rPr>
            </a:br>
            <a:r>
              <a:rPr lang="en-US" sz="5400" dirty="0" smtClean="0"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Kajian Filsafat</a:t>
            </a:r>
            <a:endParaRPr lang="en-US" sz="5400" dirty="0" smtClean="0">
              <a:latin typeface="Gill Sans MT Condensed" panose="020B0506020104020203" pitchFamily="34" charset="0"/>
              <a:ea typeface="Arial Unicode MS" pitchFamily="34" charset="-128"/>
              <a:cs typeface="Tahoma" panose="020B060403050404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en-US" sz="1600" dirty="0" smtClean="0">
                <a:latin typeface="Berlin Sans FB Demi" panose="020E0802020502020306" pitchFamily="34" charset="0"/>
              </a:rPr>
              <a:t>Dewi Amanatun Suryani, S.IP., MPA</a:t>
            </a:r>
            <a:endParaRPr lang="en-US" sz="1600" dirty="0" smtClean="0">
              <a:latin typeface="Berlin Sans FB Demi" panose="020E0802020502020306" pitchFamily="34" charset="0"/>
            </a:endParaRPr>
          </a:p>
          <a:p>
            <a:r>
              <a:rPr lang="en-US" sz="1600" dirty="0" err="1" smtClean="0">
                <a:latin typeface="Berlin Sans FB Demi" panose="020E0802020502020306" pitchFamily="34" charset="0"/>
              </a:rPr>
              <a:t>Disampaikan</a:t>
            </a:r>
            <a:r>
              <a:rPr lang="en-US" sz="1600" dirty="0" smtClean="0">
                <a:latin typeface="Berlin Sans FB Demi" panose="020E0802020502020306" pitchFamily="34" charset="0"/>
              </a:rPr>
              <a:t> </a:t>
            </a:r>
            <a:r>
              <a:rPr lang="en-US" sz="1600" dirty="0" err="1" smtClean="0">
                <a:latin typeface="Berlin Sans FB Demi" panose="020E0802020502020306" pitchFamily="34" charset="0"/>
              </a:rPr>
              <a:t>pada</a:t>
            </a:r>
            <a:r>
              <a:rPr lang="en-US" sz="1600" dirty="0" smtClean="0">
                <a:latin typeface="Berlin Sans FB Demi" panose="020E0802020502020306" pitchFamily="34" charset="0"/>
              </a:rPr>
              <a:t> </a:t>
            </a:r>
            <a:r>
              <a:rPr lang="en-US" sz="1600" dirty="0" err="1" smtClean="0">
                <a:latin typeface="Berlin Sans FB Demi" panose="020E0802020502020306" pitchFamily="34" charset="0"/>
              </a:rPr>
              <a:t>Kuliah</a:t>
            </a:r>
            <a:r>
              <a:rPr lang="en-US" sz="1600" dirty="0" smtClean="0">
                <a:latin typeface="Berlin Sans FB Demi" panose="020E0802020502020306" pitchFamily="34" charset="0"/>
              </a:rPr>
              <a:t> Dasar-Dasar Logika</a:t>
            </a:r>
            <a:endParaRPr lang="en-US" sz="1600" dirty="0" smtClean="0">
              <a:latin typeface="Berlin Sans FB Demi" panose="020E0802020502020306" pitchFamily="34" charset="0"/>
            </a:endParaRPr>
          </a:p>
          <a:p>
            <a:r>
              <a:rPr lang="en-US" sz="1600" dirty="0" smtClean="0">
                <a:latin typeface="Berlin Sans FB Demi" panose="020E0802020502020306" pitchFamily="34" charset="0"/>
              </a:rPr>
              <a:t>Maret, </a:t>
            </a:r>
            <a:r>
              <a:rPr lang="en-US" sz="1600" dirty="0" err="1" smtClean="0">
                <a:latin typeface="Berlin Sans FB Demi" panose="020E0802020502020306" pitchFamily="34" charset="0"/>
              </a:rPr>
              <a:t>2021</a:t>
            </a:r>
            <a:endParaRPr lang="en-US" sz="1600" dirty="0" smtClean="0">
              <a:latin typeface="Berlin Sans FB Demi" panose="020E08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s 2"/>
          <p:cNvSpPr/>
          <p:nvPr/>
        </p:nvSpPr>
        <p:spPr>
          <a:xfrm>
            <a:off x="859790" y="2905125"/>
            <a:ext cx="2715260" cy="16770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4000"/>
              <a:t>Kajian Filsafat</a:t>
            </a:r>
            <a:endParaRPr lang="en-US" sz="4000"/>
          </a:p>
        </p:txBody>
      </p:sp>
      <p:sp>
        <p:nvSpPr>
          <p:cNvPr id="5" name="Rounded Rectangle 4"/>
          <p:cNvSpPr/>
          <p:nvPr/>
        </p:nvSpPr>
        <p:spPr>
          <a:xfrm>
            <a:off x="5920740" y="1916430"/>
            <a:ext cx="4162425" cy="85852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3600"/>
              <a:t>Ontologi</a:t>
            </a:r>
            <a:endParaRPr lang="en-US" sz="3600"/>
          </a:p>
        </p:txBody>
      </p:sp>
      <p:sp>
        <p:nvSpPr>
          <p:cNvPr id="6" name="Rounded Rectangle 5"/>
          <p:cNvSpPr/>
          <p:nvPr/>
        </p:nvSpPr>
        <p:spPr>
          <a:xfrm>
            <a:off x="5987415" y="3461385"/>
            <a:ext cx="4162425" cy="85852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3600"/>
              <a:t>Epistimoligi</a:t>
            </a:r>
            <a:endParaRPr lang="en-US" sz="3600"/>
          </a:p>
        </p:txBody>
      </p:sp>
      <p:sp>
        <p:nvSpPr>
          <p:cNvPr id="7" name="Rounded Rectangle 6"/>
          <p:cNvSpPr/>
          <p:nvPr/>
        </p:nvSpPr>
        <p:spPr>
          <a:xfrm>
            <a:off x="5920740" y="4855210"/>
            <a:ext cx="4162425" cy="85852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3600"/>
              <a:t>Aksiologi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ectangles 3"/>
          <p:cNvSpPr/>
          <p:nvPr/>
        </p:nvSpPr>
        <p:spPr>
          <a:xfrm>
            <a:off x="1887855" y="1876425"/>
            <a:ext cx="2265680" cy="35236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3200"/>
              <a:t>Ontologi</a:t>
            </a:r>
            <a:endParaRPr lang="en-US" sz="3200"/>
          </a:p>
        </p:txBody>
      </p:sp>
      <p:sp>
        <p:nvSpPr>
          <p:cNvPr id="5" name="Folded Corner 4"/>
          <p:cNvSpPr/>
          <p:nvPr/>
        </p:nvSpPr>
        <p:spPr>
          <a:xfrm>
            <a:off x="4263390" y="1885950"/>
            <a:ext cx="4572000" cy="3514090"/>
          </a:xfrm>
          <a:prstGeom prst="foldedCorne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2800"/>
              <a:t>Hakikat Kenyataan:</a:t>
            </a:r>
            <a:endParaRPr lang="en-US" sz="2800"/>
          </a:p>
          <a:p>
            <a:pPr algn="ctr"/>
            <a:r>
              <a:rPr lang="en-US" sz="2800"/>
              <a:t>Kuantitatif: kenyataan itu jamak atau tunggal?</a:t>
            </a:r>
            <a:endParaRPr lang="en-US" sz="2800"/>
          </a:p>
          <a:p>
            <a:pPr algn="ctr"/>
            <a:r>
              <a:rPr lang="en-US" sz="2800"/>
              <a:t>Kualitatif: Kenyataan(realitas) tersebut itu memiliki kualitas?</a:t>
            </a:r>
            <a:endParaRPr 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ectangles 3"/>
          <p:cNvSpPr/>
          <p:nvPr/>
        </p:nvSpPr>
        <p:spPr>
          <a:xfrm>
            <a:off x="1887855" y="1876425"/>
            <a:ext cx="2265680" cy="35236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3200"/>
              <a:t>Epistimologi</a:t>
            </a:r>
            <a:endParaRPr lang="en-US" sz="3200"/>
          </a:p>
        </p:txBody>
      </p:sp>
      <p:sp>
        <p:nvSpPr>
          <p:cNvPr id="5" name="Folded Corner 4"/>
          <p:cNvSpPr/>
          <p:nvPr/>
        </p:nvSpPr>
        <p:spPr>
          <a:xfrm>
            <a:off x="4263390" y="1885950"/>
            <a:ext cx="4572000" cy="3514090"/>
          </a:xfrm>
          <a:prstGeom prst="foldedCorne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2800"/>
              <a:t>Metode memperoleh hakikat pengetahuan:</a:t>
            </a:r>
            <a:endParaRPr lang="en-US" sz="2800"/>
          </a:p>
          <a:p>
            <a:pPr algn="ctr"/>
            <a:r>
              <a:rPr lang="en-US" sz="2800"/>
              <a:t>Apakah rasional, valid dan justifis?</a:t>
            </a:r>
            <a:endParaRPr lang="en-US" sz="2800"/>
          </a:p>
          <a:p>
            <a:pPr algn="ctr"/>
            <a:r>
              <a:rPr lang="en-US" sz="2800"/>
              <a:t>Bagaimana hakikat itu dikonstruksi?</a:t>
            </a:r>
            <a:endParaRPr lang="en-US" sz="2800"/>
          </a:p>
          <a:p>
            <a:pPr algn="ctr"/>
            <a:r>
              <a:rPr lang="en-US" sz="2800"/>
              <a:t> Sudahkan konstruk tersebut radikal, logis, sistematis, universal?</a:t>
            </a:r>
            <a:endParaRPr lang="en-U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en-US" sz="3600" b="1" dirty="0" smtClean="0"/>
              <a:t>Aksiologi</a:t>
            </a:r>
            <a:endParaRPr lang="en-US" sz="3600" b="1" dirty="0"/>
          </a:p>
        </p:txBody>
      </p:sp>
      <p:sp>
        <p:nvSpPr>
          <p:cNvPr id="9" name="Text Box 8"/>
          <p:cNvSpPr txBox="1"/>
          <p:nvPr/>
        </p:nvSpPr>
        <p:spPr>
          <a:xfrm>
            <a:off x="4749800" y="4269740"/>
            <a:ext cx="2464435" cy="1198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r>
              <a:rPr lang="en-US" sz="2400"/>
              <a:t>Untuk apa pengetahuan ilmu itu digunakan</a:t>
            </a:r>
            <a:endParaRPr lang="en-US" sz="2400"/>
          </a:p>
        </p:txBody>
      </p:sp>
      <p:sp>
        <p:nvSpPr>
          <p:cNvPr id="10" name="Text Box 9"/>
          <p:cNvSpPr txBox="1"/>
          <p:nvPr/>
        </p:nvSpPr>
        <p:spPr>
          <a:xfrm>
            <a:off x="9583420" y="4269740"/>
            <a:ext cx="2464435" cy="23069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r>
              <a:rPr lang="en-US" sz="2400"/>
              <a:t>Bagaimana kaitan antara penggunaannya dengan kaidah-kaidah moral (filsafat etika)</a:t>
            </a:r>
            <a:endParaRPr lang="en-US" sz="2400"/>
          </a:p>
        </p:txBody>
      </p:sp>
      <p:sp>
        <p:nvSpPr>
          <p:cNvPr id="3" name="Rounded Rectangle 2"/>
          <p:cNvSpPr/>
          <p:nvPr/>
        </p:nvSpPr>
        <p:spPr>
          <a:xfrm>
            <a:off x="759460" y="1786255"/>
            <a:ext cx="2355850" cy="21374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2400"/>
              <a:t>Bagaimana manusia menggunakan hakekat pengetahuan yang diperoleh?</a:t>
            </a:r>
            <a:endParaRPr lang="en-US" sz="2400"/>
          </a:p>
        </p:txBody>
      </p:sp>
      <p:sp>
        <p:nvSpPr>
          <p:cNvPr id="4" name="Rounded Rectangle 3"/>
          <p:cNvSpPr/>
          <p:nvPr/>
        </p:nvSpPr>
        <p:spPr>
          <a:xfrm>
            <a:off x="4356735" y="1786255"/>
            <a:ext cx="2355850" cy="1737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2400"/>
              <a:t>Apa manfaatnya bagi manusia dan kemanusiaan?</a:t>
            </a:r>
            <a:endParaRPr lang="en-US" sz="2400"/>
          </a:p>
        </p:txBody>
      </p:sp>
      <p:sp>
        <p:nvSpPr>
          <p:cNvPr id="11" name="Rounded Rectangle 10"/>
          <p:cNvSpPr/>
          <p:nvPr/>
        </p:nvSpPr>
        <p:spPr>
          <a:xfrm>
            <a:off x="7954010" y="1786255"/>
            <a:ext cx="2355850" cy="1737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2400"/>
              <a:t>Pertanyaannya:</a:t>
            </a:r>
            <a:endParaRPr lang="en-US" sz="2400"/>
          </a:p>
        </p:txBody>
      </p:sp>
      <p:cxnSp>
        <p:nvCxnSpPr>
          <p:cNvPr id="12" name="Straight Connector 11"/>
          <p:cNvCxnSpPr>
            <a:stCxn id="11" idx="2"/>
          </p:cNvCxnSpPr>
          <p:nvPr/>
        </p:nvCxnSpPr>
        <p:spPr>
          <a:xfrm flipH="1">
            <a:off x="9124950" y="3523615"/>
            <a:ext cx="6985" cy="399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741035" y="3923030"/>
            <a:ext cx="5431155" cy="298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751195" y="3923030"/>
            <a:ext cx="10160" cy="3797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1181080" y="3932555"/>
            <a:ext cx="0" cy="349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MORAL CONDUCT : TEORI NILAI</a:t>
            </a:r>
            <a:br>
              <a:rPr lang="en-US"/>
            </a:br>
            <a:r>
              <a:rPr lang="en-US"/>
              <a:t>ESTHETIC EXPRESSION : TEORI KEINDAHAN</a:t>
            </a:r>
            <a:br>
              <a:rPr lang="en-US"/>
            </a:br>
            <a:r>
              <a:rPr lang="en-US"/>
              <a:t>SOCIO POLITICAL LIFE : TEORI KEBIJAKAN/KEBIJAKSANAAN</a:t>
            </a:r>
            <a:endParaRPr lang="en-US"/>
          </a:p>
        </p:txBody>
      </p:sp>
      <p:sp>
        <p:nvSpPr>
          <p:cNvPr id="3" name="Text Box 2"/>
          <p:cNvSpPr txBox="1"/>
          <p:nvPr/>
        </p:nvSpPr>
        <p:spPr>
          <a:xfrm>
            <a:off x="5641340" y="309880"/>
            <a:ext cx="37725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/>
              <a:t>AKSIOLOGI</a:t>
            </a:r>
            <a:endParaRPr 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986145" y="238125"/>
            <a:ext cx="5055235" cy="431800"/>
          </a:xfrm>
        </p:spPr>
        <p:txBody>
          <a:bodyPr/>
          <a:p>
            <a:r>
              <a:rPr lang="en-US" sz="3600" b="1"/>
              <a:t>Evaluasi Pembelajaran</a:t>
            </a:r>
            <a:endParaRPr lang="en-US" sz="3600" b="1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p>
            <a:pPr marL="0" indent="0">
              <a:buNone/>
            </a:pPr>
            <a:r>
              <a:rPr lang="en-US" sz="4000"/>
              <a:t>Apa yang dimaksud ontologi, epistemologi, dan aksiologi?</a:t>
            </a:r>
            <a:endParaRPr lang="en-US" sz="4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986145" y="238125"/>
            <a:ext cx="5055235" cy="431800"/>
          </a:xfrm>
        </p:spPr>
        <p:txBody>
          <a:bodyPr/>
          <a:p>
            <a:r>
              <a:rPr lang="en-US" sz="3600" b="1"/>
              <a:t>Rencana Tindak Lanjut</a:t>
            </a:r>
            <a:endParaRPr lang="en-US" sz="3600" b="1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p>
            <a:pPr marL="0" indent="0">
              <a:buNone/>
            </a:pPr>
            <a:r>
              <a:rPr lang="en-US" sz="4000"/>
              <a:t>Sejarah Filsafat: Filsafat Kuno dan Pasca Aristoteles</a:t>
            </a:r>
            <a:endParaRPr lang="en-US" sz="4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0</TotalTime>
  <Words>1524</Words>
  <Application>WPS Presentation</Application>
  <PresentationFormat>Custom</PresentationFormat>
  <Paragraphs>68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11</vt:i4>
      </vt:variant>
    </vt:vector>
  </HeadingPairs>
  <TitlesOfParts>
    <vt:vector size="29" baseType="lpstr">
      <vt:lpstr>Arial</vt:lpstr>
      <vt:lpstr>SimSun</vt:lpstr>
      <vt:lpstr>Wingdings</vt:lpstr>
      <vt:lpstr>Franklin Gothic Heavy</vt:lpstr>
      <vt:lpstr>Arial Unicode MS</vt:lpstr>
      <vt:lpstr>Tahoma</vt:lpstr>
      <vt:lpstr>Gill Sans MT Condensed</vt:lpstr>
      <vt:lpstr>Corbel</vt:lpstr>
      <vt:lpstr>Berlin Sans FB Demi</vt:lpstr>
      <vt:lpstr>Arial Narrow</vt:lpstr>
      <vt:lpstr>SimHei</vt:lpstr>
      <vt:lpstr>Calibri</vt:lpstr>
      <vt:lpstr>Microsoft YaHei</vt:lpstr>
      <vt:lpstr>Arial Unicode MS</vt:lpstr>
      <vt:lpstr>Presentation UNISA_01</vt:lpstr>
      <vt:lpstr>1_Presentation UNISA_01</vt:lpstr>
      <vt:lpstr>1_Office Theme</vt:lpstr>
      <vt:lpstr>2_Office Theme</vt:lpstr>
      <vt:lpstr>PEMBUKA BELAJAR</vt:lpstr>
      <vt:lpstr> Kontrak Belajar</vt:lpstr>
      <vt:lpstr>Deskripsi</vt:lpstr>
      <vt:lpstr>Knowledge, Sain, dan Filsafat</vt:lpstr>
      <vt:lpstr>PowerPoint 演示文稿</vt:lpstr>
      <vt:lpstr>Tingkatan Pengetahuan</vt:lpstr>
      <vt:lpstr>PowerPoint 演示文稿</vt:lpstr>
      <vt:lpstr>Evaluasi Pembelajaran</vt:lpstr>
      <vt:lpstr>Rencana Tindak Lanjut</vt:lpstr>
      <vt:lpstr>PENUTUP BELAJAR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ASUS</cp:lastModifiedBy>
  <cp:revision>123</cp:revision>
  <dcterms:created xsi:type="dcterms:W3CDTF">2017-11-21T07:01:00Z</dcterms:created>
  <dcterms:modified xsi:type="dcterms:W3CDTF">2021-03-05T00:22:53Z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1033-11.2.0.10017</vt:lpwstr>
  </property>
</Properties>
</file>