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  <p:sldMasterId id="2147483653" r:id="rId4"/>
    <p:sldMasterId id="2147483657" r:id="rId5"/>
  </p:sldMasterIdLst>
  <p:notesMasterIdLst>
    <p:notesMasterId r:id="rId27"/>
  </p:notesMasterIdLst>
  <p:sldIdLst>
    <p:sldId id="578" r:id="rId6"/>
    <p:sldId id="307" r:id="rId7"/>
    <p:sldId id="568" r:id="rId8"/>
    <p:sldId id="617" r:id="rId9"/>
    <p:sldId id="569" r:id="rId10"/>
    <p:sldId id="573" r:id="rId11"/>
    <p:sldId id="574" r:id="rId12"/>
    <p:sldId id="589" r:id="rId13"/>
    <p:sldId id="590" r:id="rId14"/>
    <p:sldId id="571" r:id="rId15"/>
    <p:sldId id="596" r:id="rId16"/>
    <p:sldId id="620" r:id="rId17"/>
    <p:sldId id="621" r:id="rId18"/>
    <p:sldId id="622" r:id="rId19"/>
    <p:sldId id="623" r:id="rId20"/>
    <p:sldId id="624" r:id="rId21"/>
    <p:sldId id="625" r:id="rId22"/>
    <p:sldId id="606" r:id="rId23"/>
    <p:sldId id="626" r:id="rId24"/>
    <p:sldId id="564" r:id="rId25"/>
    <p:sldId id="32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2"/>
      </p:cViewPr>
      <p:guideLst>
        <p:guide orient="horz" pos="2177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5" Type="http://schemas.openxmlformats.org/officeDocument/2006/relationships/theme" Target="../theme/theme2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7" Type="http://schemas.openxmlformats.org/officeDocument/2006/relationships/theme" Target="../theme/theme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4" Type="http://schemas.openxmlformats.org/officeDocument/2006/relationships/theme" Target="../theme/theme4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2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anose="020B0903020102020204" pitchFamily="34" charset="0"/>
                <a:ea typeface="Arial Unicode MS" pitchFamily="34" charset="-128"/>
                <a:cs typeface="Tahoma" panose="020B0604030504040204" pitchFamily="34" charset="0"/>
              </a:rPr>
              <a:t>PEMBUKA BELAJAR</a:t>
            </a:r>
            <a:endParaRPr lang="id-ID" sz="3600" dirty="0" smtClean="0">
              <a:latin typeface="Franklin Gothic Heavy" panose="020B0903020102020204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”</a:t>
            </a:r>
            <a:endParaRPr lang="en-US" sz="2800" dirty="0">
              <a:solidFill>
                <a:schemeClr val="tx1"/>
              </a:solidFill>
              <a:latin typeface="Gill Sans MT Condensed" panose="020B0506020104020203" pitchFamily="34" charset="0"/>
            </a:endParaRP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/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Penilaian Akhir</a:t>
            </a:r>
            <a:endParaRPr lang="en-US" sz="3600" b="1" dirty="0"/>
          </a:p>
        </p:txBody>
      </p:sp>
      <p:sp>
        <p:nvSpPr>
          <p:cNvPr id="4" name="Content Placeholder 3"/>
          <p:cNvSpPr/>
          <p:nvPr>
            <p:ph sz="quarter" idx="10"/>
          </p:nvPr>
        </p:nvSpPr>
        <p:spPr/>
        <p:txBody>
          <a:bodyPr/>
          <a:p>
            <a:pPr lvl="2"/>
            <a:r>
              <a:rPr lang="en-US" sz="4000"/>
              <a:t>UTS dan UAS	: 80%</a:t>
            </a:r>
            <a:endParaRPr lang="en-US" sz="4000"/>
          </a:p>
          <a:p>
            <a:pPr lvl="2"/>
            <a:r>
              <a:rPr lang="en-US" sz="4000"/>
              <a:t>Tugas 			: 20%</a:t>
            </a:r>
            <a:endParaRPr lang="en-US"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Knowledge, Sain, dan Filsafat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Tingkatan Pengetahuan</a:t>
            </a:r>
            <a:endParaRPr lang="en-US" sz="3600" b="1" dirty="0"/>
          </a:p>
        </p:txBody>
      </p:sp>
      <p:sp>
        <p:nvSpPr>
          <p:cNvPr id="5" name="Chevron 4"/>
          <p:cNvSpPr/>
          <p:nvPr/>
        </p:nvSpPr>
        <p:spPr>
          <a:xfrm>
            <a:off x="896620" y="2014220"/>
            <a:ext cx="2723515" cy="864870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400"/>
              <a:t>Pengetahuan</a:t>
            </a:r>
            <a:endParaRPr lang="en-US" sz="2400"/>
          </a:p>
        </p:txBody>
      </p:sp>
      <p:sp>
        <p:nvSpPr>
          <p:cNvPr id="6" name="Chevron 5"/>
          <p:cNvSpPr/>
          <p:nvPr/>
        </p:nvSpPr>
        <p:spPr>
          <a:xfrm>
            <a:off x="4580255" y="2014220"/>
            <a:ext cx="2723515" cy="864870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400"/>
              <a:t>SAINS</a:t>
            </a:r>
            <a:endParaRPr lang="en-US" sz="2400"/>
          </a:p>
        </p:txBody>
      </p:sp>
      <p:sp>
        <p:nvSpPr>
          <p:cNvPr id="7" name="Chevron 6"/>
          <p:cNvSpPr/>
          <p:nvPr/>
        </p:nvSpPr>
        <p:spPr>
          <a:xfrm>
            <a:off x="8665210" y="2014220"/>
            <a:ext cx="2723515" cy="864870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400"/>
              <a:t>FILSAFAT</a:t>
            </a:r>
            <a:endParaRPr lang="en-US" sz="2400"/>
          </a:p>
        </p:txBody>
      </p:sp>
      <p:sp>
        <p:nvSpPr>
          <p:cNvPr id="8" name="Text Box 7"/>
          <p:cNvSpPr txBox="1"/>
          <p:nvPr/>
        </p:nvSpPr>
        <p:spPr>
          <a:xfrm>
            <a:off x="1026160" y="3336290"/>
            <a:ext cx="2464435" cy="2306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sz="2400"/>
              <a:t>Pengetahuan yang diperoleh melalui Panca Indera (mata, telinga, hidung, lidah, kulit)</a:t>
            </a:r>
            <a:endParaRPr lang="en-US" sz="2400"/>
          </a:p>
        </p:txBody>
      </p:sp>
      <p:sp>
        <p:nvSpPr>
          <p:cNvPr id="9" name="Text Box 8"/>
          <p:cNvSpPr txBox="1"/>
          <p:nvPr/>
        </p:nvSpPr>
        <p:spPr>
          <a:xfrm>
            <a:off x="4580255" y="3336290"/>
            <a:ext cx="2464435" cy="2306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sz="2400"/>
              <a:t>Pengetahuan yang diperoleh melalui Riset: observasi, perbandingan, eksperimen, analisis historis</a:t>
            </a:r>
            <a:endParaRPr lang="en-US" sz="2400"/>
          </a:p>
        </p:txBody>
      </p:sp>
      <p:sp>
        <p:nvSpPr>
          <p:cNvPr id="10" name="Text Box 9"/>
          <p:cNvSpPr txBox="1"/>
          <p:nvPr/>
        </p:nvSpPr>
        <p:spPr>
          <a:xfrm>
            <a:off x="8665210" y="3336290"/>
            <a:ext cx="2464435" cy="1938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sz="2400"/>
              <a:t>Pengetahuan yang diperoleh melalui Pemikiran Radikal, logis, sistematis, universal</a:t>
            </a:r>
            <a:endParaRPr 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3470" y="1544955"/>
            <a:ext cx="7922260" cy="2362835"/>
          </a:xfrm>
          <a:ln>
            <a:solidFill>
              <a:schemeClr val="tx1"/>
            </a:solidFill>
          </a:ln>
        </p:spPr>
        <p:txBody>
          <a:bodyPr/>
          <a:p>
            <a:pPr algn="l"/>
            <a:r>
              <a:rPr lang="en-US"/>
              <a:t>Administrasi: surat menyurat</a:t>
            </a:r>
            <a:br>
              <a:rPr lang="en-US"/>
            </a:br>
            <a:r>
              <a:rPr lang="en-US"/>
              <a:t>Pembangunan</a:t>
            </a:r>
            <a:br>
              <a:rPr lang="en-US"/>
            </a:br>
            <a:r>
              <a:rPr lang="en-US"/>
              <a:t>Politik</a:t>
            </a:r>
            <a:br>
              <a:rPr lang="en-US"/>
            </a:br>
            <a:r>
              <a:rPr lang="en-US"/>
              <a:t>Jihad</a:t>
            </a:r>
            <a:br>
              <a:rPr lang="en-US"/>
            </a:br>
            <a:r>
              <a:rPr lang="en-US"/>
              <a:t>Demonstrasi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3633470" y="4211955"/>
            <a:ext cx="7922260" cy="23628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/>
              <a:t>menanak nasi</a:t>
            </a:r>
            <a:endParaRPr lang="en-US"/>
          </a:p>
          <a:p>
            <a:pPr algn="l"/>
            <a:r>
              <a:rPr lang="en-US"/>
              <a:t>kelas ekonomi vs fakultas Ekonomi</a:t>
            </a:r>
            <a:endParaRPr lang="en-US"/>
          </a:p>
          <a:p>
            <a:pPr algn="l"/>
            <a:r>
              <a:rPr lang="en-US"/>
              <a:t>motor = honda 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4" name="Chevron 3"/>
          <p:cNvSpPr/>
          <p:nvPr/>
        </p:nvSpPr>
        <p:spPr>
          <a:xfrm rot="5400000">
            <a:off x="973455" y="1715770"/>
            <a:ext cx="2334260" cy="2204085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1426210" y="2839085"/>
            <a:ext cx="14916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400"/>
              <a:t>Common Sense</a:t>
            </a:r>
            <a:endParaRPr lang="en-US" sz="2400"/>
          </a:p>
        </p:txBody>
      </p:sp>
      <p:sp>
        <p:nvSpPr>
          <p:cNvPr id="6" name="Chevron 5"/>
          <p:cNvSpPr/>
          <p:nvPr/>
        </p:nvSpPr>
        <p:spPr>
          <a:xfrm rot="5400000">
            <a:off x="973455" y="4188460"/>
            <a:ext cx="2334260" cy="2204085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1395095" y="5203825"/>
            <a:ext cx="14916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400"/>
              <a:t>Salah kaprah</a:t>
            </a:r>
            <a:endParaRPr 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ight Arrow 2"/>
          <p:cNvSpPr/>
          <p:nvPr/>
        </p:nvSpPr>
        <p:spPr>
          <a:xfrm rot="5400000">
            <a:off x="5849620" y="-956945"/>
            <a:ext cx="1994535" cy="6780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aphicFrame>
        <p:nvGraphicFramePr>
          <p:cNvPr id="4" name="Table 3"/>
          <p:cNvGraphicFramePr/>
          <p:nvPr/>
        </p:nvGraphicFramePr>
        <p:xfrm>
          <a:off x="1830070" y="3637915"/>
          <a:ext cx="853376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565"/>
                <a:gridCol w="42665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800"/>
                        <a:t>Memberi Nama Fakta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800"/>
                        <a:t>Menjelaskan atas kualitas fakta yang membingungkan</a:t>
                      </a:r>
                      <a:endParaRPr lang="en-US" sz="28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800"/>
                        <a:t>Konsep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800"/>
                        <a:t>Teori/hukum alam</a:t>
                      </a:r>
                      <a:endParaRPr lang="en-US" sz="2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Box 4"/>
          <p:cNvSpPr txBox="1"/>
          <p:nvPr/>
        </p:nvSpPr>
        <p:spPr>
          <a:xfrm>
            <a:off x="5235575" y="1564005"/>
            <a:ext cx="274574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400">
                <a:solidFill>
                  <a:schemeClr val="bg1"/>
                </a:solidFill>
              </a:rPr>
              <a:t>Konstruksi Alam semesta yang positif secara logis dan sistematis</a:t>
            </a:r>
            <a:endParaRPr lang="en-US" sz="2400"/>
          </a:p>
        </p:txBody>
      </p:sp>
      <p:graphicFrame>
        <p:nvGraphicFramePr>
          <p:cNvPr id="6" name="Table 5"/>
          <p:cNvGraphicFramePr/>
          <p:nvPr/>
        </p:nvGraphicFramePr>
        <p:xfrm>
          <a:off x="1829435" y="5681345"/>
          <a:ext cx="853376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3765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200">
                          <a:solidFill>
                            <a:schemeClr val="bg1"/>
                          </a:solidFill>
                        </a:rPr>
                        <a:t>Logika/Mantiq sebagai alat berpikirnya</a:t>
                      </a:r>
                      <a:endParaRPr lang="en-US" sz="32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Box 6"/>
          <p:cNvSpPr txBox="1"/>
          <p:nvPr/>
        </p:nvSpPr>
        <p:spPr>
          <a:xfrm>
            <a:off x="6917055" y="201930"/>
            <a:ext cx="34905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/>
              <a:t>SAINS</a:t>
            </a:r>
            <a:endParaRPr lang="en-US"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SAINS ADALAH ANAK FILSAFAT MATERIALISME YANG POSITIF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p>
            <a:r>
              <a:rPr lang="en-US" sz="2800"/>
              <a:t>Ibnu Haytam	: Penemu Optik</a:t>
            </a:r>
            <a:endParaRPr lang="en-US" sz="2800"/>
          </a:p>
          <a:p>
            <a:r>
              <a:rPr lang="en-US" sz="2800"/>
              <a:t>Bacon	: Penemu Kaca Pembesar</a:t>
            </a:r>
            <a:endParaRPr lang="en-US" sz="2800"/>
          </a:p>
          <a:p>
            <a:r>
              <a:rPr lang="en-US" sz="2800"/>
              <a:t>Copernicus	: bumi mengitari matahari</a:t>
            </a:r>
            <a:endParaRPr lang="en-US" sz="2800"/>
          </a:p>
          <a:p>
            <a:r>
              <a:rPr lang="en-US" sz="2800"/>
              <a:t>Bruno	: Pusat tata surya adalah Matahari bukan Bumi</a:t>
            </a:r>
            <a:endParaRPr lang="en-US" sz="2800"/>
          </a:p>
          <a:p>
            <a:r>
              <a:rPr lang="en-US" sz="2800"/>
              <a:t>Galileo G	: Matahari sebagai Pusat, bukan bumi</a:t>
            </a:r>
            <a:endParaRPr lang="en-US" sz="2800"/>
          </a:p>
          <a:p>
            <a:pPr marL="0" indent="0"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67" y="1232307"/>
            <a:ext cx="10081120" cy="432048"/>
          </a:xfrm>
        </p:spPr>
        <p:txBody>
          <a:bodyPr/>
          <a:p>
            <a:r>
              <a:rPr lang="en-US" sz="3200"/>
              <a:t>Kajian Sains Menurut Positivisme </a:t>
            </a:r>
            <a:endParaRPr lang="en-US" sz="32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p>
            <a:r>
              <a:rPr lang="en-US" sz="2800"/>
              <a:t>Matematika</a:t>
            </a:r>
            <a:endParaRPr lang="en-US" sz="2800"/>
          </a:p>
          <a:p>
            <a:r>
              <a:rPr lang="en-US" sz="2800"/>
              <a:t>Astronomi</a:t>
            </a:r>
            <a:endParaRPr lang="en-US" sz="2800"/>
          </a:p>
          <a:p>
            <a:r>
              <a:rPr lang="en-US" sz="2800"/>
              <a:t>Fisika</a:t>
            </a:r>
            <a:endParaRPr lang="en-US" sz="2800"/>
          </a:p>
          <a:p>
            <a:r>
              <a:rPr lang="en-US" sz="2800"/>
              <a:t>Kimia</a:t>
            </a:r>
            <a:endParaRPr lang="en-US" sz="2800"/>
          </a:p>
          <a:p>
            <a:r>
              <a:rPr lang="en-US" sz="2800"/>
              <a:t>Fisologi</a:t>
            </a:r>
            <a:endParaRPr lang="en-US" sz="2800"/>
          </a:p>
          <a:p>
            <a:r>
              <a:rPr lang="en-US" sz="2800"/>
              <a:t>Biologi</a:t>
            </a:r>
            <a:endParaRPr lang="en-US" sz="2800"/>
          </a:p>
          <a:p>
            <a:r>
              <a:rPr lang="en-US" sz="2800"/>
              <a:t>Fisika Sosial (psikologi) : Agama Kemanusiaan</a:t>
            </a:r>
            <a:endParaRPr 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09107" y="1276122"/>
            <a:ext cx="10081120" cy="432048"/>
          </a:xfrm>
        </p:spPr>
        <p:txBody>
          <a:bodyPr/>
          <a:p>
            <a:r>
              <a:rPr lang="en-US" sz="3600"/>
              <a:t>Tahap Perkembangan Sains menurut Positivisme</a:t>
            </a:r>
            <a:endParaRPr lang="en-US" sz="36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p>
            <a:r>
              <a:rPr lang="en-US" sz="3200"/>
              <a:t>Teologis : Animisme, Politeisme, Monoteisme</a:t>
            </a:r>
            <a:endParaRPr lang="en-US" sz="3200"/>
          </a:p>
          <a:p>
            <a:r>
              <a:rPr lang="en-US" sz="3200"/>
              <a:t>Metafisis : Bayangan Metafisis atas fakta</a:t>
            </a:r>
            <a:endParaRPr lang="en-US" sz="3200"/>
          </a:p>
          <a:p>
            <a:r>
              <a:rPr lang="en-US" sz="3200"/>
              <a:t>Positivistik : faktual, hukum-hukum kausalitas universal atau fakta empirik, </a:t>
            </a:r>
            <a:endParaRPr lang="en-US" sz="3200"/>
          </a:p>
          <a:p>
            <a:r>
              <a:rPr lang="en-US" sz="3200"/>
              <a:t>agama kemanusiaan/agama postivis</a:t>
            </a:r>
            <a:endParaRPr lang="en-US" sz="3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86145" y="238125"/>
            <a:ext cx="5055235" cy="431800"/>
          </a:xfrm>
        </p:spPr>
        <p:txBody>
          <a:bodyPr/>
          <a:p>
            <a:r>
              <a:rPr lang="en-US" sz="3600" b="1"/>
              <a:t>Evaluasi Pembelajaran</a:t>
            </a:r>
            <a:endParaRPr lang="en-US" sz="3600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p>
            <a:pPr marL="0" indent="0">
              <a:buNone/>
            </a:pPr>
            <a:r>
              <a:rPr lang="en-US" sz="4000"/>
              <a:t>Apakah perbedaan antara Knowledge, Sain, dan Filsafat?</a:t>
            </a:r>
            <a:endParaRPr lang="en-US" sz="4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86145" y="238125"/>
            <a:ext cx="5055235" cy="431800"/>
          </a:xfrm>
        </p:spPr>
        <p:txBody>
          <a:bodyPr/>
          <a:p>
            <a:r>
              <a:rPr lang="en-US" sz="3600" b="1"/>
              <a:t>Rencana Tindak Lanjut</a:t>
            </a:r>
            <a:endParaRPr lang="en-US" sz="3600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p>
            <a:pPr marL="0" indent="0">
              <a:buNone/>
            </a:pPr>
            <a:r>
              <a:rPr lang="en-US" sz="4000"/>
              <a:t>Kajian Filsafat: Ontologi, Epistemologi, Aksiologi</a:t>
            </a:r>
            <a:endParaRPr lang="en-US"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br>
              <a:rPr lang="en-US" sz="5400" dirty="0" smtClean="0">
                <a:solidFill>
                  <a:schemeClr val="bg1"/>
                </a:solidFill>
                <a:latin typeface="Corbel" panose="020B0503020204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Kontrak Belajar</a:t>
            </a:r>
            <a:endParaRPr lang="en-US" sz="54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en-US" sz="1600" dirty="0" smtClean="0">
                <a:latin typeface="Berlin Sans FB Demi" panose="020E0802020502020306" pitchFamily="34" charset="0"/>
              </a:rPr>
              <a:t>Dewi Amanatun Suryani, S.IP., MPA</a:t>
            </a:r>
            <a:endParaRPr lang="en-US" sz="1600" dirty="0" smtClean="0">
              <a:latin typeface="Berlin Sans FB Demi" panose="020E0802020502020306" pitchFamily="34" charset="0"/>
            </a:endParaRPr>
          </a:p>
          <a:p>
            <a:r>
              <a:rPr lang="en-US" sz="1600" dirty="0" err="1" smtClean="0">
                <a:latin typeface="Berlin Sans FB Demi" panose="020E0802020502020306" pitchFamily="34" charset="0"/>
              </a:rPr>
              <a:t>Disampaikan</a:t>
            </a:r>
            <a:r>
              <a:rPr lang="en-US" sz="1600" dirty="0" smtClean="0">
                <a:latin typeface="Berlin Sans FB Demi" panose="020E0802020502020306" pitchFamily="34" charset="0"/>
              </a:rPr>
              <a:t>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pada</a:t>
            </a:r>
            <a:r>
              <a:rPr lang="en-US" sz="1600" dirty="0" smtClean="0">
                <a:latin typeface="Berlin Sans FB Demi" panose="020E0802020502020306" pitchFamily="34" charset="0"/>
              </a:rPr>
              <a:t>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Kuliah</a:t>
            </a:r>
            <a:r>
              <a:rPr lang="en-US" sz="1600" dirty="0" smtClean="0">
                <a:latin typeface="Berlin Sans FB Demi" panose="020E0802020502020306" pitchFamily="34" charset="0"/>
              </a:rPr>
              <a:t> Dasar-Dasar Logika</a:t>
            </a:r>
            <a:endParaRPr lang="en-US" sz="1600" dirty="0" smtClean="0">
              <a:latin typeface="Berlin Sans FB Demi" panose="020E0802020502020306" pitchFamily="34" charset="0"/>
            </a:endParaRPr>
          </a:p>
          <a:p>
            <a:r>
              <a:rPr lang="en-US" sz="1600" dirty="0" smtClean="0">
                <a:latin typeface="Berlin Sans FB Demi" panose="020E0802020502020306" pitchFamily="34" charset="0"/>
              </a:rPr>
              <a:t>Februari,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2021</a:t>
            </a:r>
            <a:endParaRPr lang="en-US" sz="1600" dirty="0" smtClean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anose="020E0802020502020306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PENUTUP BELAJAR</a:t>
            </a:r>
            <a:br>
              <a:rPr lang="en-US" sz="4000" b="1" dirty="0" smtClean="0">
                <a:latin typeface="Berlin Sans FB Demi" panose="020E0802020502020306" pitchFamily="34" charset="0"/>
                <a:ea typeface="Arial Unicode MS" pitchFamily="34" charset="-128"/>
                <a:cs typeface="Tahoma" panose="020B0604030504040204" pitchFamily="34" charset="0"/>
              </a:rPr>
            </a:br>
            <a:endParaRPr lang="en-US" sz="4000" b="1" dirty="0" smtClean="0">
              <a:latin typeface="Berlin Sans FB Demi" panose="020E0802020502020306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Ya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Allah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Tunjukkanlah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kepada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kebenaran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sehinggga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dapat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mengikutinya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, </a:t>
            </a:r>
            <a:endParaRPr lang="en-US" sz="36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Dan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tunjukkanlah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kepada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keburukan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sehingga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dapat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menjauhinya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.</a:t>
            </a:r>
            <a:endParaRPr lang="en-US" sz="36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eaLnBrk="1" hangingPunct="1"/>
            <a:endParaRPr lang="en-US" sz="24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Deskripsi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41630" y="1905635"/>
            <a:ext cx="1150874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3200">
                <a:sym typeface="+mn-ea"/>
              </a:rPr>
              <a:t>Melalui mata kuliah dasar-dasar logika, mahasiswa dapat belajar meneliti ketepatan penalaran secara normatif dan sitematis serta mencegah kesesatan berpikir. Mahasiswa juga diajarkan untuk melakukan penyelarasan berpikir yang disesuaikan dengan kenyataan sehari-hari. Logika akan menjadi landasan berpikir dalam mendapatkan pengetahuan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Capaian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Arial Narrow" panose="020B0606020202030204" pitchFamily="34" charset="0"/>
                <a:ea typeface="SimHei" pitchFamily="49" charset="-122"/>
              </a:rPr>
              <a:t>1.Mahasiswa mampu memahami Landasan dan Sistem Nilai Kebenaran (S8), (PP5)</a:t>
            </a:r>
            <a:endParaRPr lang="en-US" dirty="0" smtClean="0">
              <a:latin typeface="Arial Narrow" panose="020B0606020202030204" pitchFamily="34" charset="0"/>
              <a:ea typeface="SimHei" pitchFamily="49" charset="-122"/>
            </a:endParaRPr>
          </a:p>
          <a:p>
            <a:pPr marL="514350" indent="-514350">
              <a:buNone/>
            </a:pPr>
            <a:r>
              <a:rPr lang="en-US" dirty="0" smtClean="0">
                <a:latin typeface="Arial Narrow" panose="020B0606020202030204" pitchFamily="34" charset="0"/>
                <a:ea typeface="SimHei" pitchFamily="49" charset="-122"/>
              </a:rPr>
              <a:t>2.Mahasiswa mampu menyusun kalimat dan kesimpulan secara logis dan sistematis (PP5)</a:t>
            </a:r>
            <a:endParaRPr lang="en-US" dirty="0" smtClean="0">
              <a:latin typeface="Arial Narrow" panose="020B0606020202030204" pitchFamily="34" charset="0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9685" y="335280"/>
            <a:ext cx="6101715" cy="604520"/>
          </a:xfrm>
        </p:spPr>
        <p:txBody>
          <a:bodyPr/>
          <a:lstStyle/>
          <a:p>
            <a:r>
              <a:rPr lang="en-US" sz="4000" b="1" dirty="0" err="1" smtClean="0"/>
              <a:t>Bahan Kajian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en-US" sz="2800" b="1" smtClean="0"/>
              <a:t>1.Sejarah Filsafat</a:t>
            </a:r>
            <a:endParaRPr lang="en-US" sz="2800" b="1" smtClean="0"/>
          </a:p>
          <a:p>
            <a:pPr>
              <a:buNone/>
            </a:pPr>
            <a:r>
              <a:rPr lang="en-US" sz="2800" b="1" smtClean="0"/>
              <a:t>2.Landasan Pokok Penalaran</a:t>
            </a:r>
            <a:endParaRPr lang="en-US" sz="2800" b="1" smtClean="0"/>
          </a:p>
          <a:p>
            <a:pPr>
              <a:buNone/>
            </a:pPr>
            <a:r>
              <a:rPr lang="en-US" sz="2800" b="1" smtClean="0"/>
              <a:t>3.Sistem Nilai Kebenaran</a:t>
            </a:r>
            <a:endParaRPr lang="en-US" sz="28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9250" y="292100"/>
            <a:ext cx="5142230" cy="625475"/>
          </a:xfrm>
        </p:spPr>
        <p:txBody>
          <a:bodyPr/>
          <a:lstStyle/>
          <a:p>
            <a:r>
              <a:rPr lang="en-US" sz="4000" b="1" dirty="0" err="1" smtClean="0"/>
              <a:t>Peta Pembelajaran</a:t>
            </a:r>
            <a:endParaRPr lang="en-US" sz="4000" b="1" dirty="0"/>
          </a:p>
        </p:txBody>
      </p:sp>
      <p:pic>
        <p:nvPicPr>
          <p:cNvPr id="5" name="Content Placeholder 4"/>
          <p:cNvPicPr>
            <a:picLocks noChangeAspect="1"/>
          </p:cNvPicPr>
          <p:nvPr>
            <p:ph sz="quarter" idx="10"/>
          </p:nvPr>
        </p:nvPicPr>
        <p:blipFill>
          <a:blip r:embed="rId1"/>
          <a:stretch>
            <a:fillRect/>
          </a:stretch>
        </p:blipFill>
        <p:spPr>
          <a:xfrm>
            <a:off x="647065" y="2493645"/>
            <a:ext cx="10730230" cy="33940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580" y="335280"/>
            <a:ext cx="6052820" cy="604520"/>
          </a:xfrm>
        </p:spPr>
        <p:txBody>
          <a:bodyPr/>
          <a:lstStyle/>
          <a:p>
            <a:r>
              <a:rPr lang="en-US" sz="4000" b="1" dirty="0" err="1" smtClean="0"/>
              <a:t>Struktur Pelaksanaan</a:t>
            </a:r>
            <a:endParaRPr lang="en-US" sz="4000" b="1" dirty="0"/>
          </a:p>
        </p:txBody>
      </p:sp>
      <p:sp>
        <p:nvSpPr>
          <p:cNvPr id="5" name="Text Box 4"/>
          <p:cNvSpPr txBox="1"/>
          <p:nvPr/>
        </p:nvSpPr>
        <p:spPr>
          <a:xfrm>
            <a:off x="543560" y="1812925"/>
            <a:ext cx="10904855" cy="4399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Perkuliahan dilaksanakan dalam kurun waktu 1 semester. Adapun struktur pelaksanaannya adalah sebagai berikut :</a:t>
            </a:r>
            <a:endParaRPr lang="en-US" sz="2800"/>
          </a:p>
          <a:p>
            <a:endParaRPr lang="en-US" sz="2800"/>
          </a:p>
          <a:p>
            <a:pPr marL="342900" indent="-342900">
              <a:buAutoNum type="arabicPeriod"/>
            </a:pPr>
            <a:r>
              <a:rPr lang="en-US" sz="2800"/>
              <a:t>Mahasiswa diwajibkan membaca materi dan konten yang diberikan per pokok bahasan yang diikuti dengan berpartisipasi secara aktif dalam diskusi.</a:t>
            </a:r>
            <a:endParaRPr lang="en-US" sz="2800"/>
          </a:p>
          <a:p>
            <a:pPr marL="342900" indent="-342900">
              <a:buAutoNum type="arabicPeriod"/>
            </a:pPr>
            <a:r>
              <a:rPr lang="en-US" sz="2800"/>
              <a:t>Mahasiswa diwajibkan mengerjakan dan mengumpulkan tugas sesuai ketentuan .</a:t>
            </a:r>
            <a:endParaRPr lang="en-US" sz="2800"/>
          </a:p>
          <a:p>
            <a:pPr marL="342900" indent="-342900">
              <a:buAutoNum type="arabicPeriod"/>
            </a:pPr>
            <a:r>
              <a:rPr lang="en-US" sz="2800"/>
              <a:t>Mahasiswa diwajibkan mengikuti Ujian Tengah Semester dan Ujian Akhir Semester.</a:t>
            </a: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 smtClean="0"/>
              <a:t>Model Assesmen</a:t>
            </a:r>
            <a:endParaRPr lang="en-US" sz="4000" b="1" dirty="0"/>
          </a:p>
        </p:txBody>
      </p:sp>
      <p:sp>
        <p:nvSpPr>
          <p:cNvPr id="3" name="Text Box 2"/>
          <p:cNvSpPr txBox="1"/>
          <p:nvPr/>
        </p:nvSpPr>
        <p:spPr>
          <a:xfrm>
            <a:off x="120015" y="1305560"/>
            <a:ext cx="1195197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/>
              <a:t>Paradigma pembelajaran e-learning adalah aktif dan mandiri, diharapkan peserta didik dapat mengatur intensitas belajarnya sendiri.</a:t>
            </a:r>
            <a:endParaRPr lang="en-US" sz="2400"/>
          </a:p>
          <a:p>
            <a:r>
              <a:rPr lang="en-US" sz="2400"/>
              <a:t>Dalam penyelenggaraan mata kuliah, dosen pengampu menilai mahasiswa dengan menggunakan berbagai indikator, seperti</a:t>
            </a:r>
            <a:endParaRPr lang="en-US" sz="2400"/>
          </a:p>
          <a:p>
            <a:pPr marL="457200" indent="-457200">
              <a:buAutoNum type="arabicPeriod"/>
            </a:pPr>
            <a:r>
              <a:rPr lang="en-US" sz="2400"/>
              <a:t> Keakftifan dalam mengikuti forum diskusi.</a:t>
            </a:r>
            <a:endParaRPr lang="en-US" sz="2400"/>
          </a:p>
          <a:p>
            <a:pPr marL="457200" indent="-457200">
              <a:buAutoNum type="arabicPeriod"/>
            </a:pPr>
            <a:r>
              <a:rPr lang="en-US" sz="2400"/>
              <a:t> Keteraturan atau frekuensi dalam melakukan akses terhadap sumber daya pendidikan yang tersedia pada aplikasi learning management system yang digunakan.</a:t>
            </a:r>
            <a:endParaRPr lang="en-US" sz="2400"/>
          </a:p>
          <a:p>
            <a:pPr marL="457200" indent="-457200">
              <a:buAutoNum type="arabicPeriod"/>
            </a:pPr>
            <a:r>
              <a:rPr lang="en-US" sz="2400"/>
              <a:t> Kuantitas kehadiran, dan kualitas interaksi dengan dosen baik secara sinkronus, atau asinkronus.</a:t>
            </a:r>
            <a:endParaRPr lang="en-US" sz="2400"/>
          </a:p>
          <a:p>
            <a:pPr marL="457200" indent="-457200">
              <a:buAutoNum type="arabicPeriod"/>
            </a:pPr>
            <a:r>
              <a:rPr lang="en-US" sz="2400"/>
              <a:t>  Kelengkapan pengumpulan tugas yang diberikan.</a:t>
            </a:r>
            <a:endParaRPr lang="en-US" sz="2400"/>
          </a:p>
          <a:p>
            <a:pPr marL="457200" indent="-457200">
              <a:buAutoNum type="arabicPeriod"/>
            </a:pPr>
            <a:r>
              <a:rPr lang="en-US" sz="2400"/>
              <a:t>  Partisipasi aktif mengerjakan soal-soal latihan.</a:t>
            </a:r>
            <a:endParaRPr lang="en-US" sz="2400"/>
          </a:p>
          <a:p>
            <a:pPr marL="457200" indent="-457200">
              <a:buAutoNum type="arabicPeriod"/>
            </a:pPr>
            <a:r>
              <a:rPr lang="en-US" sz="2400"/>
              <a:t>  Hasil UTS dan UAS.</a:t>
            </a:r>
            <a:endParaRPr lang="en-US" sz="2400"/>
          </a:p>
          <a:p>
            <a:pPr marL="457200" indent="-457200"/>
            <a:r>
              <a:rPr lang="en-US" sz="2400"/>
              <a:t>Keseluruhan kinerja mahasiswa dijadikan bahan evaluasi dosen dalam memberikan penilaian akhir pencapaian mahasiswa dalam mata kuliah yang bersangkutan.</a:t>
            </a: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 smtClean="0"/>
              <a:t>Model Asesmen</a:t>
            </a:r>
            <a:endParaRPr lang="en-US" sz="4000" b="1" dirty="0"/>
          </a:p>
        </p:txBody>
      </p:sp>
      <p:graphicFrame>
        <p:nvGraphicFramePr>
          <p:cNvPr id="4" name="Table 3"/>
          <p:cNvGraphicFramePr/>
          <p:nvPr/>
        </p:nvGraphicFramePr>
        <p:xfrm>
          <a:off x="1499870" y="1143000"/>
          <a:ext cx="887095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05"/>
                <a:gridCol w="828040"/>
                <a:gridCol w="1698625"/>
                <a:gridCol w="1358265"/>
                <a:gridCol w="437451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No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Huruf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Skor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Bobot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 Kualitatif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80-100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4.00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Pujian (Sangat Baik)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A-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77-79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3.75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Lebih dari Baik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AB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75-76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3.50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Lebih dari Baik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B+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73-74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3.25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Lebih dari Baik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70-72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3.00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Baik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B-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66-69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2.75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Lebih dari Cukup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BC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63-65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2.50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Lebih dari Cukup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C+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59-62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2.25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Lebih dari Cukup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55-58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2.00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Cukup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C-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51-54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1.75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Hampir Cukup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CD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48-50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1.50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Hampir Kurang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41-47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1.00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Kurang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40</a:t>
                      </a:r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0.00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Sangat kurang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0</TotalTime>
  <Words>4328</Words>
  <Application>WPS Presentation</Application>
  <PresentationFormat>Custom</PresentationFormat>
  <Paragraphs>281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21</vt:i4>
      </vt:variant>
    </vt:vector>
  </HeadingPairs>
  <TitlesOfParts>
    <vt:vector size="39" baseType="lpstr">
      <vt:lpstr>Arial</vt:lpstr>
      <vt:lpstr>SimSun</vt:lpstr>
      <vt:lpstr>Wingdings</vt:lpstr>
      <vt:lpstr>Franklin Gothic Heavy</vt:lpstr>
      <vt:lpstr>Arial Unicode MS</vt:lpstr>
      <vt:lpstr>Tahoma</vt:lpstr>
      <vt:lpstr>Gill Sans MT Condensed</vt:lpstr>
      <vt:lpstr>Corbel</vt:lpstr>
      <vt:lpstr>Berlin Sans FB Demi</vt:lpstr>
      <vt:lpstr>Arial Narrow</vt:lpstr>
      <vt:lpstr>SimHei</vt:lpstr>
      <vt:lpstr>Calibri</vt:lpstr>
      <vt:lpstr>Microsoft YaHei</vt:lpstr>
      <vt:lpstr>Arial Unicode MS</vt:lpstr>
      <vt:lpstr>Presentation UNISA_01</vt:lpstr>
      <vt:lpstr>1_Presentation UNISA_01</vt:lpstr>
      <vt:lpstr>1_Office Theme</vt:lpstr>
      <vt:lpstr>2_Office Theme</vt:lpstr>
      <vt:lpstr>PEMBUKA BELAJAR</vt:lpstr>
      <vt:lpstr> Kontrak Belajar</vt:lpstr>
      <vt:lpstr>Capaian Pembelajaran</vt:lpstr>
      <vt:lpstr>Capaian Pembelajaran</vt:lpstr>
      <vt:lpstr>Deskripsi Mata Kuliah</vt:lpstr>
      <vt:lpstr>Peta Pembelajaran</vt:lpstr>
      <vt:lpstr>Struktur Pelaksanaan</vt:lpstr>
      <vt:lpstr>Model Assesmen</vt:lpstr>
      <vt:lpstr>Model Asesmen</vt:lpstr>
      <vt:lpstr>Penilaian Akhir</vt:lpstr>
      <vt:lpstr>HAKIKAT KEPEMIMPINAN</vt:lpstr>
      <vt:lpstr>Penilaian Akhir</vt:lpstr>
      <vt:lpstr>Administrasi Pembangunan Politik Jihad Demonstrasi  </vt:lpstr>
      <vt:lpstr>PowerPoint 演示文稿</vt:lpstr>
      <vt:lpstr>PowerPoint 演示文稿</vt:lpstr>
      <vt:lpstr>PowerPoint 演示文稿</vt:lpstr>
      <vt:lpstr>PowerPoint 演示文稿</vt:lpstr>
      <vt:lpstr>Evaluasi Pembelajaran</vt:lpstr>
      <vt:lpstr>Evaluasi Pembelajaran</vt:lpstr>
      <vt:lpstr>PENUTUP BELAJAR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121</cp:revision>
  <dcterms:created xsi:type="dcterms:W3CDTF">2017-11-21T07:01:00Z</dcterms:created>
  <dcterms:modified xsi:type="dcterms:W3CDTF">2021-02-26T02:15:44Z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