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4"/>
  </p:notesMasterIdLst>
  <p:handoutMasterIdLst>
    <p:handoutMasterId r:id="rId25"/>
  </p:handoutMasterIdLst>
  <p:sldIdLst>
    <p:sldId id="381" r:id="rId2"/>
    <p:sldId id="448" r:id="rId3"/>
    <p:sldId id="457" r:id="rId4"/>
    <p:sldId id="449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3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DDDDDD"/>
    <a:srgbClr val="C0C0C0"/>
    <a:srgbClr val="333333"/>
    <a:srgbClr val="000066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0" autoAdjust="0"/>
  </p:normalViewPr>
  <p:slideViewPr>
    <p:cSldViewPr>
      <p:cViewPr varScale="1">
        <p:scale>
          <a:sx n="60" d="100"/>
          <a:sy n="60" d="100"/>
        </p:scale>
        <p:origin x="13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E21B-BF22-4722-AC71-A90A40FA5F4B}" type="datetimeFigureOut">
              <a:rPr lang="id-ID" smtClean="0"/>
              <a:pPr/>
              <a:t>05/06/2021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E9FA2-391F-428D-9C96-00C9BF8627A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454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DD2574-3E7D-4CA8-8AB8-35562B645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7F6E24-C9E5-4843-9228-02C403ACF9AE}" type="slidenum">
              <a:rPr lang="en-US" altLang="id-ID" smtClean="0"/>
              <a:pPr/>
              <a:t>5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4849A5-D065-465E-8077-E34991B361DF}" type="slidenum">
              <a:rPr lang="en-US" altLang="id-ID" smtClean="0"/>
              <a:pPr/>
              <a:t>14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024016-088A-4316-A8AB-B3628E26D20F}" type="slidenum">
              <a:rPr lang="en-US" altLang="id-ID" smtClean="0"/>
              <a:pPr/>
              <a:t>15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E82AC6-50E2-45F1-B651-62F7F0E1D86E}" type="slidenum">
              <a:rPr lang="en-US" altLang="id-ID" smtClean="0"/>
              <a:pPr/>
              <a:t>16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AE304B-AD47-459F-947E-82C2FA1B8B94}" type="slidenum">
              <a:rPr lang="en-US" altLang="id-ID" smtClean="0"/>
              <a:pPr/>
              <a:t>17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D2F7E3-FAAD-4FEB-8860-6415C0B37DB1}" type="slidenum">
              <a:rPr lang="en-US" altLang="id-ID" smtClean="0"/>
              <a:pPr/>
              <a:t>18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AB2DFA-2950-4FD9-9A65-462828185527}" type="slidenum">
              <a:rPr lang="en-US" altLang="id-ID" smtClean="0"/>
              <a:pPr/>
              <a:t>19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D8D02-EE90-4EBA-BEFE-E76F7EB0F220}" type="slidenum">
              <a:rPr lang="en-US" altLang="id-ID" smtClean="0"/>
              <a:pPr/>
              <a:t>20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D8D02-EE90-4EBA-BEFE-E76F7EB0F220}" type="slidenum">
              <a:rPr lang="en-US" altLang="id-ID" smtClean="0"/>
              <a:pPr/>
              <a:t>21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1531FA-E6DA-4B0F-B430-7E1ADD278875}" type="slidenum">
              <a:rPr lang="de-DE" altLang="id-ID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id-ID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81C134-D78F-4A98-81DD-E1FFD8DCB067}" type="slidenum">
              <a:rPr lang="en-US" altLang="id-ID" smtClean="0"/>
              <a:pPr/>
              <a:t>6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8A23CE-458D-4CD2-8573-182F3EBB445B}" type="slidenum">
              <a:rPr lang="en-US" altLang="id-ID" smtClean="0"/>
              <a:pPr/>
              <a:t>7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CD3829-EFB3-4E83-942B-C1EE5B39A413}" type="slidenum">
              <a:rPr lang="en-US" altLang="id-ID" smtClean="0"/>
              <a:pPr/>
              <a:t>8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E33D92-6B9B-408A-8255-8517F59184C2}" type="slidenum">
              <a:rPr lang="en-US" altLang="id-ID" smtClean="0"/>
              <a:pPr/>
              <a:t>9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2D4D57-9DCC-4CE0-A062-42F46E3601A5}" type="slidenum">
              <a:rPr lang="en-US" altLang="id-ID" smtClean="0"/>
              <a:pPr/>
              <a:t>10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7B3D57-8537-4E89-8089-69769DA5CD93}" type="slidenum">
              <a:rPr lang="en-US" altLang="id-ID" smtClean="0"/>
              <a:pPr/>
              <a:t>11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32FD4-F2D5-4EF4-80C6-30F4FA0F83D9}" type="slidenum">
              <a:rPr lang="en-US" altLang="id-ID" smtClean="0"/>
              <a:pPr/>
              <a:t>12</a:t>
            </a:fld>
            <a:endParaRPr lang="en-US" alt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35B4D8-639F-473B-BA83-5A7DE96D7132}" type="slidenum">
              <a:rPr lang="en-US" altLang="id-ID" smtClean="0"/>
              <a:pPr/>
              <a:t>13</a:t>
            </a:fld>
            <a:endParaRPr lang="en-US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920635" imgH="4139683" progId="Photoshop.Image.6">
                  <p:embed/>
                </p:oleObj>
              </mc:Choice>
              <mc:Fallback>
                <p:oleObj name="Image" r:id="rId2" imgW="6920635" imgH="4139683" progId="Photoshop.Image.6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3429000"/>
                        <a:ext cx="30099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9155556" imgH="3733333" progId="Photoshop.Image.6">
                  <p:embed/>
                </p:oleObj>
              </mc:Choice>
              <mc:Fallback>
                <p:oleObj name="Image" r:id="rId4" imgW="9155556" imgH="3733333" progId="Photoshop.Image.6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28950" y="3429000"/>
                        <a:ext cx="40354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3250794" imgH="3276190" progId="Photoshop.Image.6">
                  <p:embed/>
                </p:oleObj>
              </mc:Choice>
              <mc:Fallback>
                <p:oleObj name="Image" r:id="rId6" imgW="3250794" imgH="3276190" progId="Photoshop.Image.6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086600" y="3429000"/>
                        <a:ext cx="205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C778C6C3-FAC6-402A-A6CF-11112C90B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614C4-8DD3-4117-A089-68606FEFC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3068-D93E-4777-8191-193E77844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F0AE93F-6D7A-453D-B1A1-97F16E998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F7C3-391A-4198-82DC-41B607AEA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1953" name="Picture 1" descr="C:\Users\DALEV\Documents\uang-cash-penting-bagi-pengusah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332656"/>
            <a:ext cx="622158" cy="10046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45C0D-9FD0-45F2-BD08-A052B75E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84A1-C21A-4550-A857-1DCA415D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F840-1F9E-45D9-B9C0-F03F6713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2FC4-B540-4A6C-9730-6705A5CB4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DB115-1F1E-4BFB-B517-84A4543C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25A6-8A01-41D6-AF08-456AD2CF9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2836E-1361-4FD3-93A4-12CEC1712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0AE93F-6D7A-453D-B1A1-97F16E998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Link_Tehnik%20Penyusunan%20PUU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272" y="1052736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Legal Drafting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pic>
        <p:nvPicPr>
          <p:cNvPr id="7" name="Picture 13" descr="826923-001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3429000"/>
            <a:ext cx="3059832" cy="200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Uang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8519" r="11603" b="13704"/>
          <a:stretch>
            <a:fillRect/>
          </a:stretch>
        </p:blipFill>
        <p:spPr bwMode="auto">
          <a:xfrm>
            <a:off x="3059832" y="3429000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rupi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>
            <a:fillRect/>
          </a:stretch>
        </p:blipFill>
        <p:spPr bwMode="auto">
          <a:xfrm>
            <a:off x="6300192" y="3429000"/>
            <a:ext cx="2843808" cy="2016223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429000"/>
            <a:ext cx="3651059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49" y="3439942"/>
            <a:ext cx="2826952" cy="1989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0235"/>
          </a:xfrm>
          <a:solidFill>
            <a:schemeClr val="tx2"/>
          </a:solidFill>
        </p:spPr>
        <p:txBody>
          <a:bodyPr/>
          <a:lstStyle/>
          <a:p>
            <a:r>
              <a:rPr lang="en-US" altLang="id-ID" dirty="0">
                <a:solidFill>
                  <a:schemeClr val="tx1"/>
                </a:solidFill>
              </a:rPr>
              <a:t>         JENIS DAN HIERARKI PUU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8424863" cy="4114800"/>
          </a:xfrm>
        </p:spPr>
        <p:txBody>
          <a:bodyPr/>
          <a:lstStyle/>
          <a:p>
            <a:pPr marL="358775" lvl="1" indent="-358775" algn="just" defTabSz="682625">
              <a:buFont typeface="Wingdings" pitchFamily="2" charset="2"/>
              <a:buNone/>
            </a:pP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a.</a:t>
            </a: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	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Undang-Undang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Dasar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Negara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Republik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Indonesia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Tahun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1945; </a:t>
            </a:r>
            <a:endParaRPr lang="id-ID" altLang="id-ID" sz="24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358775" lvl="1" indent="-358775" algn="just" defTabSz="682625">
              <a:buFont typeface="Wingdings" pitchFamily="2" charset="2"/>
              <a:buNone/>
            </a:pP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b.	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Ketetapan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Majelis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Permusyawaratan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Rakyat; </a:t>
            </a:r>
            <a:endParaRPr lang="id-ID" altLang="id-ID" sz="24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358775" lvl="1" indent="-358775" algn="just" defTabSz="682625">
              <a:buFont typeface="Wingdings" pitchFamily="2" charset="2"/>
              <a:buNone/>
            </a:pP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c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.	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Undang-Undang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/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Peraturan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Pemerintah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Pengganti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Undang-Undang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; </a:t>
            </a:r>
          </a:p>
          <a:p>
            <a:pPr marL="358775" lvl="1" indent="-358775" algn="just" defTabSz="682625">
              <a:buFont typeface="Wingdings" pitchFamily="2" charset="2"/>
              <a:buNone/>
            </a:pP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d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.	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Peraturan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Pemerintah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;</a:t>
            </a:r>
          </a:p>
          <a:p>
            <a:pPr marL="358775" lvl="1" indent="-358775" algn="just" defTabSz="682625">
              <a:buFont typeface="Wingdings" pitchFamily="2" charset="2"/>
              <a:buNone/>
            </a:pP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e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.	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Peraturan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Presiden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;</a:t>
            </a:r>
          </a:p>
          <a:p>
            <a:pPr marL="358775" lvl="1" indent="-358775" algn="just" defTabSz="682625">
              <a:buFont typeface="Wingdings" pitchFamily="2" charset="2"/>
              <a:buNone/>
            </a:pP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f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	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Peraturan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Daerah</a:t>
            </a: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Provinsi; dan</a:t>
            </a:r>
          </a:p>
          <a:p>
            <a:pPr marL="358775" lvl="1" indent="-358775" algn="just" defTabSz="682625">
              <a:buFont typeface="Wingdings" pitchFamily="2" charset="2"/>
              <a:buNone/>
            </a:pP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g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	</a:t>
            </a:r>
            <a:r>
              <a:rPr lang="en-US" altLang="id-ID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Peraturan</a:t>
            </a:r>
            <a:r>
              <a:rPr lang="en-US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Daerah</a:t>
            </a:r>
            <a:r>
              <a:rPr lang="id-ID" altLang="id-ID" sz="2400" dirty="0">
                <a:solidFill>
                  <a:schemeClr val="tx1"/>
                </a:solidFill>
                <a:latin typeface="Tw Cen MT" panose="020B0602020104020603" pitchFamily="34" charset="0"/>
              </a:rPr>
              <a:t> Kabupaten/Kota.</a:t>
            </a:r>
            <a:endParaRPr lang="en-US" altLang="id-ID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D2E1B-30D1-4D9B-9BA1-D1860D9B9D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6104"/>
          </a:xfrm>
          <a:solidFill>
            <a:schemeClr val="tx2"/>
          </a:solidFill>
        </p:spPr>
        <p:txBody>
          <a:bodyPr/>
          <a:lstStyle/>
          <a:p>
            <a:r>
              <a:rPr lang="en-US" altLang="id-ID" dirty="0">
                <a:solidFill>
                  <a:schemeClr val="tx1"/>
                </a:solidFill>
              </a:rPr>
              <a:t>JENIS PUU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24863" cy="4800600"/>
          </a:xfrm>
        </p:spPr>
        <p:txBody>
          <a:bodyPr/>
          <a:lstStyle/>
          <a:p>
            <a:pPr marL="0" lvl="1" indent="0" algn="just" defTabSz="682625">
              <a:buFont typeface="Wingdings" pitchFamily="2" charset="2"/>
              <a:buNone/>
              <a:defRPr/>
            </a:pPr>
            <a:r>
              <a:rPr lang="id-ID" sz="1800" dirty="0">
                <a:solidFill>
                  <a:schemeClr val="tx1"/>
                </a:solidFill>
                <a:latin typeface="Tw Cen MT" panose="020B0602020104020603" pitchFamily="34" charset="0"/>
              </a:rPr>
              <a:t>Jenis Peraturan Perundang-undangan selain sebagaimana dimaksud dalam Pasal 7 ayat (1) mencakup peraturan yang ditetapkan oleh: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a.</a:t>
            </a: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	MPR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; </a:t>
            </a:r>
            <a:endParaRPr lang="id-ID" sz="14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b.	</a:t>
            </a: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DPR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; </a:t>
            </a:r>
            <a:endParaRPr lang="id-ID" sz="14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c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.	</a:t>
            </a: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Dewan Perwakilan Daerah;</a:t>
            </a:r>
            <a:endParaRPr lang="en-US" sz="14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.	</a:t>
            </a: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Mahkamah Agung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;</a:t>
            </a:r>
          </a:p>
          <a:p>
            <a:pPr marL="271463" lvl="1" indent="-271463" algn="just" defTabSz="682625"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.	</a:t>
            </a: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Mahkamah Konstitusi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f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	Badan Pemeriksa Keuangan;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g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	Komisi Yudisial;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h.	Bank Indonesia;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i.	Menteri;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j.	badan, lembaga, atau komisi yang setingkat yang dibentuk dengan Undang-Undang atau Pemerintah atas perintah Undang-Undang;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k.	DPRD Provinsi;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l.	Gubernur;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m.	DPRD Kabupaten/Kota;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n.	Bupati/Walikota;</a:t>
            </a:r>
          </a:p>
          <a:p>
            <a:pPr marL="271463" lvl="1" indent="-271463" algn="just" defTabSz="682625">
              <a:buFont typeface="Wingdings" pitchFamily="2" charset="2"/>
              <a:buNone/>
              <a:defRPr/>
            </a:pPr>
            <a:r>
              <a:rPr lang="id-ID" sz="1400" dirty="0">
                <a:solidFill>
                  <a:schemeClr val="tx1"/>
                </a:solidFill>
                <a:latin typeface="Tw Cen MT" panose="020B0602020104020603" pitchFamily="34" charset="0"/>
              </a:rPr>
              <a:t>o.	Kepala Desa atau yang setingkat;</a:t>
            </a:r>
            <a:endParaRPr lang="id-ID" sz="1400" dirty="0">
              <a:latin typeface="Tw Cen MT" panose="020B0602020104020603" pitchFamily="34" charset="0"/>
            </a:endParaRPr>
          </a:p>
          <a:p>
            <a:pPr marL="358775" lvl="1" indent="-358775" algn="just" defTabSz="682625">
              <a:buFont typeface="Wingdings" pitchFamily="2" charset="2"/>
              <a:buNone/>
              <a:defRPr/>
            </a:pPr>
            <a:endParaRPr 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E2D2B-DB62-4E06-ABEA-5BFC0016F2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9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64096"/>
          </a:xfrm>
          <a:solidFill>
            <a:schemeClr val="tx2"/>
          </a:solidFill>
        </p:spPr>
        <p:txBody>
          <a:bodyPr/>
          <a:lstStyle/>
          <a:p>
            <a:r>
              <a:rPr lang="en-US" altLang="id-ID" dirty="0">
                <a:solidFill>
                  <a:schemeClr val="tx1"/>
                </a:solidFill>
              </a:rPr>
              <a:t>JENIS PUU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424863" cy="32004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id-ID" sz="2800" dirty="0">
                <a:latin typeface="Tw Cen MT" panose="020B0602020104020603" pitchFamily="34" charset="0"/>
              </a:rPr>
              <a:t>Jenis Peraturan Perundang-undangan diakui keberadaannya dan  mempunyai kekuatan hukum mengikat sepanjang: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id-ID" sz="500" dirty="0">
              <a:latin typeface="Tw Cen MT" panose="020B0602020104020603" pitchFamily="34" charset="0"/>
            </a:endParaRPr>
          </a:p>
          <a:p>
            <a:pPr marL="446088" indent="-446088" algn="just">
              <a:buFont typeface="Wingdings 2" pitchFamily="18" charset="2"/>
              <a:buNone/>
              <a:defRPr/>
            </a:pPr>
            <a:r>
              <a:rPr lang="id-ID" sz="2800" dirty="0">
                <a:latin typeface="Tw Cen MT" panose="020B0602020104020603" pitchFamily="34" charset="0"/>
              </a:rPr>
              <a:t>1.	diperintahkan oleh Peraturan Perundang-undangan yang lebih tinggi; atau </a:t>
            </a:r>
          </a:p>
          <a:p>
            <a:pPr marL="446088" indent="-446088" algn="just">
              <a:buFont typeface="Wingdings 2" pitchFamily="18" charset="2"/>
              <a:buNone/>
              <a:defRPr/>
            </a:pPr>
            <a:endParaRPr lang="id-ID" sz="1000" dirty="0">
              <a:latin typeface="Tw Cen MT" panose="020B0602020104020603" pitchFamily="34" charset="0"/>
            </a:endParaRPr>
          </a:p>
          <a:p>
            <a:pPr marL="446088" indent="-446088" algn="just">
              <a:buFont typeface="Wingdings 2" pitchFamily="18" charset="2"/>
              <a:buNone/>
              <a:defRPr/>
            </a:pPr>
            <a:r>
              <a:rPr lang="id-ID" sz="2800" dirty="0">
                <a:latin typeface="Tw Cen MT" panose="020B0602020104020603" pitchFamily="34" charset="0"/>
              </a:rPr>
              <a:t>2.	dibentuk berdasarkan kewenangan.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3C68B-AC96-4074-9851-9A6188AFCA8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63563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rPr>
              <a:t>MATERI MUATAN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648200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MATERI MUATAN UU:</a:t>
            </a:r>
          </a:p>
          <a:p>
            <a:pPr marL="358775" indent="-358775" algn="just" eaLnBrk="1" hangingPunct="1">
              <a:spcBef>
                <a:spcPts val="600"/>
              </a:spcBef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a.</a:t>
            </a:r>
            <a:r>
              <a:rPr lang="id-ID" sz="24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pengaturan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lebih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lanjut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mengenai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ketentuan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Undang-Undang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Dasar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Negara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Republik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Indonesia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1945;  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d-ID" sz="6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b.</a:t>
            </a:r>
            <a:r>
              <a:rPr lang="id-ID" sz="24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perintah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suatu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Undang-Undang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diatur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Undang-Undang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; 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d-ID" sz="6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c.</a:t>
            </a:r>
            <a:r>
              <a:rPr lang="id-ID" sz="24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pengesahan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perjanjian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internasional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tertentu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; 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d-ID" sz="6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d.</a:t>
            </a:r>
            <a:r>
              <a:rPr lang="id-ID" sz="24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tindak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lanjut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atas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putusan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Mahkamah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Konstitusi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id-ID" sz="6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e.</a:t>
            </a:r>
            <a:r>
              <a:rPr lang="id-ID" sz="24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pemenuhan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kebutuhan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hukum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masyarakat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1000A-B78C-4427-969C-99C640A73A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4238" cy="4492625"/>
          </a:xfrm>
        </p:spPr>
        <p:txBody>
          <a:bodyPr/>
          <a:lstStyle/>
          <a:p>
            <a:pPr algn="just"/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muatan</a:t>
            </a:r>
            <a:r>
              <a:rPr lang="en-US" altLang="id-ID" sz="2800" dirty="0">
                <a:latin typeface="Tw Cen MT" panose="020B0602020104020603" pitchFamily="34" charset="0"/>
              </a:rPr>
              <a:t> PERPPU </a:t>
            </a:r>
            <a:r>
              <a:rPr lang="en-US" altLang="id-ID" sz="2800" dirty="0" err="1">
                <a:latin typeface="Tw Cen MT" panose="020B0602020104020603" pitchFamily="34" charset="0"/>
              </a:rPr>
              <a:t>sama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dengan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muatan</a:t>
            </a:r>
            <a:r>
              <a:rPr lang="en-US" altLang="id-ID" sz="2800" dirty="0">
                <a:latin typeface="Tw Cen MT" panose="020B0602020104020603" pitchFamily="34" charset="0"/>
              </a:rPr>
              <a:t> UU. </a:t>
            </a:r>
            <a:endParaRPr lang="id-ID" altLang="id-ID" sz="2800" dirty="0">
              <a:latin typeface="Tw Cen MT" panose="020B0602020104020603" pitchFamily="34" charset="0"/>
            </a:endParaRPr>
          </a:p>
          <a:p>
            <a:pPr algn="just">
              <a:buFont typeface="Wingdings 2" pitchFamily="18" charset="2"/>
              <a:buNone/>
            </a:pPr>
            <a:endParaRPr lang="en-US" altLang="id-ID" sz="800" dirty="0">
              <a:latin typeface="Tw Cen MT" panose="020B0602020104020603" pitchFamily="34" charset="0"/>
            </a:endParaRPr>
          </a:p>
          <a:p>
            <a:pPr algn="just"/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muatan</a:t>
            </a:r>
            <a:r>
              <a:rPr lang="en-US" altLang="id-ID" sz="2800" dirty="0">
                <a:latin typeface="Tw Cen MT" panose="020B0602020104020603" pitchFamily="34" charset="0"/>
              </a:rPr>
              <a:t> PP </a:t>
            </a:r>
            <a:r>
              <a:rPr lang="en-US" altLang="id-ID" sz="2800" dirty="0" err="1">
                <a:latin typeface="Tw Cen MT" panose="020B0602020104020603" pitchFamily="34" charset="0"/>
              </a:rPr>
              <a:t>berisi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untuk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menjalankan</a:t>
            </a:r>
            <a:r>
              <a:rPr lang="en-US" altLang="id-ID" sz="2800" dirty="0">
                <a:latin typeface="Tw Cen MT" panose="020B0602020104020603" pitchFamily="34" charset="0"/>
              </a:rPr>
              <a:t> UU </a:t>
            </a:r>
            <a:r>
              <a:rPr lang="en-US" altLang="id-ID" sz="2800" dirty="0" err="1">
                <a:latin typeface="Tw Cen MT" panose="020B0602020104020603" pitchFamily="34" charset="0"/>
              </a:rPr>
              <a:t>sebagaimana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mestinya</a:t>
            </a:r>
            <a:r>
              <a:rPr lang="en-US" altLang="id-ID" sz="2800" dirty="0">
                <a:latin typeface="Tw Cen MT" panose="020B0602020104020603" pitchFamily="34" charset="0"/>
              </a:rPr>
              <a:t>. </a:t>
            </a:r>
            <a:endParaRPr lang="id-ID" altLang="id-ID" sz="2800" dirty="0">
              <a:latin typeface="Tw Cen MT" panose="020B0602020104020603" pitchFamily="34" charset="0"/>
            </a:endParaRPr>
          </a:p>
          <a:p>
            <a:pPr algn="just">
              <a:buFont typeface="Wingdings 2" pitchFamily="18" charset="2"/>
              <a:buNone/>
            </a:pPr>
            <a:endParaRPr lang="en-US" altLang="id-ID" sz="800" dirty="0">
              <a:latin typeface="Tw Cen MT" panose="020B0602020104020603" pitchFamily="34" charset="0"/>
            </a:endParaRPr>
          </a:p>
          <a:p>
            <a:pPr algn="just"/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muatan</a:t>
            </a:r>
            <a:r>
              <a:rPr lang="en-US" altLang="id-ID" sz="2800" dirty="0">
                <a:latin typeface="Tw Cen MT" panose="020B0602020104020603" pitchFamily="34" charset="0"/>
              </a:rPr>
              <a:t> PERPRES </a:t>
            </a:r>
            <a:r>
              <a:rPr lang="en-US" altLang="id-ID" sz="2800" dirty="0" err="1">
                <a:latin typeface="Tw Cen MT" panose="020B0602020104020603" pitchFamily="34" charset="0"/>
              </a:rPr>
              <a:t>berisi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yang </a:t>
            </a:r>
            <a:r>
              <a:rPr lang="en-US" altLang="id-ID" sz="2800" dirty="0" err="1">
                <a:latin typeface="Tw Cen MT" panose="020B0602020104020603" pitchFamily="34" charset="0"/>
              </a:rPr>
              <a:t>diperintahkan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oleh</a:t>
            </a:r>
            <a:r>
              <a:rPr lang="en-US" altLang="id-ID" sz="2800" dirty="0">
                <a:latin typeface="Tw Cen MT" panose="020B0602020104020603" pitchFamily="34" charset="0"/>
              </a:rPr>
              <a:t> UU</a:t>
            </a:r>
            <a:r>
              <a:rPr lang="id-ID" altLang="id-ID" sz="2800" dirty="0">
                <a:latin typeface="Tw Cen MT" panose="020B0602020104020603" pitchFamily="34" charset="0"/>
              </a:rPr>
              <a:t>,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untuk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melaksanakan</a:t>
            </a:r>
            <a:r>
              <a:rPr lang="en-US" altLang="id-ID" sz="2800" dirty="0">
                <a:latin typeface="Tw Cen MT" panose="020B0602020104020603" pitchFamily="34" charset="0"/>
              </a:rPr>
              <a:t> PP</a:t>
            </a:r>
            <a:r>
              <a:rPr lang="id-ID" altLang="id-ID" sz="2800" dirty="0">
                <a:latin typeface="Tw Cen MT" panose="020B0602020104020603" pitchFamily="34" charset="0"/>
              </a:rPr>
              <a:t>,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atau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untuk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melaksanakan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penyelenggaraan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kekuasaan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pemerintahan</a:t>
            </a:r>
            <a:r>
              <a:rPr lang="en-US" altLang="id-ID" sz="28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38A0B-CABC-4FF0-B586-CCD43C434C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0550"/>
            <a:ext cx="9144000" cy="750218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w Cen MT" panose="020B0602020104020603" pitchFamily="34" charset="0"/>
              </a:rPr>
              <a:t>MATERI MUATAN </a:t>
            </a:r>
          </a:p>
        </p:txBody>
      </p:sp>
    </p:spTree>
    <p:extLst>
      <p:ext uri="{BB962C8B-B14F-4D97-AF65-F5344CB8AC3E}">
        <p14:creationId xmlns:p14="http://schemas.microsoft.com/office/powerpoint/2010/main" val="297097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504238" cy="3425825"/>
          </a:xfrm>
        </p:spPr>
        <p:txBody>
          <a:bodyPr/>
          <a:lstStyle/>
          <a:p>
            <a:pPr algn="just">
              <a:defRPr/>
            </a:pPr>
            <a:r>
              <a:rPr lang="en-US" sz="2800" dirty="0" err="1">
                <a:latin typeface="Tw Cen MT" panose="020B0602020104020603" pitchFamily="34" charset="0"/>
              </a:rPr>
              <a:t>Materi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muatan</a:t>
            </a:r>
            <a:r>
              <a:rPr lang="en-US" sz="2800" dirty="0">
                <a:latin typeface="Tw Cen MT" panose="020B0602020104020603" pitchFamily="34" charset="0"/>
              </a:rPr>
              <a:t> PERDA </a:t>
            </a:r>
            <a:r>
              <a:rPr lang="id-ID" sz="2800" dirty="0">
                <a:latin typeface="Tw Cen MT" panose="020B0602020104020603" pitchFamily="34" charset="0"/>
              </a:rPr>
              <a:t>Provinsi dan PERDA Kabupaten/Kota berisi </a:t>
            </a:r>
            <a:r>
              <a:rPr lang="en-US" sz="2800" dirty="0" err="1">
                <a:latin typeface="Tw Cen MT" panose="020B0602020104020603" pitchFamily="34" charset="0"/>
              </a:rPr>
              <a:t>materi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muatan</a:t>
            </a:r>
            <a:r>
              <a:rPr lang="id-ID" sz="2800" dirty="0">
                <a:latin typeface="Tw Cen MT" panose="020B0602020104020603" pitchFamily="34" charset="0"/>
              </a:rPr>
              <a:t>:</a:t>
            </a:r>
          </a:p>
          <a:p>
            <a:pPr marL="631825" indent="-369888" algn="just">
              <a:buFont typeface="Wingdings 2" pitchFamily="18" charset="2"/>
              <a:buNone/>
              <a:defRPr/>
            </a:pPr>
            <a:endParaRPr lang="id-ID" sz="600" dirty="0">
              <a:latin typeface="Tw Cen MT" panose="020B0602020104020603" pitchFamily="34" charset="0"/>
            </a:endParaRPr>
          </a:p>
          <a:p>
            <a:pPr marL="631825" indent="-369888" algn="just">
              <a:buFont typeface="Wingdings 2" pitchFamily="18" charset="2"/>
              <a:buNone/>
              <a:defRPr/>
            </a:pPr>
            <a:r>
              <a:rPr lang="id-ID" sz="2500" dirty="0">
                <a:latin typeface="Tw Cen MT" panose="020B0602020104020603" pitchFamily="34" charset="0"/>
              </a:rPr>
              <a:t>a.	</a:t>
            </a:r>
            <a:r>
              <a:rPr lang="en-US" sz="2500" dirty="0" err="1">
                <a:latin typeface="Tw Cen MT" panose="020B0602020104020603" pitchFamily="34" charset="0"/>
              </a:rPr>
              <a:t>dalam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rangka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penyelenggaraan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otonomi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daerah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dan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tugas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pembantuan</a:t>
            </a:r>
            <a:r>
              <a:rPr lang="en-US" sz="2500" dirty="0">
                <a:latin typeface="Tw Cen MT" panose="020B0602020104020603" pitchFamily="34" charset="0"/>
              </a:rPr>
              <a:t>, </a:t>
            </a:r>
            <a:r>
              <a:rPr lang="id-ID" sz="2500" dirty="0">
                <a:latin typeface="Tw Cen MT" panose="020B0602020104020603" pitchFamily="34" charset="0"/>
              </a:rPr>
              <a:t>serta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menampung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kondisi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khusus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daerah</a:t>
            </a:r>
            <a:r>
              <a:rPr lang="id-ID" sz="2500" dirty="0">
                <a:latin typeface="Tw Cen MT" panose="020B0602020104020603" pitchFamily="34" charset="0"/>
              </a:rPr>
              <a:t>; dan/atau</a:t>
            </a:r>
          </a:p>
          <a:p>
            <a:pPr marL="631825" indent="-369888" algn="just">
              <a:buFont typeface="Wingdings 2" pitchFamily="18" charset="2"/>
              <a:buNone/>
              <a:defRPr/>
            </a:pPr>
            <a:endParaRPr lang="id-ID" sz="600" dirty="0">
              <a:latin typeface="Tw Cen MT" panose="020B0602020104020603" pitchFamily="34" charset="0"/>
            </a:endParaRPr>
          </a:p>
          <a:p>
            <a:pPr marL="631825" indent="-369888" algn="just">
              <a:buFont typeface="Wingdings 2" pitchFamily="18" charset="2"/>
              <a:buNone/>
              <a:defRPr/>
            </a:pPr>
            <a:r>
              <a:rPr lang="id-ID" sz="2500" dirty="0">
                <a:latin typeface="Tw Cen MT" panose="020B0602020104020603" pitchFamily="34" charset="0"/>
              </a:rPr>
              <a:t>b.	</a:t>
            </a:r>
            <a:r>
              <a:rPr lang="en-US" sz="2500" dirty="0" err="1">
                <a:latin typeface="Tw Cen MT" panose="020B0602020104020603" pitchFamily="34" charset="0"/>
              </a:rPr>
              <a:t>penjabaran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lebih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lanjut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Peraturan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Perundang-undangan</a:t>
            </a:r>
            <a:r>
              <a:rPr lang="en-US" sz="2500" dirty="0">
                <a:latin typeface="Tw Cen MT" panose="020B0602020104020603" pitchFamily="34" charset="0"/>
              </a:rPr>
              <a:t> yang </a:t>
            </a:r>
            <a:r>
              <a:rPr lang="en-US" sz="2500" dirty="0" err="1">
                <a:latin typeface="Tw Cen MT" panose="020B0602020104020603" pitchFamily="34" charset="0"/>
              </a:rPr>
              <a:t>lebih</a:t>
            </a:r>
            <a:r>
              <a:rPr lang="en-US" sz="2500" dirty="0">
                <a:latin typeface="Tw Cen MT" panose="020B0602020104020603" pitchFamily="34" charset="0"/>
              </a:rPr>
              <a:t> </a:t>
            </a:r>
            <a:r>
              <a:rPr lang="en-US" sz="2500" dirty="0" err="1">
                <a:latin typeface="Tw Cen MT" panose="020B0602020104020603" pitchFamily="34" charset="0"/>
              </a:rPr>
              <a:t>tinggi</a:t>
            </a:r>
            <a:r>
              <a:rPr lang="en-US" sz="25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6BA32-FF65-4FF6-B611-771C46FF8F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Tw Cen MT" panose="020B0602020104020603" pitchFamily="34" charset="0"/>
              </a:rPr>
              <a:t>MATERI MUATAN </a:t>
            </a:r>
          </a:p>
        </p:txBody>
      </p:sp>
    </p:spTree>
    <p:extLst>
      <p:ext uri="{BB962C8B-B14F-4D97-AF65-F5344CB8AC3E}">
        <p14:creationId xmlns:p14="http://schemas.microsoft.com/office/powerpoint/2010/main" val="38867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6613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4000" b="1" dirty="0">
                <a:latin typeface="Tw Cen MT" panose="020B0602020104020603" pitchFamily="34" charset="0"/>
              </a:rPr>
              <a:t>PERENCANAAN </a:t>
            </a:r>
            <a:r>
              <a:rPr lang="id-ID" altLang="id-ID" sz="4000" b="1" dirty="0">
                <a:latin typeface="Tw Cen MT" panose="020B0602020104020603" pitchFamily="34" charset="0"/>
              </a:rPr>
              <a:t>PUU</a:t>
            </a:r>
            <a:endParaRPr lang="en-US" altLang="id-ID" sz="4000" b="1" dirty="0">
              <a:latin typeface="Tw Cen MT" panose="020B0602020104020603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057400"/>
            <a:ext cx="8458200" cy="41148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Blip>
                <a:blip r:embed="rId3"/>
              </a:buBlip>
              <a:defRPr/>
            </a:pPr>
            <a:r>
              <a:rPr lang="en-US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Perencanaan</a:t>
            </a: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 UU </a:t>
            </a:r>
            <a:r>
              <a:rPr lang="id-ID" sz="2800" dirty="0">
                <a:solidFill>
                  <a:srgbClr val="000000"/>
                </a:solidFill>
                <a:latin typeface="Tw Cen MT" panose="020B0602020104020603" pitchFamily="34" charset="0"/>
              </a:rPr>
              <a:t>dilakukan dalam</a:t>
            </a: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Prolegnas</a:t>
            </a:r>
            <a:endParaRPr lang="en-US" sz="28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19138" indent="-45720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a.	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Prolegnas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di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lingk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ungan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DPR –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Baleg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;</a:t>
            </a:r>
            <a:endParaRPr lang="id-ID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19138" indent="-45720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b.	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Prolegnas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di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lingk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ungsn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Menhukham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;</a:t>
            </a:r>
          </a:p>
          <a:p>
            <a:pPr marL="719138" indent="-45720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c.	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Prolegnas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antara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DPR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dikoordinasikan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oleh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DPR (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Baleg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);</a:t>
            </a:r>
            <a:endParaRPr lang="id-ID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19138" indent="-45720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d.	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Tata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cara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Prolegnas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diatur oleh Peraturan DPR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endParaRPr lang="en-US" sz="2000" i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080E5-BE1A-4646-84B6-7B1801EA77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4000" b="1" dirty="0">
                <a:latin typeface="Lucida Bright" pitchFamily="18" charset="0"/>
              </a:rPr>
              <a:t>PERENCANAAN </a:t>
            </a:r>
            <a:r>
              <a:rPr lang="id-ID" altLang="id-ID" sz="4000" b="1" dirty="0">
                <a:latin typeface="Lucida Bright" pitchFamily="18" charset="0"/>
              </a:rPr>
              <a:t>PUU</a:t>
            </a:r>
            <a:endParaRPr lang="en-US" altLang="id-ID" sz="4000" b="1" dirty="0">
              <a:latin typeface="Lucida Bright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057400"/>
            <a:ext cx="8458200" cy="41148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Blip>
                <a:blip r:embed="rId3"/>
              </a:buBlip>
              <a:defRPr/>
            </a:pPr>
            <a:r>
              <a:rPr lang="id-ID" sz="2800" dirty="0">
                <a:solidFill>
                  <a:srgbClr val="000000"/>
                </a:solidFill>
                <a:latin typeface="Tw Cen MT" panose="020B0602020104020603" pitchFamily="34" charset="0"/>
              </a:rPr>
              <a:t>Perencanaan penyusunan PP dan PERPRES dilakukan dalam suatu program penyusunan PP dan PERPRES </a:t>
            </a:r>
            <a:endParaRPr lang="en-US" sz="28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1463" indent="-9525" eaLnBrk="1" hangingPunct="1">
              <a:buFont typeface="Wingdings 2" pitchFamily="18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Tata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cara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perencanaan penyusunan Peraturan Pemerintah dan Peraturan Presiden diatur dengan Peraturan Presiden</a:t>
            </a:r>
            <a:endParaRPr lang="en-US" sz="2000" i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88797-4540-4738-A1A3-68C71395BB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4000" b="1" dirty="0">
                <a:latin typeface="Lucida Bright" pitchFamily="18" charset="0"/>
              </a:rPr>
              <a:t>PERENCANAAN </a:t>
            </a:r>
            <a:r>
              <a:rPr lang="id-ID" altLang="id-ID" sz="4000" b="1" dirty="0">
                <a:latin typeface="Lucida Bright" pitchFamily="18" charset="0"/>
              </a:rPr>
              <a:t>PUU</a:t>
            </a:r>
            <a:endParaRPr lang="en-US" altLang="id-ID" sz="4000" b="1" dirty="0">
              <a:latin typeface="Lucida Bright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057400"/>
            <a:ext cx="8458200" cy="41148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Blip>
                <a:blip r:embed="rId3"/>
              </a:buBlip>
              <a:defRPr/>
            </a:pPr>
            <a:r>
              <a:rPr lang="en-US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Perencanaan</a:t>
            </a: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id-ID" sz="2800" dirty="0">
                <a:solidFill>
                  <a:srgbClr val="000000"/>
                </a:solidFill>
                <a:latin typeface="Tw Cen MT" panose="020B0602020104020603" pitchFamily="34" charset="0"/>
              </a:rPr>
              <a:t>PERDA</a:t>
            </a: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id-ID" sz="2800" dirty="0">
                <a:solidFill>
                  <a:srgbClr val="000000"/>
                </a:solidFill>
                <a:latin typeface="Tw Cen MT" panose="020B0602020104020603" pitchFamily="34" charset="0"/>
              </a:rPr>
              <a:t>dilakukan dalam</a:t>
            </a:r>
            <a:r>
              <a:rPr lang="en-US" sz="28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</a:t>
            </a:r>
            <a:r>
              <a:rPr lang="id-ID" sz="2800" dirty="0">
                <a:solidFill>
                  <a:srgbClr val="000000"/>
                </a:solidFill>
                <a:latin typeface="Tw Cen MT" panose="020B0602020104020603" pitchFamily="34" charset="0"/>
              </a:rPr>
              <a:t>da</a:t>
            </a:r>
            <a:endParaRPr lang="en-US" sz="28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19138" indent="-45720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a.	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di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lingk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ungan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DPR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Baleg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;</a:t>
            </a:r>
            <a:endParaRPr lang="id-ID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19138" indent="-457200" algn="just" eaLnBrk="1" hangingPunct="1"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b.	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di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lingk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ungsn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 Daerah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– 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Biro Hukum pada Pemerintah Provinsi atau Bagian Hukum pada Pemerintah Kabupaten/Kota;</a:t>
            </a:r>
          </a:p>
          <a:p>
            <a:pPr marL="719138" indent="-457200" algn="just" eaLnBrk="1" hangingPunct="1"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c.	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Proleg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antara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DPR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Pemerintah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 Daerah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dikoordinasikan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oleh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DPR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Baleg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);</a:t>
            </a:r>
            <a:endParaRPr lang="id-ID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19138" indent="-45720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d.	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Tata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cara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penyusunan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Prolegda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id-ID" sz="2000" dirty="0">
                <a:solidFill>
                  <a:srgbClr val="000000"/>
                </a:solidFill>
                <a:latin typeface="Tw Cen MT" panose="020B0602020104020603" pitchFamily="34" charset="0"/>
              </a:rPr>
              <a:t>diatur oleh Peraturan DPRD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endParaRPr lang="en-US" sz="2000" i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3A72-9D34-4E3F-99DB-9B36AE9375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4016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2800" dirty="0">
                <a:latin typeface="Tw Cen MT" panose="020B0602020104020603" pitchFamily="34" charset="0"/>
              </a:rPr>
              <a:t>GARIS BESAR PROSES PEMBENTUKAN UU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504238" cy="4572000"/>
          </a:xfrm>
        </p:spPr>
        <p:txBody>
          <a:bodyPr/>
          <a:lstStyle/>
          <a:p>
            <a:pPr marL="533400" indent="-533400" algn="just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>
                <a:latin typeface="Tw Cen MT" panose="020B0602020104020603" pitchFamily="34" charset="0"/>
              </a:rPr>
              <a:t>Proses </a:t>
            </a:r>
            <a:r>
              <a:rPr lang="en-US" altLang="id-ID" sz="2800" dirty="0" err="1">
                <a:latin typeface="Tw Cen MT" panose="020B0602020104020603" pitchFamily="34" charset="0"/>
              </a:rPr>
              <a:t>persiapan</a:t>
            </a:r>
            <a:r>
              <a:rPr lang="en-US" altLang="id-ID" sz="2800" dirty="0">
                <a:latin typeface="Tw Cen MT" panose="020B0602020104020603" pitchFamily="34" charset="0"/>
              </a:rPr>
              <a:t> di </a:t>
            </a:r>
            <a:r>
              <a:rPr lang="en-US" altLang="id-ID" sz="2800" dirty="0" err="1">
                <a:latin typeface="Tw Cen MT" panose="020B0602020104020603" pitchFamily="34" charset="0"/>
              </a:rPr>
              <a:t>lingkungan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Pemerintah</a:t>
            </a:r>
            <a:r>
              <a:rPr lang="id-ID" altLang="id-ID" sz="2800" dirty="0">
                <a:latin typeface="Tw Cen MT" panose="020B0602020104020603" pitchFamily="34" charset="0"/>
              </a:rPr>
              <a:t>/Pemerintah Daerah atau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id-ID" altLang="id-ID" sz="2800" dirty="0">
                <a:latin typeface="Tw Cen MT" panose="020B0602020104020603" pitchFamily="34" charset="0"/>
              </a:rPr>
              <a:t>di </a:t>
            </a:r>
            <a:r>
              <a:rPr lang="en-US" altLang="id-ID" sz="2800" dirty="0">
                <a:latin typeface="Tw Cen MT" panose="020B0602020104020603" pitchFamily="34" charset="0"/>
              </a:rPr>
              <a:t>DPR</a:t>
            </a:r>
            <a:r>
              <a:rPr lang="id-ID" altLang="id-ID" sz="2800" dirty="0">
                <a:latin typeface="Tw Cen MT" panose="020B0602020104020603" pitchFamily="34" charset="0"/>
              </a:rPr>
              <a:t>/DPRD</a:t>
            </a:r>
          </a:p>
          <a:p>
            <a:pPr marL="533400" indent="-533400" algn="just" eaLnBrk="1" hangingPunct="1">
              <a:buFont typeface="Wingdings 2" pitchFamily="18" charset="2"/>
              <a:buNone/>
            </a:pPr>
            <a:endParaRPr lang="en-US" altLang="id-ID" sz="800" dirty="0">
              <a:latin typeface="Tw Cen MT" panose="020B0602020104020603" pitchFamily="34" charset="0"/>
            </a:endParaRPr>
          </a:p>
          <a:p>
            <a:pPr marL="533400" indent="-533400" algn="just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>
                <a:latin typeface="Tw Cen MT" panose="020B0602020104020603" pitchFamily="34" charset="0"/>
              </a:rPr>
              <a:t>Proses </a:t>
            </a:r>
            <a:r>
              <a:rPr lang="en-US" altLang="id-ID" sz="2800" dirty="0" err="1">
                <a:latin typeface="Tw Cen MT" panose="020B0602020104020603" pitchFamily="34" charset="0"/>
              </a:rPr>
              <a:t>Pembahasan</a:t>
            </a:r>
            <a:r>
              <a:rPr lang="en-US" altLang="id-ID" sz="2800" dirty="0">
                <a:latin typeface="Tw Cen MT" panose="020B0602020104020603" pitchFamily="34" charset="0"/>
              </a:rPr>
              <a:t> di DPR</a:t>
            </a:r>
            <a:r>
              <a:rPr lang="id-ID" altLang="id-ID" sz="2800" dirty="0">
                <a:latin typeface="Tw Cen MT" panose="020B0602020104020603" pitchFamily="34" charset="0"/>
              </a:rPr>
              <a:t>/DPRD</a:t>
            </a:r>
          </a:p>
          <a:p>
            <a:pPr marL="533400" indent="-533400" eaLnBrk="1" hangingPunct="1">
              <a:buFont typeface="Wingdings 2" pitchFamily="18" charset="2"/>
              <a:buNone/>
            </a:pPr>
            <a:endParaRPr lang="en-US" altLang="id-ID" sz="800" dirty="0">
              <a:latin typeface="Tw Cen MT" panose="020B0602020104020603" pitchFamily="34" charset="0"/>
            </a:endParaRPr>
          </a:p>
          <a:p>
            <a:pPr marL="533400" indent="-533400" algn="just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>
                <a:latin typeface="Tw Cen MT" panose="020B0602020104020603" pitchFamily="34" charset="0"/>
              </a:rPr>
              <a:t>Proses </a:t>
            </a:r>
            <a:r>
              <a:rPr lang="en-US" altLang="id-ID" sz="2800" dirty="0" err="1">
                <a:latin typeface="Tw Cen MT" panose="020B0602020104020603" pitchFamily="34" charset="0"/>
              </a:rPr>
              <a:t>Pengesahan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oleh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Presiden</a:t>
            </a:r>
            <a:r>
              <a:rPr lang="id-ID" altLang="id-ID" sz="2800" dirty="0">
                <a:latin typeface="Tw Cen MT" panose="020B0602020104020603" pitchFamily="34" charset="0"/>
              </a:rPr>
              <a:t> terhadap UU, Penetapan PERDA Provinsi oleh Gubernur dan Penetapan PERDA Kabupaten/Kota oleh Bupati/Walikota</a:t>
            </a:r>
            <a:r>
              <a:rPr lang="en-US" altLang="id-ID" sz="2800" dirty="0">
                <a:latin typeface="Tw Cen MT" panose="020B0602020104020603" pitchFamily="34" charset="0"/>
              </a:rPr>
              <a:t>.</a:t>
            </a:r>
            <a:endParaRPr lang="id-ID" altLang="id-ID" sz="2800" dirty="0">
              <a:latin typeface="Tw Cen MT" panose="020B0602020104020603" pitchFamily="34" charset="0"/>
            </a:endParaRPr>
          </a:p>
          <a:p>
            <a:pPr marL="533400" indent="-533400" eaLnBrk="1" hangingPunct="1">
              <a:buFont typeface="Wingdings 2" pitchFamily="18" charset="2"/>
              <a:buNone/>
            </a:pPr>
            <a:endParaRPr lang="en-US" altLang="id-ID" sz="800" dirty="0">
              <a:latin typeface="Tw Cen MT" panose="020B0602020104020603" pitchFamily="34" charset="0"/>
            </a:endParaRPr>
          </a:p>
          <a:p>
            <a:pPr marL="533400" indent="-533400" algn="just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>
                <a:latin typeface="Tw Cen MT" panose="020B0602020104020603" pitchFamily="34" charset="0"/>
              </a:rPr>
              <a:t>Proses </a:t>
            </a:r>
            <a:r>
              <a:rPr lang="en-US" altLang="id-ID" sz="2800" dirty="0" err="1">
                <a:latin typeface="Tw Cen MT" panose="020B0602020104020603" pitchFamily="34" charset="0"/>
              </a:rPr>
              <a:t>Pengundangan</a:t>
            </a:r>
            <a:endParaRPr lang="en-US" altLang="id-ID" sz="28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C7BE-0CE2-49E7-9D6E-10248EB516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/>
              <a:t>Pengantar</a:t>
            </a:r>
            <a:endParaRPr lang="en-US" sz="2800" b="0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4924" y="1196752"/>
            <a:ext cx="9109076" cy="5544616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Keberadaan legal drafting, mempertegas konsep Negara hukum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Negara hukum menurut Wirjono Prodjodikoro adalah suatu Negara yang di dalam wilayahnya semua alat kelengkapan Negara khususnya alat-alat perlengkapan dari pemerintahan dalam setiap tindakannya terhadap warga Negara dan dalam berhubungan tidak boleh sewenang-wenang, melainkan harus memperhatikan hukum, dan semua orang dalam hubungan kemasyarakatan harus tunduk pada peraturan hukum yang berlaku</a:t>
            </a:r>
          </a:p>
        </p:txBody>
      </p:sp>
    </p:spTree>
    <p:extLst>
      <p:ext uri="{BB962C8B-B14F-4D97-AF65-F5344CB8AC3E}">
        <p14:creationId xmlns:p14="http://schemas.microsoft.com/office/powerpoint/2010/main" val="20772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dirty="0">
                <a:solidFill>
                  <a:schemeClr val="tx1"/>
                </a:solidFill>
              </a:rPr>
              <a:t>      </a:t>
            </a:r>
            <a:r>
              <a:rPr lang="en-US" altLang="id-ID" dirty="0">
                <a:latin typeface="Tw Cen MT" panose="020B0602020104020603" pitchFamily="34" charset="0"/>
              </a:rPr>
              <a:t>TEKNIK PENYUSUNAN </a:t>
            </a:r>
            <a:r>
              <a:rPr lang="id-ID" altLang="id-ID" dirty="0">
                <a:solidFill>
                  <a:schemeClr val="tx1"/>
                </a:solidFill>
              </a:rPr>
              <a:t>PUU</a:t>
            </a:r>
            <a:endParaRPr lang="en-US" altLang="id-ID" dirty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7772400" cy="41941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id-ID" sz="2800" dirty="0" err="1">
                <a:latin typeface="Tw Cen MT" panose="020B0602020104020603" pitchFamily="34" charset="0"/>
              </a:rPr>
              <a:t>Penyusunan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rancangan</a:t>
            </a:r>
            <a:r>
              <a:rPr lang="en-US" altLang="id-ID" sz="2800" dirty="0">
                <a:latin typeface="Tw Cen MT" panose="020B0602020104020603" pitchFamily="34" charset="0"/>
              </a:rPr>
              <a:t> PUU </a:t>
            </a:r>
            <a:r>
              <a:rPr lang="en-US" altLang="id-ID" sz="2800" dirty="0" err="1">
                <a:latin typeface="Tw Cen MT" panose="020B0602020104020603" pitchFamily="34" charset="0"/>
              </a:rPr>
              <a:t>dilakukan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sesuai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dengan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  <a:hlinkClick r:id="rId3" action="ppaction://hlinkfile"/>
              </a:rPr>
              <a:t>teknik</a:t>
            </a:r>
            <a:r>
              <a:rPr lang="en-US" altLang="id-ID" sz="2800" dirty="0">
                <a:latin typeface="Tw Cen MT" panose="020B0602020104020603" pitchFamily="34" charset="0"/>
                <a:hlinkClick r:id="rId3" action="ppaction://hlinkfile"/>
              </a:rPr>
              <a:t>  </a:t>
            </a:r>
            <a:r>
              <a:rPr lang="en-US" altLang="id-ID" sz="2800" dirty="0" err="1">
                <a:latin typeface="Tw Cen MT" panose="020B0602020104020603" pitchFamily="34" charset="0"/>
                <a:hlinkClick r:id="rId3" action="ppaction://hlinkfile"/>
              </a:rPr>
              <a:t>penyusunan</a:t>
            </a:r>
            <a:r>
              <a:rPr lang="en-US" altLang="id-ID" sz="2800" dirty="0">
                <a:latin typeface="Tw Cen MT" panose="020B0602020104020603" pitchFamily="34" charset="0"/>
                <a:hlinkClick r:id="rId3" action="ppaction://hlinkfile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  <a:hlinkClick r:id="rId3" action="ppaction://hlinkfile"/>
              </a:rPr>
              <a:t>peraturan</a:t>
            </a:r>
            <a:r>
              <a:rPr lang="en-US" altLang="id-ID" sz="2800" dirty="0">
                <a:latin typeface="Tw Cen MT" panose="020B0602020104020603" pitchFamily="34" charset="0"/>
                <a:hlinkClick r:id="rId3" action="ppaction://hlinkfile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  <a:hlinkClick r:id="rId3" action="ppaction://hlinkfile"/>
              </a:rPr>
              <a:t>perundang-undangan</a:t>
            </a:r>
            <a:r>
              <a:rPr lang="id-ID" altLang="id-ID" sz="2800" dirty="0">
                <a:latin typeface="Tw Cen MT" panose="020B0602020104020603" pitchFamily="34" charset="0"/>
              </a:rPr>
              <a:t>, d</a:t>
            </a:r>
            <a:r>
              <a:rPr lang="en-US" altLang="id-ID" sz="2800" dirty="0" err="1">
                <a:latin typeface="Tw Cen MT" panose="020B0602020104020603" pitchFamily="34" charset="0"/>
              </a:rPr>
              <a:t>iatur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dalam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Lampiran</a:t>
            </a:r>
            <a:r>
              <a:rPr lang="id-ID" altLang="id-ID" sz="2800" dirty="0">
                <a:latin typeface="Tw Cen MT" panose="020B0602020104020603" pitchFamily="34" charset="0"/>
              </a:rPr>
              <a:t> II</a:t>
            </a:r>
            <a:r>
              <a:rPr lang="en-US" altLang="id-ID" sz="2800" dirty="0">
                <a:latin typeface="Tw Cen MT" panose="020B0602020104020603" pitchFamily="34" charset="0"/>
              </a:rPr>
              <a:t> UU </a:t>
            </a:r>
            <a:r>
              <a:rPr lang="en-US" altLang="id-ID" sz="2800" dirty="0" err="1">
                <a:latin typeface="Tw Cen MT" panose="020B0602020104020603" pitchFamily="34" charset="0"/>
              </a:rPr>
              <a:t>Nomor</a:t>
            </a:r>
            <a:r>
              <a:rPr lang="en-US" altLang="id-ID" sz="2800" dirty="0">
                <a:latin typeface="Tw Cen MT" panose="020B0602020104020603" pitchFamily="34" charset="0"/>
              </a:rPr>
              <a:t> 1</a:t>
            </a:r>
            <a:r>
              <a:rPr lang="id-ID" altLang="id-ID" sz="2800" dirty="0">
                <a:latin typeface="Tw Cen MT" panose="020B0602020104020603" pitchFamily="34" charset="0"/>
              </a:rPr>
              <a:t>2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Tahun</a:t>
            </a:r>
            <a:r>
              <a:rPr lang="en-US" altLang="id-ID" sz="2800" dirty="0">
                <a:latin typeface="Tw Cen MT" panose="020B0602020104020603" pitchFamily="34" charset="0"/>
              </a:rPr>
              <a:t> 20</a:t>
            </a:r>
            <a:r>
              <a:rPr lang="id-ID" altLang="id-ID" sz="2800" dirty="0">
                <a:latin typeface="Tw Cen MT" panose="020B0602020104020603" pitchFamily="34" charset="0"/>
              </a:rPr>
              <a:t>11</a:t>
            </a:r>
            <a:r>
              <a:rPr lang="en-US" altLang="id-ID" sz="2800" dirty="0">
                <a:latin typeface="Tw Cen MT" panose="020B0602020104020603" pitchFamily="34" charset="0"/>
              </a:rPr>
              <a:t>. </a:t>
            </a:r>
            <a:endParaRPr lang="id-ID" altLang="id-ID" sz="2800" dirty="0">
              <a:latin typeface="Tw Cen MT" panose="020B0602020104020603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id-ID" sz="800" dirty="0">
              <a:latin typeface="Tw Cen MT" panose="020B0602020104020603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id-ID" sz="2800" dirty="0" err="1">
                <a:latin typeface="Tw Cen MT" panose="020B0602020104020603" pitchFamily="34" charset="0"/>
              </a:rPr>
              <a:t>Ketentuan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mengenai</a:t>
            </a:r>
            <a:r>
              <a:rPr lang="en-US" altLang="id-ID" sz="2800" i="1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perubahan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terhadap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teknik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penyusunan</a:t>
            </a:r>
            <a:r>
              <a:rPr lang="en-US" altLang="id-ID" sz="2800" dirty="0">
                <a:latin typeface="Tw Cen MT" panose="020B0602020104020603" pitchFamily="34" charset="0"/>
              </a:rPr>
              <a:t> PUU </a:t>
            </a:r>
            <a:r>
              <a:rPr lang="en-US" altLang="id-ID" sz="2800" dirty="0" err="1">
                <a:latin typeface="Tw Cen MT" panose="020B0602020104020603" pitchFamily="34" charset="0"/>
              </a:rPr>
              <a:t>diatur</a:t>
            </a:r>
            <a:r>
              <a:rPr lang="en-US" altLang="id-ID" sz="2800" i="1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dengan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Peraturan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Presiden</a:t>
            </a:r>
            <a:r>
              <a:rPr lang="en-US" altLang="id-ID" sz="2800" dirty="0">
                <a:latin typeface="Tw Cen MT" panose="020B0602020104020603" pitchFamily="34" charset="0"/>
              </a:rPr>
              <a:t>.</a:t>
            </a:r>
            <a:endParaRPr lang="id-ID" altLang="id-ID" sz="2800" dirty="0">
              <a:latin typeface="Tw Cen MT" panose="020B0602020104020603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6FF4A-A152-4F6A-9978-499460ADDF2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dirty="0">
                <a:solidFill>
                  <a:schemeClr val="tx1"/>
                </a:solidFill>
              </a:rPr>
              <a:t>      </a:t>
            </a:r>
            <a:r>
              <a:rPr lang="id-ID" altLang="id-ID" dirty="0">
                <a:latin typeface="Tw Cen MT" panose="020B0602020104020603" pitchFamily="34" charset="0"/>
              </a:rPr>
              <a:t>Tugas Seminar</a:t>
            </a:r>
            <a:r>
              <a:rPr lang="id-ID" altLang="id-ID" dirty="0">
                <a:solidFill>
                  <a:schemeClr val="tx1"/>
                </a:solidFill>
              </a:rPr>
              <a:t>PUU</a:t>
            </a:r>
            <a:endParaRPr lang="en-US" altLang="id-ID" dirty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7772400" cy="41941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id-ID" sz="2800" dirty="0">
                <a:latin typeface="Tw Cen MT" panose="020B0602020104020603" pitchFamily="34" charset="0"/>
              </a:rPr>
              <a:t>S</a:t>
            </a:r>
            <a:r>
              <a:rPr lang="id-ID" altLang="id-ID" sz="2800" dirty="0">
                <a:latin typeface="Tw Cen MT" panose="020B0602020104020603" pitchFamily="34" charset="0"/>
              </a:rPr>
              <a:t>ilakan digambarkan mekanisme prolegda/prolegnas berdasarkan UU </a:t>
            </a:r>
            <a:r>
              <a:rPr lang="en-US" altLang="id-ID" sz="2800" dirty="0" err="1">
                <a:latin typeface="Tw Cen MT" panose="020B0602020104020603" pitchFamily="34" charset="0"/>
              </a:rPr>
              <a:t>Nomor</a:t>
            </a:r>
            <a:r>
              <a:rPr lang="en-US" altLang="id-ID" sz="2800" dirty="0">
                <a:latin typeface="Tw Cen MT" panose="020B0602020104020603" pitchFamily="34" charset="0"/>
              </a:rPr>
              <a:t> 1</a:t>
            </a:r>
            <a:r>
              <a:rPr lang="id-ID" altLang="id-ID" sz="2800" dirty="0">
                <a:latin typeface="Tw Cen MT" panose="020B0602020104020603" pitchFamily="34" charset="0"/>
              </a:rPr>
              <a:t>2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Tahun</a:t>
            </a:r>
            <a:r>
              <a:rPr lang="en-US" altLang="id-ID" sz="2800" dirty="0">
                <a:latin typeface="Tw Cen MT" panose="020B0602020104020603" pitchFamily="34" charset="0"/>
              </a:rPr>
              <a:t> 20</a:t>
            </a:r>
            <a:r>
              <a:rPr lang="id-ID" altLang="id-ID" sz="2800" dirty="0">
                <a:latin typeface="Tw Cen MT" panose="020B0602020104020603" pitchFamily="34" charset="0"/>
              </a:rPr>
              <a:t>11</a:t>
            </a:r>
            <a:r>
              <a:rPr lang="en-US" altLang="id-ID" sz="2800" dirty="0">
                <a:latin typeface="Tw Cen MT" panose="020B0602020104020603" pitchFamily="34" charset="0"/>
              </a:rPr>
              <a:t>/UU No 15 </a:t>
            </a:r>
            <a:r>
              <a:rPr lang="en-US" altLang="id-ID" sz="2800" dirty="0" err="1">
                <a:latin typeface="Tw Cen MT" panose="020B0602020104020603" pitchFamily="34" charset="0"/>
              </a:rPr>
              <a:t>Tahun</a:t>
            </a:r>
            <a:r>
              <a:rPr lang="en-US" altLang="id-ID" sz="2800">
                <a:latin typeface="Tw Cen MT" panose="020B0602020104020603" pitchFamily="34" charset="0"/>
              </a:rPr>
              <a:t> 2019</a:t>
            </a:r>
            <a:r>
              <a:rPr lang="id-ID" altLang="id-ID" sz="2800">
                <a:latin typeface="Tw Cen MT" panose="020B0602020104020603" pitchFamily="34" charset="0"/>
              </a:rPr>
              <a:t> </a:t>
            </a:r>
            <a:r>
              <a:rPr lang="id-ID" altLang="id-ID" sz="2800" dirty="0">
                <a:latin typeface="Tw Cen MT" panose="020B0602020104020603" pitchFamily="34" charset="0"/>
              </a:rPr>
              <a:t>disertai contoh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endParaRPr lang="id-ID" altLang="id-ID" sz="2800" dirty="0">
              <a:latin typeface="Tw Cen MT" panose="020B0602020104020603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id-ID" sz="8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6FF4A-A152-4F6A-9978-499460ADDF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096963" y="1920875"/>
            <a:ext cx="7391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4000" b="1">
                <a:cs typeface="Arial Unicode MS" charset="0"/>
              </a:rPr>
              <a:t>REFERENSI/ SUMBER BACAAN</a:t>
            </a:r>
            <a:br>
              <a:rPr lang="en-US" altLang="id-ID" b="1">
                <a:cs typeface="Arial Unicode MS" charset="0"/>
              </a:rPr>
            </a:br>
            <a:endParaRPr lang="en-US" altLang="id-ID" b="1">
              <a:cs typeface="Arial Unicode MS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571500" y="1428750"/>
            <a:ext cx="794385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id-ID" b="1" dirty="0">
              <a:cs typeface="Arial Unicode MS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id-ID" b="1" dirty="0">
              <a:cs typeface="Arial Unicode MS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id-ID" sz="2400" dirty="0">
                <a:latin typeface="Berlin Sans FB Demi" pitchFamily="34" charset="0"/>
                <a:cs typeface="Arial Unicode MS" charset="0"/>
              </a:rPr>
              <a:t>UNDANG-UNDANG REPUBLIK INDONESIA NOMOR 12 TAHUN 2011 TENTANG PEMBENTUKAN PERATURAN PERUNDANG-UNDANGAN</a:t>
            </a:r>
            <a:endParaRPr lang="nn-NO" altLang="id-ID" sz="2400" dirty="0"/>
          </a:p>
          <a:p>
            <a:pPr eaLnBrk="1" hangingPunct="1">
              <a:spcBef>
                <a:spcPts val="500"/>
              </a:spcBef>
              <a:buClrTx/>
            </a:pPr>
            <a:endParaRPr lang="en-US" altLang="id-ID" sz="2400" dirty="0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9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/>
              <a:t>Apa itu Legal Drafting</a:t>
            </a:r>
            <a:endParaRPr lang="en-US" sz="2800" b="0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4924" y="1196752"/>
            <a:ext cx="9109076" cy="5544616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Secara harfiah legal drafting dapat diterjemahkan secara bebas dengan penyusunan/perancangan Peraturan Perundang-undangan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Dari pendekatan hukum, legal drafting adalah kegiatan praktek hukum yang menghasilkan peraturan, misalnya; Pemerintah membuat Peraturan Perundangundangan; Hakim membuat keputusan Pengadilan yang mengikat publik; Swasta membuat ketentuan atau peraturan privat seperti; perjanjian/kontrak, kerjasama dan lainnya yang mengikat pihak-pihak yang melakukan perjanjian kontrak</a:t>
            </a:r>
          </a:p>
        </p:txBody>
      </p:sp>
    </p:spTree>
    <p:extLst>
      <p:ext uri="{BB962C8B-B14F-4D97-AF65-F5344CB8AC3E}">
        <p14:creationId xmlns:p14="http://schemas.microsoft.com/office/powerpoint/2010/main" val="192216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/>
              <a:t>Legal Drafting</a:t>
            </a:r>
            <a:endParaRPr lang="en-US" sz="2800" b="0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4924" y="1196752"/>
            <a:ext cx="9109076" cy="5544616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Legal drafting merupakan konsep dasar tentang penyusunan peraturan perundang-undangan yang berisi tentang naskah akademik hasil kajian ilmiah beserta naskah awal peraturan perundang-undangan yang diusulkan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Sedangkan pembentukan peraturan perundang-undangan adalah proses pembuatan peraturan perundangundangan yang pada dasarnya dimulai dari perencanaan, persiapan, teknik penyusunan, perumusan, pembahasan, pengesahan, pengundangan, dan penyebarluasan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Tegasnya, kegiatan legal drafting adalah dalam rangka pembentukan peraturan perundang-undangan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d-ID" dirty="0">
              <a:latin typeface="Tw Cen MT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d-ID" i="1" dirty="0">
                <a:latin typeface="Tw Cen MT" pitchFamily="34" charset="0"/>
              </a:rPr>
              <a:t>(Legal Drafting Legal Governance Support Program)</a:t>
            </a:r>
          </a:p>
        </p:txBody>
      </p:sp>
    </p:spTree>
    <p:extLst>
      <p:ext uri="{BB962C8B-B14F-4D97-AF65-F5344CB8AC3E}">
        <p14:creationId xmlns:p14="http://schemas.microsoft.com/office/powerpoint/2010/main" val="235627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id-ID" sz="1600" dirty="0"/>
              <a:t>PERTIMBANGAN LAHIRNYA</a:t>
            </a:r>
            <a:br>
              <a:rPr lang="id-ID" altLang="id-ID" sz="1600" dirty="0"/>
            </a:br>
            <a:r>
              <a:rPr lang="id-ID" altLang="id-ID" sz="1600" dirty="0"/>
              <a:t>UNDANG-UNDANG TENTANG PEMBENTUKAN PERATURAN PERUNDANG-UNDANGAN</a:t>
            </a:r>
            <a:endParaRPr lang="en-US" altLang="id-ID" sz="1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04238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id-ID" sz="2800" dirty="0">
                <a:latin typeface="Tw Cen MT" panose="020B0602020104020603" pitchFamily="34" charset="0"/>
              </a:rPr>
              <a:t>AMANDEMEN UNDANG-UNDANG DASAR 1945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800" dirty="0">
                <a:latin typeface="Tw Cen MT" panose="020B0602020104020603" pitchFamily="34" charset="0"/>
              </a:rPr>
              <a:t>	- Negara </a:t>
            </a:r>
            <a:r>
              <a:rPr lang="en-US" altLang="id-ID" sz="2800" dirty="0" err="1">
                <a:latin typeface="Tw Cen MT" panose="020B0602020104020603" pitchFamily="34" charset="0"/>
              </a:rPr>
              <a:t>hukum</a:t>
            </a:r>
            <a:endParaRPr lang="en-US" altLang="id-ID" sz="2800" dirty="0">
              <a:latin typeface="Tw Cen MT" panose="020B06020201040206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800" dirty="0">
                <a:latin typeface="Tw Cen MT" panose="020B0602020104020603" pitchFamily="34" charset="0"/>
              </a:rPr>
              <a:t>	- </a:t>
            </a:r>
            <a:r>
              <a:rPr lang="en-US" altLang="id-ID" sz="2800" dirty="0" err="1">
                <a:latin typeface="Tw Cen MT" panose="020B0602020104020603" pitchFamily="34" charset="0"/>
              </a:rPr>
              <a:t>Pemegang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kekuasaan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pembentuk</a:t>
            </a:r>
            <a:r>
              <a:rPr lang="en-US" altLang="id-ID" sz="2800" dirty="0">
                <a:latin typeface="Tw Cen MT" panose="020B0602020104020603" pitchFamily="34" charset="0"/>
              </a:rPr>
              <a:t> UU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800" dirty="0">
                <a:latin typeface="Tw Cen MT" panose="020B0602020104020603" pitchFamily="34" charset="0"/>
              </a:rPr>
              <a:t>	   	</a:t>
            </a:r>
            <a:r>
              <a:rPr lang="en-US" altLang="id-ID" sz="2000" i="1" dirty="0" err="1">
                <a:latin typeface="Tw Cen MT" panose="020B0602020104020603" pitchFamily="34" charset="0"/>
              </a:rPr>
              <a:t>Psl</a:t>
            </a:r>
            <a:r>
              <a:rPr lang="en-US" altLang="id-ID" sz="2000" i="1" dirty="0">
                <a:latin typeface="Tw Cen MT" panose="020B0602020104020603" pitchFamily="34" charset="0"/>
              </a:rPr>
              <a:t> 20 (1) --DPR </a:t>
            </a:r>
            <a:r>
              <a:rPr lang="en-US" altLang="id-ID" sz="2000" i="1" dirty="0" err="1">
                <a:latin typeface="Tw Cen MT" panose="020B0602020104020603" pitchFamily="34" charset="0"/>
              </a:rPr>
              <a:t>memegang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kekuasaan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membentuk</a:t>
            </a:r>
            <a:r>
              <a:rPr lang="en-US" altLang="id-ID" sz="2000" i="1" dirty="0">
                <a:latin typeface="Tw Cen MT" panose="020B0602020104020603" pitchFamily="34" charset="0"/>
              </a:rPr>
              <a:t> UU.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000" i="1" dirty="0">
                <a:latin typeface="Tw Cen MT" panose="020B0602020104020603" pitchFamily="34" charset="0"/>
              </a:rPr>
              <a:t>	    	</a:t>
            </a:r>
            <a:r>
              <a:rPr lang="en-US" altLang="id-ID" sz="2000" i="1" dirty="0" err="1">
                <a:latin typeface="Tw Cen MT" panose="020B0602020104020603" pitchFamily="34" charset="0"/>
              </a:rPr>
              <a:t>Psl</a:t>
            </a:r>
            <a:r>
              <a:rPr lang="en-US" altLang="id-ID" sz="2000" i="1" dirty="0">
                <a:latin typeface="Tw Cen MT" panose="020B0602020104020603" pitchFamily="34" charset="0"/>
              </a:rPr>
              <a:t> 20 (2) – </a:t>
            </a:r>
            <a:r>
              <a:rPr lang="en-US" altLang="id-ID" sz="2000" i="1" dirty="0" err="1">
                <a:latin typeface="Tw Cen MT" panose="020B0602020104020603" pitchFamily="34" charset="0"/>
              </a:rPr>
              <a:t>Setiap</a:t>
            </a:r>
            <a:r>
              <a:rPr lang="en-US" altLang="id-ID" sz="2000" i="1" dirty="0">
                <a:latin typeface="Tw Cen MT" panose="020B0602020104020603" pitchFamily="34" charset="0"/>
              </a:rPr>
              <a:t> RUU  </a:t>
            </a:r>
            <a:r>
              <a:rPr lang="en-US" altLang="id-ID" sz="2000" i="1" dirty="0" err="1">
                <a:latin typeface="Tw Cen MT" panose="020B0602020104020603" pitchFamily="34" charset="0"/>
              </a:rPr>
              <a:t>dibahas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oleh</a:t>
            </a:r>
            <a:r>
              <a:rPr lang="en-US" altLang="id-ID" sz="2000" i="1" dirty="0">
                <a:latin typeface="Tw Cen MT" panose="020B0602020104020603" pitchFamily="34" charset="0"/>
              </a:rPr>
              <a:t> DPR </a:t>
            </a:r>
            <a:r>
              <a:rPr lang="en-US" altLang="id-ID" sz="2000" i="1" dirty="0" err="1">
                <a:latin typeface="Tw Cen MT" panose="020B0602020104020603" pitchFamily="34" charset="0"/>
              </a:rPr>
              <a:t>dan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Presiden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untuk</a:t>
            </a:r>
            <a:r>
              <a:rPr lang="en-US" altLang="id-ID" sz="2000" i="1" dirty="0">
                <a:latin typeface="Tw Cen MT" panose="020B0602020104020603" pitchFamily="34" charset="0"/>
              </a:rPr>
              <a:t> 	</a:t>
            </a:r>
            <a:r>
              <a:rPr lang="en-US" altLang="id-ID" sz="2000" i="1" dirty="0" err="1">
                <a:latin typeface="Tw Cen MT" panose="020B0602020104020603" pitchFamily="34" charset="0"/>
              </a:rPr>
              <a:t>mndpt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persetujuan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bersama</a:t>
            </a:r>
            <a:r>
              <a:rPr lang="en-US" altLang="id-ID" sz="2000" i="1" dirty="0">
                <a:latin typeface="Tw Cen MT" panose="020B0602020104020603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800" dirty="0">
                <a:latin typeface="Tw Cen MT" panose="020B0602020104020603" pitchFamily="34" charset="0"/>
              </a:rPr>
              <a:t> 	- </a:t>
            </a:r>
            <a:r>
              <a:rPr lang="en-US" altLang="id-ID" sz="2800" dirty="0" err="1">
                <a:latin typeface="Tw Cen MT" panose="020B0602020104020603" pitchFamily="34" charset="0"/>
              </a:rPr>
              <a:t>Pasal</a:t>
            </a:r>
            <a:r>
              <a:rPr lang="en-US" altLang="id-ID" sz="2800" dirty="0">
                <a:latin typeface="Tw Cen MT" panose="020B0602020104020603" pitchFamily="34" charset="0"/>
              </a:rPr>
              <a:t> 22A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000" dirty="0">
                <a:latin typeface="Tw Cen MT" panose="020B0602020104020603" pitchFamily="34" charset="0"/>
              </a:rPr>
              <a:t>		</a:t>
            </a:r>
            <a:r>
              <a:rPr lang="en-US" altLang="id-ID" sz="2000" i="1" dirty="0" err="1">
                <a:latin typeface="Tw Cen MT" panose="020B0602020104020603" pitchFamily="34" charset="0"/>
              </a:rPr>
              <a:t>Ketentuan</a:t>
            </a:r>
            <a:r>
              <a:rPr lang="en-US" altLang="id-ID" sz="2000" i="1" dirty="0">
                <a:latin typeface="Tw Cen MT" panose="020B0602020104020603" pitchFamily="34" charset="0"/>
              </a:rPr>
              <a:t>  </a:t>
            </a:r>
            <a:r>
              <a:rPr lang="en-US" altLang="id-ID" sz="2000" i="1" dirty="0" err="1">
                <a:latin typeface="Tw Cen MT" panose="020B0602020104020603" pitchFamily="34" charset="0"/>
              </a:rPr>
              <a:t>lebih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lanjut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ttg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tata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cara</a:t>
            </a:r>
            <a:r>
              <a:rPr lang="en-US" altLang="id-ID" sz="2000" i="1" dirty="0">
                <a:latin typeface="Tw Cen MT" panose="020B0602020104020603" pitchFamily="34" charset="0"/>
              </a:rPr>
              <a:t> </a:t>
            </a:r>
            <a:r>
              <a:rPr lang="en-US" altLang="id-ID" sz="2000" i="1" dirty="0" err="1">
                <a:latin typeface="Tw Cen MT" panose="020B0602020104020603" pitchFamily="34" charset="0"/>
              </a:rPr>
              <a:t>pembentukan</a:t>
            </a:r>
            <a:r>
              <a:rPr lang="en-US" altLang="id-ID" sz="2000" i="1" dirty="0">
                <a:latin typeface="Tw Cen MT" panose="020B0602020104020603" pitchFamily="34" charset="0"/>
              </a:rPr>
              <a:t> UU  </a:t>
            </a:r>
            <a:r>
              <a:rPr lang="en-US" altLang="id-ID" sz="2000" i="1" dirty="0" err="1">
                <a:latin typeface="Tw Cen MT" panose="020B0602020104020603" pitchFamily="34" charset="0"/>
              </a:rPr>
              <a:t>diatur</a:t>
            </a:r>
            <a:r>
              <a:rPr lang="en-US" altLang="id-ID" sz="2000" i="1" dirty="0">
                <a:latin typeface="Tw Cen MT" panose="020B0602020104020603" pitchFamily="34" charset="0"/>
              </a:rPr>
              <a:t>  	</a:t>
            </a:r>
            <a:r>
              <a:rPr lang="en-US" altLang="id-ID" sz="2000" i="1" dirty="0" err="1">
                <a:latin typeface="Tw Cen MT" panose="020B0602020104020603" pitchFamily="34" charset="0"/>
              </a:rPr>
              <a:t>dengan</a:t>
            </a:r>
            <a:r>
              <a:rPr lang="en-US" altLang="id-ID" sz="2000" i="1" dirty="0">
                <a:latin typeface="Tw Cen MT" panose="020B0602020104020603" pitchFamily="34" charset="0"/>
              </a:rPr>
              <a:t> UU.</a:t>
            </a:r>
            <a:endParaRPr lang="en-US" altLang="id-ID" sz="2000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lIns="45720" rIns="45720" anchor="ctr">
            <a:normAutofit/>
          </a:bodyPr>
          <a:lstStyle/>
          <a:p>
            <a:pPr algn="ctr" eaLnBrk="1" hangingPunct="1">
              <a:defRPr/>
            </a:pPr>
            <a:fld id="{54849AA4-CBB9-431B-949B-ACDD3EE95DCC}" type="slidenum">
              <a:rPr lang="en-US" sz="1600">
                <a:solidFill>
                  <a:schemeClr val="accent3">
                    <a:shade val="75000"/>
                  </a:schemeClr>
                </a:solidFill>
              </a:rPr>
              <a:pPr algn="ctr" eaLnBrk="1" hangingPunct="1">
                <a:defRPr/>
              </a:pPr>
              <a:t>5</a:t>
            </a:fld>
            <a:endParaRPr lang="en-US" sz="160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851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3200" dirty="0">
                <a:solidFill>
                  <a:schemeClr val="tx1"/>
                </a:solidFill>
              </a:rPr>
              <a:t>GAMBARAN UMUM</a:t>
            </a:r>
            <a:r>
              <a:rPr lang="id-ID" altLang="id-ID" sz="3200" dirty="0">
                <a:solidFill>
                  <a:schemeClr val="tx1"/>
                </a:solidFill>
              </a:rPr>
              <a:t> UU 12 TAHUN 2011</a:t>
            </a:r>
            <a:endParaRPr lang="en-US" altLang="id-ID" sz="32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9899650" cy="575945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Char char="q"/>
            </a:pPr>
            <a:r>
              <a:rPr lang="en-US" altLang="id-ID" sz="1900" dirty="0" err="1">
                <a:latin typeface="Tw Cen MT" panose="020B0602020104020603" pitchFamily="34" charset="0"/>
              </a:rPr>
              <a:t>Terdiri</a:t>
            </a:r>
            <a:r>
              <a:rPr lang="en-US" altLang="id-ID" sz="1900" dirty="0">
                <a:latin typeface="Tw Cen MT" panose="020B0602020104020603" pitchFamily="34" charset="0"/>
              </a:rPr>
              <a:t> </a:t>
            </a:r>
            <a:r>
              <a:rPr lang="en-US" altLang="id-ID" sz="1900" dirty="0" err="1">
                <a:latin typeface="Tw Cen MT" panose="020B0602020104020603" pitchFamily="34" charset="0"/>
              </a:rPr>
              <a:t>atas</a:t>
            </a:r>
            <a:r>
              <a:rPr lang="en-US" altLang="id-ID" sz="1900" dirty="0">
                <a:latin typeface="Tw Cen MT" panose="020B0602020104020603" pitchFamily="34" charset="0"/>
              </a:rPr>
              <a:t> 13 Bab  </a:t>
            </a:r>
            <a:r>
              <a:rPr lang="en-US" altLang="id-ID" sz="1900" dirty="0" err="1">
                <a:latin typeface="Tw Cen MT" panose="020B0602020104020603" pitchFamily="34" charset="0"/>
              </a:rPr>
              <a:t>dan</a:t>
            </a:r>
            <a:r>
              <a:rPr lang="en-US" altLang="id-ID" sz="1900" dirty="0">
                <a:latin typeface="Tw Cen MT" panose="020B0602020104020603" pitchFamily="34" charset="0"/>
              </a:rPr>
              <a:t> </a:t>
            </a:r>
            <a:r>
              <a:rPr lang="id-ID" altLang="id-ID" sz="1900" dirty="0">
                <a:latin typeface="Tw Cen MT" panose="020B0602020104020603" pitchFamily="34" charset="0"/>
              </a:rPr>
              <a:t>104</a:t>
            </a:r>
            <a:r>
              <a:rPr lang="en-US" altLang="id-ID" sz="1900" dirty="0">
                <a:latin typeface="Tw Cen MT" panose="020B0602020104020603" pitchFamily="34" charset="0"/>
              </a:rPr>
              <a:t>  </a:t>
            </a:r>
            <a:r>
              <a:rPr lang="en-US" altLang="id-ID" sz="1900" dirty="0" err="1">
                <a:latin typeface="Tw Cen MT" panose="020B0602020104020603" pitchFamily="34" charset="0"/>
              </a:rPr>
              <a:t>Pasal</a:t>
            </a:r>
            <a:endParaRPr lang="en-US" altLang="id-ID" sz="1900" dirty="0">
              <a:latin typeface="Tw Cen MT" panose="020B0602020104020603" pitchFamily="34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Char char="q"/>
            </a:pPr>
            <a:r>
              <a:rPr lang="en-US" altLang="id-ID" sz="1900" dirty="0" err="1">
                <a:latin typeface="Tw Cen MT" panose="020B0602020104020603" pitchFamily="34" charset="0"/>
              </a:rPr>
              <a:t>Disahkan</a:t>
            </a:r>
            <a:r>
              <a:rPr lang="en-US" altLang="id-ID" sz="1900" dirty="0">
                <a:latin typeface="Tw Cen MT" panose="020B0602020104020603" pitchFamily="34" charset="0"/>
              </a:rPr>
              <a:t> </a:t>
            </a:r>
            <a:r>
              <a:rPr lang="id-ID" altLang="id-ID" sz="1900" dirty="0">
                <a:latin typeface="Tw Cen MT" panose="020B0602020104020603" pitchFamily="34" charset="0"/>
              </a:rPr>
              <a:t>dan mulai belaku </a:t>
            </a:r>
            <a:r>
              <a:rPr lang="en-US" altLang="id-ID" sz="1900" dirty="0" err="1">
                <a:latin typeface="Tw Cen MT" panose="020B0602020104020603" pitchFamily="34" charset="0"/>
              </a:rPr>
              <a:t>pada</a:t>
            </a:r>
            <a:r>
              <a:rPr lang="en-US" altLang="id-ID" sz="1900" dirty="0">
                <a:latin typeface="Tw Cen MT" panose="020B0602020104020603" pitchFamily="34" charset="0"/>
              </a:rPr>
              <a:t> </a:t>
            </a:r>
            <a:r>
              <a:rPr lang="en-US" altLang="id-ID" sz="1900" dirty="0" err="1">
                <a:latin typeface="Tw Cen MT" panose="020B0602020104020603" pitchFamily="34" charset="0"/>
              </a:rPr>
              <a:t>tanggal</a:t>
            </a:r>
            <a:r>
              <a:rPr lang="en-US" altLang="id-ID" sz="1900" dirty="0">
                <a:latin typeface="Tw Cen MT" panose="020B0602020104020603" pitchFamily="34" charset="0"/>
              </a:rPr>
              <a:t> </a:t>
            </a:r>
            <a:r>
              <a:rPr lang="id-ID" altLang="id-ID" sz="1900" dirty="0">
                <a:latin typeface="Tw Cen MT" panose="020B0602020104020603" pitchFamily="34" charset="0"/>
              </a:rPr>
              <a:t>12</a:t>
            </a:r>
            <a:r>
              <a:rPr lang="en-US" altLang="id-ID" sz="1900" dirty="0">
                <a:latin typeface="Tw Cen MT" panose="020B0602020104020603" pitchFamily="34" charset="0"/>
              </a:rPr>
              <a:t> </a:t>
            </a:r>
            <a:r>
              <a:rPr lang="id-ID" altLang="id-ID" sz="1900" dirty="0">
                <a:latin typeface="Tw Cen MT" panose="020B0602020104020603" pitchFamily="34" charset="0"/>
              </a:rPr>
              <a:t>Agustus</a:t>
            </a:r>
            <a:r>
              <a:rPr lang="en-US" altLang="id-ID" sz="1900" dirty="0">
                <a:latin typeface="Tw Cen MT" panose="020B0602020104020603" pitchFamily="34" charset="0"/>
              </a:rPr>
              <a:t> 20</a:t>
            </a:r>
            <a:r>
              <a:rPr lang="id-ID" altLang="id-ID" sz="1900" dirty="0">
                <a:latin typeface="Tw Cen MT" panose="020B0602020104020603" pitchFamily="34" charset="0"/>
              </a:rPr>
              <a:t>11</a:t>
            </a:r>
            <a:endParaRPr lang="en-US" altLang="id-ID" sz="1900" dirty="0">
              <a:latin typeface="Tw Cen MT" panose="020B0602020104020603" pitchFamily="34" charset="0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Char char="q"/>
            </a:pPr>
            <a:r>
              <a:rPr lang="en-US" altLang="id-ID" sz="1900" dirty="0">
                <a:latin typeface="Tw Cen MT" panose="020B0602020104020603" pitchFamily="34" charset="0"/>
              </a:rPr>
              <a:t>SISTEMATIKA :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id-ID" sz="1900" dirty="0">
                <a:latin typeface="Tw Cen MT" panose="020B0602020104020603" pitchFamily="34" charset="0"/>
              </a:rPr>
              <a:t>	Bab I	:</a:t>
            </a:r>
            <a:r>
              <a:rPr lang="id-ID" altLang="id-ID" sz="1900" dirty="0">
                <a:latin typeface="Tw Cen MT" panose="020B0602020104020603" pitchFamily="34" charset="0"/>
              </a:rPr>
              <a:t>	K</a:t>
            </a:r>
            <a:r>
              <a:rPr lang="en-US" altLang="id-ID" sz="1900" dirty="0">
                <a:latin typeface="Tw Cen MT" panose="020B0602020104020603" pitchFamily="34" charset="0"/>
              </a:rPr>
              <a:t>ETENTUAN UMUM</a:t>
            </a:r>
            <a:endParaRPr lang="id-ID" altLang="id-ID" sz="19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II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ASAS PEMBENTUKAN P</a:t>
            </a:r>
            <a:r>
              <a:rPr lang="id-ID" altLang="id-ID" sz="1900" dirty="0">
                <a:latin typeface="Tw Cen MT" panose="020B0602020104020603" pitchFamily="34" charset="0"/>
              </a:rPr>
              <a:t>UU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III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JENIS, HIERARKI DAN MATERI MUATAN P</a:t>
            </a:r>
            <a:r>
              <a:rPr lang="id-ID" altLang="id-ID" sz="1900" dirty="0">
                <a:latin typeface="Tw Cen MT" panose="020B0602020104020603" pitchFamily="34" charset="0"/>
              </a:rPr>
              <a:t>UU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IV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PERENCANAAN P</a:t>
            </a:r>
            <a:r>
              <a:rPr lang="id-ID" altLang="id-ID" sz="1900" dirty="0">
                <a:latin typeface="Tw Cen MT" panose="020B0602020104020603" pitchFamily="34" charset="0"/>
              </a:rPr>
              <a:t>UU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V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PENYUSUNAN </a:t>
            </a:r>
            <a:r>
              <a:rPr lang="id-ID" altLang="id-ID" sz="1900" dirty="0">
                <a:latin typeface="Tw Cen MT" panose="020B0602020104020603" pitchFamily="34" charset="0"/>
              </a:rPr>
              <a:t>PUU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VI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TEKNIK PENYUSUNAN P</a:t>
            </a:r>
            <a:r>
              <a:rPr lang="id-ID" altLang="id-ID" sz="1900" dirty="0">
                <a:latin typeface="Tw Cen MT" panose="020B0602020104020603" pitchFamily="34" charset="0"/>
              </a:rPr>
              <a:t>UU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VII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PEMBAHASAN DAN PENGESAHAN R</a:t>
            </a:r>
            <a:r>
              <a:rPr lang="id-ID" altLang="id-ID" sz="1900" dirty="0">
                <a:latin typeface="Tw Cen MT" panose="020B0602020104020603" pitchFamily="34" charset="0"/>
              </a:rPr>
              <a:t>UU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B</a:t>
            </a:r>
            <a:r>
              <a:rPr lang="en-US" altLang="id-ID" sz="1900" dirty="0">
                <a:latin typeface="Tw Cen MT" panose="020B0602020104020603" pitchFamily="34" charset="0"/>
              </a:rPr>
              <a:t>ab VIII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s-ES" altLang="id-ID" sz="1900" dirty="0">
                <a:latin typeface="Tw Cen MT" panose="020B0602020104020603" pitchFamily="34" charset="0"/>
              </a:rPr>
              <a:t>PEMBAHASAN DAN PENETAPAN </a:t>
            </a:r>
            <a:r>
              <a:rPr lang="id-ID" altLang="id-ID" sz="1900" dirty="0">
                <a:latin typeface="Tw Cen MT" panose="020B0602020104020603" pitchFamily="34" charset="0"/>
              </a:rPr>
              <a:t>RAPERDA PROV,KAB/KOTA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IX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PENGUNDANGAN</a:t>
            </a:r>
            <a:endParaRPr lang="id-ID" altLang="id-ID" sz="19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X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PENYEBARLUASAN</a:t>
            </a:r>
            <a:endParaRPr lang="id-ID" altLang="id-ID" sz="19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XI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PARTISIPASI MASYARAKAT</a:t>
            </a:r>
            <a:endParaRPr lang="id-ID" altLang="id-ID" sz="19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XII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KETENTUAN </a:t>
            </a:r>
            <a:r>
              <a:rPr lang="id-ID" altLang="id-ID" sz="1900" dirty="0">
                <a:latin typeface="Tw Cen MT" panose="020B0602020104020603" pitchFamily="34" charset="0"/>
              </a:rPr>
              <a:t>LAIN-LAIN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Bab XIII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:</a:t>
            </a:r>
            <a:r>
              <a:rPr lang="id-ID" altLang="id-ID" sz="1900" dirty="0">
                <a:latin typeface="Tw Cen MT" panose="020B0602020104020603" pitchFamily="34" charset="0"/>
              </a:rPr>
              <a:t>	</a:t>
            </a:r>
            <a:r>
              <a:rPr lang="en-US" altLang="id-ID" sz="1900" dirty="0">
                <a:latin typeface="Tw Cen MT" panose="020B0602020104020603" pitchFamily="34" charset="0"/>
              </a:rPr>
              <a:t>KETENTUAN PENUTUP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78FE-1784-4F5D-8094-98D8E4BFF3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246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3429000"/>
            <a:ext cx="8534400" cy="1371600"/>
          </a:xfrm>
        </p:spPr>
        <p:txBody>
          <a:bodyPr/>
          <a:lstStyle/>
          <a:p>
            <a:pPr marL="0" indent="0" algn="just" defTabSz="517525" eaLnBrk="1" hangingPunct="1">
              <a:lnSpc>
                <a:spcPct val="110000"/>
              </a:lnSpc>
              <a:buFontTx/>
              <a:buNone/>
            </a:pPr>
            <a:r>
              <a:rPr lang="en-US" altLang="id-ID" sz="2400" dirty="0" err="1">
                <a:latin typeface="Tw Cen MT" panose="020B0602020104020603" pitchFamily="34" charset="0"/>
              </a:rPr>
              <a:t>Peraturan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Perundang-undangan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adalah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peraturan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tertulis</a:t>
            </a:r>
            <a:r>
              <a:rPr lang="en-US" altLang="id-ID" sz="2400" dirty="0">
                <a:latin typeface="Tw Cen MT" panose="020B0602020104020603" pitchFamily="34" charset="0"/>
              </a:rPr>
              <a:t> yang </a:t>
            </a:r>
            <a:r>
              <a:rPr lang="en-US" altLang="id-ID" sz="2400" dirty="0" err="1">
                <a:latin typeface="Tw Cen MT" panose="020B0602020104020603" pitchFamily="34" charset="0"/>
              </a:rPr>
              <a:t>dibentuk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oleh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lembaga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negara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atau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pejabat</a:t>
            </a:r>
            <a:r>
              <a:rPr lang="en-US" altLang="id-ID" sz="2400" dirty="0">
                <a:latin typeface="Tw Cen MT" panose="020B0602020104020603" pitchFamily="34" charset="0"/>
              </a:rPr>
              <a:t> yang </a:t>
            </a:r>
            <a:r>
              <a:rPr lang="en-US" altLang="id-ID" sz="2400" dirty="0" err="1">
                <a:latin typeface="Tw Cen MT" panose="020B0602020104020603" pitchFamily="34" charset="0"/>
              </a:rPr>
              <a:t>berwenang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dan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mengikat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secara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umum</a:t>
            </a:r>
            <a:r>
              <a:rPr lang="en-US" altLang="id-ID" sz="2400" dirty="0">
                <a:latin typeface="Tw Cen MT" panose="020B0602020104020603" pitchFamily="34" charset="0"/>
              </a:rPr>
              <a:t>.</a:t>
            </a:r>
          </a:p>
          <a:p>
            <a:pPr marL="0" indent="0" defTabSz="517525" eaLnBrk="1" hangingPunct="1">
              <a:lnSpc>
                <a:spcPct val="110000"/>
              </a:lnSpc>
              <a:buFontTx/>
              <a:buNone/>
            </a:pPr>
            <a:endParaRPr lang="en-US" altLang="id-ID" sz="2400" dirty="0">
              <a:latin typeface="Tw Cen MT" panose="020B06020201040206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5142C-94BC-4ED1-BC86-EF6517142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534400" cy="1447800"/>
          </a:xfrm>
        </p:spPr>
        <p:txBody>
          <a:bodyPr/>
          <a:lstStyle/>
          <a:p>
            <a:pPr algn="just" eaLnBrk="1" hangingPunct="1"/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Pembentukan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Peraturan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Perundang-undangan</a:t>
            </a:r>
            <a:r>
              <a:rPr lang="id-ID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pembuatan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Peraturan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Perundang-undangan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yang</a:t>
            </a:r>
            <a:r>
              <a:rPr lang="id-ID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mencakup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tahapan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perencanaan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penyusunan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pembahasan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pengesahan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atau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penetapan</a:t>
            </a:r>
            <a:r>
              <a:rPr lang="en-US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dan</a:t>
            </a:r>
            <a:r>
              <a:rPr lang="id-ID" altLang="id-ID" sz="22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id-ID" sz="2200" dirty="0" err="1">
                <a:solidFill>
                  <a:schemeClr val="tx1"/>
                </a:solidFill>
                <a:latin typeface="Tw Cen MT" panose="020B0602020104020603" pitchFamily="34" charset="0"/>
              </a:rPr>
              <a:t>pengundangan</a:t>
            </a:r>
            <a:r>
              <a:rPr lang="en-US" altLang="id-ID" sz="2200" dirty="0">
                <a:solidFill>
                  <a:srgbClr val="CCFF33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492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600" b="1" dirty="0">
                <a:latin typeface="Corbel" pitchFamily="34" charset="0"/>
              </a:rPr>
              <a:t>PEMBENTUKAN PERATURAN PERUNDANG-UNDANGAN</a:t>
            </a:r>
            <a:endParaRPr lang="id-ID" altLang="id-ID" sz="26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6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68152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2800" dirty="0">
                <a:solidFill>
                  <a:schemeClr val="tx1"/>
                </a:solidFill>
                <a:latin typeface="Tw Cen MT" panose="020B0602020104020603" pitchFamily="34" charset="0"/>
              </a:rPr>
              <a:t>ASAS PERATURAN PERUNDANG-UNDANGAN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504238" cy="4187825"/>
          </a:xfrm>
        </p:spPr>
        <p:txBody>
          <a:bodyPr/>
          <a:lstStyle/>
          <a:p>
            <a:pPr marL="533400" indent="-533400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 err="1">
                <a:latin typeface="Tw Cen MT" panose="020B0602020104020603" pitchFamily="34" charset="0"/>
              </a:rPr>
              <a:t>kejelasan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tujuan</a:t>
            </a:r>
            <a:r>
              <a:rPr lang="en-US" altLang="id-ID" sz="2800" dirty="0">
                <a:latin typeface="Tw Cen MT" panose="020B0602020104020603" pitchFamily="34" charset="0"/>
              </a:rPr>
              <a:t>;</a:t>
            </a:r>
          </a:p>
          <a:p>
            <a:pPr marL="533400" indent="-533400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 err="1">
                <a:latin typeface="Tw Cen MT" panose="020B0602020104020603" pitchFamily="34" charset="0"/>
              </a:rPr>
              <a:t>kelembagaan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atau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id-ID" altLang="id-ID" sz="2800" dirty="0">
                <a:latin typeface="Tw Cen MT" panose="020B0602020104020603" pitchFamily="34" charset="0"/>
              </a:rPr>
              <a:t>pejabat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pembentuk</a:t>
            </a:r>
            <a:r>
              <a:rPr lang="en-US" altLang="id-ID" sz="2800" dirty="0">
                <a:latin typeface="Tw Cen MT" panose="020B0602020104020603" pitchFamily="34" charset="0"/>
              </a:rPr>
              <a:t> yang </a:t>
            </a:r>
            <a:r>
              <a:rPr lang="en-US" altLang="id-ID" sz="2800" dirty="0" err="1">
                <a:latin typeface="Tw Cen MT" panose="020B0602020104020603" pitchFamily="34" charset="0"/>
              </a:rPr>
              <a:t>tepat</a:t>
            </a:r>
            <a:r>
              <a:rPr lang="en-US" altLang="id-ID" sz="2800" dirty="0">
                <a:latin typeface="Tw Cen MT" panose="020B0602020104020603" pitchFamily="34" charset="0"/>
              </a:rPr>
              <a:t>;</a:t>
            </a:r>
          </a:p>
          <a:p>
            <a:pPr marL="533400" indent="-533400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 err="1">
                <a:latin typeface="Tw Cen MT" panose="020B0602020104020603" pitchFamily="34" charset="0"/>
              </a:rPr>
              <a:t>kesesuaian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antara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jenis</a:t>
            </a:r>
            <a:r>
              <a:rPr lang="id-ID" altLang="id-ID" sz="2800" dirty="0">
                <a:latin typeface="Tw Cen MT" panose="020B0602020104020603" pitchFamily="34" charset="0"/>
              </a:rPr>
              <a:t>, hierarki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dan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materi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muatan</a:t>
            </a:r>
            <a:r>
              <a:rPr lang="en-US" altLang="id-ID" sz="2800" dirty="0">
                <a:latin typeface="Tw Cen MT" panose="020B0602020104020603" pitchFamily="34" charset="0"/>
              </a:rPr>
              <a:t>;</a:t>
            </a:r>
          </a:p>
          <a:p>
            <a:pPr marL="533400" indent="-533400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 err="1">
                <a:latin typeface="Tw Cen MT" panose="020B0602020104020603" pitchFamily="34" charset="0"/>
              </a:rPr>
              <a:t>dapat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dilaksanakan</a:t>
            </a:r>
            <a:r>
              <a:rPr lang="en-US" altLang="id-ID" sz="2800" dirty="0">
                <a:latin typeface="Tw Cen MT" panose="020B0602020104020603" pitchFamily="34" charset="0"/>
              </a:rPr>
              <a:t>;</a:t>
            </a:r>
          </a:p>
          <a:p>
            <a:pPr marL="533400" indent="-533400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 err="1">
                <a:latin typeface="Tw Cen MT" panose="020B0602020104020603" pitchFamily="34" charset="0"/>
              </a:rPr>
              <a:t>kedayagunaan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dan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kehasilgunaan</a:t>
            </a:r>
            <a:r>
              <a:rPr lang="en-US" altLang="id-ID" sz="2800" dirty="0">
                <a:latin typeface="Tw Cen MT" panose="020B0602020104020603" pitchFamily="34" charset="0"/>
              </a:rPr>
              <a:t>;</a:t>
            </a:r>
          </a:p>
          <a:p>
            <a:pPr marL="533400" indent="-533400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 err="1">
                <a:latin typeface="Tw Cen MT" panose="020B0602020104020603" pitchFamily="34" charset="0"/>
              </a:rPr>
              <a:t>kejelasan</a:t>
            </a:r>
            <a:r>
              <a:rPr lang="en-US" altLang="id-ID" sz="2800" dirty="0">
                <a:latin typeface="Tw Cen MT" panose="020B0602020104020603" pitchFamily="34" charset="0"/>
              </a:rPr>
              <a:t> </a:t>
            </a:r>
            <a:r>
              <a:rPr lang="en-US" altLang="id-ID" sz="2800" dirty="0" err="1">
                <a:latin typeface="Tw Cen MT" panose="020B0602020104020603" pitchFamily="34" charset="0"/>
              </a:rPr>
              <a:t>rumusan</a:t>
            </a:r>
            <a:r>
              <a:rPr lang="en-US" altLang="id-ID" sz="2800" dirty="0">
                <a:latin typeface="Tw Cen MT" panose="020B0602020104020603" pitchFamily="34" charset="0"/>
              </a:rPr>
              <a:t>; </a:t>
            </a:r>
            <a:r>
              <a:rPr lang="en-US" altLang="id-ID" sz="2800" dirty="0" err="1">
                <a:latin typeface="Tw Cen MT" panose="020B0602020104020603" pitchFamily="34" charset="0"/>
              </a:rPr>
              <a:t>dan</a:t>
            </a:r>
            <a:endParaRPr lang="en-US" altLang="id-ID" sz="2800" dirty="0">
              <a:latin typeface="Tw Cen MT" panose="020B0602020104020603" pitchFamily="34" charset="0"/>
            </a:endParaRPr>
          </a:p>
          <a:p>
            <a:pPr marL="533400" indent="-533400"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id-ID" sz="2800" dirty="0" err="1">
                <a:latin typeface="Tw Cen MT" panose="020B0602020104020603" pitchFamily="34" charset="0"/>
              </a:rPr>
              <a:t>keterbukaan</a:t>
            </a:r>
            <a:r>
              <a:rPr lang="en-US" altLang="id-ID" sz="2800" dirty="0">
                <a:latin typeface="Tw Cen MT" panose="020B0602020104020603" pitchFamily="34" charset="0"/>
              </a:rPr>
              <a:t>.</a:t>
            </a:r>
            <a:endParaRPr lang="id-ID" altLang="id-ID" sz="2800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CC607-CF93-4DFF-993B-C634F16D04DD}" type="slidenum">
              <a:rPr lang="en-US" smtClean="0">
                <a:latin typeface="Tw Cen MT" panose="020B0602020104020603" pitchFamily="34" charset="0"/>
              </a:rPr>
              <a:pPr>
                <a:defRPr/>
              </a:pPr>
              <a:t>8</a:t>
            </a:fld>
            <a:endParaRPr lang="en-US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9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rPr>
              <a:t>ASAS MATERI MUATAN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pengayoman</a:t>
            </a:r>
            <a:r>
              <a:rPr lang="en-US" altLang="id-ID" sz="2400" dirty="0">
                <a:latin typeface="Tw Cen MT" panose="020B0602020104020603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kemanusiaan</a:t>
            </a:r>
            <a:r>
              <a:rPr lang="en-US" altLang="id-ID" sz="2400" dirty="0">
                <a:latin typeface="Tw Cen MT" panose="020B0602020104020603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kebangsaan</a:t>
            </a:r>
            <a:r>
              <a:rPr lang="en-US" altLang="id-ID" sz="2400" dirty="0">
                <a:latin typeface="Tw Cen MT" panose="020B0602020104020603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kekeluargaan</a:t>
            </a:r>
            <a:r>
              <a:rPr lang="en-US" altLang="id-ID" sz="2400" dirty="0">
                <a:latin typeface="Tw Cen MT" panose="020B0602020104020603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kenusantaraan</a:t>
            </a:r>
            <a:r>
              <a:rPr lang="en-US" altLang="id-ID" sz="2400" dirty="0">
                <a:latin typeface="Tw Cen MT" panose="020B0602020104020603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bhinneka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tunggal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ika</a:t>
            </a:r>
            <a:r>
              <a:rPr lang="en-US" altLang="id-ID" sz="2400" dirty="0">
                <a:latin typeface="Tw Cen MT" panose="020B0602020104020603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keadilan</a:t>
            </a:r>
            <a:r>
              <a:rPr lang="en-US" altLang="id-ID" sz="2400" dirty="0">
                <a:latin typeface="Tw Cen MT" panose="020B0602020104020603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kesamaan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kedudukan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dalam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hukum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dan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pemerintahan</a:t>
            </a:r>
            <a:r>
              <a:rPr lang="en-US" altLang="id-ID" sz="2400" dirty="0">
                <a:latin typeface="Tw Cen MT" panose="020B0602020104020603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US" altLang="id-ID" sz="2400" dirty="0" err="1">
                <a:latin typeface="Tw Cen MT" panose="020B0602020104020603" pitchFamily="34" charset="0"/>
              </a:rPr>
              <a:t>ketertiban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dan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kepastian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r>
              <a:rPr lang="en-US" altLang="id-ID" sz="2400" dirty="0" err="1">
                <a:latin typeface="Tw Cen MT" panose="020B0602020104020603" pitchFamily="34" charset="0"/>
              </a:rPr>
              <a:t>hukum</a:t>
            </a:r>
            <a:r>
              <a:rPr lang="en-US" altLang="id-ID" sz="2400" dirty="0">
                <a:latin typeface="Tw Cen MT" panose="020B0602020104020603" pitchFamily="34" charset="0"/>
              </a:rPr>
              <a:t>; </a:t>
            </a:r>
            <a:r>
              <a:rPr lang="en-US" altLang="id-ID" sz="2400" dirty="0" err="1">
                <a:latin typeface="Tw Cen MT" panose="020B0602020104020603" pitchFamily="34" charset="0"/>
              </a:rPr>
              <a:t>dan</a:t>
            </a:r>
            <a:r>
              <a:rPr lang="en-US" altLang="id-ID" sz="2400" dirty="0">
                <a:latin typeface="Tw Cen MT" panose="020B0602020104020603" pitchFamily="34" charset="0"/>
              </a:rPr>
              <a:t>/</a:t>
            </a:r>
            <a:r>
              <a:rPr lang="en-US" altLang="id-ID" sz="2400" dirty="0" err="1">
                <a:latin typeface="Tw Cen MT" panose="020B0602020104020603" pitchFamily="34" charset="0"/>
              </a:rPr>
              <a:t>atau</a:t>
            </a:r>
            <a:r>
              <a:rPr lang="en-US" altLang="id-ID" sz="2400" dirty="0">
                <a:latin typeface="Tw Cen MT" panose="020B0602020104020603" pitchFamily="34" charset="0"/>
              </a:rPr>
              <a:t> </a:t>
            </a:r>
            <a:endParaRPr lang="en-GB" altLang="id-ID" sz="2400" dirty="0"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GB" altLang="id-ID" sz="2400" dirty="0" err="1">
                <a:latin typeface="Tw Cen MT" panose="020B0602020104020603" pitchFamily="34" charset="0"/>
              </a:rPr>
              <a:t>keseimbangan</a:t>
            </a:r>
            <a:r>
              <a:rPr lang="en-GB" altLang="id-ID" sz="2400" dirty="0">
                <a:latin typeface="Tw Cen MT" panose="020B0602020104020603" pitchFamily="34" charset="0"/>
              </a:rPr>
              <a:t>, </a:t>
            </a:r>
            <a:r>
              <a:rPr lang="en-GB" altLang="id-ID" sz="2400" dirty="0" err="1">
                <a:latin typeface="Tw Cen MT" panose="020B0602020104020603" pitchFamily="34" charset="0"/>
              </a:rPr>
              <a:t>keserasian</a:t>
            </a:r>
            <a:r>
              <a:rPr lang="en-GB" altLang="id-ID" sz="2400" dirty="0">
                <a:latin typeface="Tw Cen MT" panose="020B0602020104020603" pitchFamily="34" charset="0"/>
              </a:rPr>
              <a:t>, </a:t>
            </a:r>
            <a:r>
              <a:rPr lang="en-GB" altLang="id-ID" sz="2400" dirty="0" err="1">
                <a:latin typeface="Tw Cen MT" panose="020B0602020104020603" pitchFamily="34" charset="0"/>
              </a:rPr>
              <a:t>dan</a:t>
            </a:r>
            <a:r>
              <a:rPr lang="en-GB" altLang="id-ID" sz="2400" dirty="0">
                <a:latin typeface="Tw Cen MT" panose="020B0602020104020603" pitchFamily="34" charset="0"/>
              </a:rPr>
              <a:t> </a:t>
            </a:r>
            <a:r>
              <a:rPr lang="en-GB" altLang="id-ID" sz="2400" dirty="0" err="1">
                <a:latin typeface="Tw Cen MT" panose="020B0602020104020603" pitchFamily="34" charset="0"/>
              </a:rPr>
              <a:t>keselarasan</a:t>
            </a:r>
            <a:r>
              <a:rPr lang="id-ID" altLang="id-ID" sz="2400" dirty="0">
                <a:latin typeface="Tw Cen MT" panose="020B0602020104020603" pitchFamily="34" charset="0"/>
              </a:rPr>
              <a:t>; dan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Blip>
                <a:blip r:embed="rId3"/>
              </a:buBlip>
            </a:pPr>
            <a:r>
              <a:rPr lang="en-GB" altLang="id-ID" sz="2400" dirty="0" err="1">
                <a:latin typeface="Tw Cen MT" panose="020B0602020104020603" pitchFamily="34" charset="0"/>
              </a:rPr>
              <a:t>asas</a:t>
            </a:r>
            <a:r>
              <a:rPr lang="en-GB" altLang="id-ID" sz="2400" dirty="0">
                <a:latin typeface="Tw Cen MT" panose="020B0602020104020603" pitchFamily="34" charset="0"/>
              </a:rPr>
              <a:t> lain </a:t>
            </a:r>
            <a:r>
              <a:rPr lang="en-GB" altLang="id-ID" sz="2400" dirty="0" err="1">
                <a:latin typeface="Tw Cen MT" panose="020B0602020104020603" pitchFamily="34" charset="0"/>
              </a:rPr>
              <a:t>sesuai</a:t>
            </a:r>
            <a:r>
              <a:rPr lang="en-GB" altLang="id-ID" sz="2400" dirty="0">
                <a:latin typeface="Tw Cen MT" panose="020B0602020104020603" pitchFamily="34" charset="0"/>
              </a:rPr>
              <a:t> </a:t>
            </a:r>
            <a:r>
              <a:rPr lang="en-GB" altLang="id-ID" sz="2400" dirty="0" err="1">
                <a:latin typeface="Tw Cen MT" panose="020B0602020104020603" pitchFamily="34" charset="0"/>
              </a:rPr>
              <a:t>dengan</a:t>
            </a:r>
            <a:r>
              <a:rPr lang="en-GB" altLang="id-ID" sz="2400" dirty="0">
                <a:latin typeface="Tw Cen MT" panose="020B0602020104020603" pitchFamily="34" charset="0"/>
              </a:rPr>
              <a:t> </a:t>
            </a:r>
            <a:r>
              <a:rPr lang="en-GB" altLang="id-ID" sz="2400" dirty="0" err="1">
                <a:latin typeface="Tw Cen MT" panose="020B0602020104020603" pitchFamily="34" charset="0"/>
              </a:rPr>
              <a:t>bidang</a:t>
            </a:r>
            <a:r>
              <a:rPr lang="en-GB" altLang="id-ID" sz="2400" dirty="0">
                <a:latin typeface="Tw Cen MT" panose="020B0602020104020603" pitchFamily="34" charset="0"/>
              </a:rPr>
              <a:t> </a:t>
            </a:r>
            <a:r>
              <a:rPr lang="en-GB" altLang="id-ID" sz="2400" dirty="0" err="1">
                <a:latin typeface="Tw Cen MT" panose="020B0602020104020603" pitchFamily="34" charset="0"/>
              </a:rPr>
              <a:t>hukum</a:t>
            </a:r>
            <a:r>
              <a:rPr lang="id-ID" altLang="id-ID" sz="2400" dirty="0">
                <a:latin typeface="Tw Cen MT" panose="020B0602020104020603" pitchFamily="34" charset="0"/>
              </a:rPr>
              <a:t> </a:t>
            </a:r>
            <a:r>
              <a:rPr lang="en-GB" altLang="id-ID" sz="2400" dirty="0">
                <a:latin typeface="Tw Cen MT" panose="020B0602020104020603" pitchFamily="34" charset="0"/>
              </a:rPr>
              <a:t>P</a:t>
            </a:r>
            <a:r>
              <a:rPr lang="id-ID" altLang="id-ID" sz="2400" dirty="0">
                <a:latin typeface="Tw Cen MT" panose="020B0602020104020603" pitchFamily="34" charset="0"/>
              </a:rPr>
              <a:t>UU </a:t>
            </a:r>
            <a:r>
              <a:rPr lang="en-GB" altLang="id-ID" sz="2400" dirty="0">
                <a:latin typeface="Tw Cen MT" panose="020B0602020104020603" pitchFamily="34" charset="0"/>
              </a:rPr>
              <a:t>yang </a:t>
            </a:r>
            <a:r>
              <a:rPr lang="en-GB" altLang="id-ID" sz="2400" dirty="0" err="1">
                <a:latin typeface="Tw Cen MT" panose="020B0602020104020603" pitchFamily="34" charset="0"/>
              </a:rPr>
              <a:t>bersangkutan</a:t>
            </a:r>
            <a:r>
              <a:rPr lang="en-GB" altLang="id-ID" sz="2400" dirty="0"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69406-D8D8-4059-89BD-4CD0E2C577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1584"/>
      </p:ext>
    </p:extLst>
  </p:cSld>
  <p:clrMapOvr>
    <a:masterClrMapping/>
  </p:clrMapOvr>
</p:sld>
</file>

<file path=ppt/theme/theme1.xml><?xml version="1.0" encoding="utf-8"?>
<a:theme xmlns:a="http://schemas.openxmlformats.org/drawingml/2006/main" name="1_170Gp_natural_light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7328</TotalTime>
  <Words>1287</Words>
  <Application>Microsoft Office PowerPoint</Application>
  <PresentationFormat>On-screen Show (4:3)</PresentationFormat>
  <Paragraphs>186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Berlin Sans FB Demi</vt:lpstr>
      <vt:lpstr>Calibri</vt:lpstr>
      <vt:lpstr>Corbel</vt:lpstr>
      <vt:lpstr>Lucida Bright</vt:lpstr>
      <vt:lpstr>Rockwell</vt:lpstr>
      <vt:lpstr>Times New Roman</vt:lpstr>
      <vt:lpstr>Tw Cen MT</vt:lpstr>
      <vt:lpstr>Wingdings</vt:lpstr>
      <vt:lpstr>Wingdings 2</vt:lpstr>
      <vt:lpstr>1_170Gp_natural_light</vt:lpstr>
      <vt:lpstr>Image</vt:lpstr>
      <vt:lpstr>PowerPoint Presentation</vt:lpstr>
      <vt:lpstr>Pengantar</vt:lpstr>
      <vt:lpstr>Apa itu Legal Drafting</vt:lpstr>
      <vt:lpstr>Legal Drafting</vt:lpstr>
      <vt:lpstr>PERTIMBANGAN LAHIRNYA UNDANG-UNDANG TENTANG PEMBENTUKAN PERATURAN PERUNDANG-UNDANGAN</vt:lpstr>
      <vt:lpstr>GAMBARAN UMUM UU 12 TAHUN 2011</vt:lpstr>
      <vt:lpstr>Pembentukan Peraturan Perundang-undangan adalah pembuatan Peraturan Perundang-undangan yang mencakup tahapan perencanaan, penyusunan, pembahasan, pengesahan atau penetapan, dan pengundangan. </vt:lpstr>
      <vt:lpstr>ASAS PERATURAN PERUNDANG-UNDANGAN</vt:lpstr>
      <vt:lpstr>ASAS MATERI MUATAN</vt:lpstr>
      <vt:lpstr>         JENIS DAN HIERARKI PUU</vt:lpstr>
      <vt:lpstr>JENIS PUU</vt:lpstr>
      <vt:lpstr>JENIS PUU</vt:lpstr>
      <vt:lpstr>MATERI MUATAN </vt:lpstr>
      <vt:lpstr>MATERI MUATAN </vt:lpstr>
      <vt:lpstr>MATERI MUATAN </vt:lpstr>
      <vt:lpstr>PERENCANAAN PUU</vt:lpstr>
      <vt:lpstr>PERENCANAAN PUU</vt:lpstr>
      <vt:lpstr>PERENCANAAN PUU</vt:lpstr>
      <vt:lpstr>GARIS BESAR PROSES PEMBENTUKAN UU</vt:lpstr>
      <vt:lpstr>      TEKNIK PENYUSUNAN PUU</vt:lpstr>
      <vt:lpstr>      Tugas SeminarPUU</vt:lpstr>
      <vt:lpstr>PowerPoint Presentation</vt:lpstr>
    </vt:vector>
  </TitlesOfParts>
  <Company>SATELLITE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KEUANGAN DAERAH</dc:title>
  <dc:creator>AMAN SUDARTO</dc:creator>
  <cp:lastModifiedBy>ASUS</cp:lastModifiedBy>
  <cp:revision>402</cp:revision>
  <dcterms:created xsi:type="dcterms:W3CDTF">2006-06-13T14:09:59Z</dcterms:created>
  <dcterms:modified xsi:type="dcterms:W3CDTF">2021-06-05T12:05:44Z</dcterms:modified>
</cp:coreProperties>
</file>