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0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ED5F2-0A9E-4DAD-82D1-673008BDFC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DDE0EE-2E5E-4B22-8DAD-E8E27A9469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621BD3-1613-47F3-85F1-BFE262787FC2}"/>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3A872AAA-89FC-4108-B7AC-12334B161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2151A-9C1D-42A4-99EC-D26947052BFE}"/>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196574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53E6-89A3-4895-9D45-AFCEED4E38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F2341D-5A78-487D-8B23-34C9378B7B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B23AA-3178-45CB-9BAE-B50AA2E1E599}"/>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EBA54D3C-A8DF-4C9E-A166-9E8B53ABF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006EB-2ED3-4A80-9681-2A3D8084CDD3}"/>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384865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0CA10-A0EA-42E2-95AC-7F1C5021AA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3A7A31-B51F-4100-8955-70343E2888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E6227-593E-4438-9B50-7C3A0D1D7249}"/>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255D14AB-2751-4A58-B8C5-0A3E0A5670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FF41C-9D89-4791-AD5D-17E3ADC04D79}"/>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252104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12740-C218-4180-80FC-8FE844802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0D86-24F0-4E49-96EC-42E5643B7B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ACDCD-38A0-4F66-86EE-082C1B4F6B07}"/>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4174A704-10A4-4611-B3E4-D92093E8A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48897-16C8-48FA-96A3-0D4827BD7409}"/>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58121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DCE4-D99E-431F-B2FF-24F1F72CDC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76E957-0475-417A-8338-817F886D2B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6D292C-9E49-486E-883D-CA7D9FCCB892}"/>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0EAD2134-373B-487E-AC29-2650A6C79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A3347-A2D1-4A26-958F-729B109D3011}"/>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352799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43E6-4011-4CED-BF8A-B895F04F6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1B4EE-0B75-4072-8E19-0F7968063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11A5D3-E445-4A43-B010-AE8180438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B8E1C3-4277-418F-8252-3625773BADBE}"/>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6" name="Footer Placeholder 5">
            <a:extLst>
              <a:ext uri="{FF2B5EF4-FFF2-40B4-BE49-F238E27FC236}">
                <a16:creationId xmlns:a16="http://schemas.microsoft.com/office/drawing/2014/main" id="{C90C7578-589A-4E1D-AA11-741F0FA9B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FBB42-22A1-4578-8C5E-5A6FB9DDC333}"/>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180424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04D5-5757-4B27-8E2E-1F87B79BB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EEB829-EEFF-458B-BC70-D86DE5032A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3407BF-68C0-4C93-B387-9A469C107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0050BC-DBED-4FCA-946B-2D4FDE9A6D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286184-9503-4AB7-BC53-FEBFEEA22E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B352C3-6697-451E-A09D-9179EEBEEB01}"/>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8" name="Footer Placeholder 7">
            <a:extLst>
              <a:ext uri="{FF2B5EF4-FFF2-40B4-BE49-F238E27FC236}">
                <a16:creationId xmlns:a16="http://schemas.microsoft.com/office/drawing/2014/main" id="{41D6FC4B-8BD5-4229-A28D-2E6964C043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7CA85C-17AC-4783-8270-7D2D0352E063}"/>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152165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CE7F-8DB6-41ED-AE8D-3158476160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168641-419C-463E-B00C-586D0245D08D}"/>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4" name="Footer Placeholder 3">
            <a:extLst>
              <a:ext uri="{FF2B5EF4-FFF2-40B4-BE49-F238E27FC236}">
                <a16:creationId xmlns:a16="http://schemas.microsoft.com/office/drawing/2014/main" id="{F54F89A0-F957-47EF-B03D-C3586FC28C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985FB9-50DF-43B4-BFB8-934B5ADDE67D}"/>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151543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54406-DA60-470B-87A5-03736E35F06C}"/>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3" name="Footer Placeholder 2">
            <a:extLst>
              <a:ext uri="{FF2B5EF4-FFF2-40B4-BE49-F238E27FC236}">
                <a16:creationId xmlns:a16="http://schemas.microsoft.com/office/drawing/2014/main" id="{2D01FB49-9C69-46FB-9E04-AAB98B8524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B4F6F8-C4C9-4E89-AD4D-FF5AEB4B6E82}"/>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371098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4543A-F20F-481E-A688-B60A76F876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C070F7-BC05-456A-8DCD-4C39804DC7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BE990E-9B8E-403F-869A-2E8E0FC60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52668-0D64-45BF-A238-9477A92810F8}"/>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6" name="Footer Placeholder 5">
            <a:extLst>
              <a:ext uri="{FF2B5EF4-FFF2-40B4-BE49-F238E27FC236}">
                <a16:creationId xmlns:a16="http://schemas.microsoft.com/office/drawing/2014/main" id="{68D198EE-641F-4081-B385-7DD5340B8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D821EE-B2AC-4046-B5EF-F736D34DD955}"/>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302237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B0539-0877-4970-9BA1-B36C7FFE5E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6F6F0-B371-4117-8CF3-14058245CF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51EF4-1F2C-4BB1-B1EB-5C39831B19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A7EB4-6396-4716-9292-BF4558EBA422}"/>
              </a:ext>
            </a:extLst>
          </p:cNvPr>
          <p:cNvSpPr>
            <a:spLocks noGrp="1"/>
          </p:cNvSpPr>
          <p:nvPr>
            <p:ph type="dt" sz="half" idx="10"/>
          </p:nvPr>
        </p:nvSpPr>
        <p:spPr/>
        <p:txBody>
          <a:bodyPr/>
          <a:lstStyle/>
          <a:p>
            <a:fld id="{5D3683DB-8740-4CC8-A598-5DEC2A564964}" type="datetimeFigureOut">
              <a:rPr lang="en-US" smtClean="0"/>
              <a:t>6/20/2021</a:t>
            </a:fld>
            <a:endParaRPr lang="en-US"/>
          </a:p>
        </p:txBody>
      </p:sp>
      <p:sp>
        <p:nvSpPr>
          <p:cNvPr id="6" name="Footer Placeholder 5">
            <a:extLst>
              <a:ext uri="{FF2B5EF4-FFF2-40B4-BE49-F238E27FC236}">
                <a16:creationId xmlns:a16="http://schemas.microsoft.com/office/drawing/2014/main" id="{3D2E18A8-5C96-4DD3-9268-0EE6E59267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DDA52B-586D-4474-9BC3-B208E856B1A2}"/>
              </a:ext>
            </a:extLst>
          </p:cNvPr>
          <p:cNvSpPr>
            <a:spLocks noGrp="1"/>
          </p:cNvSpPr>
          <p:nvPr>
            <p:ph type="sldNum" sz="quarter" idx="12"/>
          </p:nvPr>
        </p:nvSpPr>
        <p:spPr/>
        <p:txBody>
          <a:bodyPr/>
          <a:lstStyle/>
          <a:p>
            <a:fld id="{D99738CD-A9A7-4BA8-8581-D777457E24F0}" type="slidenum">
              <a:rPr lang="en-US" smtClean="0"/>
              <a:t>‹#›</a:t>
            </a:fld>
            <a:endParaRPr lang="en-US"/>
          </a:p>
        </p:txBody>
      </p:sp>
    </p:spTree>
    <p:extLst>
      <p:ext uri="{BB962C8B-B14F-4D97-AF65-F5344CB8AC3E}">
        <p14:creationId xmlns:p14="http://schemas.microsoft.com/office/powerpoint/2010/main" val="146567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CBEB68-060A-4283-9599-F3D6CE44DA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3AAFC3-99EB-4DA2-831D-6DEDA68E34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EE9BB-9AC7-4907-BE99-2FC7BFBB51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683DB-8740-4CC8-A598-5DEC2A564964}" type="datetimeFigureOut">
              <a:rPr lang="en-US" smtClean="0"/>
              <a:t>6/20/2021</a:t>
            </a:fld>
            <a:endParaRPr lang="en-US"/>
          </a:p>
        </p:txBody>
      </p:sp>
      <p:sp>
        <p:nvSpPr>
          <p:cNvPr id="5" name="Footer Placeholder 4">
            <a:extLst>
              <a:ext uri="{FF2B5EF4-FFF2-40B4-BE49-F238E27FC236}">
                <a16:creationId xmlns:a16="http://schemas.microsoft.com/office/drawing/2014/main" id="{8459B60F-6A86-4D39-8402-AFC975D49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88833A-1D88-4033-A4A7-A759BAB0B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738CD-A9A7-4BA8-8581-D777457E24F0}" type="slidenum">
              <a:rPr lang="en-US" smtClean="0"/>
              <a:t>‹#›</a:t>
            </a:fld>
            <a:endParaRPr lang="en-US"/>
          </a:p>
        </p:txBody>
      </p:sp>
    </p:spTree>
    <p:extLst>
      <p:ext uri="{BB962C8B-B14F-4D97-AF65-F5344CB8AC3E}">
        <p14:creationId xmlns:p14="http://schemas.microsoft.com/office/powerpoint/2010/main" val="3345231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6EFB-D53D-47C3-847B-DD47A7EC5D6F}"/>
              </a:ext>
            </a:extLst>
          </p:cNvPr>
          <p:cNvSpPr>
            <a:spLocks noGrp="1"/>
          </p:cNvSpPr>
          <p:nvPr>
            <p:ph type="ctrTitle"/>
          </p:nvPr>
        </p:nvSpPr>
        <p:spPr>
          <a:xfrm>
            <a:off x="1524000" y="471198"/>
            <a:ext cx="9144000" cy="2957801"/>
          </a:xfrm>
        </p:spPr>
        <p:txBody>
          <a:bodyPr>
            <a:normAutofit/>
          </a:bodyPr>
          <a:lstStyle/>
          <a:p>
            <a:r>
              <a:rPr lang="en-US" sz="6600" b="1" dirty="0"/>
              <a:t>PROLEGDA</a:t>
            </a:r>
            <a:br>
              <a:rPr lang="en-US" dirty="0"/>
            </a:br>
            <a:r>
              <a:rPr lang="en-US" dirty="0"/>
              <a:t>(Program </a:t>
            </a:r>
            <a:r>
              <a:rPr lang="en-US" dirty="0" err="1"/>
              <a:t>Legislasi</a:t>
            </a:r>
            <a:r>
              <a:rPr lang="en-US" dirty="0"/>
              <a:t> Daerah)</a:t>
            </a:r>
            <a:br>
              <a:rPr lang="en-US" dirty="0"/>
            </a:br>
            <a:endParaRPr lang="en-US" dirty="0"/>
          </a:p>
        </p:txBody>
      </p:sp>
      <p:sp>
        <p:nvSpPr>
          <p:cNvPr id="3" name="Subtitle 2">
            <a:extLst>
              <a:ext uri="{FF2B5EF4-FFF2-40B4-BE49-F238E27FC236}">
                <a16:creationId xmlns:a16="http://schemas.microsoft.com/office/drawing/2014/main" id="{A3614156-79F9-4A3B-A6CC-F10E01322D88}"/>
              </a:ext>
            </a:extLst>
          </p:cNvPr>
          <p:cNvSpPr>
            <a:spLocks noGrp="1"/>
          </p:cNvSpPr>
          <p:nvPr>
            <p:ph type="subTitle" idx="1"/>
          </p:nvPr>
        </p:nvSpPr>
        <p:spPr>
          <a:xfrm>
            <a:off x="1717964" y="3893128"/>
            <a:ext cx="9144000" cy="2493673"/>
          </a:xfrm>
        </p:spPr>
        <p:txBody>
          <a:bodyPr>
            <a:normAutofit fontScale="55000" lnSpcReduction="20000"/>
          </a:bodyPr>
          <a:lstStyle/>
          <a:p>
            <a:pPr>
              <a:lnSpc>
                <a:spcPct val="120000"/>
              </a:lnSpc>
              <a:spcBef>
                <a:spcPts val="0"/>
              </a:spcBef>
            </a:pPr>
            <a:r>
              <a:rPr lang="en-US" sz="5100" b="1" dirty="0"/>
              <a:t>NASIRUN</a:t>
            </a:r>
          </a:p>
          <a:p>
            <a:pPr>
              <a:lnSpc>
                <a:spcPct val="120000"/>
              </a:lnSpc>
              <a:spcBef>
                <a:spcPts val="0"/>
              </a:spcBef>
            </a:pPr>
            <a:r>
              <a:rPr lang="en-US" sz="5100" b="1" dirty="0"/>
              <a:t>1911001047</a:t>
            </a:r>
          </a:p>
          <a:p>
            <a:pPr>
              <a:lnSpc>
                <a:spcPct val="120000"/>
              </a:lnSpc>
              <a:spcBef>
                <a:spcPts val="0"/>
              </a:spcBef>
            </a:pPr>
            <a:r>
              <a:rPr lang="en-US" sz="5100" b="1" dirty="0"/>
              <a:t>MK </a:t>
            </a:r>
            <a:r>
              <a:rPr lang="en-US" sz="5100" b="1" dirty="0" err="1"/>
              <a:t>Formulasi</a:t>
            </a:r>
            <a:r>
              <a:rPr lang="en-US" sz="5100" b="1" dirty="0"/>
              <a:t> </a:t>
            </a:r>
            <a:r>
              <a:rPr lang="en-US" sz="5100" b="1" dirty="0" err="1"/>
              <a:t>Kebijakan</a:t>
            </a:r>
            <a:r>
              <a:rPr lang="en-US" sz="5100" b="1" dirty="0"/>
              <a:t> </a:t>
            </a:r>
          </a:p>
          <a:p>
            <a:pPr>
              <a:lnSpc>
                <a:spcPct val="120000"/>
              </a:lnSpc>
              <a:spcBef>
                <a:spcPts val="0"/>
              </a:spcBef>
            </a:pPr>
            <a:r>
              <a:rPr lang="en-US" sz="5100" b="1" dirty="0"/>
              <a:t>Prodi </a:t>
            </a:r>
            <a:r>
              <a:rPr lang="en-US" sz="5100" b="1" dirty="0" err="1"/>
              <a:t>Administrasi</a:t>
            </a:r>
            <a:r>
              <a:rPr lang="en-US" sz="5100" b="1" dirty="0"/>
              <a:t> </a:t>
            </a:r>
            <a:r>
              <a:rPr lang="en-US" sz="5100" b="1" dirty="0" err="1"/>
              <a:t>Publik</a:t>
            </a:r>
            <a:endParaRPr lang="en-US" sz="5100" b="1" dirty="0"/>
          </a:p>
          <a:p>
            <a:pPr>
              <a:lnSpc>
                <a:spcPct val="120000"/>
              </a:lnSpc>
              <a:spcBef>
                <a:spcPts val="0"/>
              </a:spcBef>
            </a:pPr>
            <a:r>
              <a:rPr lang="en-US" sz="5100" b="1" dirty="0" err="1"/>
              <a:t>Universitas</a:t>
            </a:r>
            <a:r>
              <a:rPr lang="en-US" sz="5100" b="1" dirty="0"/>
              <a:t> </a:t>
            </a:r>
            <a:r>
              <a:rPr lang="en-US" sz="5100" b="1" dirty="0" err="1"/>
              <a:t>Aisyiyah</a:t>
            </a:r>
            <a:r>
              <a:rPr lang="en-US" sz="5100" b="1" dirty="0"/>
              <a:t> Yogyakarta</a:t>
            </a:r>
          </a:p>
          <a:p>
            <a:endParaRPr lang="en-US" dirty="0"/>
          </a:p>
        </p:txBody>
      </p:sp>
    </p:spTree>
    <p:extLst>
      <p:ext uri="{BB962C8B-B14F-4D97-AF65-F5344CB8AC3E}">
        <p14:creationId xmlns:p14="http://schemas.microsoft.com/office/powerpoint/2010/main" val="150903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5E66-EE2E-4C6B-B4A3-F211A03AD263}"/>
              </a:ext>
            </a:extLst>
          </p:cNvPr>
          <p:cNvSpPr>
            <a:spLocks noGrp="1"/>
          </p:cNvSpPr>
          <p:nvPr>
            <p:ph type="ctrTitle"/>
          </p:nvPr>
        </p:nvSpPr>
        <p:spPr>
          <a:xfrm>
            <a:off x="1378198" y="2003632"/>
            <a:ext cx="9144000" cy="3829276"/>
          </a:xfrm>
        </p:spPr>
        <p:txBody>
          <a:bodyPr>
            <a:normAutofit/>
          </a:bodyPr>
          <a:lstStyle/>
          <a:p>
            <a:r>
              <a:rPr lang="en-US" sz="4400" dirty="0" err="1"/>
              <a:t>Prolegda</a:t>
            </a:r>
            <a:r>
              <a:rPr lang="en-US" sz="4400" dirty="0"/>
              <a:t> </a:t>
            </a:r>
            <a:r>
              <a:rPr lang="en-US" sz="4400" dirty="0" err="1"/>
              <a:t>adalah</a:t>
            </a:r>
            <a:br>
              <a:rPr lang="en-US" sz="4400" dirty="0"/>
            </a:br>
            <a:r>
              <a:rPr lang="en-US" sz="4400" dirty="0" err="1"/>
              <a:t>instrumen</a:t>
            </a:r>
            <a:r>
              <a:rPr lang="en-US" sz="4400" dirty="0"/>
              <a:t> </a:t>
            </a:r>
            <a:r>
              <a:rPr lang="en-US" sz="4400" dirty="0" err="1"/>
              <a:t>perencanaan</a:t>
            </a:r>
            <a:r>
              <a:rPr lang="en-US" sz="4400" dirty="0"/>
              <a:t> program </a:t>
            </a:r>
            <a:r>
              <a:rPr lang="en-US" sz="4400" dirty="0" err="1"/>
              <a:t>pembentukan</a:t>
            </a:r>
            <a:r>
              <a:rPr lang="en-US" sz="4400" dirty="0"/>
              <a:t> </a:t>
            </a:r>
            <a:r>
              <a:rPr lang="en-US" sz="4400" dirty="0" err="1"/>
              <a:t>Peraturan</a:t>
            </a:r>
            <a:r>
              <a:rPr lang="en-US" sz="4400" dirty="0"/>
              <a:t> Daerah </a:t>
            </a:r>
            <a:r>
              <a:rPr lang="en-US" sz="4400" dirty="0" err="1"/>
              <a:t>Provinsi</a:t>
            </a:r>
            <a:r>
              <a:rPr lang="en-US" sz="4400" dirty="0"/>
              <a:t> </a:t>
            </a:r>
            <a:r>
              <a:rPr lang="en-US" sz="4400" dirty="0" err="1"/>
              <a:t>atau</a:t>
            </a:r>
            <a:r>
              <a:rPr lang="en-US" sz="4400" dirty="0"/>
              <a:t> </a:t>
            </a:r>
            <a:r>
              <a:rPr lang="en-US" sz="4400" dirty="0" err="1"/>
              <a:t>Peraturan</a:t>
            </a:r>
            <a:r>
              <a:rPr lang="en-US" sz="4400" dirty="0"/>
              <a:t> Daerah </a:t>
            </a:r>
            <a:r>
              <a:rPr lang="en-US" sz="4400" dirty="0" err="1"/>
              <a:t>Kabupaten</a:t>
            </a:r>
            <a:r>
              <a:rPr lang="en-US" sz="4400" dirty="0"/>
              <a:t>/Kota yang </a:t>
            </a:r>
            <a:r>
              <a:rPr lang="en-US" sz="4400" dirty="0" err="1"/>
              <a:t>disusun</a:t>
            </a:r>
            <a:r>
              <a:rPr lang="en-US" sz="4400" dirty="0"/>
              <a:t> </a:t>
            </a:r>
            <a:r>
              <a:rPr lang="en-US" sz="4400" dirty="0" err="1"/>
              <a:t>secara</a:t>
            </a:r>
            <a:r>
              <a:rPr lang="en-US" sz="4400" dirty="0"/>
              <a:t> </a:t>
            </a:r>
            <a:r>
              <a:rPr lang="en-US" sz="4400" dirty="0" err="1"/>
              <a:t>terencana</a:t>
            </a:r>
            <a:r>
              <a:rPr lang="en-US" sz="4400" dirty="0"/>
              <a:t>, </a:t>
            </a:r>
            <a:r>
              <a:rPr lang="en-US" sz="4400" dirty="0" err="1"/>
              <a:t>terpadu</a:t>
            </a:r>
            <a:r>
              <a:rPr lang="en-US" sz="4400" dirty="0"/>
              <a:t>, dan </a:t>
            </a:r>
            <a:r>
              <a:rPr lang="en-US" sz="4400" dirty="0" err="1"/>
              <a:t>sistematis</a:t>
            </a:r>
            <a:r>
              <a:rPr lang="en-US" sz="4400" dirty="0"/>
              <a:t>.</a:t>
            </a:r>
          </a:p>
        </p:txBody>
      </p:sp>
      <p:sp>
        <p:nvSpPr>
          <p:cNvPr id="4" name="Title 1">
            <a:extLst>
              <a:ext uri="{FF2B5EF4-FFF2-40B4-BE49-F238E27FC236}">
                <a16:creationId xmlns:a16="http://schemas.microsoft.com/office/drawing/2014/main" id="{749FE514-4796-4CBE-AB40-DD644FD75065}"/>
              </a:ext>
            </a:extLst>
          </p:cNvPr>
          <p:cNvSpPr txBox="1">
            <a:spLocks/>
          </p:cNvSpPr>
          <p:nvPr/>
        </p:nvSpPr>
        <p:spPr>
          <a:xfrm>
            <a:off x="846447" y="687306"/>
            <a:ext cx="9144000" cy="9368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i="1" dirty="0" err="1">
                <a:solidFill>
                  <a:srgbClr val="FF0000"/>
                </a:solidFill>
              </a:rPr>
              <a:t>Apa</a:t>
            </a:r>
            <a:r>
              <a:rPr lang="en-US" sz="4800" b="1" i="1" dirty="0">
                <a:solidFill>
                  <a:srgbClr val="FF0000"/>
                </a:solidFill>
              </a:rPr>
              <a:t> </a:t>
            </a:r>
            <a:r>
              <a:rPr lang="en-US" sz="4800" b="1" i="1" dirty="0" err="1">
                <a:solidFill>
                  <a:srgbClr val="FF0000"/>
                </a:solidFill>
              </a:rPr>
              <a:t>itu</a:t>
            </a:r>
            <a:r>
              <a:rPr lang="en-US" sz="4800" b="1" i="1" dirty="0">
                <a:solidFill>
                  <a:srgbClr val="FF0000"/>
                </a:solidFill>
              </a:rPr>
              <a:t> </a:t>
            </a:r>
            <a:r>
              <a:rPr lang="en-US" sz="4800" b="1" i="1" dirty="0" err="1">
                <a:solidFill>
                  <a:srgbClr val="FF0000"/>
                </a:solidFill>
              </a:rPr>
              <a:t>Prolegda</a:t>
            </a:r>
            <a:r>
              <a:rPr lang="en-US" sz="4800" b="1" i="1" dirty="0">
                <a:solidFill>
                  <a:srgbClr val="FF0000"/>
                </a:solidFill>
              </a:rPr>
              <a:t> ?</a:t>
            </a:r>
          </a:p>
        </p:txBody>
      </p:sp>
    </p:spTree>
    <p:extLst>
      <p:ext uri="{BB962C8B-B14F-4D97-AF65-F5344CB8AC3E}">
        <p14:creationId xmlns:p14="http://schemas.microsoft.com/office/powerpoint/2010/main" val="9085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6620-1FBD-4B0E-8BA4-522D5A902D63}"/>
              </a:ext>
            </a:extLst>
          </p:cNvPr>
          <p:cNvSpPr>
            <a:spLocks noGrp="1"/>
          </p:cNvSpPr>
          <p:nvPr>
            <p:ph type="title"/>
          </p:nvPr>
        </p:nvSpPr>
        <p:spPr>
          <a:xfrm>
            <a:off x="838200" y="365125"/>
            <a:ext cx="10515600" cy="6147970"/>
          </a:xfrm>
        </p:spPr>
        <p:txBody>
          <a:bodyPr>
            <a:normAutofit fontScale="90000"/>
          </a:bodyPr>
          <a:lstStyle/>
          <a:p>
            <a:r>
              <a:rPr lang="en-US" b="1" i="1" dirty="0" err="1">
                <a:solidFill>
                  <a:srgbClr val="FF0000"/>
                </a:solidFill>
              </a:rPr>
              <a:t>Maksud</a:t>
            </a:r>
            <a:r>
              <a:rPr lang="en-US" b="1" i="1" dirty="0">
                <a:solidFill>
                  <a:srgbClr val="FF0000"/>
                </a:solidFill>
              </a:rPr>
              <a:t> </a:t>
            </a:r>
            <a:r>
              <a:rPr lang="en-US" b="1" i="1" dirty="0" err="1">
                <a:solidFill>
                  <a:srgbClr val="FF0000"/>
                </a:solidFill>
              </a:rPr>
              <a:t>penyusunan</a:t>
            </a:r>
            <a:r>
              <a:rPr lang="en-US" b="1" i="1" dirty="0">
                <a:solidFill>
                  <a:srgbClr val="FF0000"/>
                </a:solidFill>
              </a:rPr>
              <a:t> </a:t>
            </a:r>
            <a:r>
              <a:rPr lang="en-US" b="1" i="1" dirty="0" err="1">
                <a:solidFill>
                  <a:srgbClr val="FF0000"/>
                </a:solidFill>
              </a:rPr>
              <a:t>Prolegda</a:t>
            </a:r>
            <a:r>
              <a:rPr lang="en-US" b="1" i="1" dirty="0">
                <a:solidFill>
                  <a:srgbClr val="FF0000"/>
                </a:solidFill>
              </a:rPr>
              <a:t> </a:t>
            </a:r>
            <a:r>
              <a:rPr lang="en-US" b="1" i="1" dirty="0" err="1">
                <a:solidFill>
                  <a:srgbClr val="FF0000"/>
                </a:solidFill>
              </a:rPr>
              <a:t>adalah</a:t>
            </a:r>
            <a:r>
              <a:rPr lang="en-US" b="1" i="1" dirty="0">
                <a:solidFill>
                  <a:srgbClr val="FF0000"/>
                </a:solidFill>
              </a:rPr>
              <a:t>:</a:t>
            </a:r>
            <a:br>
              <a:rPr lang="en-US" sz="3100" dirty="0"/>
            </a:br>
            <a:br>
              <a:rPr lang="en-US" sz="3100" dirty="0"/>
            </a:br>
            <a:r>
              <a:rPr lang="en-US" sz="3100" dirty="0"/>
              <a:t>a. </a:t>
            </a:r>
            <a:r>
              <a:rPr lang="en-US" sz="3100" dirty="0" err="1"/>
              <a:t>Memberikan</a:t>
            </a:r>
            <a:r>
              <a:rPr lang="en-US" sz="3100" dirty="0"/>
              <a:t> </a:t>
            </a:r>
            <a:r>
              <a:rPr lang="en-US" sz="3100" dirty="0" err="1"/>
              <a:t>gambaran</a:t>
            </a:r>
            <a:r>
              <a:rPr lang="en-US" sz="3100" dirty="0"/>
              <a:t> </a:t>
            </a:r>
            <a:r>
              <a:rPr lang="en-US" sz="3100" dirty="0" err="1"/>
              <a:t>objektif</a:t>
            </a:r>
            <a:r>
              <a:rPr lang="en-US" sz="3100" dirty="0"/>
              <a:t> </a:t>
            </a:r>
            <a:r>
              <a:rPr lang="en-US" sz="3100" dirty="0" err="1"/>
              <a:t>tentang</a:t>
            </a:r>
            <a:r>
              <a:rPr lang="en-US" sz="3100" dirty="0"/>
              <a:t> </a:t>
            </a:r>
            <a:r>
              <a:rPr lang="en-US" sz="3100" dirty="0" err="1"/>
              <a:t>kondisi</a:t>
            </a:r>
            <a:r>
              <a:rPr lang="en-US" sz="3100" dirty="0"/>
              <a:t> </a:t>
            </a:r>
            <a:r>
              <a:rPr lang="en-US" sz="3100" dirty="0" err="1"/>
              <a:t>umum</a:t>
            </a:r>
            <a:r>
              <a:rPr lang="en-US" sz="3100" dirty="0"/>
              <a:t> di</a:t>
            </a:r>
            <a:br>
              <a:rPr lang="en-US" sz="3100" dirty="0"/>
            </a:br>
            <a:r>
              <a:rPr lang="en-US" sz="3100" dirty="0" err="1"/>
              <a:t>bidang</a:t>
            </a:r>
            <a:r>
              <a:rPr lang="en-US" sz="3100" dirty="0"/>
              <a:t> </a:t>
            </a:r>
            <a:r>
              <a:rPr lang="en-US" sz="3100" dirty="0" err="1"/>
              <a:t>Peraturan</a:t>
            </a:r>
            <a:r>
              <a:rPr lang="en-US" sz="3100" dirty="0"/>
              <a:t> </a:t>
            </a:r>
            <a:r>
              <a:rPr lang="en-US" sz="3100" dirty="0" err="1"/>
              <a:t>Perundangan-Undangan</a:t>
            </a:r>
            <a:r>
              <a:rPr lang="en-US" sz="3100" dirty="0"/>
              <a:t> di </a:t>
            </a:r>
            <a:r>
              <a:rPr lang="en-US" sz="3100" dirty="0" err="1"/>
              <a:t>tingkat</a:t>
            </a:r>
            <a:r>
              <a:rPr lang="en-US" sz="3100" dirty="0"/>
              <a:t> </a:t>
            </a:r>
            <a:r>
              <a:rPr lang="en-US" sz="3100" dirty="0" err="1"/>
              <a:t>daerah</a:t>
            </a:r>
            <a:br>
              <a:rPr lang="en-US" sz="3100" dirty="0"/>
            </a:br>
            <a:r>
              <a:rPr lang="en-US" sz="3100" dirty="0" err="1"/>
              <a:t>sebagai</a:t>
            </a:r>
            <a:r>
              <a:rPr lang="en-US" sz="3100" dirty="0"/>
              <a:t> </a:t>
            </a:r>
            <a:r>
              <a:rPr lang="en-US" sz="3100" dirty="0" err="1"/>
              <a:t>eksistensi</a:t>
            </a:r>
            <a:r>
              <a:rPr lang="en-US" sz="3100" dirty="0"/>
              <a:t> </a:t>
            </a:r>
            <a:r>
              <a:rPr lang="en-US" sz="3100" dirty="0" err="1"/>
              <a:t>kewibawaan</a:t>
            </a:r>
            <a:r>
              <a:rPr lang="en-US" sz="3100" dirty="0"/>
              <a:t> </a:t>
            </a:r>
            <a:r>
              <a:rPr lang="en-US" sz="3100" dirty="0" err="1"/>
              <a:t>Pemerintah</a:t>
            </a:r>
            <a:r>
              <a:rPr lang="en-US" sz="3100" dirty="0"/>
              <a:t> Daerah dan DPRD.</a:t>
            </a:r>
            <a:br>
              <a:rPr lang="en-US" sz="3100" dirty="0"/>
            </a:br>
            <a:br>
              <a:rPr lang="en-US" sz="3100" dirty="0"/>
            </a:br>
            <a:r>
              <a:rPr lang="en-US" sz="3100" dirty="0"/>
              <a:t>b. </a:t>
            </a:r>
            <a:r>
              <a:rPr lang="en-US" sz="3100" dirty="0" err="1"/>
              <a:t>Menyusun</a:t>
            </a:r>
            <a:r>
              <a:rPr lang="en-US" sz="3100" dirty="0"/>
              <a:t> </a:t>
            </a:r>
            <a:r>
              <a:rPr lang="en-US" sz="3100" dirty="0" err="1"/>
              <a:t>skala</a:t>
            </a:r>
            <a:r>
              <a:rPr lang="en-US" sz="3100" dirty="0"/>
              <a:t> </a:t>
            </a:r>
            <a:r>
              <a:rPr lang="en-US" sz="3100" dirty="0" err="1"/>
              <a:t>prioritas</a:t>
            </a:r>
            <a:r>
              <a:rPr lang="en-US" sz="3100" dirty="0"/>
              <a:t> </a:t>
            </a:r>
            <a:r>
              <a:rPr lang="en-US" sz="3100" dirty="0" err="1"/>
              <a:t>penyusunan</a:t>
            </a:r>
            <a:r>
              <a:rPr lang="en-US" sz="3100" dirty="0"/>
              <a:t> </a:t>
            </a:r>
            <a:r>
              <a:rPr lang="en-US" sz="3100" dirty="0" err="1"/>
              <a:t>Rancangan</a:t>
            </a:r>
            <a:r>
              <a:rPr lang="en-US" sz="3100" dirty="0"/>
              <a:t> </a:t>
            </a:r>
            <a:r>
              <a:rPr lang="en-US" sz="3100" dirty="0" err="1"/>
              <a:t>Peraturan</a:t>
            </a:r>
            <a:br>
              <a:rPr lang="en-US" sz="3100" dirty="0"/>
            </a:br>
            <a:r>
              <a:rPr lang="en-US" sz="3100" dirty="0"/>
              <a:t>Daerah </a:t>
            </a:r>
            <a:r>
              <a:rPr lang="en-US" sz="3100" dirty="0" err="1"/>
              <a:t>sebagai</a:t>
            </a:r>
            <a:r>
              <a:rPr lang="en-US" sz="3100" dirty="0"/>
              <a:t> </a:t>
            </a:r>
            <a:r>
              <a:rPr lang="en-US" sz="3100" dirty="0" err="1"/>
              <a:t>suatu</a:t>
            </a:r>
            <a:r>
              <a:rPr lang="en-US" sz="3100" dirty="0"/>
              <a:t> program yang </a:t>
            </a:r>
            <a:r>
              <a:rPr lang="en-US" sz="3100" dirty="0" err="1"/>
              <a:t>berkesinambungan</a:t>
            </a:r>
            <a:r>
              <a:rPr lang="en-US" sz="3100" dirty="0"/>
              <a:t> dan</a:t>
            </a:r>
            <a:br>
              <a:rPr lang="en-US" sz="3100" dirty="0"/>
            </a:br>
            <a:r>
              <a:rPr lang="en-US" sz="3100" dirty="0" err="1"/>
              <a:t>terpadu</a:t>
            </a:r>
            <a:r>
              <a:rPr lang="en-US" sz="3100" dirty="0"/>
              <a:t> </a:t>
            </a:r>
            <a:r>
              <a:rPr lang="en-US" sz="3100" dirty="0" err="1"/>
              <a:t>sebagai</a:t>
            </a:r>
            <a:r>
              <a:rPr lang="en-US" sz="3100" dirty="0"/>
              <a:t> </a:t>
            </a:r>
            <a:r>
              <a:rPr lang="en-US" sz="3100" dirty="0" err="1"/>
              <a:t>pedoman</a:t>
            </a:r>
            <a:r>
              <a:rPr lang="en-US" sz="3100" dirty="0"/>
              <a:t> </a:t>
            </a:r>
            <a:r>
              <a:rPr lang="en-US" sz="3100" dirty="0" err="1"/>
              <a:t>bersama</a:t>
            </a:r>
            <a:r>
              <a:rPr lang="en-US" sz="3100" dirty="0"/>
              <a:t> </a:t>
            </a:r>
            <a:r>
              <a:rPr lang="en-US" sz="3100" dirty="0" err="1"/>
              <a:t>dalam</a:t>
            </a:r>
            <a:r>
              <a:rPr lang="en-US" sz="3100" dirty="0"/>
              <a:t> </a:t>
            </a:r>
            <a:r>
              <a:rPr lang="en-US" sz="3100" dirty="0" err="1"/>
              <a:t>pembentukan</a:t>
            </a:r>
            <a:br>
              <a:rPr lang="en-US" sz="3100" dirty="0"/>
            </a:br>
            <a:r>
              <a:rPr lang="en-US" sz="3100" dirty="0" err="1"/>
              <a:t>Peraturan</a:t>
            </a:r>
            <a:r>
              <a:rPr lang="en-US" sz="3100" dirty="0"/>
              <a:t> Daerah;</a:t>
            </a:r>
            <a:br>
              <a:rPr lang="en-US" sz="3100" dirty="0"/>
            </a:br>
            <a:br>
              <a:rPr lang="en-US" sz="3100" dirty="0"/>
            </a:br>
            <a:r>
              <a:rPr lang="en-US" sz="3100" dirty="0"/>
              <a:t>c. </a:t>
            </a:r>
            <a:r>
              <a:rPr lang="en-US" sz="3100" dirty="0" err="1"/>
              <a:t>Menyelenggarakan</a:t>
            </a:r>
            <a:r>
              <a:rPr lang="en-US" sz="3100" dirty="0"/>
              <a:t> </a:t>
            </a:r>
            <a:r>
              <a:rPr lang="en-US" sz="3100" dirty="0" err="1"/>
              <a:t>sinergitas</a:t>
            </a:r>
            <a:r>
              <a:rPr lang="en-US" sz="3100" dirty="0"/>
              <a:t> dan </a:t>
            </a:r>
            <a:r>
              <a:rPr lang="en-US" sz="3100" dirty="0" err="1"/>
              <a:t>harmonisasi</a:t>
            </a:r>
            <a:r>
              <a:rPr lang="en-US" sz="3100" dirty="0"/>
              <a:t> </a:t>
            </a:r>
            <a:r>
              <a:rPr lang="en-US" sz="3100" dirty="0" err="1"/>
              <a:t>diantara</a:t>
            </a:r>
            <a:br>
              <a:rPr lang="en-US" sz="3100" dirty="0"/>
            </a:br>
            <a:r>
              <a:rPr lang="en-US" sz="3100" dirty="0" err="1"/>
              <a:t>Pemerintah</a:t>
            </a:r>
            <a:r>
              <a:rPr lang="en-US" sz="3100" dirty="0"/>
              <a:t> Daerah dan DPRD </a:t>
            </a:r>
            <a:r>
              <a:rPr lang="en-US" sz="3100" dirty="0" err="1"/>
              <a:t>dalam</a:t>
            </a:r>
            <a:r>
              <a:rPr lang="en-US" sz="3100" dirty="0"/>
              <a:t> </a:t>
            </a:r>
            <a:r>
              <a:rPr lang="en-US" sz="3100" dirty="0" err="1"/>
              <a:t>pembentukan</a:t>
            </a:r>
            <a:r>
              <a:rPr lang="en-US" sz="3100" dirty="0"/>
              <a:t> </a:t>
            </a:r>
            <a:r>
              <a:rPr lang="en-US" sz="3100" dirty="0" err="1"/>
              <a:t>Peraturan</a:t>
            </a:r>
            <a:br>
              <a:rPr lang="en-US" sz="3100" dirty="0"/>
            </a:br>
            <a:r>
              <a:rPr lang="en-US" sz="3100" dirty="0"/>
              <a:t>Daerah.</a:t>
            </a:r>
            <a:br>
              <a:rPr lang="en-US" sz="3100" dirty="0"/>
            </a:br>
            <a:endParaRPr lang="en-US" dirty="0"/>
          </a:p>
        </p:txBody>
      </p:sp>
    </p:spTree>
    <p:extLst>
      <p:ext uri="{BB962C8B-B14F-4D97-AF65-F5344CB8AC3E}">
        <p14:creationId xmlns:p14="http://schemas.microsoft.com/office/powerpoint/2010/main" val="169224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60AD0-B573-4C3F-869C-68A756511834}"/>
              </a:ext>
            </a:extLst>
          </p:cNvPr>
          <p:cNvSpPr>
            <a:spLocks noGrp="1"/>
          </p:cNvSpPr>
          <p:nvPr>
            <p:ph type="title"/>
          </p:nvPr>
        </p:nvSpPr>
        <p:spPr>
          <a:xfrm>
            <a:off x="838200" y="365125"/>
            <a:ext cx="10515600" cy="533233"/>
          </a:xfrm>
        </p:spPr>
        <p:txBody>
          <a:bodyPr>
            <a:normAutofit fontScale="90000"/>
          </a:bodyPr>
          <a:lstStyle/>
          <a:p>
            <a:r>
              <a:rPr lang="en-US" b="1" i="1" dirty="0" err="1">
                <a:solidFill>
                  <a:srgbClr val="FF0000"/>
                </a:solidFill>
              </a:rPr>
              <a:t>Tujuan</a:t>
            </a:r>
            <a:r>
              <a:rPr lang="en-US" b="1" i="1" dirty="0">
                <a:solidFill>
                  <a:srgbClr val="FF0000"/>
                </a:solidFill>
              </a:rPr>
              <a:t> </a:t>
            </a:r>
            <a:r>
              <a:rPr lang="en-US" b="1" i="1" dirty="0" err="1">
                <a:solidFill>
                  <a:srgbClr val="FF0000"/>
                </a:solidFill>
              </a:rPr>
              <a:t>Prolegda</a:t>
            </a:r>
            <a:r>
              <a:rPr lang="en-US" b="1" i="1" dirty="0">
                <a:solidFill>
                  <a:srgbClr val="FF0000"/>
                </a:solidFill>
              </a:rPr>
              <a:t> </a:t>
            </a:r>
            <a:r>
              <a:rPr lang="en-US" b="1" i="1" dirty="0" err="1">
                <a:solidFill>
                  <a:srgbClr val="FF0000"/>
                </a:solidFill>
              </a:rPr>
              <a:t>adalah</a:t>
            </a:r>
            <a:r>
              <a:rPr lang="en-US" b="1" i="1" dirty="0">
                <a:solidFill>
                  <a:srgbClr val="FF0000"/>
                </a:solidFill>
              </a:rPr>
              <a:t> :</a:t>
            </a:r>
          </a:p>
        </p:txBody>
      </p:sp>
      <p:sp>
        <p:nvSpPr>
          <p:cNvPr id="3" name="Content Placeholder 2">
            <a:extLst>
              <a:ext uri="{FF2B5EF4-FFF2-40B4-BE49-F238E27FC236}">
                <a16:creationId xmlns:a16="http://schemas.microsoft.com/office/drawing/2014/main" id="{5FE4FE7C-6CE0-41E9-8A69-C3AA9EFBC7AD}"/>
              </a:ext>
            </a:extLst>
          </p:cNvPr>
          <p:cNvSpPr>
            <a:spLocks noGrp="1"/>
          </p:cNvSpPr>
          <p:nvPr>
            <p:ph idx="1"/>
          </p:nvPr>
        </p:nvSpPr>
        <p:spPr>
          <a:xfrm>
            <a:off x="838200" y="1042737"/>
            <a:ext cx="10515600" cy="5566610"/>
          </a:xfrm>
        </p:spPr>
        <p:txBody>
          <a:bodyPr>
            <a:normAutofit fontScale="92500" lnSpcReduction="10000"/>
          </a:bodyPr>
          <a:lstStyle/>
          <a:p>
            <a:r>
              <a:rPr lang="en-US" dirty="0" err="1"/>
              <a:t>Mempercepat</a:t>
            </a:r>
            <a:r>
              <a:rPr lang="en-US" dirty="0"/>
              <a:t> proses </a:t>
            </a:r>
            <a:r>
              <a:rPr lang="en-US" dirty="0" err="1"/>
              <a:t>pembentukan</a:t>
            </a:r>
            <a:r>
              <a:rPr lang="en-US" dirty="0"/>
              <a:t> </a:t>
            </a:r>
            <a:r>
              <a:rPr lang="en-US" dirty="0" err="1"/>
              <a:t>Peraturan</a:t>
            </a:r>
            <a:r>
              <a:rPr lang="en-US" dirty="0"/>
              <a:t> Daerah </a:t>
            </a:r>
            <a:r>
              <a:rPr lang="en-US" dirty="0" err="1"/>
              <a:t>sebagai</a:t>
            </a:r>
            <a:r>
              <a:rPr lang="en-US" dirty="0"/>
              <a:t> </a:t>
            </a:r>
            <a:r>
              <a:rPr lang="en-US" dirty="0" err="1"/>
              <a:t>bagian</a:t>
            </a:r>
            <a:r>
              <a:rPr lang="en-US" dirty="0"/>
              <a:t> </a:t>
            </a:r>
            <a:r>
              <a:rPr lang="en-US" dirty="0" err="1"/>
              <a:t>dari</a:t>
            </a:r>
            <a:r>
              <a:rPr lang="en-US" dirty="0"/>
              <a:t> </a:t>
            </a:r>
            <a:r>
              <a:rPr lang="en-US" dirty="0" err="1"/>
              <a:t>pembangunan</a:t>
            </a:r>
            <a:r>
              <a:rPr lang="en-US" dirty="0"/>
              <a:t> </a:t>
            </a:r>
            <a:r>
              <a:rPr lang="en-US" dirty="0" err="1"/>
              <a:t>hukum</a:t>
            </a:r>
            <a:r>
              <a:rPr lang="en-US" dirty="0"/>
              <a:t>; </a:t>
            </a:r>
          </a:p>
          <a:p>
            <a:r>
              <a:rPr lang="en-US" dirty="0" err="1"/>
              <a:t>Membentuk</a:t>
            </a:r>
            <a:r>
              <a:rPr lang="en-US" dirty="0"/>
              <a:t> </a:t>
            </a:r>
            <a:r>
              <a:rPr lang="en-US" dirty="0" err="1"/>
              <a:t>Peraturan</a:t>
            </a:r>
            <a:r>
              <a:rPr lang="en-US" dirty="0"/>
              <a:t> Daerah </a:t>
            </a:r>
            <a:r>
              <a:rPr lang="en-US" dirty="0" err="1"/>
              <a:t>sebagai</a:t>
            </a:r>
            <a:r>
              <a:rPr lang="en-US" dirty="0"/>
              <a:t> </a:t>
            </a:r>
            <a:r>
              <a:rPr lang="en-US" dirty="0" err="1"/>
              <a:t>landasan</a:t>
            </a:r>
            <a:r>
              <a:rPr lang="en-US" dirty="0"/>
              <a:t> dan </a:t>
            </a:r>
            <a:r>
              <a:rPr lang="en-US" dirty="0" err="1"/>
              <a:t>perekat</a:t>
            </a:r>
            <a:r>
              <a:rPr lang="en-US" dirty="0"/>
              <a:t> </a:t>
            </a:r>
            <a:r>
              <a:rPr lang="en-US" dirty="0" err="1"/>
              <a:t>bidang</a:t>
            </a:r>
            <a:r>
              <a:rPr lang="en-US" dirty="0"/>
              <a:t> </a:t>
            </a:r>
            <a:r>
              <a:rPr lang="en-US" dirty="0" err="1"/>
              <a:t>pembangunan</a:t>
            </a:r>
            <a:r>
              <a:rPr lang="en-US" dirty="0"/>
              <a:t> </a:t>
            </a:r>
            <a:r>
              <a:rPr lang="en-US" dirty="0" err="1"/>
              <a:t>lainnya</a:t>
            </a:r>
            <a:r>
              <a:rPr lang="en-US" dirty="0"/>
              <a:t> </a:t>
            </a:r>
            <a:r>
              <a:rPr lang="en-US" dirty="0" err="1"/>
              <a:t>serta</a:t>
            </a:r>
            <a:r>
              <a:rPr lang="en-US" dirty="0"/>
              <a:t> </a:t>
            </a:r>
            <a:r>
              <a:rPr lang="en-US" dirty="0" err="1"/>
              <a:t>mengaktualisasikan</a:t>
            </a:r>
            <a:r>
              <a:rPr lang="en-US" dirty="0"/>
              <a:t> </a:t>
            </a:r>
            <a:r>
              <a:rPr lang="en-US" dirty="0" err="1"/>
              <a:t>fungsi</a:t>
            </a:r>
            <a:r>
              <a:rPr lang="en-US" dirty="0"/>
              <a:t> </a:t>
            </a:r>
            <a:r>
              <a:rPr lang="en-US" dirty="0" err="1"/>
              <a:t>hukum</a:t>
            </a:r>
            <a:r>
              <a:rPr lang="en-US" dirty="0"/>
              <a:t> </a:t>
            </a:r>
            <a:r>
              <a:rPr lang="en-US" dirty="0" err="1"/>
              <a:t>sebagai</a:t>
            </a:r>
            <a:r>
              <a:rPr lang="en-US" dirty="0"/>
              <a:t> </a:t>
            </a:r>
            <a:r>
              <a:rPr lang="en-US" dirty="0" err="1"/>
              <a:t>sarana</a:t>
            </a:r>
            <a:r>
              <a:rPr lang="en-US" dirty="0"/>
              <a:t> </a:t>
            </a:r>
            <a:r>
              <a:rPr lang="en-US" dirty="0" err="1"/>
              <a:t>rekayasa</a:t>
            </a:r>
            <a:r>
              <a:rPr lang="en-US" dirty="0"/>
              <a:t> </a:t>
            </a:r>
            <a:r>
              <a:rPr lang="en-US" dirty="0" err="1"/>
              <a:t>pembangunan</a:t>
            </a:r>
            <a:r>
              <a:rPr lang="en-US" dirty="0"/>
              <a:t>, </a:t>
            </a:r>
            <a:r>
              <a:rPr lang="en-US" dirty="0" err="1"/>
              <a:t>instrumen</a:t>
            </a:r>
            <a:r>
              <a:rPr lang="en-US" dirty="0"/>
              <a:t> </a:t>
            </a:r>
            <a:r>
              <a:rPr lang="en-US" dirty="0" err="1"/>
              <a:t>pencegah</a:t>
            </a:r>
            <a:r>
              <a:rPr lang="en-US" dirty="0"/>
              <a:t> dan </a:t>
            </a:r>
            <a:r>
              <a:rPr lang="en-US" dirty="0" err="1"/>
              <a:t>penyelesaian</a:t>
            </a:r>
            <a:r>
              <a:rPr lang="en-US" dirty="0"/>
              <a:t> </a:t>
            </a:r>
            <a:r>
              <a:rPr lang="en-US" dirty="0" err="1"/>
              <a:t>sengketa</a:t>
            </a:r>
            <a:r>
              <a:rPr lang="en-US" dirty="0"/>
              <a:t> </a:t>
            </a:r>
            <a:r>
              <a:rPr lang="en-US" dirty="0" err="1"/>
              <a:t>serta</a:t>
            </a:r>
            <a:r>
              <a:rPr lang="en-US" dirty="0"/>
              <a:t> </a:t>
            </a:r>
            <a:r>
              <a:rPr lang="en-US" dirty="0" err="1"/>
              <a:t>pengatur</a:t>
            </a:r>
            <a:r>
              <a:rPr lang="en-US" dirty="0"/>
              <a:t> </a:t>
            </a:r>
            <a:r>
              <a:rPr lang="en-US" dirty="0" err="1"/>
              <a:t>prilaku</a:t>
            </a:r>
            <a:r>
              <a:rPr lang="en-US" dirty="0"/>
              <a:t> </a:t>
            </a:r>
            <a:r>
              <a:rPr lang="en-US" dirty="0" err="1"/>
              <a:t>anggota</a:t>
            </a:r>
            <a:r>
              <a:rPr lang="en-US" dirty="0"/>
              <a:t> </a:t>
            </a:r>
            <a:r>
              <a:rPr lang="en-US" dirty="0" err="1"/>
              <a:t>masyarakat</a:t>
            </a:r>
            <a:r>
              <a:rPr lang="en-US" dirty="0"/>
              <a:t> oleh </a:t>
            </a:r>
            <a:r>
              <a:rPr lang="en-US" dirty="0" err="1"/>
              <a:t>aparatur</a:t>
            </a:r>
            <a:r>
              <a:rPr lang="en-US" dirty="0"/>
              <a:t> </a:t>
            </a:r>
            <a:r>
              <a:rPr lang="en-US" dirty="0" err="1"/>
              <a:t>Pemerintah</a:t>
            </a:r>
            <a:r>
              <a:rPr lang="en-US" dirty="0"/>
              <a:t> Daerah; </a:t>
            </a:r>
          </a:p>
          <a:p>
            <a:r>
              <a:rPr lang="en-US" dirty="0" err="1"/>
              <a:t>Membentuk</a:t>
            </a:r>
            <a:r>
              <a:rPr lang="en-US" dirty="0"/>
              <a:t> </a:t>
            </a:r>
            <a:r>
              <a:rPr lang="en-US" dirty="0" err="1"/>
              <a:t>Peraturan</a:t>
            </a:r>
            <a:r>
              <a:rPr lang="en-US" dirty="0"/>
              <a:t> Daerah yang </a:t>
            </a:r>
            <a:r>
              <a:rPr lang="en-US" dirty="0" err="1"/>
              <a:t>mencerminkan</a:t>
            </a:r>
            <a:r>
              <a:rPr lang="en-US" dirty="0"/>
              <a:t> </a:t>
            </a:r>
            <a:r>
              <a:rPr lang="en-US" dirty="0" err="1"/>
              <a:t>kebenaran</a:t>
            </a:r>
            <a:r>
              <a:rPr lang="en-US" dirty="0"/>
              <a:t>, </a:t>
            </a:r>
            <a:r>
              <a:rPr lang="en-US" dirty="0" err="1"/>
              <a:t>keadilan</a:t>
            </a:r>
            <a:r>
              <a:rPr lang="en-US" dirty="0"/>
              <a:t>, </a:t>
            </a:r>
            <a:r>
              <a:rPr lang="en-US" dirty="0" err="1"/>
              <a:t>akomodatif</a:t>
            </a:r>
            <a:r>
              <a:rPr lang="en-US" dirty="0"/>
              <a:t> dan </a:t>
            </a:r>
            <a:r>
              <a:rPr lang="en-US" dirty="0" err="1"/>
              <a:t>aspiratif</a:t>
            </a:r>
            <a:r>
              <a:rPr lang="en-US" dirty="0"/>
              <a:t> </a:t>
            </a:r>
            <a:r>
              <a:rPr lang="en-US" dirty="0" err="1"/>
              <a:t>untuk</a:t>
            </a:r>
            <a:r>
              <a:rPr lang="en-US" dirty="0"/>
              <a:t> </a:t>
            </a:r>
            <a:r>
              <a:rPr lang="en-US" dirty="0" err="1"/>
              <a:t>mewujudkan</a:t>
            </a:r>
            <a:r>
              <a:rPr lang="en-US" dirty="0"/>
              <a:t> </a:t>
            </a:r>
            <a:r>
              <a:rPr lang="en-US" dirty="0" err="1"/>
              <a:t>ketertiban</a:t>
            </a:r>
            <a:r>
              <a:rPr lang="en-US" dirty="0"/>
              <a:t> </a:t>
            </a:r>
            <a:r>
              <a:rPr lang="en-US" dirty="0" err="1"/>
              <a:t>masyarakat</a:t>
            </a:r>
            <a:r>
              <a:rPr lang="en-US" dirty="0"/>
              <a:t>; </a:t>
            </a:r>
          </a:p>
          <a:p>
            <a:r>
              <a:rPr lang="en-US" dirty="0" err="1"/>
              <a:t>Mendukung</a:t>
            </a:r>
            <a:r>
              <a:rPr lang="en-US" dirty="0"/>
              <a:t> </a:t>
            </a:r>
            <a:r>
              <a:rPr lang="en-US" dirty="0" err="1"/>
              <a:t>upaya</a:t>
            </a:r>
            <a:r>
              <a:rPr lang="en-US" dirty="0"/>
              <a:t> </a:t>
            </a:r>
            <a:r>
              <a:rPr lang="en-US" dirty="0" err="1"/>
              <a:t>dalam</a:t>
            </a:r>
            <a:r>
              <a:rPr lang="en-US" dirty="0"/>
              <a:t> </a:t>
            </a:r>
            <a:r>
              <a:rPr lang="en-US" dirty="0" err="1"/>
              <a:t>mewujudkan</a:t>
            </a:r>
            <a:r>
              <a:rPr lang="en-US" dirty="0"/>
              <a:t> </a:t>
            </a:r>
            <a:r>
              <a:rPr lang="en-US" dirty="0" err="1"/>
              <a:t>supremasi</a:t>
            </a:r>
            <a:r>
              <a:rPr lang="en-US" dirty="0"/>
              <a:t> </a:t>
            </a:r>
            <a:r>
              <a:rPr lang="en-US" dirty="0" err="1"/>
              <a:t>hukum</a:t>
            </a:r>
            <a:r>
              <a:rPr lang="en-US" dirty="0"/>
              <a:t>; </a:t>
            </a:r>
          </a:p>
          <a:p>
            <a:r>
              <a:rPr lang="en-US" dirty="0" err="1"/>
              <a:t>Mengganti</a:t>
            </a:r>
            <a:r>
              <a:rPr lang="en-US" dirty="0"/>
              <a:t> </a:t>
            </a:r>
            <a:r>
              <a:rPr lang="en-US" dirty="0" err="1"/>
              <a:t>Peraturan</a:t>
            </a:r>
            <a:r>
              <a:rPr lang="en-US" dirty="0"/>
              <a:t> Daerah yang </a:t>
            </a:r>
            <a:r>
              <a:rPr lang="en-US" dirty="0" err="1"/>
              <a:t>sudah</a:t>
            </a:r>
            <a:r>
              <a:rPr lang="en-US" dirty="0"/>
              <a:t> </a:t>
            </a:r>
            <a:r>
              <a:rPr lang="en-US" dirty="0" err="1"/>
              <a:t>tidak</a:t>
            </a:r>
            <a:r>
              <a:rPr lang="en-US" dirty="0"/>
              <a:t> </a:t>
            </a:r>
            <a:r>
              <a:rPr lang="en-US" dirty="0" err="1"/>
              <a:t>sesuai</a:t>
            </a:r>
            <a:r>
              <a:rPr lang="en-US" dirty="0"/>
              <a:t> </a:t>
            </a:r>
            <a:r>
              <a:rPr lang="en-US" dirty="0" err="1"/>
              <a:t>dengan</a:t>
            </a:r>
            <a:r>
              <a:rPr lang="en-US" dirty="0"/>
              <a:t> </a:t>
            </a:r>
            <a:r>
              <a:rPr lang="en-US" dirty="0" err="1"/>
              <a:t>tuntutan</a:t>
            </a:r>
            <a:r>
              <a:rPr lang="en-US" dirty="0"/>
              <a:t> dan </a:t>
            </a:r>
            <a:r>
              <a:rPr lang="en-US" dirty="0" err="1"/>
              <a:t>kebutuhan</a:t>
            </a:r>
            <a:r>
              <a:rPr lang="en-US" dirty="0"/>
              <a:t> </a:t>
            </a:r>
            <a:r>
              <a:rPr lang="en-US" dirty="0" err="1"/>
              <a:t>masyarakat</a:t>
            </a:r>
            <a:r>
              <a:rPr lang="en-US" dirty="0"/>
              <a:t>; dan </a:t>
            </a:r>
          </a:p>
          <a:p>
            <a:r>
              <a:rPr lang="en-US" dirty="0" err="1"/>
              <a:t>Mengisi</a:t>
            </a:r>
            <a:r>
              <a:rPr lang="en-US" dirty="0"/>
              <a:t> </a:t>
            </a:r>
            <a:r>
              <a:rPr lang="en-US" dirty="0" err="1"/>
              <a:t>kekosongan</a:t>
            </a:r>
            <a:r>
              <a:rPr lang="en-US" dirty="0"/>
              <a:t> </a:t>
            </a:r>
            <a:r>
              <a:rPr lang="en-US" dirty="0" err="1"/>
              <a:t>hukum</a:t>
            </a:r>
            <a:r>
              <a:rPr lang="en-US" dirty="0"/>
              <a:t> </a:t>
            </a:r>
            <a:r>
              <a:rPr lang="en-US" dirty="0" err="1"/>
              <a:t>sebagai</a:t>
            </a:r>
            <a:r>
              <a:rPr lang="en-US" dirty="0"/>
              <a:t> </a:t>
            </a:r>
            <a:r>
              <a:rPr lang="en-US" dirty="0" err="1"/>
              <a:t>pengarah</a:t>
            </a:r>
            <a:r>
              <a:rPr lang="en-US" dirty="0"/>
              <a:t> </a:t>
            </a:r>
            <a:r>
              <a:rPr lang="en-US" dirty="0" err="1"/>
              <a:t>lingkungan</a:t>
            </a:r>
            <a:r>
              <a:rPr lang="en-US" dirty="0"/>
              <a:t> </a:t>
            </a:r>
            <a:r>
              <a:rPr lang="en-US" dirty="0" err="1"/>
              <a:t>strategis</a:t>
            </a:r>
            <a:r>
              <a:rPr lang="en-US" dirty="0"/>
              <a:t> yang </a:t>
            </a:r>
            <a:r>
              <a:rPr lang="en-US" dirty="0" err="1"/>
              <a:t>cepat</a:t>
            </a:r>
            <a:r>
              <a:rPr lang="en-US" dirty="0"/>
              <a:t> </a:t>
            </a:r>
            <a:r>
              <a:rPr lang="en-US" dirty="0" err="1"/>
              <a:t>berubah</a:t>
            </a:r>
            <a:r>
              <a:rPr lang="en-US" dirty="0"/>
              <a:t>, </a:t>
            </a:r>
            <a:r>
              <a:rPr lang="en-US" dirty="0" err="1"/>
              <a:t>sepanjang</a:t>
            </a:r>
            <a:r>
              <a:rPr lang="en-US" dirty="0"/>
              <a:t> </a:t>
            </a:r>
            <a:r>
              <a:rPr lang="en-US" dirty="0" err="1"/>
              <a:t>sesuai</a:t>
            </a:r>
            <a:r>
              <a:rPr lang="en-US" dirty="0"/>
              <a:t> </a:t>
            </a:r>
            <a:r>
              <a:rPr lang="en-US" dirty="0" err="1"/>
              <a:t>dengan</a:t>
            </a:r>
            <a:r>
              <a:rPr lang="en-US" dirty="0"/>
              <a:t> </a:t>
            </a:r>
            <a:r>
              <a:rPr lang="en-US" dirty="0" err="1"/>
              <a:t>kewenangan</a:t>
            </a:r>
            <a:r>
              <a:rPr lang="en-US" dirty="0"/>
              <a:t> </a:t>
            </a:r>
            <a:r>
              <a:rPr lang="en-US" dirty="0" err="1"/>
              <a:t>Pemerintah</a:t>
            </a:r>
            <a:r>
              <a:rPr lang="en-US" dirty="0"/>
              <a:t> Daerah </a:t>
            </a:r>
            <a:r>
              <a:rPr lang="en-US" dirty="0" err="1"/>
              <a:t>berdasarkan</a:t>
            </a:r>
            <a:r>
              <a:rPr lang="en-US" dirty="0"/>
              <a:t> </a:t>
            </a:r>
            <a:r>
              <a:rPr lang="en-US" dirty="0" err="1"/>
              <a:t>ketentuan</a:t>
            </a:r>
            <a:r>
              <a:rPr lang="en-US" dirty="0"/>
              <a:t> </a:t>
            </a:r>
            <a:r>
              <a:rPr lang="en-US" dirty="0" err="1"/>
              <a:t>Peraturan</a:t>
            </a:r>
            <a:r>
              <a:rPr lang="en-US" dirty="0"/>
              <a:t> </a:t>
            </a:r>
            <a:r>
              <a:rPr lang="en-US" dirty="0" err="1"/>
              <a:t>Perundangan-Undangan</a:t>
            </a:r>
            <a:r>
              <a:rPr lang="en-US" dirty="0"/>
              <a:t>.</a:t>
            </a:r>
          </a:p>
        </p:txBody>
      </p:sp>
    </p:spTree>
    <p:extLst>
      <p:ext uri="{BB962C8B-B14F-4D97-AF65-F5344CB8AC3E}">
        <p14:creationId xmlns:p14="http://schemas.microsoft.com/office/powerpoint/2010/main" val="335719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2D73-06AC-45B2-B062-EE53BF62C816}"/>
              </a:ext>
            </a:extLst>
          </p:cNvPr>
          <p:cNvSpPr>
            <a:spLocks noGrp="1"/>
          </p:cNvSpPr>
          <p:nvPr>
            <p:ph type="title"/>
          </p:nvPr>
        </p:nvSpPr>
        <p:spPr>
          <a:xfrm>
            <a:off x="838200" y="365125"/>
            <a:ext cx="10515600" cy="501149"/>
          </a:xfrm>
        </p:spPr>
        <p:txBody>
          <a:bodyPr>
            <a:normAutofit fontScale="90000"/>
          </a:bodyPr>
          <a:lstStyle/>
          <a:p>
            <a:r>
              <a:rPr lang="en-US" b="1" i="1" dirty="0" err="1">
                <a:solidFill>
                  <a:srgbClr val="FF0000"/>
                </a:solidFill>
              </a:rPr>
              <a:t>Kebijakan</a:t>
            </a:r>
            <a:r>
              <a:rPr lang="en-US" b="1" i="1" dirty="0">
                <a:solidFill>
                  <a:srgbClr val="FF0000"/>
                </a:solidFill>
              </a:rPr>
              <a:t> </a:t>
            </a:r>
            <a:r>
              <a:rPr lang="en-US" b="1" i="1" dirty="0" err="1">
                <a:solidFill>
                  <a:srgbClr val="FF0000"/>
                </a:solidFill>
              </a:rPr>
              <a:t>prolegda</a:t>
            </a:r>
            <a:r>
              <a:rPr lang="en-US" b="1" i="1" dirty="0">
                <a:solidFill>
                  <a:srgbClr val="FF0000"/>
                </a:solidFill>
              </a:rPr>
              <a:t> </a:t>
            </a:r>
            <a:r>
              <a:rPr lang="en-US" b="1" i="1" dirty="0" err="1">
                <a:solidFill>
                  <a:srgbClr val="FF0000"/>
                </a:solidFill>
              </a:rPr>
              <a:t>diarahkan</a:t>
            </a:r>
            <a:r>
              <a:rPr lang="en-US" b="1" i="1" dirty="0">
                <a:solidFill>
                  <a:srgbClr val="FF0000"/>
                </a:solidFill>
              </a:rPr>
              <a:t> </a:t>
            </a:r>
            <a:r>
              <a:rPr lang="en-US" b="1" i="1" dirty="0" err="1">
                <a:solidFill>
                  <a:srgbClr val="FF0000"/>
                </a:solidFill>
              </a:rPr>
              <a:t>untuk</a:t>
            </a:r>
            <a:r>
              <a:rPr lang="en-US" b="1" i="1" dirty="0">
                <a:solidFill>
                  <a:srgbClr val="FF0000"/>
                </a:solidFill>
              </a:rPr>
              <a:t>:</a:t>
            </a:r>
          </a:p>
        </p:txBody>
      </p:sp>
      <p:sp>
        <p:nvSpPr>
          <p:cNvPr id="3" name="Content Placeholder 2">
            <a:extLst>
              <a:ext uri="{FF2B5EF4-FFF2-40B4-BE49-F238E27FC236}">
                <a16:creationId xmlns:a16="http://schemas.microsoft.com/office/drawing/2014/main" id="{99109441-1DF0-43B9-9BEE-CABDFEACB558}"/>
              </a:ext>
            </a:extLst>
          </p:cNvPr>
          <p:cNvSpPr>
            <a:spLocks noGrp="1"/>
          </p:cNvSpPr>
          <p:nvPr>
            <p:ph idx="1"/>
          </p:nvPr>
        </p:nvSpPr>
        <p:spPr>
          <a:xfrm>
            <a:off x="838200" y="1010652"/>
            <a:ext cx="10515600" cy="5646821"/>
          </a:xfrm>
        </p:spPr>
        <p:txBody>
          <a:bodyPr>
            <a:normAutofit fontScale="85000" lnSpcReduction="20000"/>
          </a:bodyPr>
          <a:lstStyle/>
          <a:p>
            <a:r>
              <a:rPr lang="en-US" dirty="0" err="1"/>
              <a:t>Membentuk</a:t>
            </a:r>
            <a:r>
              <a:rPr lang="en-US" dirty="0"/>
              <a:t> </a:t>
            </a:r>
            <a:r>
              <a:rPr lang="en-US" dirty="0" err="1"/>
              <a:t>Peraturan</a:t>
            </a:r>
            <a:r>
              <a:rPr lang="en-US" dirty="0"/>
              <a:t> Daerah </a:t>
            </a:r>
            <a:r>
              <a:rPr lang="en-US" dirty="0" err="1"/>
              <a:t>sebagai</a:t>
            </a:r>
            <a:r>
              <a:rPr lang="en-US" dirty="0"/>
              <a:t> </a:t>
            </a:r>
            <a:r>
              <a:rPr lang="en-US" dirty="0" err="1"/>
              <a:t>pelaksanaan</a:t>
            </a:r>
            <a:r>
              <a:rPr lang="en-US" dirty="0"/>
              <a:t> </a:t>
            </a:r>
            <a:r>
              <a:rPr lang="en-US" dirty="0" err="1"/>
              <a:t>otonomi</a:t>
            </a:r>
            <a:r>
              <a:rPr lang="en-US" dirty="0"/>
              <a:t> </a:t>
            </a:r>
            <a:r>
              <a:rPr lang="en-US" dirty="0" err="1"/>
              <a:t>daerah</a:t>
            </a:r>
            <a:r>
              <a:rPr lang="en-US" dirty="0"/>
              <a:t> dan </a:t>
            </a:r>
            <a:r>
              <a:rPr lang="en-US" dirty="0" err="1"/>
              <a:t>tugas</a:t>
            </a:r>
            <a:r>
              <a:rPr lang="en-US" dirty="0"/>
              <a:t> </a:t>
            </a:r>
            <a:r>
              <a:rPr lang="en-US" dirty="0" err="1"/>
              <a:t>pembantuan</a:t>
            </a:r>
            <a:r>
              <a:rPr lang="en-US" dirty="0"/>
              <a:t>, </a:t>
            </a:r>
            <a:r>
              <a:rPr lang="en-US" dirty="0" err="1"/>
              <a:t>serta</a:t>
            </a:r>
            <a:r>
              <a:rPr lang="en-US" dirty="0"/>
              <a:t> </a:t>
            </a:r>
            <a:r>
              <a:rPr lang="en-US" dirty="0" err="1"/>
              <a:t>peraturan</a:t>
            </a:r>
            <a:r>
              <a:rPr lang="en-US" dirty="0"/>
              <a:t> </a:t>
            </a:r>
            <a:r>
              <a:rPr lang="en-US" dirty="0" err="1"/>
              <a:t>perundangundangan</a:t>
            </a:r>
            <a:r>
              <a:rPr lang="en-US" dirty="0"/>
              <a:t> yang </a:t>
            </a:r>
            <a:r>
              <a:rPr lang="en-US" dirty="0" err="1"/>
              <a:t>lebih</a:t>
            </a:r>
            <a:r>
              <a:rPr lang="en-US" dirty="0"/>
              <a:t> </a:t>
            </a:r>
            <a:r>
              <a:rPr lang="en-US" dirty="0" err="1"/>
              <a:t>tinggi</a:t>
            </a:r>
            <a:r>
              <a:rPr lang="en-US" dirty="0"/>
              <a:t>; </a:t>
            </a:r>
          </a:p>
          <a:p>
            <a:r>
              <a:rPr lang="en-US" dirty="0" err="1"/>
              <a:t>Menyempurnakan</a:t>
            </a:r>
            <a:r>
              <a:rPr lang="en-US" dirty="0"/>
              <a:t> </a:t>
            </a:r>
            <a:r>
              <a:rPr lang="en-US" dirty="0" err="1"/>
              <a:t>Peraturan</a:t>
            </a:r>
            <a:r>
              <a:rPr lang="en-US" dirty="0"/>
              <a:t> Daerah yang </a:t>
            </a:r>
            <a:r>
              <a:rPr lang="en-US" dirty="0" err="1"/>
              <a:t>sudah</a:t>
            </a:r>
            <a:r>
              <a:rPr lang="en-US" dirty="0"/>
              <a:t> </a:t>
            </a:r>
            <a:r>
              <a:rPr lang="en-US" dirty="0" err="1"/>
              <a:t>tidak</a:t>
            </a:r>
            <a:r>
              <a:rPr lang="en-US" dirty="0"/>
              <a:t> </a:t>
            </a:r>
            <a:r>
              <a:rPr lang="en-US" dirty="0" err="1"/>
              <a:t>sesuai</a:t>
            </a:r>
            <a:r>
              <a:rPr lang="en-US" dirty="0"/>
              <a:t> </a:t>
            </a:r>
            <a:r>
              <a:rPr lang="en-US" dirty="0" err="1"/>
              <a:t>dengan</a:t>
            </a:r>
            <a:r>
              <a:rPr lang="en-US" dirty="0"/>
              <a:t> </a:t>
            </a:r>
            <a:r>
              <a:rPr lang="en-US" dirty="0" err="1"/>
              <a:t>perkembangan</a:t>
            </a:r>
            <a:r>
              <a:rPr lang="en-US" dirty="0"/>
              <a:t> zaman; </a:t>
            </a:r>
          </a:p>
          <a:p>
            <a:r>
              <a:rPr lang="en-US" dirty="0" err="1"/>
              <a:t>Mempercepat</a:t>
            </a:r>
            <a:r>
              <a:rPr lang="en-US" dirty="0"/>
              <a:t> proses </a:t>
            </a:r>
            <a:r>
              <a:rPr lang="en-US" dirty="0" err="1"/>
              <a:t>penyelesaian</a:t>
            </a:r>
            <a:r>
              <a:rPr lang="en-US" dirty="0"/>
              <a:t> </a:t>
            </a:r>
            <a:r>
              <a:rPr lang="en-US" dirty="0" err="1"/>
              <a:t>Rancangan</a:t>
            </a:r>
            <a:r>
              <a:rPr lang="en-US" dirty="0"/>
              <a:t> </a:t>
            </a:r>
            <a:r>
              <a:rPr lang="en-US" dirty="0" err="1"/>
              <a:t>Peraturan</a:t>
            </a:r>
            <a:r>
              <a:rPr lang="en-US" dirty="0"/>
              <a:t> Daerah yang </a:t>
            </a:r>
            <a:r>
              <a:rPr lang="en-US" dirty="0" err="1"/>
              <a:t>telah</a:t>
            </a:r>
            <a:r>
              <a:rPr lang="en-US" dirty="0"/>
              <a:t> </a:t>
            </a:r>
            <a:r>
              <a:rPr lang="en-US" dirty="0" err="1"/>
              <a:t>terprogram</a:t>
            </a:r>
            <a:r>
              <a:rPr lang="en-US" dirty="0"/>
              <a:t> dan </a:t>
            </a:r>
            <a:r>
              <a:rPr lang="en-US" dirty="0" err="1"/>
              <a:t>membentuk</a:t>
            </a:r>
            <a:r>
              <a:rPr lang="en-US" dirty="0"/>
              <a:t> </a:t>
            </a:r>
            <a:r>
              <a:rPr lang="en-US" dirty="0" err="1"/>
              <a:t>Peraturan</a:t>
            </a:r>
            <a:r>
              <a:rPr lang="en-US" dirty="0"/>
              <a:t> Daerah yang </a:t>
            </a:r>
            <a:r>
              <a:rPr lang="en-US" dirty="0" err="1"/>
              <a:t>diperintahkan</a:t>
            </a:r>
            <a:r>
              <a:rPr lang="en-US" dirty="0"/>
              <a:t> oleh </a:t>
            </a:r>
            <a:r>
              <a:rPr lang="en-US" dirty="0" err="1"/>
              <a:t>Undang-Undang</a:t>
            </a:r>
            <a:r>
              <a:rPr lang="en-US" dirty="0"/>
              <a:t>; </a:t>
            </a:r>
          </a:p>
          <a:p>
            <a:r>
              <a:rPr lang="en-US" dirty="0" err="1"/>
              <a:t>Membentuk</a:t>
            </a:r>
            <a:r>
              <a:rPr lang="en-US" dirty="0"/>
              <a:t> </a:t>
            </a:r>
            <a:r>
              <a:rPr lang="en-US" dirty="0" err="1"/>
              <a:t>Peraturan</a:t>
            </a:r>
            <a:r>
              <a:rPr lang="en-US" dirty="0"/>
              <a:t> Daerah yang </a:t>
            </a:r>
            <a:r>
              <a:rPr lang="en-US" dirty="0" err="1"/>
              <a:t>menjamin</a:t>
            </a:r>
            <a:r>
              <a:rPr lang="en-US" dirty="0"/>
              <a:t> </a:t>
            </a:r>
            <a:r>
              <a:rPr lang="en-US" dirty="0" err="1"/>
              <a:t>perlindungan</a:t>
            </a:r>
            <a:r>
              <a:rPr lang="en-US" dirty="0"/>
              <a:t> </a:t>
            </a:r>
            <a:r>
              <a:rPr lang="en-US" dirty="0" err="1"/>
              <a:t>hak</a:t>
            </a:r>
            <a:r>
              <a:rPr lang="en-US" dirty="0"/>
              <a:t> </a:t>
            </a:r>
            <a:r>
              <a:rPr lang="en-US" dirty="0" err="1"/>
              <a:t>asasi</a:t>
            </a:r>
            <a:r>
              <a:rPr lang="en-US" dirty="0"/>
              <a:t> </a:t>
            </a:r>
            <a:r>
              <a:rPr lang="en-US" dirty="0" err="1"/>
              <a:t>manusia</a:t>
            </a:r>
            <a:r>
              <a:rPr lang="en-US" dirty="0"/>
              <a:t>, </a:t>
            </a:r>
            <a:r>
              <a:rPr lang="en-US" dirty="0" err="1"/>
              <a:t>perlindungan</a:t>
            </a:r>
            <a:r>
              <a:rPr lang="en-US" dirty="0"/>
              <a:t> </a:t>
            </a:r>
            <a:r>
              <a:rPr lang="en-US" dirty="0" err="1"/>
              <a:t>lingkungan</a:t>
            </a:r>
            <a:r>
              <a:rPr lang="en-US" dirty="0"/>
              <a:t> </a:t>
            </a:r>
            <a:r>
              <a:rPr lang="en-US" dirty="0" err="1"/>
              <a:t>hidup</a:t>
            </a:r>
            <a:r>
              <a:rPr lang="en-US" dirty="0"/>
              <a:t> </a:t>
            </a:r>
            <a:r>
              <a:rPr lang="en-US" dirty="0" err="1"/>
              <a:t>serta</a:t>
            </a:r>
            <a:r>
              <a:rPr lang="en-US" dirty="0"/>
              <a:t> </a:t>
            </a:r>
            <a:r>
              <a:rPr lang="en-US" dirty="0" err="1"/>
              <a:t>pemberantasan</a:t>
            </a:r>
            <a:r>
              <a:rPr lang="en-US" dirty="0"/>
              <a:t> </a:t>
            </a:r>
            <a:r>
              <a:rPr lang="en-US" dirty="0" err="1"/>
              <a:t>korupsi</a:t>
            </a:r>
            <a:r>
              <a:rPr lang="en-US" dirty="0"/>
              <a:t>, </a:t>
            </a:r>
            <a:r>
              <a:rPr lang="en-US" dirty="0" err="1"/>
              <a:t>kolusi</a:t>
            </a:r>
            <a:r>
              <a:rPr lang="en-US" dirty="0"/>
              <a:t> dan </a:t>
            </a:r>
            <a:r>
              <a:rPr lang="en-US" dirty="0" err="1"/>
              <a:t>nepotisme</a:t>
            </a:r>
            <a:r>
              <a:rPr lang="en-US" dirty="0"/>
              <a:t>; </a:t>
            </a:r>
          </a:p>
          <a:p>
            <a:r>
              <a:rPr lang="en-US" dirty="0" err="1"/>
              <a:t>Membentuk</a:t>
            </a:r>
            <a:r>
              <a:rPr lang="en-US" dirty="0"/>
              <a:t> </a:t>
            </a:r>
            <a:r>
              <a:rPr lang="en-US" dirty="0" err="1"/>
              <a:t>Peraturan</a:t>
            </a:r>
            <a:r>
              <a:rPr lang="en-US" dirty="0"/>
              <a:t> Daerah </a:t>
            </a:r>
            <a:r>
              <a:rPr lang="en-US" dirty="0" err="1"/>
              <a:t>sesuai</a:t>
            </a:r>
            <a:r>
              <a:rPr lang="en-US" dirty="0"/>
              <a:t> </a:t>
            </a:r>
            <a:r>
              <a:rPr lang="en-US" dirty="0" err="1"/>
              <a:t>dengan</a:t>
            </a:r>
            <a:r>
              <a:rPr lang="en-US" dirty="0"/>
              <a:t> </a:t>
            </a:r>
            <a:r>
              <a:rPr lang="en-US" dirty="0" err="1"/>
              <a:t>tuntutan</a:t>
            </a:r>
            <a:r>
              <a:rPr lang="en-US" dirty="0"/>
              <a:t> </a:t>
            </a:r>
            <a:r>
              <a:rPr lang="en-US" dirty="0" err="1"/>
              <a:t>masyarakat</a:t>
            </a:r>
            <a:r>
              <a:rPr lang="en-US" dirty="0"/>
              <a:t> dan </a:t>
            </a:r>
            <a:r>
              <a:rPr lang="en-US" dirty="0" err="1"/>
              <a:t>kemajuan</a:t>
            </a:r>
            <a:r>
              <a:rPr lang="en-US" dirty="0"/>
              <a:t> zaman; </a:t>
            </a:r>
          </a:p>
          <a:p>
            <a:r>
              <a:rPr lang="en-US" dirty="0" err="1"/>
              <a:t>Memberikan</a:t>
            </a:r>
            <a:r>
              <a:rPr lang="en-US" dirty="0"/>
              <a:t> </a:t>
            </a:r>
            <a:r>
              <a:rPr lang="en-US" dirty="0" err="1"/>
              <a:t>landasan</a:t>
            </a:r>
            <a:r>
              <a:rPr lang="en-US" dirty="0"/>
              <a:t> </a:t>
            </a:r>
            <a:r>
              <a:rPr lang="en-US" dirty="0" err="1"/>
              <a:t>yuridis</a:t>
            </a:r>
            <a:r>
              <a:rPr lang="en-US" dirty="0"/>
              <a:t> </a:t>
            </a:r>
            <a:r>
              <a:rPr lang="en-US" dirty="0" err="1"/>
              <a:t>bagi</a:t>
            </a:r>
            <a:r>
              <a:rPr lang="en-US" dirty="0"/>
              <a:t> </a:t>
            </a:r>
            <a:r>
              <a:rPr lang="en-US" dirty="0" err="1"/>
              <a:t>penegak</a:t>
            </a:r>
            <a:r>
              <a:rPr lang="en-US" dirty="0"/>
              <a:t> </a:t>
            </a:r>
            <a:r>
              <a:rPr lang="en-US" dirty="0" err="1"/>
              <a:t>hukum</a:t>
            </a:r>
            <a:r>
              <a:rPr lang="en-US" dirty="0"/>
              <a:t> </a:t>
            </a:r>
            <a:r>
              <a:rPr lang="en-US" dirty="0" err="1"/>
              <a:t>secara</a:t>
            </a:r>
            <a:r>
              <a:rPr lang="en-US" dirty="0"/>
              <a:t> </a:t>
            </a:r>
            <a:r>
              <a:rPr lang="en-US" dirty="0" err="1"/>
              <a:t>tegas</a:t>
            </a:r>
            <a:r>
              <a:rPr lang="en-US" dirty="0"/>
              <a:t>, </a:t>
            </a:r>
            <a:r>
              <a:rPr lang="en-US" dirty="0" err="1"/>
              <a:t>profesional</a:t>
            </a:r>
            <a:r>
              <a:rPr lang="en-US" dirty="0"/>
              <a:t> dan </a:t>
            </a:r>
            <a:r>
              <a:rPr lang="en-US" dirty="0" err="1"/>
              <a:t>menjunjung</a:t>
            </a:r>
            <a:r>
              <a:rPr lang="en-US" dirty="0"/>
              <a:t> </a:t>
            </a:r>
            <a:r>
              <a:rPr lang="en-US" dirty="0" err="1"/>
              <a:t>tinggi</a:t>
            </a:r>
            <a:r>
              <a:rPr lang="en-US" dirty="0"/>
              <a:t> </a:t>
            </a:r>
            <a:r>
              <a:rPr lang="en-US" dirty="0" err="1"/>
              <a:t>hak</a:t>
            </a:r>
            <a:r>
              <a:rPr lang="en-US" dirty="0"/>
              <a:t> </a:t>
            </a:r>
            <a:r>
              <a:rPr lang="en-US" dirty="0" err="1"/>
              <a:t>asasi</a:t>
            </a:r>
            <a:r>
              <a:rPr lang="en-US" dirty="0"/>
              <a:t> </a:t>
            </a:r>
            <a:r>
              <a:rPr lang="en-US" dirty="0" err="1"/>
              <a:t>manusia</a:t>
            </a:r>
            <a:r>
              <a:rPr lang="en-US" dirty="0"/>
              <a:t> </a:t>
            </a:r>
            <a:r>
              <a:rPr lang="en-US" dirty="0" err="1"/>
              <a:t>serta</a:t>
            </a:r>
            <a:r>
              <a:rPr lang="en-US" dirty="0"/>
              <a:t> </a:t>
            </a:r>
            <a:r>
              <a:rPr lang="en-US" dirty="0" err="1"/>
              <a:t>prinsip-prinsip</a:t>
            </a:r>
            <a:r>
              <a:rPr lang="en-US" dirty="0"/>
              <a:t> </a:t>
            </a:r>
            <a:r>
              <a:rPr lang="en-US" dirty="0" err="1"/>
              <a:t>kesetaraan</a:t>
            </a:r>
            <a:r>
              <a:rPr lang="en-US" dirty="0"/>
              <a:t> dan </a:t>
            </a:r>
            <a:r>
              <a:rPr lang="en-US" dirty="0" err="1"/>
              <a:t>keadilan</a:t>
            </a:r>
            <a:r>
              <a:rPr lang="en-US" dirty="0"/>
              <a:t> gender; dan </a:t>
            </a:r>
          </a:p>
          <a:p>
            <a:r>
              <a:rPr lang="en-US" dirty="0" err="1"/>
              <a:t>Menjadikan</a:t>
            </a:r>
            <a:r>
              <a:rPr lang="en-US" dirty="0"/>
              <a:t> </a:t>
            </a:r>
            <a:r>
              <a:rPr lang="en-US" dirty="0" err="1"/>
              <a:t>hukum</a:t>
            </a:r>
            <a:r>
              <a:rPr lang="en-US" dirty="0"/>
              <a:t> </a:t>
            </a:r>
            <a:r>
              <a:rPr lang="en-US" dirty="0" err="1"/>
              <a:t>sebagai</a:t>
            </a:r>
            <a:r>
              <a:rPr lang="en-US" dirty="0"/>
              <a:t> saran </a:t>
            </a:r>
            <a:r>
              <a:rPr lang="en-US" dirty="0" err="1"/>
              <a:t>pembaharuan</a:t>
            </a:r>
            <a:r>
              <a:rPr lang="en-US" dirty="0"/>
              <a:t> dan </a:t>
            </a:r>
            <a:r>
              <a:rPr lang="en-US" dirty="0" err="1"/>
              <a:t>pembangunan</a:t>
            </a:r>
            <a:r>
              <a:rPr lang="en-US" dirty="0"/>
              <a:t> di </a:t>
            </a:r>
            <a:r>
              <a:rPr lang="en-US" dirty="0" err="1"/>
              <a:t>segala</a:t>
            </a:r>
            <a:r>
              <a:rPr lang="en-US" dirty="0"/>
              <a:t> </a:t>
            </a:r>
            <a:r>
              <a:rPr lang="en-US" dirty="0" err="1"/>
              <a:t>bidang</a:t>
            </a:r>
            <a:r>
              <a:rPr lang="en-US" dirty="0"/>
              <a:t> yang </a:t>
            </a:r>
            <a:r>
              <a:rPr lang="en-US" dirty="0" err="1"/>
              <a:t>mengabdi</a:t>
            </a:r>
            <a:r>
              <a:rPr lang="en-US" dirty="0"/>
              <a:t> </a:t>
            </a:r>
            <a:r>
              <a:rPr lang="en-US" dirty="0" err="1"/>
              <a:t>kepada</a:t>
            </a:r>
            <a:r>
              <a:rPr lang="en-US" dirty="0"/>
              <a:t> </a:t>
            </a:r>
            <a:r>
              <a:rPr lang="en-US" dirty="0" err="1"/>
              <a:t>kepentingan</a:t>
            </a:r>
            <a:r>
              <a:rPr lang="en-US" dirty="0"/>
              <a:t> </a:t>
            </a:r>
            <a:r>
              <a:rPr lang="en-US" dirty="0" err="1"/>
              <a:t>rakyat</a:t>
            </a:r>
            <a:r>
              <a:rPr lang="en-US" dirty="0"/>
              <a:t>, </a:t>
            </a:r>
            <a:r>
              <a:rPr lang="en-US" dirty="0" err="1"/>
              <a:t>bangsa</a:t>
            </a:r>
            <a:r>
              <a:rPr lang="en-US" dirty="0"/>
              <a:t> dan negara </a:t>
            </a:r>
            <a:r>
              <a:rPr lang="en-US" dirty="0" err="1"/>
              <a:t>guna</a:t>
            </a:r>
            <a:r>
              <a:rPr lang="en-US" dirty="0"/>
              <a:t> </a:t>
            </a:r>
            <a:r>
              <a:rPr lang="en-US" dirty="0" err="1"/>
              <a:t>mewujudkan</a:t>
            </a:r>
            <a:r>
              <a:rPr lang="en-US" dirty="0"/>
              <a:t> </a:t>
            </a:r>
            <a:r>
              <a:rPr lang="en-US" dirty="0" err="1"/>
              <a:t>prinsip</a:t>
            </a:r>
            <a:r>
              <a:rPr lang="en-US" dirty="0"/>
              <a:t> </a:t>
            </a:r>
            <a:r>
              <a:rPr lang="en-US" dirty="0" err="1"/>
              <a:t>keseimbangan</a:t>
            </a:r>
            <a:r>
              <a:rPr lang="en-US" dirty="0"/>
              <a:t> </a:t>
            </a:r>
            <a:r>
              <a:rPr lang="en-US" dirty="0" err="1"/>
              <a:t>antara</a:t>
            </a:r>
            <a:r>
              <a:rPr lang="en-US" dirty="0"/>
              <a:t> </a:t>
            </a:r>
            <a:r>
              <a:rPr lang="en-US" dirty="0" err="1"/>
              <a:t>ketertiban</a:t>
            </a:r>
            <a:r>
              <a:rPr lang="en-US" dirty="0"/>
              <a:t>, </a:t>
            </a:r>
            <a:r>
              <a:rPr lang="en-US" dirty="0" err="1"/>
              <a:t>legitimasi</a:t>
            </a:r>
            <a:r>
              <a:rPr lang="en-US" dirty="0"/>
              <a:t> dan </a:t>
            </a:r>
            <a:r>
              <a:rPr lang="en-US" dirty="0" err="1"/>
              <a:t>keadilan</a:t>
            </a:r>
            <a:r>
              <a:rPr lang="en-US" dirty="0"/>
              <a:t>.</a:t>
            </a:r>
          </a:p>
        </p:txBody>
      </p:sp>
    </p:spTree>
    <p:extLst>
      <p:ext uri="{BB962C8B-B14F-4D97-AF65-F5344CB8AC3E}">
        <p14:creationId xmlns:p14="http://schemas.microsoft.com/office/powerpoint/2010/main" val="335163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E219-3F3F-4B9A-B511-04BD453E308D}"/>
              </a:ext>
            </a:extLst>
          </p:cNvPr>
          <p:cNvSpPr>
            <a:spLocks noGrp="1"/>
          </p:cNvSpPr>
          <p:nvPr>
            <p:ph type="title"/>
          </p:nvPr>
        </p:nvSpPr>
        <p:spPr>
          <a:xfrm>
            <a:off x="838200" y="365125"/>
            <a:ext cx="10515600" cy="902201"/>
          </a:xfrm>
        </p:spPr>
        <p:txBody>
          <a:bodyPr>
            <a:normAutofit/>
          </a:bodyPr>
          <a:lstStyle/>
          <a:p>
            <a:r>
              <a:rPr lang="en-US" b="1" i="1" dirty="0" err="1">
                <a:solidFill>
                  <a:srgbClr val="FF0000"/>
                </a:solidFill>
              </a:rPr>
              <a:t>Siapa</a:t>
            </a:r>
            <a:r>
              <a:rPr lang="en-US" b="1" i="1" dirty="0">
                <a:solidFill>
                  <a:srgbClr val="FF0000"/>
                </a:solidFill>
              </a:rPr>
              <a:t> yang </a:t>
            </a:r>
            <a:r>
              <a:rPr lang="en-US" b="1" i="1" dirty="0" err="1">
                <a:solidFill>
                  <a:srgbClr val="FF0000"/>
                </a:solidFill>
              </a:rPr>
              <a:t>menyusun</a:t>
            </a:r>
            <a:r>
              <a:rPr lang="en-US" b="1" i="1" dirty="0">
                <a:solidFill>
                  <a:srgbClr val="FF0000"/>
                </a:solidFill>
              </a:rPr>
              <a:t> </a:t>
            </a:r>
            <a:r>
              <a:rPr lang="en-US" b="1" i="1" dirty="0" err="1">
                <a:solidFill>
                  <a:srgbClr val="FF0000"/>
                </a:solidFill>
              </a:rPr>
              <a:t>Prolegda</a:t>
            </a:r>
            <a:r>
              <a:rPr lang="en-US" b="1" i="1" dirty="0">
                <a:solidFill>
                  <a:srgbClr val="FF0000"/>
                </a:solidFill>
              </a:rPr>
              <a:t> ?</a:t>
            </a:r>
          </a:p>
        </p:txBody>
      </p:sp>
      <p:sp>
        <p:nvSpPr>
          <p:cNvPr id="4" name="Title 1">
            <a:extLst>
              <a:ext uri="{FF2B5EF4-FFF2-40B4-BE49-F238E27FC236}">
                <a16:creationId xmlns:a16="http://schemas.microsoft.com/office/drawing/2014/main" id="{48E30784-7164-42FF-A10B-5D6D8ADFCF7A}"/>
              </a:ext>
            </a:extLst>
          </p:cNvPr>
          <p:cNvSpPr txBox="1">
            <a:spLocks/>
          </p:cNvSpPr>
          <p:nvPr/>
        </p:nvSpPr>
        <p:spPr>
          <a:xfrm>
            <a:off x="838200" y="1379621"/>
            <a:ext cx="10515600" cy="49289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err="1"/>
              <a:t>Penyusunan</a:t>
            </a:r>
            <a:r>
              <a:rPr lang="en-US" dirty="0"/>
              <a:t> </a:t>
            </a:r>
            <a:r>
              <a:rPr lang="en-US" dirty="0" err="1"/>
              <a:t>Prolegda</a:t>
            </a:r>
            <a:r>
              <a:rPr lang="en-US" dirty="0"/>
              <a:t> </a:t>
            </a:r>
            <a:r>
              <a:rPr lang="en-US" dirty="0" err="1"/>
              <a:t>dilaksanakan</a:t>
            </a:r>
            <a:r>
              <a:rPr lang="en-US" dirty="0"/>
              <a:t> oleh </a:t>
            </a:r>
          </a:p>
          <a:p>
            <a:pPr algn="ctr"/>
            <a:r>
              <a:rPr lang="en-US" dirty="0"/>
              <a:t>DPRD dan </a:t>
            </a:r>
            <a:r>
              <a:rPr lang="en-US" dirty="0" err="1"/>
              <a:t>Pemerintah</a:t>
            </a:r>
            <a:r>
              <a:rPr lang="en-US" dirty="0"/>
              <a:t> Daerah </a:t>
            </a:r>
          </a:p>
          <a:p>
            <a:pPr algn="ctr"/>
            <a:r>
              <a:rPr lang="en-US" dirty="0" err="1"/>
              <a:t>secara</a:t>
            </a:r>
            <a:r>
              <a:rPr lang="en-US" dirty="0"/>
              <a:t> </a:t>
            </a:r>
            <a:r>
              <a:rPr lang="en-US" dirty="0" err="1"/>
              <a:t>terencana</a:t>
            </a:r>
            <a:r>
              <a:rPr lang="en-US" dirty="0"/>
              <a:t>, </a:t>
            </a:r>
            <a:r>
              <a:rPr lang="en-US" dirty="0" err="1"/>
              <a:t>terpadu</a:t>
            </a:r>
            <a:r>
              <a:rPr lang="en-US" dirty="0"/>
              <a:t> dan </a:t>
            </a:r>
            <a:r>
              <a:rPr lang="en-US" dirty="0" err="1"/>
              <a:t>sistematis</a:t>
            </a:r>
            <a:r>
              <a:rPr lang="en-US" dirty="0"/>
              <a:t>, </a:t>
            </a:r>
          </a:p>
          <a:p>
            <a:pPr algn="ctr"/>
            <a:r>
              <a:rPr lang="en-US" dirty="0"/>
              <a:t>yang </a:t>
            </a:r>
            <a:r>
              <a:rPr lang="en-US" dirty="0" err="1"/>
              <a:t>pelaksanaannya</a:t>
            </a:r>
            <a:r>
              <a:rPr lang="en-US" dirty="0"/>
              <a:t> </a:t>
            </a:r>
            <a:r>
              <a:rPr lang="en-US" dirty="0" err="1"/>
              <a:t>dikoordinasikan</a:t>
            </a:r>
            <a:r>
              <a:rPr lang="en-US" dirty="0"/>
              <a:t> oleh DPRD </a:t>
            </a:r>
            <a:r>
              <a:rPr lang="en-US" dirty="0" err="1"/>
              <a:t>melalui</a:t>
            </a:r>
            <a:r>
              <a:rPr lang="en-US" dirty="0"/>
              <a:t> Badan </a:t>
            </a:r>
            <a:r>
              <a:rPr lang="en-US" dirty="0" err="1"/>
              <a:t>Legislasi</a:t>
            </a:r>
            <a:r>
              <a:rPr lang="en-US" dirty="0"/>
              <a:t>.</a:t>
            </a:r>
          </a:p>
        </p:txBody>
      </p:sp>
    </p:spTree>
    <p:extLst>
      <p:ext uri="{BB962C8B-B14F-4D97-AF65-F5344CB8AC3E}">
        <p14:creationId xmlns:p14="http://schemas.microsoft.com/office/powerpoint/2010/main" val="219138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11486-F317-4C5C-9DBB-F8DC17528580}"/>
              </a:ext>
            </a:extLst>
          </p:cNvPr>
          <p:cNvSpPr>
            <a:spLocks noGrp="1"/>
          </p:cNvSpPr>
          <p:nvPr>
            <p:ph type="title"/>
          </p:nvPr>
        </p:nvSpPr>
        <p:spPr>
          <a:xfrm>
            <a:off x="838200" y="365125"/>
            <a:ext cx="10515600" cy="549275"/>
          </a:xfrm>
        </p:spPr>
        <p:txBody>
          <a:bodyPr>
            <a:normAutofit/>
          </a:bodyPr>
          <a:lstStyle/>
          <a:p>
            <a:r>
              <a:rPr lang="en-US" sz="3200" b="1" i="1" dirty="0" err="1">
                <a:solidFill>
                  <a:srgbClr val="FF0000"/>
                </a:solidFill>
              </a:rPr>
              <a:t>Tatacara</a:t>
            </a:r>
            <a:r>
              <a:rPr lang="en-US" sz="3200" b="1" i="1" dirty="0">
                <a:solidFill>
                  <a:srgbClr val="FF0000"/>
                </a:solidFill>
              </a:rPr>
              <a:t> </a:t>
            </a:r>
            <a:r>
              <a:rPr lang="en-US" sz="3200" b="1" i="1" dirty="0" err="1">
                <a:solidFill>
                  <a:srgbClr val="FF0000"/>
                </a:solidFill>
              </a:rPr>
              <a:t>Penyusunan</a:t>
            </a:r>
            <a:r>
              <a:rPr lang="en-US" sz="3200" b="1" i="1" dirty="0">
                <a:solidFill>
                  <a:srgbClr val="FF0000"/>
                </a:solidFill>
              </a:rPr>
              <a:t> dan </a:t>
            </a:r>
            <a:r>
              <a:rPr lang="en-US" sz="3200" b="1" i="1" dirty="0" err="1">
                <a:solidFill>
                  <a:srgbClr val="FF0000"/>
                </a:solidFill>
              </a:rPr>
              <a:t>Pengelolaan</a:t>
            </a:r>
            <a:r>
              <a:rPr lang="en-US" sz="3200" b="1" i="1" dirty="0">
                <a:solidFill>
                  <a:srgbClr val="FF0000"/>
                </a:solidFill>
              </a:rPr>
              <a:t> </a:t>
            </a:r>
            <a:r>
              <a:rPr lang="en-US" sz="3200" b="1" i="1" dirty="0" err="1">
                <a:solidFill>
                  <a:srgbClr val="FF0000"/>
                </a:solidFill>
              </a:rPr>
              <a:t>Prolegda</a:t>
            </a:r>
            <a:r>
              <a:rPr lang="en-US" sz="3200" b="1" i="1" dirty="0">
                <a:solidFill>
                  <a:srgbClr val="FF0000"/>
                </a:solidFill>
              </a:rPr>
              <a:t> :</a:t>
            </a:r>
          </a:p>
        </p:txBody>
      </p:sp>
      <p:sp>
        <p:nvSpPr>
          <p:cNvPr id="3" name="Content Placeholder 2">
            <a:extLst>
              <a:ext uri="{FF2B5EF4-FFF2-40B4-BE49-F238E27FC236}">
                <a16:creationId xmlns:a16="http://schemas.microsoft.com/office/drawing/2014/main" id="{6E2E1C49-8459-4A4F-B82D-43D7765F0A8D}"/>
              </a:ext>
            </a:extLst>
          </p:cNvPr>
          <p:cNvSpPr>
            <a:spLocks noGrp="1"/>
          </p:cNvSpPr>
          <p:nvPr>
            <p:ph idx="1"/>
          </p:nvPr>
        </p:nvSpPr>
        <p:spPr>
          <a:xfrm>
            <a:off x="838200" y="914400"/>
            <a:ext cx="11000874" cy="5578475"/>
          </a:xfrm>
        </p:spPr>
        <p:txBody>
          <a:bodyPr>
            <a:normAutofit lnSpcReduction="10000"/>
          </a:bodyPr>
          <a:lstStyle/>
          <a:p>
            <a:r>
              <a:rPr lang="en-US" dirty="0" err="1"/>
              <a:t>Penyusunan</a:t>
            </a:r>
            <a:r>
              <a:rPr lang="en-US" dirty="0"/>
              <a:t> </a:t>
            </a:r>
            <a:r>
              <a:rPr lang="en-US" dirty="0" err="1"/>
              <a:t>Prolegda</a:t>
            </a:r>
            <a:r>
              <a:rPr lang="en-US" dirty="0"/>
              <a:t> yang </a:t>
            </a:r>
            <a:r>
              <a:rPr lang="en-US" dirty="0" err="1"/>
              <a:t>merupakan</a:t>
            </a:r>
            <a:r>
              <a:rPr lang="en-US" dirty="0"/>
              <a:t> </a:t>
            </a:r>
            <a:r>
              <a:rPr lang="en-US" dirty="0" err="1"/>
              <a:t>hak</a:t>
            </a:r>
            <a:r>
              <a:rPr lang="en-US" dirty="0"/>
              <a:t> </a:t>
            </a:r>
            <a:r>
              <a:rPr lang="en-US" dirty="0" err="1"/>
              <a:t>prakarsa</a:t>
            </a:r>
            <a:r>
              <a:rPr lang="en-US" dirty="0"/>
              <a:t> DPRD </a:t>
            </a:r>
            <a:r>
              <a:rPr lang="en-US" dirty="0" err="1"/>
              <a:t>dikoordinasikan</a:t>
            </a:r>
            <a:r>
              <a:rPr lang="en-US" dirty="0"/>
              <a:t> oleh Badan </a:t>
            </a:r>
            <a:r>
              <a:rPr lang="en-US" dirty="0" err="1"/>
              <a:t>Legislasi</a:t>
            </a:r>
            <a:r>
              <a:rPr lang="en-US" dirty="0"/>
              <a:t>.</a:t>
            </a:r>
          </a:p>
          <a:p>
            <a:r>
              <a:rPr lang="en-US" dirty="0" err="1"/>
              <a:t>Penyusunan</a:t>
            </a:r>
            <a:r>
              <a:rPr lang="en-US" dirty="0"/>
              <a:t> </a:t>
            </a:r>
            <a:r>
              <a:rPr lang="en-US" dirty="0" err="1"/>
              <a:t>Prolegda</a:t>
            </a:r>
            <a:r>
              <a:rPr lang="en-US" dirty="0"/>
              <a:t> </a:t>
            </a:r>
            <a:r>
              <a:rPr lang="en-US" dirty="0" err="1"/>
              <a:t>dilingkungan</a:t>
            </a:r>
            <a:r>
              <a:rPr lang="en-US" dirty="0"/>
              <a:t> </a:t>
            </a:r>
            <a:r>
              <a:rPr lang="en-US" dirty="0" err="1"/>
              <a:t>Pemerintah</a:t>
            </a:r>
            <a:r>
              <a:rPr lang="en-US" dirty="0"/>
              <a:t> Daerah </a:t>
            </a:r>
            <a:r>
              <a:rPr lang="en-US" dirty="0" err="1"/>
              <a:t>dikoordinasikan</a:t>
            </a:r>
            <a:r>
              <a:rPr lang="en-US" dirty="0"/>
              <a:t> oleh </a:t>
            </a:r>
            <a:r>
              <a:rPr lang="en-US" dirty="0" err="1"/>
              <a:t>Sekretaris</a:t>
            </a:r>
            <a:r>
              <a:rPr lang="en-US" dirty="0"/>
              <a:t> Daerah yang </a:t>
            </a:r>
            <a:r>
              <a:rPr lang="en-US" dirty="0" err="1"/>
              <a:t>dilaksanakan</a:t>
            </a:r>
            <a:r>
              <a:rPr lang="en-US" dirty="0"/>
              <a:t> oleh </a:t>
            </a:r>
            <a:r>
              <a:rPr lang="en-US" dirty="0" err="1"/>
              <a:t>Bagian</a:t>
            </a:r>
            <a:r>
              <a:rPr lang="en-US" dirty="0"/>
              <a:t> </a:t>
            </a:r>
            <a:r>
              <a:rPr lang="en-US" dirty="0" err="1"/>
              <a:t>Hukum</a:t>
            </a:r>
            <a:r>
              <a:rPr lang="en-US" dirty="0"/>
              <a:t>.</a:t>
            </a:r>
          </a:p>
          <a:p>
            <a:r>
              <a:rPr lang="en-US" dirty="0" err="1"/>
              <a:t>Penyusunan</a:t>
            </a:r>
            <a:r>
              <a:rPr lang="en-US" dirty="0"/>
              <a:t> </a:t>
            </a:r>
            <a:r>
              <a:rPr lang="en-US" dirty="0" err="1"/>
              <a:t>Prolegda</a:t>
            </a:r>
            <a:r>
              <a:rPr lang="en-US" dirty="0"/>
              <a:t> </a:t>
            </a:r>
            <a:r>
              <a:rPr lang="en-US" dirty="0" err="1"/>
              <a:t>dilingkungan</a:t>
            </a:r>
            <a:r>
              <a:rPr lang="en-US" dirty="0"/>
              <a:t> DPRD dan </a:t>
            </a:r>
            <a:r>
              <a:rPr lang="en-US" dirty="0" err="1"/>
              <a:t>Pemerintah</a:t>
            </a:r>
            <a:r>
              <a:rPr lang="en-US" dirty="0"/>
              <a:t> Daerah </a:t>
            </a:r>
            <a:r>
              <a:rPr lang="en-US" dirty="0" err="1"/>
              <a:t>sebagaimana</a:t>
            </a:r>
            <a:r>
              <a:rPr lang="en-US" dirty="0"/>
              <a:t> </a:t>
            </a:r>
            <a:r>
              <a:rPr lang="en-US" dirty="0" err="1"/>
              <a:t>dilakukan</a:t>
            </a:r>
            <a:r>
              <a:rPr lang="en-US" dirty="0"/>
              <a:t> </a:t>
            </a:r>
            <a:r>
              <a:rPr lang="en-US" dirty="0" err="1"/>
              <a:t>dengan</a:t>
            </a:r>
            <a:r>
              <a:rPr lang="en-US" dirty="0"/>
              <a:t> </a:t>
            </a:r>
            <a:r>
              <a:rPr lang="en-US" dirty="0" err="1"/>
              <a:t>memperhatikan</a:t>
            </a:r>
            <a:r>
              <a:rPr lang="en-US" dirty="0"/>
              <a:t> </a:t>
            </a:r>
            <a:r>
              <a:rPr lang="en-US" dirty="0" err="1"/>
              <a:t>ketentuan</a:t>
            </a:r>
            <a:r>
              <a:rPr lang="en-US" dirty="0"/>
              <a:t> yang </a:t>
            </a:r>
            <a:r>
              <a:rPr lang="en-US" dirty="0" err="1"/>
              <a:t>berlaku</a:t>
            </a:r>
            <a:r>
              <a:rPr lang="en-US" dirty="0"/>
              <a:t>.</a:t>
            </a:r>
          </a:p>
          <a:p>
            <a:r>
              <a:rPr lang="en-US" dirty="0" err="1"/>
              <a:t>Dalam</a:t>
            </a:r>
            <a:r>
              <a:rPr lang="en-US" dirty="0"/>
              <a:t> </a:t>
            </a:r>
            <a:r>
              <a:rPr lang="en-US" dirty="0" err="1"/>
              <a:t>mengkoordinasikan</a:t>
            </a:r>
            <a:r>
              <a:rPr lang="en-US" dirty="0"/>
              <a:t> </a:t>
            </a:r>
            <a:r>
              <a:rPr lang="en-US" dirty="0" err="1"/>
              <a:t>penyusunan</a:t>
            </a:r>
            <a:r>
              <a:rPr lang="en-US" dirty="0"/>
              <a:t> </a:t>
            </a:r>
            <a:r>
              <a:rPr lang="en-US" dirty="0" err="1"/>
              <a:t>Prolegda</a:t>
            </a:r>
            <a:r>
              <a:rPr lang="en-US" dirty="0"/>
              <a:t> yang </a:t>
            </a:r>
            <a:r>
              <a:rPr lang="en-US" dirty="0" err="1"/>
              <a:t>merupakan</a:t>
            </a:r>
            <a:r>
              <a:rPr lang="en-US" dirty="0"/>
              <a:t> </a:t>
            </a:r>
            <a:r>
              <a:rPr lang="en-US" dirty="0" err="1"/>
              <a:t>hak</a:t>
            </a:r>
            <a:r>
              <a:rPr lang="en-US" dirty="0"/>
              <a:t> </a:t>
            </a:r>
            <a:r>
              <a:rPr lang="en-US" dirty="0" err="1"/>
              <a:t>prakarsa</a:t>
            </a:r>
            <a:r>
              <a:rPr lang="en-US" dirty="0"/>
              <a:t> DPRD, Badan </a:t>
            </a:r>
            <a:r>
              <a:rPr lang="en-US" dirty="0" err="1"/>
              <a:t>Legislasi</a:t>
            </a:r>
            <a:r>
              <a:rPr lang="en-US" dirty="0"/>
              <a:t> </a:t>
            </a:r>
            <a:r>
              <a:rPr lang="en-US" dirty="0" err="1"/>
              <a:t>dapat</a:t>
            </a:r>
            <a:r>
              <a:rPr lang="en-US" dirty="0"/>
              <a:t> </a:t>
            </a:r>
            <a:r>
              <a:rPr lang="en-US" dirty="0" err="1"/>
              <a:t>meminta</a:t>
            </a:r>
            <a:r>
              <a:rPr lang="en-US" dirty="0"/>
              <a:t> </a:t>
            </a:r>
            <a:r>
              <a:rPr lang="en-US" dirty="0" err="1"/>
              <a:t>atau</a:t>
            </a:r>
            <a:r>
              <a:rPr lang="en-US" dirty="0"/>
              <a:t> </a:t>
            </a:r>
            <a:r>
              <a:rPr lang="en-US" dirty="0" err="1"/>
              <a:t>memperoleh</a:t>
            </a:r>
            <a:r>
              <a:rPr lang="en-US" dirty="0"/>
              <a:t> </a:t>
            </a:r>
            <a:r>
              <a:rPr lang="en-US" dirty="0" err="1"/>
              <a:t>masukan</a:t>
            </a:r>
            <a:r>
              <a:rPr lang="en-US" dirty="0"/>
              <a:t> </a:t>
            </a:r>
            <a:r>
              <a:rPr lang="en-US" dirty="0" err="1"/>
              <a:t>dari</a:t>
            </a:r>
            <a:r>
              <a:rPr lang="en-US" dirty="0"/>
              <a:t> </a:t>
            </a:r>
            <a:r>
              <a:rPr lang="en-US" dirty="0" err="1"/>
              <a:t>masyarakat</a:t>
            </a:r>
            <a:r>
              <a:rPr lang="en-US" dirty="0"/>
              <a:t>. </a:t>
            </a:r>
          </a:p>
          <a:p>
            <a:r>
              <a:rPr lang="en-US" dirty="0"/>
              <a:t>Hasil </a:t>
            </a:r>
            <a:r>
              <a:rPr lang="en-US" dirty="0" err="1"/>
              <a:t>penyusunan</a:t>
            </a:r>
            <a:r>
              <a:rPr lang="en-US" dirty="0"/>
              <a:t> </a:t>
            </a:r>
            <a:r>
              <a:rPr lang="en-US" dirty="0" err="1"/>
              <a:t>Prolegda</a:t>
            </a:r>
            <a:r>
              <a:rPr lang="en-US" dirty="0"/>
              <a:t> yang </a:t>
            </a:r>
            <a:r>
              <a:rPr lang="en-US" dirty="0" err="1"/>
              <a:t>merupakan</a:t>
            </a:r>
            <a:r>
              <a:rPr lang="en-US" dirty="0"/>
              <a:t> </a:t>
            </a:r>
            <a:r>
              <a:rPr lang="en-US" dirty="0" err="1"/>
              <a:t>hak</a:t>
            </a:r>
            <a:r>
              <a:rPr lang="en-US" dirty="0"/>
              <a:t> </a:t>
            </a:r>
            <a:r>
              <a:rPr lang="en-US" dirty="0" err="1"/>
              <a:t>prakarsa</a:t>
            </a:r>
            <a:r>
              <a:rPr lang="en-US" dirty="0"/>
              <a:t> DPRD oleh Badan </a:t>
            </a:r>
            <a:r>
              <a:rPr lang="en-US" dirty="0" err="1"/>
              <a:t>Legislasi</a:t>
            </a:r>
            <a:r>
              <a:rPr lang="en-US" dirty="0"/>
              <a:t> </a:t>
            </a:r>
            <a:r>
              <a:rPr lang="en-US" dirty="0" err="1"/>
              <a:t>dikoordinasikan</a:t>
            </a:r>
            <a:r>
              <a:rPr lang="en-US" dirty="0"/>
              <a:t> </a:t>
            </a:r>
            <a:r>
              <a:rPr lang="en-US" dirty="0" err="1"/>
              <a:t>dengan</a:t>
            </a:r>
            <a:r>
              <a:rPr lang="en-US" dirty="0"/>
              <a:t> </a:t>
            </a:r>
            <a:r>
              <a:rPr lang="en-US" dirty="0" err="1"/>
              <a:t>Pemerintah</a:t>
            </a:r>
            <a:r>
              <a:rPr lang="en-US" dirty="0"/>
              <a:t> Daerah </a:t>
            </a:r>
            <a:r>
              <a:rPr lang="en-US" dirty="0" err="1"/>
              <a:t>melalui</a:t>
            </a:r>
            <a:r>
              <a:rPr lang="en-US" dirty="0"/>
              <a:t> </a:t>
            </a:r>
            <a:r>
              <a:rPr lang="en-US" dirty="0" err="1"/>
              <a:t>Bagian</a:t>
            </a:r>
            <a:r>
              <a:rPr lang="en-US" dirty="0"/>
              <a:t> </a:t>
            </a:r>
            <a:r>
              <a:rPr lang="en-US" dirty="0" err="1"/>
              <a:t>Hukum</a:t>
            </a:r>
            <a:r>
              <a:rPr lang="en-US" dirty="0"/>
              <a:t>, </a:t>
            </a:r>
            <a:r>
              <a:rPr lang="en-US" dirty="0" err="1"/>
              <a:t>dalam</a:t>
            </a:r>
            <a:r>
              <a:rPr lang="en-US" dirty="0"/>
              <a:t> </a:t>
            </a:r>
            <a:r>
              <a:rPr lang="en-US" dirty="0" err="1"/>
              <a:t>rangka</a:t>
            </a:r>
            <a:r>
              <a:rPr lang="en-US" dirty="0"/>
              <a:t> </a:t>
            </a:r>
            <a:r>
              <a:rPr lang="en-US" dirty="0" err="1"/>
              <a:t>sinkronisasi</a:t>
            </a:r>
            <a:r>
              <a:rPr lang="en-US" dirty="0"/>
              <a:t> dan </a:t>
            </a:r>
            <a:r>
              <a:rPr lang="en-US" dirty="0" err="1"/>
              <a:t>harmonisasi</a:t>
            </a:r>
            <a:r>
              <a:rPr lang="en-US" dirty="0"/>
              <a:t> </a:t>
            </a:r>
            <a:r>
              <a:rPr lang="en-US" dirty="0" err="1"/>
              <a:t>Prolegda</a:t>
            </a:r>
            <a:r>
              <a:rPr lang="en-US" dirty="0"/>
              <a:t>.</a:t>
            </a:r>
          </a:p>
          <a:p>
            <a:r>
              <a:rPr lang="en-US" dirty="0" err="1"/>
              <a:t>Kepala</a:t>
            </a:r>
            <a:r>
              <a:rPr lang="en-US" dirty="0"/>
              <a:t> Daerah </a:t>
            </a:r>
            <a:r>
              <a:rPr lang="en-US" dirty="0" err="1"/>
              <a:t>memerintahkan</a:t>
            </a:r>
            <a:r>
              <a:rPr lang="en-US" dirty="0"/>
              <a:t> </a:t>
            </a:r>
            <a:r>
              <a:rPr lang="en-US" dirty="0" err="1"/>
              <a:t>Kepala</a:t>
            </a:r>
            <a:r>
              <a:rPr lang="en-US" dirty="0"/>
              <a:t> SKPD </a:t>
            </a:r>
            <a:r>
              <a:rPr lang="en-US" dirty="0" err="1"/>
              <a:t>menyusun</a:t>
            </a:r>
            <a:r>
              <a:rPr lang="en-US" dirty="0"/>
              <a:t> </a:t>
            </a:r>
            <a:r>
              <a:rPr lang="en-US" dirty="0" err="1"/>
              <a:t>Prolegda</a:t>
            </a:r>
            <a:r>
              <a:rPr lang="en-US" dirty="0"/>
              <a:t> </a:t>
            </a:r>
            <a:r>
              <a:rPr lang="en-US" dirty="0" err="1"/>
              <a:t>dilingkungan</a:t>
            </a:r>
            <a:r>
              <a:rPr lang="en-US" dirty="0"/>
              <a:t> </a:t>
            </a:r>
            <a:r>
              <a:rPr lang="en-US" dirty="0" err="1"/>
              <a:t>Pemerintah</a:t>
            </a:r>
            <a:r>
              <a:rPr lang="en-US" dirty="0"/>
              <a:t> Daerah.</a:t>
            </a:r>
          </a:p>
        </p:txBody>
      </p:sp>
    </p:spTree>
    <p:extLst>
      <p:ext uri="{BB962C8B-B14F-4D97-AF65-F5344CB8AC3E}">
        <p14:creationId xmlns:p14="http://schemas.microsoft.com/office/powerpoint/2010/main" val="132776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FE566-2A67-4E10-9CC8-BD48B7EA4591}"/>
              </a:ext>
            </a:extLst>
          </p:cNvPr>
          <p:cNvSpPr>
            <a:spLocks noGrp="1"/>
          </p:cNvSpPr>
          <p:nvPr>
            <p:ph type="title"/>
          </p:nvPr>
        </p:nvSpPr>
        <p:spPr>
          <a:xfrm>
            <a:off x="838200" y="365125"/>
            <a:ext cx="10515600" cy="517191"/>
          </a:xfrm>
        </p:spPr>
        <p:txBody>
          <a:bodyPr>
            <a:normAutofit fontScale="90000"/>
          </a:bodyPr>
          <a:lstStyle/>
          <a:p>
            <a:r>
              <a:rPr lang="en-US" sz="3200" b="1" i="1" dirty="0" err="1">
                <a:solidFill>
                  <a:srgbClr val="FF0000"/>
                </a:solidFill>
              </a:rPr>
              <a:t>Contoh</a:t>
            </a:r>
            <a:r>
              <a:rPr lang="en-US" sz="3200" b="1" i="1" dirty="0">
                <a:solidFill>
                  <a:srgbClr val="FF0000"/>
                </a:solidFill>
              </a:rPr>
              <a:t> </a:t>
            </a:r>
            <a:r>
              <a:rPr lang="en-US" sz="3200" b="1" i="1" dirty="0" err="1">
                <a:solidFill>
                  <a:srgbClr val="FF0000"/>
                </a:solidFill>
              </a:rPr>
              <a:t>Prolegda</a:t>
            </a:r>
            <a:r>
              <a:rPr lang="en-US" sz="3200" b="1" i="1" dirty="0">
                <a:solidFill>
                  <a:srgbClr val="FF0000"/>
                </a:solidFill>
              </a:rPr>
              <a:t> </a:t>
            </a:r>
            <a:r>
              <a:rPr lang="en-US" sz="3200" b="1" i="1" dirty="0" err="1">
                <a:solidFill>
                  <a:srgbClr val="FF0000"/>
                </a:solidFill>
              </a:rPr>
              <a:t>Tahun</a:t>
            </a:r>
            <a:r>
              <a:rPr lang="en-US" sz="3200" b="1" i="1" dirty="0">
                <a:solidFill>
                  <a:srgbClr val="FF0000"/>
                </a:solidFill>
              </a:rPr>
              <a:t> 2017 </a:t>
            </a:r>
            <a:r>
              <a:rPr lang="en-US" sz="3200" b="1" i="1" dirty="0" err="1">
                <a:solidFill>
                  <a:srgbClr val="FF0000"/>
                </a:solidFill>
              </a:rPr>
              <a:t>Kabupaten</a:t>
            </a:r>
            <a:r>
              <a:rPr lang="en-US" sz="3200" b="1" i="1" dirty="0">
                <a:solidFill>
                  <a:srgbClr val="FF0000"/>
                </a:solidFill>
              </a:rPr>
              <a:t> </a:t>
            </a:r>
            <a:r>
              <a:rPr lang="en-US" sz="3200" b="1" i="1" dirty="0" err="1">
                <a:solidFill>
                  <a:srgbClr val="FF0000"/>
                </a:solidFill>
              </a:rPr>
              <a:t>Sleman</a:t>
            </a:r>
            <a:r>
              <a:rPr lang="en-US" sz="3200" b="1" i="1" dirty="0">
                <a:solidFill>
                  <a:srgbClr val="FF0000"/>
                </a:solidFill>
              </a:rPr>
              <a:t> :</a:t>
            </a:r>
          </a:p>
        </p:txBody>
      </p:sp>
      <p:sp>
        <p:nvSpPr>
          <p:cNvPr id="3" name="Content Placeholder 2">
            <a:extLst>
              <a:ext uri="{FF2B5EF4-FFF2-40B4-BE49-F238E27FC236}">
                <a16:creationId xmlns:a16="http://schemas.microsoft.com/office/drawing/2014/main" id="{A4E02095-8DDA-4956-9BA5-41BE32670836}"/>
              </a:ext>
            </a:extLst>
          </p:cNvPr>
          <p:cNvSpPr>
            <a:spLocks noGrp="1"/>
          </p:cNvSpPr>
          <p:nvPr>
            <p:ph idx="1"/>
          </p:nvPr>
        </p:nvSpPr>
        <p:spPr>
          <a:xfrm>
            <a:off x="838200" y="882316"/>
            <a:ext cx="10515600" cy="5759116"/>
          </a:xfrm>
        </p:spPr>
        <p:txBody>
          <a:bodyPr>
            <a:normAutofit fontScale="92500" lnSpcReduction="20000"/>
          </a:bodyPr>
          <a:lstStyle/>
          <a:p>
            <a:r>
              <a:rPr lang="en-US" dirty="0" err="1"/>
              <a:t>Perubahan</a:t>
            </a:r>
            <a:r>
              <a:rPr lang="en-US" dirty="0"/>
              <a:t> </a:t>
            </a:r>
            <a:r>
              <a:rPr lang="en-US" dirty="0" err="1"/>
              <a:t>Atas</a:t>
            </a:r>
            <a:r>
              <a:rPr lang="en-US" dirty="0"/>
              <a:t> </a:t>
            </a:r>
            <a:r>
              <a:rPr lang="en-US" dirty="0" err="1"/>
              <a:t>Peraturan</a:t>
            </a:r>
            <a:r>
              <a:rPr lang="en-US" dirty="0"/>
              <a:t>  Daerah </a:t>
            </a:r>
            <a:r>
              <a:rPr lang="en-US" dirty="0" err="1"/>
              <a:t>Kabupaten</a:t>
            </a:r>
            <a:r>
              <a:rPr lang="en-US" dirty="0"/>
              <a:t> </a:t>
            </a:r>
            <a:r>
              <a:rPr lang="en-US" dirty="0" err="1"/>
              <a:t>Sleman</a:t>
            </a:r>
            <a:r>
              <a:rPr lang="en-US" dirty="0"/>
              <a:t> </a:t>
            </a:r>
            <a:r>
              <a:rPr lang="en-US" dirty="0" err="1"/>
              <a:t>Nomor</a:t>
            </a:r>
            <a:r>
              <a:rPr lang="en-US" dirty="0"/>
              <a:t> 9 </a:t>
            </a:r>
            <a:r>
              <a:rPr lang="en-US" dirty="0" err="1"/>
              <a:t>Tahun</a:t>
            </a:r>
            <a:r>
              <a:rPr lang="en-US" dirty="0"/>
              <a:t> 2016 </a:t>
            </a:r>
            <a:r>
              <a:rPr lang="en-US" dirty="0" err="1"/>
              <a:t>tentang</a:t>
            </a:r>
            <a:r>
              <a:rPr lang="en-US" dirty="0"/>
              <a:t> </a:t>
            </a:r>
            <a:r>
              <a:rPr lang="en-US" dirty="0" err="1"/>
              <a:t>Rencana</a:t>
            </a:r>
            <a:r>
              <a:rPr lang="en-US" dirty="0"/>
              <a:t> Pembangunan </a:t>
            </a:r>
            <a:r>
              <a:rPr lang="en-US" dirty="0" err="1"/>
              <a:t>Jangka</a:t>
            </a:r>
            <a:r>
              <a:rPr lang="en-US" dirty="0"/>
              <a:t> </a:t>
            </a:r>
            <a:r>
              <a:rPr lang="en-US" dirty="0" err="1"/>
              <a:t>Menengah</a:t>
            </a:r>
            <a:r>
              <a:rPr lang="en-US" dirty="0"/>
              <a:t> Daerah </a:t>
            </a:r>
            <a:r>
              <a:rPr lang="en-US" dirty="0" err="1"/>
              <a:t>Tahun</a:t>
            </a:r>
            <a:r>
              <a:rPr lang="en-US" dirty="0"/>
              <a:t> 2016-2021.</a:t>
            </a:r>
          </a:p>
          <a:p>
            <a:r>
              <a:rPr lang="en-US" dirty="0" err="1"/>
              <a:t>Perubahan</a:t>
            </a:r>
            <a:r>
              <a:rPr lang="en-US" dirty="0"/>
              <a:t>  </a:t>
            </a:r>
            <a:r>
              <a:rPr lang="en-US" dirty="0" err="1"/>
              <a:t>Atas</a:t>
            </a:r>
            <a:r>
              <a:rPr lang="en-US" dirty="0"/>
              <a:t> </a:t>
            </a:r>
            <a:r>
              <a:rPr lang="en-US" dirty="0" err="1"/>
              <a:t>Peraturan</a:t>
            </a:r>
            <a:r>
              <a:rPr lang="en-US" dirty="0"/>
              <a:t> Daerah </a:t>
            </a:r>
            <a:r>
              <a:rPr lang="en-US" dirty="0" err="1"/>
              <a:t>Kabupaten</a:t>
            </a:r>
            <a:r>
              <a:rPr lang="en-US" dirty="0"/>
              <a:t> </a:t>
            </a:r>
            <a:r>
              <a:rPr lang="en-US" dirty="0" err="1"/>
              <a:t>Sleman</a:t>
            </a:r>
            <a:r>
              <a:rPr lang="en-US" dirty="0"/>
              <a:t> </a:t>
            </a:r>
            <a:r>
              <a:rPr lang="en-US" dirty="0" err="1"/>
              <a:t>Nomor</a:t>
            </a:r>
            <a:r>
              <a:rPr lang="en-US" dirty="0"/>
              <a:t> 5 </a:t>
            </a:r>
            <a:r>
              <a:rPr lang="en-US" dirty="0" err="1"/>
              <a:t>Tahun</a:t>
            </a:r>
            <a:r>
              <a:rPr lang="en-US" dirty="0"/>
              <a:t> 2015 </a:t>
            </a:r>
            <a:r>
              <a:rPr lang="en-US" dirty="0" err="1"/>
              <a:t>tentang</a:t>
            </a:r>
            <a:r>
              <a:rPr lang="en-US" dirty="0"/>
              <a:t> Tata Cara </a:t>
            </a:r>
            <a:r>
              <a:rPr lang="en-US" dirty="0" err="1"/>
              <a:t>Pemilihan</a:t>
            </a:r>
            <a:r>
              <a:rPr lang="en-US" dirty="0"/>
              <a:t> dan </a:t>
            </a:r>
            <a:r>
              <a:rPr lang="en-US" dirty="0" err="1"/>
              <a:t>Pemberhentian</a:t>
            </a:r>
            <a:r>
              <a:rPr lang="en-US" dirty="0"/>
              <a:t> </a:t>
            </a:r>
            <a:r>
              <a:rPr lang="en-US" dirty="0" err="1"/>
              <a:t>Kepala</a:t>
            </a:r>
            <a:r>
              <a:rPr lang="en-US" dirty="0"/>
              <a:t> </a:t>
            </a:r>
            <a:r>
              <a:rPr lang="en-US" dirty="0" err="1"/>
              <a:t>Desa</a:t>
            </a:r>
            <a:r>
              <a:rPr lang="en-US" dirty="0"/>
              <a:t>.</a:t>
            </a:r>
          </a:p>
          <a:p>
            <a:r>
              <a:rPr lang="en-US" dirty="0" err="1"/>
              <a:t>Retribusi</a:t>
            </a:r>
            <a:r>
              <a:rPr lang="en-US" dirty="0"/>
              <a:t> </a:t>
            </a:r>
            <a:r>
              <a:rPr lang="en-US" dirty="0" err="1"/>
              <a:t>Pelayanan</a:t>
            </a:r>
            <a:r>
              <a:rPr lang="en-US" dirty="0"/>
              <a:t> Tera/Tera </a:t>
            </a:r>
            <a:r>
              <a:rPr lang="en-US" dirty="0" err="1"/>
              <a:t>Ulang</a:t>
            </a:r>
            <a:r>
              <a:rPr lang="en-US" dirty="0"/>
              <a:t>.</a:t>
            </a:r>
          </a:p>
          <a:p>
            <a:r>
              <a:rPr lang="en-US" dirty="0" err="1"/>
              <a:t>Pembinaan</a:t>
            </a:r>
            <a:r>
              <a:rPr lang="en-US" dirty="0"/>
              <a:t> </a:t>
            </a:r>
            <a:r>
              <a:rPr lang="en-US" dirty="0" err="1"/>
              <a:t>Anak</a:t>
            </a:r>
            <a:r>
              <a:rPr lang="en-US" dirty="0"/>
              <a:t> </a:t>
            </a:r>
            <a:r>
              <a:rPr lang="en-US" dirty="0" err="1"/>
              <a:t>Jalanan</a:t>
            </a:r>
            <a:r>
              <a:rPr lang="en-US" dirty="0"/>
              <a:t>.</a:t>
            </a:r>
          </a:p>
          <a:p>
            <a:r>
              <a:rPr lang="en-US" dirty="0"/>
              <a:t>Usaha </a:t>
            </a:r>
            <a:r>
              <a:rPr lang="en-US" dirty="0" err="1"/>
              <a:t>Mikro</a:t>
            </a:r>
            <a:r>
              <a:rPr lang="en-US" dirty="0"/>
              <a:t>, Kecil dan </a:t>
            </a:r>
            <a:r>
              <a:rPr lang="en-US" dirty="0" err="1"/>
              <a:t>Menengah</a:t>
            </a:r>
            <a:r>
              <a:rPr lang="en-US" dirty="0"/>
              <a:t>.</a:t>
            </a:r>
          </a:p>
          <a:p>
            <a:r>
              <a:rPr lang="en-US" dirty="0" err="1"/>
              <a:t>Sistem</a:t>
            </a:r>
            <a:r>
              <a:rPr lang="en-US" dirty="0"/>
              <a:t> </a:t>
            </a:r>
            <a:r>
              <a:rPr lang="en-US" dirty="0" err="1"/>
              <a:t>Keolahragaan</a:t>
            </a:r>
            <a:r>
              <a:rPr lang="en-US" dirty="0"/>
              <a:t>.</a:t>
            </a:r>
          </a:p>
          <a:p>
            <a:r>
              <a:rPr lang="en-US" dirty="0" err="1"/>
              <a:t>Pengawasan</a:t>
            </a:r>
            <a:r>
              <a:rPr lang="en-US" dirty="0"/>
              <a:t> dan </a:t>
            </a:r>
            <a:r>
              <a:rPr lang="en-US" dirty="0" err="1"/>
              <a:t>Pengendalian</a:t>
            </a:r>
            <a:r>
              <a:rPr lang="en-US" dirty="0"/>
              <a:t> Minuman </a:t>
            </a:r>
            <a:r>
              <a:rPr lang="en-US" dirty="0" err="1"/>
              <a:t>Beralkohol</a:t>
            </a:r>
            <a:r>
              <a:rPr lang="en-US" dirty="0"/>
              <a:t>.</a:t>
            </a:r>
          </a:p>
          <a:p>
            <a:r>
              <a:rPr lang="en-US" dirty="0" err="1"/>
              <a:t>Perlindungan</a:t>
            </a:r>
            <a:r>
              <a:rPr lang="en-US" dirty="0"/>
              <a:t> </a:t>
            </a:r>
            <a:r>
              <a:rPr lang="en-US" dirty="0" err="1"/>
              <a:t>Sumber</a:t>
            </a:r>
            <a:r>
              <a:rPr lang="en-US" dirty="0"/>
              <a:t> Air Baku.</a:t>
            </a:r>
          </a:p>
          <a:p>
            <a:r>
              <a:rPr lang="en-US" dirty="0" err="1"/>
              <a:t>Perubahan</a:t>
            </a:r>
            <a:r>
              <a:rPr lang="en-US" dirty="0"/>
              <a:t> </a:t>
            </a:r>
            <a:r>
              <a:rPr lang="en-US" dirty="0" err="1"/>
              <a:t>Ketiga</a:t>
            </a:r>
            <a:r>
              <a:rPr lang="en-US" dirty="0"/>
              <a:t> </a:t>
            </a:r>
            <a:r>
              <a:rPr lang="en-US" dirty="0" err="1"/>
              <a:t>Atas</a:t>
            </a:r>
            <a:r>
              <a:rPr lang="en-US" dirty="0"/>
              <a:t> </a:t>
            </a:r>
            <a:r>
              <a:rPr lang="en-US" dirty="0" err="1"/>
              <a:t>Peraturan</a:t>
            </a:r>
            <a:r>
              <a:rPr lang="en-US" dirty="0"/>
              <a:t> Daerah </a:t>
            </a:r>
            <a:r>
              <a:rPr lang="en-US" dirty="0" err="1"/>
              <a:t>Kabupaten</a:t>
            </a:r>
            <a:r>
              <a:rPr lang="en-US" dirty="0"/>
              <a:t> </a:t>
            </a:r>
            <a:r>
              <a:rPr lang="en-US" dirty="0" err="1"/>
              <a:t>Sleman</a:t>
            </a:r>
            <a:r>
              <a:rPr lang="en-US" dirty="0"/>
              <a:t> </a:t>
            </a:r>
            <a:r>
              <a:rPr lang="en-US" dirty="0" err="1"/>
              <a:t>Nomor</a:t>
            </a:r>
            <a:r>
              <a:rPr lang="en-US" dirty="0"/>
              <a:t> 2 </a:t>
            </a:r>
            <a:r>
              <a:rPr lang="en-US" dirty="0" err="1"/>
              <a:t>Tahun</a:t>
            </a:r>
            <a:r>
              <a:rPr lang="en-US" dirty="0"/>
              <a:t> 2008 </a:t>
            </a:r>
            <a:r>
              <a:rPr lang="en-US" dirty="0" err="1"/>
              <a:t>tentang</a:t>
            </a:r>
            <a:r>
              <a:rPr lang="en-US" dirty="0"/>
              <a:t> Perusahaan Daerah Bank </a:t>
            </a:r>
            <a:r>
              <a:rPr lang="en-US" dirty="0" err="1"/>
              <a:t>Perkreditan</a:t>
            </a:r>
            <a:r>
              <a:rPr lang="en-US" dirty="0"/>
              <a:t> Rakyat Bank </a:t>
            </a:r>
            <a:r>
              <a:rPr lang="en-US" dirty="0" err="1"/>
              <a:t>Sleman</a:t>
            </a:r>
            <a:r>
              <a:rPr lang="en-US" dirty="0"/>
              <a:t>.</a:t>
            </a:r>
          </a:p>
          <a:p>
            <a:r>
              <a:rPr lang="en-US" dirty="0" err="1"/>
              <a:t>Perubahan</a:t>
            </a:r>
            <a:r>
              <a:rPr lang="en-US" dirty="0"/>
              <a:t> </a:t>
            </a:r>
            <a:r>
              <a:rPr lang="en-US" dirty="0" err="1"/>
              <a:t>Atas</a:t>
            </a:r>
            <a:r>
              <a:rPr lang="en-US" dirty="0"/>
              <a:t> </a:t>
            </a:r>
            <a:r>
              <a:rPr lang="en-US" dirty="0" err="1"/>
              <a:t>Perturan</a:t>
            </a:r>
            <a:r>
              <a:rPr lang="en-US" dirty="0"/>
              <a:t> Daerah </a:t>
            </a:r>
            <a:r>
              <a:rPr lang="en-US" dirty="0" err="1"/>
              <a:t>Kabupaten</a:t>
            </a:r>
            <a:r>
              <a:rPr lang="en-US" dirty="0"/>
              <a:t> </a:t>
            </a:r>
            <a:r>
              <a:rPr lang="en-US" dirty="0" err="1"/>
              <a:t>Sleman</a:t>
            </a:r>
            <a:r>
              <a:rPr lang="en-US" dirty="0"/>
              <a:t> </a:t>
            </a:r>
            <a:r>
              <a:rPr lang="en-US" dirty="0" err="1"/>
              <a:t>Nomor</a:t>
            </a:r>
            <a:r>
              <a:rPr lang="en-US" dirty="0"/>
              <a:t> 10 </a:t>
            </a:r>
            <a:r>
              <a:rPr lang="en-US" dirty="0" err="1"/>
              <a:t>Tahun</a:t>
            </a:r>
            <a:r>
              <a:rPr lang="en-US" dirty="0"/>
              <a:t> 2010 </a:t>
            </a:r>
            <a:r>
              <a:rPr lang="en-US" dirty="0" err="1"/>
              <a:t>tentang</a:t>
            </a:r>
            <a:r>
              <a:rPr lang="en-US" dirty="0"/>
              <a:t> Perusahaan Daerah Air </a:t>
            </a:r>
            <a:r>
              <a:rPr lang="en-US" dirty="0" err="1"/>
              <a:t>Minum</a:t>
            </a:r>
            <a:r>
              <a:rPr lang="en-US" dirty="0"/>
              <a:t> </a:t>
            </a:r>
            <a:r>
              <a:rPr lang="en-US" dirty="0" err="1"/>
              <a:t>Sleman</a:t>
            </a:r>
            <a:r>
              <a:rPr lang="en-US" dirty="0"/>
              <a:t>.</a:t>
            </a:r>
          </a:p>
          <a:p>
            <a:endParaRPr lang="en-US" dirty="0"/>
          </a:p>
        </p:txBody>
      </p:sp>
    </p:spTree>
    <p:extLst>
      <p:ext uri="{BB962C8B-B14F-4D97-AF65-F5344CB8AC3E}">
        <p14:creationId xmlns:p14="http://schemas.microsoft.com/office/powerpoint/2010/main" val="2955643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414</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PROLEGDA (Program Legislasi Daerah) </vt:lpstr>
      <vt:lpstr>Prolegda adalah instrumen perencanaan program pembentukan Peraturan Daerah Provinsi atau Peraturan Daerah Kabupaten/Kota yang disusun secara terencana, terpadu, dan sistematis.</vt:lpstr>
      <vt:lpstr>Maksud penyusunan Prolegda adalah:  a. Memberikan gambaran objektif tentang kondisi umum di bidang Peraturan Perundangan-Undangan di tingkat daerah sebagai eksistensi kewibawaan Pemerintah Daerah dan DPRD.  b. Menyusun skala prioritas penyusunan Rancangan Peraturan Daerah sebagai suatu program yang berkesinambungan dan terpadu sebagai pedoman bersama dalam pembentukan Peraturan Daerah;  c. Menyelenggarakan sinergitas dan harmonisasi diantara Pemerintah Daerah dan DPRD dalam pembentukan Peraturan Daerah. </vt:lpstr>
      <vt:lpstr>Tujuan Prolegda adalah :</vt:lpstr>
      <vt:lpstr>Kebijakan prolegda diarahkan untuk:</vt:lpstr>
      <vt:lpstr>Siapa yang menyusun Prolegda ?</vt:lpstr>
      <vt:lpstr>Tatacara Penyusunan dan Pengelolaan Prolegda :</vt:lpstr>
      <vt:lpstr>Contoh Prolegda Tahun 2017 Kabupaten Sleman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PROLEGDA</dc:title>
  <dc:creator>NOTEBOOK</dc:creator>
  <cp:lastModifiedBy>NOTEBOOK</cp:lastModifiedBy>
  <cp:revision>7</cp:revision>
  <dcterms:created xsi:type="dcterms:W3CDTF">2021-06-19T23:52:29Z</dcterms:created>
  <dcterms:modified xsi:type="dcterms:W3CDTF">2021-06-20T00:50:28Z</dcterms:modified>
</cp:coreProperties>
</file>