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5"/>
  </p:notesMasterIdLst>
  <p:handoutMasterIdLst>
    <p:handoutMasterId r:id="rId16"/>
  </p:handoutMasterIdLst>
  <p:sldIdLst>
    <p:sldId id="381" r:id="rId2"/>
    <p:sldId id="448" r:id="rId3"/>
    <p:sldId id="449" r:id="rId4"/>
    <p:sldId id="455" r:id="rId5"/>
    <p:sldId id="450" r:id="rId6"/>
    <p:sldId id="451" r:id="rId7"/>
    <p:sldId id="452" r:id="rId8"/>
    <p:sldId id="453" r:id="rId9"/>
    <p:sldId id="454" r:id="rId10"/>
    <p:sldId id="459" r:id="rId11"/>
    <p:sldId id="456" r:id="rId12"/>
    <p:sldId id="458" r:id="rId13"/>
    <p:sldId id="433" r:id="rId1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DDDDDD"/>
    <a:srgbClr val="C0C0C0"/>
    <a:srgbClr val="333333"/>
    <a:srgbClr val="000066"/>
    <a:srgbClr val="9696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80" autoAdjust="0"/>
  </p:normalViewPr>
  <p:slideViewPr>
    <p:cSldViewPr>
      <p:cViewPr varScale="1">
        <p:scale>
          <a:sx n="60" d="100"/>
          <a:sy n="60" d="100"/>
        </p:scale>
        <p:origin x="1388"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EE157-1520-46B5-9FD5-01A4CB78E009}" type="doc">
      <dgm:prSet loTypeId="urn:microsoft.com/office/officeart/2005/8/layout/cycle1" loCatId="cycle" qsTypeId="urn:microsoft.com/office/officeart/2009/2/quickstyle/3d8" qsCatId="3D" csTypeId="urn:microsoft.com/office/officeart/2005/8/colors/accent1_2" csCatId="accent1" phldr="1"/>
      <dgm:spPr/>
      <dgm:t>
        <a:bodyPr/>
        <a:lstStyle/>
        <a:p>
          <a:endParaRPr lang="id-ID"/>
        </a:p>
      </dgm:t>
    </dgm:pt>
    <dgm:pt modelId="{C0A87B83-C935-4C7F-868D-761A1D967BB8}">
      <dgm:prSet phldrT="[Text]"/>
      <dgm:spPr/>
      <dgm:t>
        <a:bodyPr/>
        <a:lstStyle/>
        <a:p>
          <a:r>
            <a:rPr lang="id-ID" dirty="0"/>
            <a:t>Masuk ke dalam agenda pemerintah</a:t>
          </a:r>
        </a:p>
      </dgm:t>
    </dgm:pt>
    <dgm:pt modelId="{96FD9805-575F-49F9-BC74-E5A7E491C978}" type="parTrans" cxnId="{17478DD4-E29B-462F-AD75-4D35C8920AE1}">
      <dgm:prSet/>
      <dgm:spPr/>
      <dgm:t>
        <a:bodyPr/>
        <a:lstStyle/>
        <a:p>
          <a:endParaRPr lang="id-ID"/>
        </a:p>
      </dgm:t>
    </dgm:pt>
    <dgm:pt modelId="{94B9A317-C8EF-44BF-B684-09F91ED5318B}" type="sibTrans" cxnId="{17478DD4-E29B-462F-AD75-4D35C8920AE1}">
      <dgm:prSet/>
      <dgm:spPr/>
      <dgm:t>
        <a:bodyPr/>
        <a:lstStyle/>
        <a:p>
          <a:endParaRPr lang="id-ID"/>
        </a:p>
      </dgm:t>
    </dgm:pt>
    <dgm:pt modelId="{7B7E94D8-A8C1-4668-9417-A8B90584491B}">
      <dgm:prSet phldrT="[Text]"/>
      <dgm:spPr/>
      <dgm:t>
        <a:bodyPr/>
        <a:lstStyle/>
        <a:p>
          <a:r>
            <a:rPr lang="id-ID" dirty="0"/>
            <a:t>Siapa dan bagaimana merumuskan masalah tersebut untuk mengambil tindakan</a:t>
          </a:r>
        </a:p>
      </dgm:t>
    </dgm:pt>
    <dgm:pt modelId="{0D843599-C888-4D37-8C3B-E184AF64BF01}" type="parTrans" cxnId="{3C8DD9EB-3F6E-48A5-AE43-B50DFE3B6622}">
      <dgm:prSet/>
      <dgm:spPr/>
      <dgm:t>
        <a:bodyPr/>
        <a:lstStyle/>
        <a:p>
          <a:endParaRPr lang="id-ID"/>
        </a:p>
      </dgm:t>
    </dgm:pt>
    <dgm:pt modelId="{74A75C6B-3B42-4B16-BBC2-7F175EF45C7E}" type="sibTrans" cxnId="{3C8DD9EB-3F6E-48A5-AE43-B50DFE3B6622}">
      <dgm:prSet/>
      <dgm:spPr/>
      <dgm:t>
        <a:bodyPr/>
        <a:lstStyle/>
        <a:p>
          <a:endParaRPr lang="id-ID"/>
        </a:p>
      </dgm:t>
    </dgm:pt>
    <dgm:pt modelId="{63C05663-78A3-4059-83B8-E42776330841}">
      <dgm:prSet phldrT="[Text]"/>
      <dgm:spPr/>
      <dgm:t>
        <a:bodyPr/>
        <a:lstStyle/>
        <a:p>
          <a:r>
            <a:rPr lang="id-ID" dirty="0"/>
            <a:t>Sikap apa yang diambil oleh eksekutif dan legislatif</a:t>
          </a:r>
        </a:p>
      </dgm:t>
    </dgm:pt>
    <dgm:pt modelId="{4E3992EC-A1E5-4D55-A2EC-845E31E27305}" type="parTrans" cxnId="{E325EDEB-23EB-4F32-B745-3385E4FE1C8C}">
      <dgm:prSet/>
      <dgm:spPr/>
      <dgm:t>
        <a:bodyPr/>
        <a:lstStyle/>
        <a:p>
          <a:endParaRPr lang="id-ID"/>
        </a:p>
      </dgm:t>
    </dgm:pt>
    <dgm:pt modelId="{DB3EB8AC-7E6D-492D-9906-18C93BE74B96}" type="sibTrans" cxnId="{E325EDEB-23EB-4F32-B745-3385E4FE1C8C}">
      <dgm:prSet/>
      <dgm:spPr/>
      <dgm:t>
        <a:bodyPr/>
        <a:lstStyle/>
        <a:p>
          <a:endParaRPr lang="id-ID"/>
        </a:p>
      </dgm:t>
    </dgm:pt>
    <dgm:pt modelId="{39D26B7C-F5B6-441A-8238-6DFA2D546C34}">
      <dgm:prSet phldrT="[Text]"/>
      <dgm:spPr/>
      <dgm:t>
        <a:bodyPr/>
        <a:lstStyle/>
        <a:p>
          <a:r>
            <a:rPr lang="id-ID" dirty="0"/>
            <a:t>Bagaimana kebijakan tersebut diterapkan</a:t>
          </a:r>
        </a:p>
      </dgm:t>
    </dgm:pt>
    <dgm:pt modelId="{1CFAA1CE-DDF0-41DE-90F9-3BCE7005A4B3}" type="parTrans" cxnId="{AD1D86F8-42AE-4437-B139-B4070C2BC316}">
      <dgm:prSet/>
      <dgm:spPr/>
      <dgm:t>
        <a:bodyPr/>
        <a:lstStyle/>
        <a:p>
          <a:endParaRPr lang="id-ID"/>
        </a:p>
      </dgm:t>
    </dgm:pt>
    <dgm:pt modelId="{5648D0B9-EC43-4498-A5B5-234BCB91D5C3}" type="sibTrans" cxnId="{AD1D86F8-42AE-4437-B139-B4070C2BC316}">
      <dgm:prSet/>
      <dgm:spPr/>
      <dgm:t>
        <a:bodyPr/>
        <a:lstStyle/>
        <a:p>
          <a:endParaRPr lang="id-ID"/>
        </a:p>
      </dgm:t>
    </dgm:pt>
    <dgm:pt modelId="{86697122-05A3-4F38-B5FA-D236CD24BBDA}">
      <dgm:prSet phldrT="[Text]"/>
      <dgm:spPr/>
      <dgm:t>
        <a:bodyPr/>
        <a:lstStyle/>
        <a:p>
          <a:r>
            <a:rPr lang="id-ID" dirty="0"/>
            <a:t>Bagaimana  Kebijakan tersebut dievaluasi</a:t>
          </a:r>
        </a:p>
      </dgm:t>
    </dgm:pt>
    <dgm:pt modelId="{C0273462-AE08-47C5-99A9-0295B37D919A}" type="parTrans" cxnId="{D502C50B-7798-4E54-8CC7-133F063BC8AC}">
      <dgm:prSet/>
      <dgm:spPr/>
      <dgm:t>
        <a:bodyPr/>
        <a:lstStyle/>
        <a:p>
          <a:endParaRPr lang="id-ID"/>
        </a:p>
      </dgm:t>
    </dgm:pt>
    <dgm:pt modelId="{FD4F73AC-EED0-4130-86A1-FB000EBE2290}" type="sibTrans" cxnId="{D502C50B-7798-4E54-8CC7-133F063BC8AC}">
      <dgm:prSet/>
      <dgm:spPr/>
      <dgm:t>
        <a:bodyPr/>
        <a:lstStyle/>
        <a:p>
          <a:endParaRPr lang="id-ID"/>
        </a:p>
      </dgm:t>
    </dgm:pt>
    <dgm:pt modelId="{6EB7B490-3F39-4CE1-B7CA-8717F57BF75F}">
      <dgm:prSet/>
      <dgm:spPr/>
      <dgm:t>
        <a:bodyPr/>
        <a:lstStyle/>
        <a:p>
          <a:r>
            <a:rPr lang="id-ID" dirty="0"/>
            <a:t>Masalah Timbul</a:t>
          </a:r>
        </a:p>
      </dgm:t>
    </dgm:pt>
    <dgm:pt modelId="{FE559870-E95B-4C46-8DD3-51BC822D945E}" type="parTrans" cxnId="{1E6EDC23-F365-4308-A25F-0DB768159F37}">
      <dgm:prSet/>
      <dgm:spPr/>
      <dgm:t>
        <a:bodyPr/>
        <a:lstStyle/>
        <a:p>
          <a:endParaRPr lang="id-ID"/>
        </a:p>
      </dgm:t>
    </dgm:pt>
    <dgm:pt modelId="{FAA132C7-BA67-45D3-B5D8-07E8191AAAE3}" type="sibTrans" cxnId="{1E6EDC23-F365-4308-A25F-0DB768159F37}">
      <dgm:prSet/>
      <dgm:spPr/>
      <dgm:t>
        <a:bodyPr/>
        <a:lstStyle/>
        <a:p>
          <a:endParaRPr lang="id-ID"/>
        </a:p>
      </dgm:t>
    </dgm:pt>
    <dgm:pt modelId="{CFDF851A-3163-443D-A415-48612C36A70E}" type="pres">
      <dgm:prSet presAssocID="{9A0EE157-1520-46B5-9FD5-01A4CB78E009}" presName="cycle" presStyleCnt="0">
        <dgm:presLayoutVars>
          <dgm:dir/>
          <dgm:resizeHandles val="exact"/>
        </dgm:presLayoutVars>
      </dgm:prSet>
      <dgm:spPr/>
    </dgm:pt>
    <dgm:pt modelId="{D4E5EEDA-5137-438F-B623-8E9E62BE4433}" type="pres">
      <dgm:prSet presAssocID="{C0A87B83-C935-4C7F-868D-761A1D967BB8}" presName="dummy" presStyleCnt="0"/>
      <dgm:spPr/>
    </dgm:pt>
    <dgm:pt modelId="{F4CF20A9-8E10-4519-B4A4-113BCFD31D47}" type="pres">
      <dgm:prSet presAssocID="{C0A87B83-C935-4C7F-868D-761A1D967BB8}" presName="node" presStyleLbl="revTx" presStyleIdx="0" presStyleCnt="6">
        <dgm:presLayoutVars>
          <dgm:bulletEnabled val="1"/>
        </dgm:presLayoutVars>
      </dgm:prSet>
      <dgm:spPr/>
    </dgm:pt>
    <dgm:pt modelId="{16D56EDB-33D3-4F25-AA3F-7503AAC3447F}" type="pres">
      <dgm:prSet presAssocID="{94B9A317-C8EF-44BF-B684-09F91ED5318B}" presName="sibTrans" presStyleLbl="node1" presStyleIdx="0" presStyleCnt="6"/>
      <dgm:spPr/>
    </dgm:pt>
    <dgm:pt modelId="{183324E5-758C-4704-9A30-1A2A13592C17}" type="pres">
      <dgm:prSet presAssocID="{7B7E94D8-A8C1-4668-9417-A8B90584491B}" presName="dummy" presStyleCnt="0"/>
      <dgm:spPr/>
    </dgm:pt>
    <dgm:pt modelId="{988F18B3-B168-44E4-9ABA-C5501F5C9C78}" type="pres">
      <dgm:prSet presAssocID="{7B7E94D8-A8C1-4668-9417-A8B90584491B}" presName="node" presStyleLbl="revTx" presStyleIdx="1" presStyleCnt="6">
        <dgm:presLayoutVars>
          <dgm:bulletEnabled val="1"/>
        </dgm:presLayoutVars>
      </dgm:prSet>
      <dgm:spPr/>
    </dgm:pt>
    <dgm:pt modelId="{89BFBA35-4372-44F1-85FF-3907EF955C79}" type="pres">
      <dgm:prSet presAssocID="{74A75C6B-3B42-4B16-BBC2-7F175EF45C7E}" presName="sibTrans" presStyleLbl="node1" presStyleIdx="1" presStyleCnt="6"/>
      <dgm:spPr/>
    </dgm:pt>
    <dgm:pt modelId="{BD0E3368-898A-4ABF-809B-74672906AB83}" type="pres">
      <dgm:prSet presAssocID="{63C05663-78A3-4059-83B8-E42776330841}" presName="dummy" presStyleCnt="0"/>
      <dgm:spPr/>
    </dgm:pt>
    <dgm:pt modelId="{E18E2FDD-4EAB-4C0D-AAED-EFC921B91AB6}" type="pres">
      <dgm:prSet presAssocID="{63C05663-78A3-4059-83B8-E42776330841}" presName="node" presStyleLbl="revTx" presStyleIdx="2" presStyleCnt="6">
        <dgm:presLayoutVars>
          <dgm:bulletEnabled val="1"/>
        </dgm:presLayoutVars>
      </dgm:prSet>
      <dgm:spPr/>
    </dgm:pt>
    <dgm:pt modelId="{91064A0C-DDE7-4441-83D3-581B46C586CA}" type="pres">
      <dgm:prSet presAssocID="{DB3EB8AC-7E6D-492D-9906-18C93BE74B96}" presName="sibTrans" presStyleLbl="node1" presStyleIdx="2" presStyleCnt="6"/>
      <dgm:spPr/>
    </dgm:pt>
    <dgm:pt modelId="{2CD1E911-BC0B-42AD-9346-77E8374A3D56}" type="pres">
      <dgm:prSet presAssocID="{39D26B7C-F5B6-441A-8238-6DFA2D546C34}" presName="dummy" presStyleCnt="0"/>
      <dgm:spPr/>
    </dgm:pt>
    <dgm:pt modelId="{CE63EA81-E223-439A-BEE7-FAEAAD09A198}" type="pres">
      <dgm:prSet presAssocID="{39D26B7C-F5B6-441A-8238-6DFA2D546C34}" presName="node" presStyleLbl="revTx" presStyleIdx="3" presStyleCnt="6">
        <dgm:presLayoutVars>
          <dgm:bulletEnabled val="1"/>
        </dgm:presLayoutVars>
      </dgm:prSet>
      <dgm:spPr/>
    </dgm:pt>
    <dgm:pt modelId="{FA49E8F3-F1F1-4C52-8BEC-BA370B00EA99}" type="pres">
      <dgm:prSet presAssocID="{5648D0B9-EC43-4498-A5B5-234BCB91D5C3}" presName="sibTrans" presStyleLbl="node1" presStyleIdx="3" presStyleCnt="6"/>
      <dgm:spPr/>
    </dgm:pt>
    <dgm:pt modelId="{1CF4A58E-2F38-4702-9E52-366700EA1AB2}" type="pres">
      <dgm:prSet presAssocID="{86697122-05A3-4F38-B5FA-D236CD24BBDA}" presName="dummy" presStyleCnt="0"/>
      <dgm:spPr/>
    </dgm:pt>
    <dgm:pt modelId="{2658B705-7F42-4BE3-9FA8-7AC4E6650760}" type="pres">
      <dgm:prSet presAssocID="{86697122-05A3-4F38-B5FA-D236CD24BBDA}" presName="node" presStyleLbl="revTx" presStyleIdx="4" presStyleCnt="6">
        <dgm:presLayoutVars>
          <dgm:bulletEnabled val="1"/>
        </dgm:presLayoutVars>
      </dgm:prSet>
      <dgm:spPr/>
    </dgm:pt>
    <dgm:pt modelId="{3448519B-0CCC-4395-A20E-9CF5DD7F24BF}" type="pres">
      <dgm:prSet presAssocID="{FD4F73AC-EED0-4130-86A1-FB000EBE2290}" presName="sibTrans" presStyleLbl="node1" presStyleIdx="4" presStyleCnt="6"/>
      <dgm:spPr/>
    </dgm:pt>
    <dgm:pt modelId="{F1738EE6-0E0F-4E69-B594-015A645EAF66}" type="pres">
      <dgm:prSet presAssocID="{6EB7B490-3F39-4CE1-B7CA-8717F57BF75F}" presName="dummy" presStyleCnt="0"/>
      <dgm:spPr/>
    </dgm:pt>
    <dgm:pt modelId="{A04B8007-49E3-4622-AC3B-69D15B83B25B}" type="pres">
      <dgm:prSet presAssocID="{6EB7B490-3F39-4CE1-B7CA-8717F57BF75F}" presName="node" presStyleLbl="revTx" presStyleIdx="5" presStyleCnt="6">
        <dgm:presLayoutVars>
          <dgm:bulletEnabled val="1"/>
        </dgm:presLayoutVars>
      </dgm:prSet>
      <dgm:spPr/>
    </dgm:pt>
    <dgm:pt modelId="{A91247EB-7E77-4C93-8EF6-68CF3AB1BEE4}" type="pres">
      <dgm:prSet presAssocID="{FAA132C7-BA67-45D3-B5D8-07E8191AAAE3}" presName="sibTrans" presStyleLbl="node1" presStyleIdx="5" presStyleCnt="6"/>
      <dgm:spPr/>
    </dgm:pt>
  </dgm:ptLst>
  <dgm:cxnLst>
    <dgm:cxn modelId="{73D1E008-FB45-4998-9D8F-C76A85626648}" type="presOf" srcId="{9A0EE157-1520-46B5-9FD5-01A4CB78E009}" destId="{CFDF851A-3163-443D-A415-48612C36A70E}" srcOrd="0" destOrd="0" presId="urn:microsoft.com/office/officeart/2005/8/layout/cycle1"/>
    <dgm:cxn modelId="{1C0FB10A-D6CE-42E6-9570-62E58396DDDE}" type="presOf" srcId="{39D26B7C-F5B6-441A-8238-6DFA2D546C34}" destId="{CE63EA81-E223-439A-BEE7-FAEAAD09A198}" srcOrd="0" destOrd="0" presId="urn:microsoft.com/office/officeart/2005/8/layout/cycle1"/>
    <dgm:cxn modelId="{D502C50B-7798-4E54-8CC7-133F063BC8AC}" srcId="{9A0EE157-1520-46B5-9FD5-01A4CB78E009}" destId="{86697122-05A3-4F38-B5FA-D236CD24BBDA}" srcOrd="4" destOrd="0" parTransId="{C0273462-AE08-47C5-99A9-0295B37D919A}" sibTransId="{FD4F73AC-EED0-4130-86A1-FB000EBE2290}"/>
    <dgm:cxn modelId="{36E2401A-F183-4361-B82E-C2D807AF9261}" type="presOf" srcId="{94B9A317-C8EF-44BF-B684-09F91ED5318B}" destId="{16D56EDB-33D3-4F25-AA3F-7503AAC3447F}" srcOrd="0" destOrd="0" presId="urn:microsoft.com/office/officeart/2005/8/layout/cycle1"/>
    <dgm:cxn modelId="{1E6EDC23-F365-4308-A25F-0DB768159F37}" srcId="{9A0EE157-1520-46B5-9FD5-01A4CB78E009}" destId="{6EB7B490-3F39-4CE1-B7CA-8717F57BF75F}" srcOrd="5" destOrd="0" parTransId="{FE559870-E95B-4C46-8DD3-51BC822D945E}" sibTransId="{FAA132C7-BA67-45D3-B5D8-07E8191AAAE3}"/>
    <dgm:cxn modelId="{6F6BF72A-A58E-404B-8B3E-DD352C103AD2}" type="presOf" srcId="{DB3EB8AC-7E6D-492D-9906-18C93BE74B96}" destId="{91064A0C-DDE7-4441-83D3-581B46C586CA}" srcOrd="0" destOrd="0" presId="urn:microsoft.com/office/officeart/2005/8/layout/cycle1"/>
    <dgm:cxn modelId="{67C56035-3221-4D62-895B-24008BE1F4C0}" type="presOf" srcId="{FD4F73AC-EED0-4130-86A1-FB000EBE2290}" destId="{3448519B-0CCC-4395-A20E-9CF5DD7F24BF}" srcOrd="0" destOrd="0" presId="urn:microsoft.com/office/officeart/2005/8/layout/cycle1"/>
    <dgm:cxn modelId="{2CED354A-2A6D-4AE7-84FE-6CA8A7AD68AD}" type="presOf" srcId="{FAA132C7-BA67-45D3-B5D8-07E8191AAAE3}" destId="{A91247EB-7E77-4C93-8EF6-68CF3AB1BEE4}" srcOrd="0" destOrd="0" presId="urn:microsoft.com/office/officeart/2005/8/layout/cycle1"/>
    <dgm:cxn modelId="{FE3D4674-C714-46B0-A520-A7457C283E61}" type="presOf" srcId="{6EB7B490-3F39-4CE1-B7CA-8717F57BF75F}" destId="{A04B8007-49E3-4622-AC3B-69D15B83B25B}" srcOrd="0" destOrd="0" presId="urn:microsoft.com/office/officeart/2005/8/layout/cycle1"/>
    <dgm:cxn modelId="{B1F4207C-839A-4CFF-8E96-A627EDE31E36}" type="presOf" srcId="{86697122-05A3-4F38-B5FA-D236CD24BBDA}" destId="{2658B705-7F42-4BE3-9FA8-7AC4E6650760}" srcOrd="0" destOrd="0" presId="urn:microsoft.com/office/officeart/2005/8/layout/cycle1"/>
    <dgm:cxn modelId="{A7D1E98C-ABC0-4582-8935-CBAB1E46B365}" type="presOf" srcId="{5648D0B9-EC43-4498-A5B5-234BCB91D5C3}" destId="{FA49E8F3-F1F1-4C52-8BEC-BA370B00EA99}" srcOrd="0" destOrd="0" presId="urn:microsoft.com/office/officeart/2005/8/layout/cycle1"/>
    <dgm:cxn modelId="{893090A6-3698-4C27-A7F2-DBE2DDEEAE54}" type="presOf" srcId="{7B7E94D8-A8C1-4668-9417-A8B90584491B}" destId="{988F18B3-B168-44E4-9ABA-C5501F5C9C78}" srcOrd="0" destOrd="0" presId="urn:microsoft.com/office/officeart/2005/8/layout/cycle1"/>
    <dgm:cxn modelId="{17478DD4-E29B-462F-AD75-4D35C8920AE1}" srcId="{9A0EE157-1520-46B5-9FD5-01A4CB78E009}" destId="{C0A87B83-C935-4C7F-868D-761A1D967BB8}" srcOrd="0" destOrd="0" parTransId="{96FD9805-575F-49F9-BC74-E5A7E491C978}" sibTransId="{94B9A317-C8EF-44BF-B684-09F91ED5318B}"/>
    <dgm:cxn modelId="{AE568EE9-FEB6-470E-9BD3-8A2849BC2122}" type="presOf" srcId="{C0A87B83-C935-4C7F-868D-761A1D967BB8}" destId="{F4CF20A9-8E10-4519-B4A4-113BCFD31D47}" srcOrd="0" destOrd="0" presId="urn:microsoft.com/office/officeart/2005/8/layout/cycle1"/>
    <dgm:cxn modelId="{3C8DD9EB-3F6E-48A5-AE43-B50DFE3B6622}" srcId="{9A0EE157-1520-46B5-9FD5-01A4CB78E009}" destId="{7B7E94D8-A8C1-4668-9417-A8B90584491B}" srcOrd="1" destOrd="0" parTransId="{0D843599-C888-4D37-8C3B-E184AF64BF01}" sibTransId="{74A75C6B-3B42-4B16-BBC2-7F175EF45C7E}"/>
    <dgm:cxn modelId="{E325EDEB-23EB-4F32-B745-3385E4FE1C8C}" srcId="{9A0EE157-1520-46B5-9FD5-01A4CB78E009}" destId="{63C05663-78A3-4059-83B8-E42776330841}" srcOrd="2" destOrd="0" parTransId="{4E3992EC-A1E5-4D55-A2EC-845E31E27305}" sibTransId="{DB3EB8AC-7E6D-492D-9906-18C93BE74B96}"/>
    <dgm:cxn modelId="{AD1D86F8-42AE-4437-B139-B4070C2BC316}" srcId="{9A0EE157-1520-46B5-9FD5-01A4CB78E009}" destId="{39D26B7C-F5B6-441A-8238-6DFA2D546C34}" srcOrd="3" destOrd="0" parTransId="{1CFAA1CE-DDF0-41DE-90F9-3BCE7005A4B3}" sibTransId="{5648D0B9-EC43-4498-A5B5-234BCB91D5C3}"/>
    <dgm:cxn modelId="{CF3571FC-2449-4E8D-91D6-4AA06244D5C9}" type="presOf" srcId="{63C05663-78A3-4059-83B8-E42776330841}" destId="{E18E2FDD-4EAB-4C0D-AAED-EFC921B91AB6}" srcOrd="0" destOrd="0" presId="urn:microsoft.com/office/officeart/2005/8/layout/cycle1"/>
    <dgm:cxn modelId="{B88BF0FF-24AA-49DA-A077-C23DDE40B2A9}" type="presOf" srcId="{74A75C6B-3B42-4B16-BBC2-7F175EF45C7E}" destId="{89BFBA35-4372-44F1-85FF-3907EF955C79}" srcOrd="0" destOrd="0" presId="urn:microsoft.com/office/officeart/2005/8/layout/cycle1"/>
    <dgm:cxn modelId="{CD7F6041-5A75-42B2-B31C-DF31AE92575A}" type="presParOf" srcId="{CFDF851A-3163-443D-A415-48612C36A70E}" destId="{D4E5EEDA-5137-438F-B623-8E9E62BE4433}" srcOrd="0" destOrd="0" presId="urn:microsoft.com/office/officeart/2005/8/layout/cycle1"/>
    <dgm:cxn modelId="{81E6FA16-3BDC-4DB2-9B6A-4C36F898D243}" type="presParOf" srcId="{CFDF851A-3163-443D-A415-48612C36A70E}" destId="{F4CF20A9-8E10-4519-B4A4-113BCFD31D47}" srcOrd="1" destOrd="0" presId="urn:microsoft.com/office/officeart/2005/8/layout/cycle1"/>
    <dgm:cxn modelId="{7709330E-B5F5-4CC3-A240-DF7D7F988177}" type="presParOf" srcId="{CFDF851A-3163-443D-A415-48612C36A70E}" destId="{16D56EDB-33D3-4F25-AA3F-7503AAC3447F}" srcOrd="2" destOrd="0" presId="urn:microsoft.com/office/officeart/2005/8/layout/cycle1"/>
    <dgm:cxn modelId="{F8221EF3-4BA0-4BEC-B9D8-4B4EED7A062D}" type="presParOf" srcId="{CFDF851A-3163-443D-A415-48612C36A70E}" destId="{183324E5-758C-4704-9A30-1A2A13592C17}" srcOrd="3" destOrd="0" presId="urn:microsoft.com/office/officeart/2005/8/layout/cycle1"/>
    <dgm:cxn modelId="{8197D8C4-6BD1-4420-B8E6-1BC3664FAF74}" type="presParOf" srcId="{CFDF851A-3163-443D-A415-48612C36A70E}" destId="{988F18B3-B168-44E4-9ABA-C5501F5C9C78}" srcOrd="4" destOrd="0" presId="urn:microsoft.com/office/officeart/2005/8/layout/cycle1"/>
    <dgm:cxn modelId="{2233ED87-658D-4DD3-ACCD-A7348AFF6D81}" type="presParOf" srcId="{CFDF851A-3163-443D-A415-48612C36A70E}" destId="{89BFBA35-4372-44F1-85FF-3907EF955C79}" srcOrd="5" destOrd="0" presId="urn:microsoft.com/office/officeart/2005/8/layout/cycle1"/>
    <dgm:cxn modelId="{931732D1-4C78-49E8-97BD-8EBBC81B2083}" type="presParOf" srcId="{CFDF851A-3163-443D-A415-48612C36A70E}" destId="{BD0E3368-898A-4ABF-809B-74672906AB83}" srcOrd="6" destOrd="0" presId="urn:microsoft.com/office/officeart/2005/8/layout/cycle1"/>
    <dgm:cxn modelId="{7C0403C0-696B-4B07-8D15-4C694698E5EF}" type="presParOf" srcId="{CFDF851A-3163-443D-A415-48612C36A70E}" destId="{E18E2FDD-4EAB-4C0D-AAED-EFC921B91AB6}" srcOrd="7" destOrd="0" presId="urn:microsoft.com/office/officeart/2005/8/layout/cycle1"/>
    <dgm:cxn modelId="{23286B96-EA44-4781-8BEC-1EEF725C33A6}" type="presParOf" srcId="{CFDF851A-3163-443D-A415-48612C36A70E}" destId="{91064A0C-DDE7-4441-83D3-581B46C586CA}" srcOrd="8" destOrd="0" presId="urn:microsoft.com/office/officeart/2005/8/layout/cycle1"/>
    <dgm:cxn modelId="{358AB0A8-1A13-4FAB-8B35-7E72856A1E4E}" type="presParOf" srcId="{CFDF851A-3163-443D-A415-48612C36A70E}" destId="{2CD1E911-BC0B-42AD-9346-77E8374A3D56}" srcOrd="9" destOrd="0" presId="urn:microsoft.com/office/officeart/2005/8/layout/cycle1"/>
    <dgm:cxn modelId="{48A15AD4-80C7-453C-A6FE-ECDDB45A3BB9}" type="presParOf" srcId="{CFDF851A-3163-443D-A415-48612C36A70E}" destId="{CE63EA81-E223-439A-BEE7-FAEAAD09A198}" srcOrd="10" destOrd="0" presId="urn:microsoft.com/office/officeart/2005/8/layout/cycle1"/>
    <dgm:cxn modelId="{D0EA46FE-08F3-4B68-AA0E-09F0616F6512}" type="presParOf" srcId="{CFDF851A-3163-443D-A415-48612C36A70E}" destId="{FA49E8F3-F1F1-4C52-8BEC-BA370B00EA99}" srcOrd="11" destOrd="0" presId="urn:microsoft.com/office/officeart/2005/8/layout/cycle1"/>
    <dgm:cxn modelId="{E112B8FA-DD87-46BA-A0C1-7E48CC8D713D}" type="presParOf" srcId="{CFDF851A-3163-443D-A415-48612C36A70E}" destId="{1CF4A58E-2F38-4702-9E52-366700EA1AB2}" srcOrd="12" destOrd="0" presId="urn:microsoft.com/office/officeart/2005/8/layout/cycle1"/>
    <dgm:cxn modelId="{693450D6-0469-4604-82F1-EC40534F5890}" type="presParOf" srcId="{CFDF851A-3163-443D-A415-48612C36A70E}" destId="{2658B705-7F42-4BE3-9FA8-7AC4E6650760}" srcOrd="13" destOrd="0" presId="urn:microsoft.com/office/officeart/2005/8/layout/cycle1"/>
    <dgm:cxn modelId="{7E5FC6C7-9310-4D60-9BC2-2F112D6C8F26}" type="presParOf" srcId="{CFDF851A-3163-443D-A415-48612C36A70E}" destId="{3448519B-0CCC-4395-A20E-9CF5DD7F24BF}" srcOrd="14" destOrd="0" presId="urn:microsoft.com/office/officeart/2005/8/layout/cycle1"/>
    <dgm:cxn modelId="{F2EA0793-0681-4507-82FF-D70A3017EE9F}" type="presParOf" srcId="{CFDF851A-3163-443D-A415-48612C36A70E}" destId="{F1738EE6-0E0F-4E69-B594-015A645EAF66}" srcOrd="15" destOrd="0" presId="urn:microsoft.com/office/officeart/2005/8/layout/cycle1"/>
    <dgm:cxn modelId="{B7CA1CEA-EB34-4201-9D56-8F258203FCAB}" type="presParOf" srcId="{CFDF851A-3163-443D-A415-48612C36A70E}" destId="{A04B8007-49E3-4622-AC3B-69D15B83B25B}" srcOrd="16" destOrd="0" presId="urn:microsoft.com/office/officeart/2005/8/layout/cycle1"/>
    <dgm:cxn modelId="{AC6DA5D1-BB49-49F7-AC26-FAD90B6BF074}" type="presParOf" srcId="{CFDF851A-3163-443D-A415-48612C36A70E}" destId="{A91247EB-7E77-4C93-8EF6-68CF3AB1BEE4}"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F20A9-8E10-4519-B4A4-113BCFD31D47}">
      <dsp:nvSpPr>
        <dsp:cNvPr id="0" name=""/>
        <dsp:cNvSpPr/>
      </dsp:nvSpPr>
      <dsp:spPr>
        <a:xfrm>
          <a:off x="5252914" y="13616"/>
          <a:ext cx="1134186" cy="113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d-ID" sz="1100" kern="1200" dirty="0"/>
            <a:t>Masuk ke dalam agenda pemerintah</a:t>
          </a:r>
        </a:p>
      </dsp:txBody>
      <dsp:txXfrm>
        <a:off x="5252914" y="13616"/>
        <a:ext cx="1134186" cy="1134186"/>
      </dsp:txXfrm>
    </dsp:sp>
    <dsp:sp modelId="{16D56EDB-33D3-4F25-AA3F-7503AAC3447F}">
      <dsp:nvSpPr>
        <dsp:cNvPr id="0" name=""/>
        <dsp:cNvSpPr/>
      </dsp:nvSpPr>
      <dsp:spPr>
        <a:xfrm>
          <a:off x="1783999" y="2030"/>
          <a:ext cx="5541076" cy="5541076"/>
        </a:xfrm>
        <a:prstGeom prst="circularArrow">
          <a:avLst>
            <a:gd name="adj1" fmla="val 3991"/>
            <a:gd name="adj2" fmla="val 250395"/>
            <a:gd name="adj3" fmla="val 20572734"/>
            <a:gd name="adj4" fmla="val 18983463"/>
            <a:gd name="adj5" fmla="val 4657"/>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88F18B3-B168-44E4-9ABA-C5501F5C9C78}">
      <dsp:nvSpPr>
        <dsp:cNvPr id="0" name=""/>
        <dsp:cNvSpPr/>
      </dsp:nvSpPr>
      <dsp:spPr>
        <a:xfrm>
          <a:off x="6518385" y="2205475"/>
          <a:ext cx="1134186" cy="113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d-ID" sz="1100" kern="1200" dirty="0"/>
            <a:t>Siapa dan bagaimana merumuskan masalah tersebut untuk mengambil tindakan</a:t>
          </a:r>
        </a:p>
      </dsp:txBody>
      <dsp:txXfrm>
        <a:off x="6518385" y="2205475"/>
        <a:ext cx="1134186" cy="1134186"/>
      </dsp:txXfrm>
    </dsp:sp>
    <dsp:sp modelId="{89BFBA35-4372-44F1-85FF-3907EF955C79}">
      <dsp:nvSpPr>
        <dsp:cNvPr id="0" name=""/>
        <dsp:cNvSpPr/>
      </dsp:nvSpPr>
      <dsp:spPr>
        <a:xfrm>
          <a:off x="1783999" y="2030"/>
          <a:ext cx="5541076" cy="5541076"/>
        </a:xfrm>
        <a:prstGeom prst="circularArrow">
          <a:avLst>
            <a:gd name="adj1" fmla="val 3991"/>
            <a:gd name="adj2" fmla="val 250395"/>
            <a:gd name="adj3" fmla="val 2366142"/>
            <a:gd name="adj4" fmla="val 776871"/>
            <a:gd name="adj5" fmla="val 4657"/>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18E2FDD-4EAB-4C0D-AAED-EFC921B91AB6}">
      <dsp:nvSpPr>
        <dsp:cNvPr id="0" name=""/>
        <dsp:cNvSpPr/>
      </dsp:nvSpPr>
      <dsp:spPr>
        <a:xfrm>
          <a:off x="5252914" y="4397335"/>
          <a:ext cx="1134186" cy="113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d-ID" sz="1100" kern="1200" dirty="0"/>
            <a:t>Sikap apa yang diambil oleh eksekutif dan legislatif</a:t>
          </a:r>
        </a:p>
      </dsp:txBody>
      <dsp:txXfrm>
        <a:off x="5252914" y="4397335"/>
        <a:ext cx="1134186" cy="1134186"/>
      </dsp:txXfrm>
    </dsp:sp>
    <dsp:sp modelId="{91064A0C-DDE7-4441-83D3-581B46C586CA}">
      <dsp:nvSpPr>
        <dsp:cNvPr id="0" name=""/>
        <dsp:cNvSpPr/>
      </dsp:nvSpPr>
      <dsp:spPr>
        <a:xfrm>
          <a:off x="1783999" y="2030"/>
          <a:ext cx="5541076" cy="5541076"/>
        </a:xfrm>
        <a:prstGeom prst="circularArrow">
          <a:avLst>
            <a:gd name="adj1" fmla="val 3991"/>
            <a:gd name="adj2" fmla="val 250395"/>
            <a:gd name="adj3" fmla="val 6110672"/>
            <a:gd name="adj4" fmla="val 4438933"/>
            <a:gd name="adj5" fmla="val 4657"/>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E63EA81-E223-439A-BEE7-FAEAAD09A198}">
      <dsp:nvSpPr>
        <dsp:cNvPr id="0" name=""/>
        <dsp:cNvSpPr/>
      </dsp:nvSpPr>
      <dsp:spPr>
        <a:xfrm>
          <a:off x="2721973" y="4397335"/>
          <a:ext cx="1134186" cy="113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d-ID" sz="1100" kern="1200" dirty="0"/>
            <a:t>Bagaimana kebijakan tersebut diterapkan</a:t>
          </a:r>
        </a:p>
      </dsp:txBody>
      <dsp:txXfrm>
        <a:off x="2721973" y="4397335"/>
        <a:ext cx="1134186" cy="1134186"/>
      </dsp:txXfrm>
    </dsp:sp>
    <dsp:sp modelId="{FA49E8F3-F1F1-4C52-8BEC-BA370B00EA99}">
      <dsp:nvSpPr>
        <dsp:cNvPr id="0" name=""/>
        <dsp:cNvSpPr/>
      </dsp:nvSpPr>
      <dsp:spPr>
        <a:xfrm>
          <a:off x="1783999" y="2030"/>
          <a:ext cx="5541076" cy="5541076"/>
        </a:xfrm>
        <a:prstGeom prst="circularArrow">
          <a:avLst>
            <a:gd name="adj1" fmla="val 3991"/>
            <a:gd name="adj2" fmla="val 250395"/>
            <a:gd name="adj3" fmla="val 9772734"/>
            <a:gd name="adj4" fmla="val 8183463"/>
            <a:gd name="adj5" fmla="val 4657"/>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658B705-7F42-4BE3-9FA8-7AC4E6650760}">
      <dsp:nvSpPr>
        <dsp:cNvPr id="0" name=""/>
        <dsp:cNvSpPr/>
      </dsp:nvSpPr>
      <dsp:spPr>
        <a:xfrm>
          <a:off x="1456502" y="2205475"/>
          <a:ext cx="1134186" cy="113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d-ID" sz="1100" kern="1200" dirty="0"/>
            <a:t>Bagaimana  Kebijakan tersebut dievaluasi</a:t>
          </a:r>
        </a:p>
      </dsp:txBody>
      <dsp:txXfrm>
        <a:off x="1456502" y="2205475"/>
        <a:ext cx="1134186" cy="1134186"/>
      </dsp:txXfrm>
    </dsp:sp>
    <dsp:sp modelId="{3448519B-0CCC-4395-A20E-9CF5DD7F24BF}">
      <dsp:nvSpPr>
        <dsp:cNvPr id="0" name=""/>
        <dsp:cNvSpPr/>
      </dsp:nvSpPr>
      <dsp:spPr>
        <a:xfrm>
          <a:off x="1783999" y="2030"/>
          <a:ext cx="5541076" cy="5541076"/>
        </a:xfrm>
        <a:prstGeom prst="circularArrow">
          <a:avLst>
            <a:gd name="adj1" fmla="val 3991"/>
            <a:gd name="adj2" fmla="val 250395"/>
            <a:gd name="adj3" fmla="val 13166142"/>
            <a:gd name="adj4" fmla="val 11576871"/>
            <a:gd name="adj5" fmla="val 4657"/>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04B8007-49E3-4622-AC3B-69D15B83B25B}">
      <dsp:nvSpPr>
        <dsp:cNvPr id="0" name=""/>
        <dsp:cNvSpPr/>
      </dsp:nvSpPr>
      <dsp:spPr>
        <a:xfrm>
          <a:off x="2721973" y="13616"/>
          <a:ext cx="1134186" cy="113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d-ID" sz="1100" kern="1200" dirty="0"/>
            <a:t>Masalah Timbul</a:t>
          </a:r>
        </a:p>
      </dsp:txBody>
      <dsp:txXfrm>
        <a:off x="2721973" y="13616"/>
        <a:ext cx="1134186" cy="1134186"/>
      </dsp:txXfrm>
    </dsp:sp>
    <dsp:sp modelId="{A91247EB-7E77-4C93-8EF6-68CF3AB1BEE4}">
      <dsp:nvSpPr>
        <dsp:cNvPr id="0" name=""/>
        <dsp:cNvSpPr/>
      </dsp:nvSpPr>
      <dsp:spPr>
        <a:xfrm>
          <a:off x="1783999" y="2030"/>
          <a:ext cx="5541076" cy="5541076"/>
        </a:xfrm>
        <a:prstGeom prst="circularArrow">
          <a:avLst>
            <a:gd name="adj1" fmla="val 3991"/>
            <a:gd name="adj2" fmla="val 250395"/>
            <a:gd name="adj3" fmla="val 16910672"/>
            <a:gd name="adj4" fmla="val 15238933"/>
            <a:gd name="adj5" fmla="val 4657"/>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1EE21B-BF22-4722-AC71-A90A40FA5F4B}" type="datetimeFigureOut">
              <a:rPr lang="id-ID" smtClean="0"/>
              <a:pPr/>
              <a:t>01/04/2021</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4E9FA2-391F-428D-9C96-00C9BF8627AD}" type="slidenum">
              <a:rPr lang="id-ID" smtClean="0"/>
              <a:pPr/>
              <a:t>‹#›</a:t>
            </a:fld>
            <a:endParaRPr lang="id-ID"/>
          </a:p>
        </p:txBody>
      </p:sp>
    </p:spTree>
    <p:extLst>
      <p:ext uri="{BB962C8B-B14F-4D97-AF65-F5344CB8AC3E}">
        <p14:creationId xmlns:p14="http://schemas.microsoft.com/office/powerpoint/2010/main" val="4144545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34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DD2574-3E7D-4CA8-8AB8-35562B64546D}" type="slidenum">
              <a:rPr lang="en-US"/>
              <a:pPr/>
              <a:t>‹#›</a:t>
            </a:fld>
            <a:endParaRPr lang="en-US"/>
          </a:p>
        </p:txBody>
      </p:sp>
    </p:spTree>
    <p:extLst>
      <p:ext uri="{BB962C8B-B14F-4D97-AF65-F5344CB8AC3E}">
        <p14:creationId xmlns:p14="http://schemas.microsoft.com/office/powerpoint/2010/main" val="18390750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57200" algn="l"/>
                <a:tab pos="914400" algn="l"/>
                <a:tab pos="1371600" algn="l"/>
                <a:tab pos="1828800" algn="l"/>
                <a:tab pos="2286000" algn="l"/>
                <a:tab pos="2743200" algn="l"/>
              </a:tabLst>
              <a:defRPr sz="1200">
                <a:solidFill>
                  <a:srgbClr val="000000"/>
                </a:solidFill>
                <a:latin typeface="Times New Roman" pitchFamily="16" charset="0"/>
              </a:defRPr>
            </a:lvl1pPr>
            <a:lvl2pPr eaLnBrk="0" hangingPunct="0">
              <a:spcBef>
                <a:spcPct val="30000"/>
              </a:spcBef>
              <a:tabLst>
                <a:tab pos="457200" algn="l"/>
                <a:tab pos="914400" algn="l"/>
                <a:tab pos="1371600" algn="l"/>
                <a:tab pos="1828800" algn="l"/>
                <a:tab pos="2286000" algn="l"/>
                <a:tab pos="2743200" algn="l"/>
              </a:tabLst>
              <a:defRPr sz="1200">
                <a:solidFill>
                  <a:srgbClr val="000000"/>
                </a:solidFill>
                <a:latin typeface="Times New Roman" pitchFamily="16" charset="0"/>
              </a:defRPr>
            </a:lvl2pPr>
            <a:lvl3pPr eaLnBrk="0" hangingPunct="0">
              <a:spcBef>
                <a:spcPct val="30000"/>
              </a:spcBef>
              <a:tabLst>
                <a:tab pos="457200" algn="l"/>
                <a:tab pos="914400" algn="l"/>
                <a:tab pos="1371600" algn="l"/>
                <a:tab pos="1828800" algn="l"/>
                <a:tab pos="2286000" algn="l"/>
                <a:tab pos="2743200" algn="l"/>
              </a:tabLst>
              <a:defRPr sz="1200">
                <a:solidFill>
                  <a:srgbClr val="000000"/>
                </a:solidFill>
                <a:latin typeface="Times New Roman" pitchFamily="16" charset="0"/>
              </a:defRPr>
            </a:lvl3pPr>
            <a:lvl4pPr eaLnBrk="0" hangingPunct="0">
              <a:spcBef>
                <a:spcPct val="30000"/>
              </a:spcBef>
              <a:tabLst>
                <a:tab pos="457200" algn="l"/>
                <a:tab pos="914400" algn="l"/>
                <a:tab pos="1371600" algn="l"/>
                <a:tab pos="1828800" algn="l"/>
                <a:tab pos="2286000" algn="l"/>
                <a:tab pos="2743200" algn="l"/>
              </a:tabLst>
              <a:defRPr sz="1200">
                <a:solidFill>
                  <a:srgbClr val="000000"/>
                </a:solidFill>
                <a:latin typeface="Times New Roman" pitchFamily="16" charset="0"/>
              </a:defRPr>
            </a:lvl4pPr>
            <a:lvl5pPr eaLnBrk="0" hangingPunct="0">
              <a:spcBef>
                <a:spcPct val="30000"/>
              </a:spcBef>
              <a:tabLst>
                <a:tab pos="457200" algn="l"/>
                <a:tab pos="914400" algn="l"/>
                <a:tab pos="1371600" algn="l"/>
                <a:tab pos="1828800" algn="l"/>
                <a:tab pos="2286000" algn="l"/>
                <a:tab pos="27432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1200">
                <a:solidFill>
                  <a:srgbClr val="000000"/>
                </a:solidFill>
                <a:latin typeface="Times New Roman" pitchFamily="16" charset="0"/>
              </a:defRPr>
            </a:lvl9pPr>
          </a:lstStyle>
          <a:p>
            <a:pPr eaLnBrk="1" hangingPunct="1">
              <a:spcBef>
                <a:spcPct val="0"/>
              </a:spcBef>
            </a:pPr>
            <a:fld id="{891531FA-E6DA-4B0F-B430-7E1ADD278875}" type="slidenum">
              <a:rPr lang="de-DE" altLang="id-ID" smtClean="0"/>
              <a:pPr eaLnBrk="1" hangingPunct="1">
                <a:spcBef>
                  <a:spcPct val="0"/>
                </a:spcBef>
              </a:pPr>
              <a:t>13</a:t>
            </a:fld>
            <a:endParaRPr lang="de-DE" altLang="id-ID"/>
          </a:p>
        </p:txBody>
      </p:sp>
      <p:sp>
        <p:nvSpPr>
          <p:cNvPr id="9625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Text Box 2"/>
          <p:cNvSpPr txBox="1">
            <a:spLocks noChangeArrowheads="1"/>
          </p:cNvSpPr>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ltLang="id-ID"/>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Master" Target="../slideMasters/slideMaster1.xml"/><Relationship Id="rId6" Type="http://schemas.openxmlformats.org/officeDocument/2006/relationships/oleObject" Target="../embeddings/oleObject3.bin"/><Relationship Id="rId5" Type="http://schemas.openxmlformats.org/officeDocument/2006/relationships/image" Target="../media/image2.pn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0" name="Rectangle 28"/>
          <p:cNvSpPr>
            <a:spLocks noChangeArrowheads="1"/>
          </p:cNvSpPr>
          <p:nvPr/>
        </p:nvSpPr>
        <p:spPr bwMode="gray">
          <a:xfrm>
            <a:off x="0" y="2971800"/>
            <a:ext cx="7086600" cy="457200"/>
          </a:xfrm>
          <a:prstGeom prst="rect">
            <a:avLst/>
          </a:prstGeom>
          <a:solidFill>
            <a:schemeClr val="tx1"/>
          </a:solidFill>
          <a:ln w="9525">
            <a:noFill/>
            <a:miter lim="800000"/>
            <a:headEnd/>
            <a:tailEnd/>
          </a:ln>
          <a:effectLst/>
        </p:spPr>
        <p:txBody>
          <a:bodyPr wrap="none" anchor="ctr"/>
          <a:lstStyle/>
          <a:p>
            <a:endParaRPr lang="en-US"/>
          </a:p>
        </p:txBody>
      </p:sp>
      <p:sp>
        <p:nvSpPr>
          <p:cNvPr id="3101" name="Rectangle 29"/>
          <p:cNvSpPr>
            <a:spLocks noChangeArrowheads="1"/>
          </p:cNvSpPr>
          <p:nvPr/>
        </p:nvSpPr>
        <p:spPr bwMode="ltGray">
          <a:xfrm>
            <a:off x="7086600" y="2971800"/>
            <a:ext cx="2057400" cy="457200"/>
          </a:xfrm>
          <a:prstGeom prst="rect">
            <a:avLst/>
          </a:prstGeom>
          <a:solidFill>
            <a:schemeClr val="tx2"/>
          </a:solidFill>
          <a:ln w="9525">
            <a:noFill/>
            <a:miter lim="800000"/>
            <a:headEnd/>
            <a:tailEnd/>
          </a:ln>
          <a:effectLst/>
        </p:spPr>
        <p:txBody>
          <a:bodyPr wrap="none" anchor="ctr"/>
          <a:lstStyle/>
          <a:p>
            <a:endParaRPr lang="en-US"/>
          </a:p>
        </p:txBody>
      </p:sp>
      <p:graphicFrame>
        <p:nvGraphicFramePr>
          <p:cNvPr id="3102" name="Object 30"/>
          <p:cNvGraphicFramePr>
            <a:graphicFrameLocks noChangeAspect="1"/>
          </p:cNvGraphicFramePr>
          <p:nvPr/>
        </p:nvGraphicFramePr>
        <p:xfrm>
          <a:off x="0" y="3429000"/>
          <a:ext cx="3009900" cy="1824038"/>
        </p:xfrm>
        <a:graphic>
          <a:graphicData uri="http://schemas.openxmlformats.org/presentationml/2006/ole">
            <mc:AlternateContent xmlns:mc="http://schemas.openxmlformats.org/markup-compatibility/2006">
              <mc:Choice xmlns:v="urn:schemas-microsoft-com:vml" Requires="v">
                <p:oleObj name="Image" r:id="rId2" imgW="6920635" imgH="4139683" progId="Photoshop.Image.6">
                  <p:embed/>
                </p:oleObj>
              </mc:Choice>
              <mc:Fallback>
                <p:oleObj name="Image" r:id="rId2" imgW="6920635" imgH="4139683" progId="Photoshop.Image.6">
                  <p:embed/>
                  <p:pic>
                    <p:nvPicPr>
                      <p:cNvPr id="0" name="Object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429000"/>
                        <a:ext cx="30099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3" name="Object 31"/>
          <p:cNvGraphicFramePr>
            <a:graphicFrameLocks noChangeAspect="1"/>
          </p:cNvGraphicFramePr>
          <p:nvPr/>
        </p:nvGraphicFramePr>
        <p:xfrm>
          <a:off x="3028950" y="3429000"/>
          <a:ext cx="4035425" cy="1828800"/>
        </p:xfrm>
        <a:graphic>
          <a:graphicData uri="http://schemas.openxmlformats.org/presentationml/2006/ole">
            <mc:AlternateContent xmlns:mc="http://schemas.openxmlformats.org/markup-compatibility/2006">
              <mc:Choice xmlns:v="urn:schemas-microsoft-com:vml" Requires="v">
                <p:oleObj name="Image" r:id="rId4" imgW="9155556" imgH="3733333" progId="Photoshop.Image.6">
                  <p:embed/>
                </p:oleObj>
              </mc:Choice>
              <mc:Fallback>
                <p:oleObj name="Image" r:id="rId4" imgW="9155556" imgH="3733333" progId="Photoshop.Image.6">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28950" y="3429000"/>
                        <a:ext cx="40354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4" name="Object 32"/>
          <p:cNvGraphicFramePr>
            <a:graphicFrameLocks noChangeAspect="1"/>
          </p:cNvGraphicFramePr>
          <p:nvPr/>
        </p:nvGraphicFramePr>
        <p:xfrm>
          <a:off x="7086600" y="3429000"/>
          <a:ext cx="2057400" cy="1828800"/>
        </p:xfrm>
        <a:graphic>
          <a:graphicData uri="http://schemas.openxmlformats.org/presentationml/2006/ole">
            <mc:AlternateContent xmlns:mc="http://schemas.openxmlformats.org/markup-compatibility/2006">
              <mc:Choice xmlns:v="urn:schemas-microsoft-com:vml" Requires="v">
                <p:oleObj name="Image" r:id="rId6" imgW="3250794" imgH="3276190" progId="Photoshop.Image.6">
                  <p:embed/>
                </p:oleObj>
              </mc:Choice>
              <mc:Fallback>
                <p:oleObj name="Image" r:id="rId6" imgW="3250794" imgH="3276190" progId="Photoshop.Image.6">
                  <p:embed/>
                  <p:pic>
                    <p:nvPicPr>
                      <p:cNvPr id="0" name="Object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7086600" y="3429000"/>
                        <a:ext cx="2057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6" name="AutoShape 34"/>
          <p:cNvSpPr>
            <a:spLocks noChangeArrowheads="1"/>
          </p:cNvSpPr>
          <p:nvPr/>
        </p:nvSpPr>
        <p:spPr bwMode="gray">
          <a:xfrm rot="-37800000">
            <a:off x="163513" y="3070225"/>
            <a:ext cx="381000" cy="228600"/>
          </a:xfrm>
          <a:prstGeom prst="triangle">
            <a:avLst>
              <a:gd name="adj" fmla="val 50000"/>
            </a:avLst>
          </a:prstGeom>
          <a:solidFill>
            <a:schemeClr val="bg2"/>
          </a:solidFill>
          <a:ln w="9525">
            <a:noFill/>
            <a:miter lim="800000"/>
            <a:headEnd/>
            <a:tailEnd/>
          </a:ln>
          <a:effectLst/>
        </p:spPr>
        <p:txBody>
          <a:bodyPr wrap="none" anchor="ctr"/>
          <a:lstStyle/>
          <a:p>
            <a:endParaRPr lang="en-US"/>
          </a:p>
        </p:txBody>
      </p:sp>
      <p:sp>
        <p:nvSpPr>
          <p:cNvPr id="3107" name="AutoShape 35"/>
          <p:cNvSpPr>
            <a:spLocks noChangeArrowheads="1"/>
          </p:cNvSpPr>
          <p:nvPr/>
        </p:nvSpPr>
        <p:spPr bwMode="gray">
          <a:xfrm rot="-37800000">
            <a:off x="468313" y="3070225"/>
            <a:ext cx="381000" cy="228600"/>
          </a:xfrm>
          <a:prstGeom prst="triangle">
            <a:avLst>
              <a:gd name="adj" fmla="val 50000"/>
            </a:avLst>
          </a:prstGeom>
          <a:solidFill>
            <a:schemeClr val="bg2">
              <a:alpha val="84000"/>
            </a:schemeClr>
          </a:solidFill>
          <a:ln w="9525">
            <a:noFill/>
            <a:miter lim="800000"/>
            <a:headEnd/>
            <a:tailEnd/>
          </a:ln>
          <a:effectLst/>
        </p:spPr>
        <p:txBody>
          <a:bodyPr wrap="none" anchor="ctr"/>
          <a:lstStyle/>
          <a:p>
            <a:endParaRPr lang="en-US"/>
          </a:p>
        </p:txBody>
      </p:sp>
      <p:sp>
        <p:nvSpPr>
          <p:cNvPr id="3108" name="AutoShape 36"/>
          <p:cNvSpPr>
            <a:spLocks noChangeArrowheads="1"/>
          </p:cNvSpPr>
          <p:nvPr/>
        </p:nvSpPr>
        <p:spPr bwMode="gray">
          <a:xfrm rot="-37800000">
            <a:off x="773113" y="3070225"/>
            <a:ext cx="381000" cy="228600"/>
          </a:xfrm>
          <a:prstGeom prst="triangle">
            <a:avLst>
              <a:gd name="adj" fmla="val 50000"/>
            </a:avLst>
          </a:prstGeom>
          <a:solidFill>
            <a:schemeClr val="bg2">
              <a:alpha val="56000"/>
            </a:schemeClr>
          </a:solidFill>
          <a:ln w="9525">
            <a:noFill/>
            <a:miter lim="800000"/>
            <a:headEnd/>
            <a:tailEnd/>
          </a:ln>
          <a:effectLst/>
        </p:spPr>
        <p:txBody>
          <a:bodyPr wrap="none" anchor="ctr"/>
          <a:lstStyle/>
          <a:p>
            <a:endParaRPr lang="en-US"/>
          </a:p>
        </p:txBody>
      </p:sp>
      <p:sp>
        <p:nvSpPr>
          <p:cNvPr id="3109" name="AutoShape 37"/>
          <p:cNvSpPr>
            <a:spLocks noChangeArrowheads="1"/>
          </p:cNvSpPr>
          <p:nvPr/>
        </p:nvSpPr>
        <p:spPr bwMode="gray">
          <a:xfrm rot="-37800000">
            <a:off x="1077913" y="3070225"/>
            <a:ext cx="381000" cy="228600"/>
          </a:xfrm>
          <a:prstGeom prst="triangle">
            <a:avLst>
              <a:gd name="adj" fmla="val 50000"/>
            </a:avLst>
          </a:prstGeom>
          <a:solidFill>
            <a:schemeClr val="bg2">
              <a:alpha val="27000"/>
            </a:schemeClr>
          </a:solidFill>
          <a:ln w="9525">
            <a:noFill/>
            <a:miter lim="800000"/>
            <a:headEnd/>
            <a:tailEnd/>
          </a:ln>
          <a:effectLst/>
        </p:spPr>
        <p:txBody>
          <a:bodyPr wrap="none" anchor="ctr"/>
          <a:lstStyle/>
          <a:p>
            <a:endParaRPr lang="en-US"/>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C778C6C3-FAC6-402A-A6CF-11112C90BA35}" type="slidenum">
              <a:rPr lang="en-US" smtClean="0"/>
              <a:pPr/>
              <a:t>‹#›</a:t>
            </a:fld>
            <a:endParaRPr lang="en-US"/>
          </a:p>
        </p:txBody>
      </p:sp>
      <p:sp>
        <p:nvSpPr>
          <p:cNvPr id="3074" name="Rectangle 2"/>
          <p:cNvSpPr>
            <a:spLocks noGrp="1" noChangeArrowheads="1"/>
          </p:cNvSpPr>
          <p:nvPr>
            <p:ph type="ctrTitle"/>
          </p:nvPr>
        </p:nvSpPr>
        <p:spPr bwMode="black">
          <a:xfrm>
            <a:off x="1143000" y="1676400"/>
            <a:ext cx="6172200" cy="1241425"/>
          </a:xfrm>
        </p:spPr>
        <p:txBody>
          <a:bodyPr/>
          <a:lstStyle>
            <a:lvl1pPr>
              <a:defRPr sz="4400">
                <a:solidFill>
                  <a:schemeClr val="tx2"/>
                </a:solidFill>
              </a:defRPr>
            </a:lvl1pPr>
          </a:lstStyle>
          <a:p>
            <a:r>
              <a:rPr lang="en-US"/>
              <a:t>Click to edit Master title style</a:t>
            </a:r>
          </a:p>
        </p:txBody>
      </p:sp>
      <p:sp>
        <p:nvSpPr>
          <p:cNvPr id="3075" name="Rectangle 3"/>
          <p:cNvSpPr>
            <a:spLocks noGrp="1" noChangeArrowheads="1"/>
          </p:cNvSpPr>
          <p:nvPr>
            <p:ph type="subTitle" idx="1"/>
          </p:nvPr>
        </p:nvSpPr>
        <p:spPr bwMode="white">
          <a:xfrm>
            <a:off x="1524000" y="2971800"/>
            <a:ext cx="5410200" cy="381000"/>
          </a:xfrm>
        </p:spPr>
        <p:txBody>
          <a:bodyPr/>
          <a:lstStyle>
            <a:lvl1pPr marL="0" indent="0" algn="ctr">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1614C4-8DD3-4117-A089-68606FEFC1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90550"/>
            <a:ext cx="2057400" cy="5734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90550"/>
            <a:ext cx="6019800" cy="5734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7C3068-D93E-4777-8191-193E778444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85950" y="590550"/>
            <a:ext cx="5943600" cy="563563"/>
          </a:xfrm>
        </p:spPr>
        <p:txBody>
          <a:bodyPr/>
          <a:lstStyle/>
          <a:p>
            <a:r>
              <a:rPr lang="en-US"/>
              <a:t>Click to edit Master title style</a:t>
            </a:r>
          </a:p>
        </p:txBody>
      </p:sp>
      <p:sp>
        <p:nvSpPr>
          <p:cNvPr id="3" name="Table Placeholder 2"/>
          <p:cNvSpPr>
            <a:spLocks noGrp="1"/>
          </p:cNvSpPr>
          <p:nvPr>
            <p:ph type="tbl" idx="1"/>
          </p:nvPr>
        </p:nvSpPr>
        <p:spPr>
          <a:xfrm>
            <a:off x="457200" y="1295400"/>
            <a:ext cx="8229600" cy="5029200"/>
          </a:xfrm>
        </p:spPr>
        <p:txBody>
          <a:bodyPr/>
          <a:lstStyle/>
          <a:p>
            <a:r>
              <a:rPr lang="en-US"/>
              <a:t>Click icon to add table</a:t>
            </a:r>
          </a:p>
        </p:txBody>
      </p:sp>
      <p:sp>
        <p:nvSpPr>
          <p:cNvPr id="4" name="Date Placeholder 3"/>
          <p:cNvSpPr>
            <a:spLocks noGrp="1"/>
          </p:cNvSpPr>
          <p:nvPr>
            <p:ph type="dt" sz="half" idx="10"/>
          </p:nvPr>
        </p:nvSpPr>
        <p:spPr>
          <a:xfrm>
            <a:off x="457200" y="6400800"/>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BF0AE93F-6D7A-453D-B1A1-97F16E998C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C2F7C3-391A-4198-82DC-41B607AEA97A}" type="slidenum">
              <a:rPr lang="en-US" smtClean="0"/>
              <a:pPr/>
              <a:t>‹#›</a:t>
            </a:fld>
            <a:endParaRPr lang="en-US"/>
          </a:p>
        </p:txBody>
      </p:sp>
      <p:pic>
        <p:nvPicPr>
          <p:cNvPr id="381953" name="Picture 1" descr="C:\Users\DALEV\Documents\uang-cash-penting-bagi-pengusaha.png"/>
          <p:cNvPicPr>
            <a:picLocks noChangeAspect="1" noChangeArrowheads="1"/>
          </p:cNvPicPr>
          <p:nvPr userDrawn="1"/>
        </p:nvPicPr>
        <p:blipFill>
          <a:blip r:embed="rId2" cstate="print"/>
          <a:srcRect/>
          <a:stretch>
            <a:fillRect/>
          </a:stretch>
        </p:blipFill>
        <p:spPr bwMode="auto">
          <a:xfrm>
            <a:off x="8316416" y="332656"/>
            <a:ext cx="622158" cy="100466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545C0D-9FD0-45F2-BD08-A052B75EF3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F084A1-C21A-4550-A857-1DCA415DE8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5FAF840-1F9E-45D9-B9C0-F03F67135B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F212FC4-B540-4A6C-9730-6705A5CB4B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8ADB115-1F1E-4BFB-B517-84A4543CB3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0F25A6-8A01-41D6-AF08-456AD2CF9B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92836E-1361-4FD3-93A4-12CEC17122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Rectangle 29"/>
          <p:cNvSpPr>
            <a:spLocks noChangeArrowheads="1"/>
          </p:cNvSpPr>
          <p:nvPr/>
        </p:nvSpPr>
        <p:spPr bwMode="gray">
          <a:xfrm>
            <a:off x="1447800" y="561975"/>
            <a:ext cx="7696200" cy="64611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54" name="Rectangle 30"/>
          <p:cNvSpPr>
            <a:spLocks noChangeArrowheads="1"/>
          </p:cNvSpPr>
          <p:nvPr/>
        </p:nvSpPr>
        <p:spPr bwMode="ltGray">
          <a:xfrm>
            <a:off x="0" y="558800"/>
            <a:ext cx="1447800" cy="660400"/>
          </a:xfrm>
          <a:prstGeom prst="rect">
            <a:avLst/>
          </a:prstGeom>
          <a:solidFill>
            <a:schemeClr val="tx2"/>
          </a:solidFill>
          <a:ln w="9525">
            <a:noFill/>
            <a:miter lim="800000"/>
            <a:headEnd/>
            <a:tailEnd/>
          </a:ln>
          <a:effectLst/>
        </p:spPr>
        <p:txBody>
          <a:bodyPr wrap="none" anchor="ctr"/>
          <a:lstStyle/>
          <a:p>
            <a:endParaRPr lang="en-US"/>
          </a:p>
        </p:txBody>
      </p:sp>
      <p:sp>
        <p:nvSpPr>
          <p:cNvPr id="1056" name="AutoShape 32"/>
          <p:cNvSpPr>
            <a:spLocks noChangeArrowheads="1"/>
          </p:cNvSpPr>
          <p:nvPr/>
        </p:nvSpPr>
        <p:spPr bwMode="gray">
          <a:xfrm rot="-37800000">
            <a:off x="239713" y="185738"/>
            <a:ext cx="381000" cy="228600"/>
          </a:xfrm>
          <a:prstGeom prst="triangle">
            <a:avLst>
              <a:gd name="adj" fmla="val 50000"/>
            </a:avLst>
          </a:prstGeom>
          <a:solidFill>
            <a:schemeClr val="bg2"/>
          </a:solidFill>
          <a:ln w="9525">
            <a:noFill/>
            <a:miter lim="800000"/>
            <a:headEnd/>
            <a:tailEnd/>
          </a:ln>
          <a:effectLst/>
        </p:spPr>
        <p:txBody>
          <a:bodyPr wrap="none" anchor="ctr"/>
          <a:lstStyle/>
          <a:p>
            <a:endParaRPr lang="en-US"/>
          </a:p>
        </p:txBody>
      </p:sp>
      <p:sp>
        <p:nvSpPr>
          <p:cNvPr id="1057" name="AutoShape 33"/>
          <p:cNvSpPr>
            <a:spLocks noChangeArrowheads="1"/>
          </p:cNvSpPr>
          <p:nvPr/>
        </p:nvSpPr>
        <p:spPr bwMode="gray">
          <a:xfrm rot="-37800000">
            <a:off x="544513" y="185738"/>
            <a:ext cx="381000" cy="228600"/>
          </a:xfrm>
          <a:prstGeom prst="triangle">
            <a:avLst>
              <a:gd name="adj" fmla="val 50000"/>
            </a:avLst>
          </a:prstGeom>
          <a:solidFill>
            <a:schemeClr val="bg2">
              <a:alpha val="84000"/>
            </a:schemeClr>
          </a:solidFill>
          <a:ln w="9525">
            <a:noFill/>
            <a:miter lim="800000"/>
            <a:headEnd/>
            <a:tailEnd/>
          </a:ln>
          <a:effectLst/>
        </p:spPr>
        <p:txBody>
          <a:bodyPr wrap="none" anchor="ctr"/>
          <a:lstStyle/>
          <a:p>
            <a:endParaRPr lang="en-US"/>
          </a:p>
        </p:txBody>
      </p:sp>
      <p:sp>
        <p:nvSpPr>
          <p:cNvPr id="1058" name="AutoShape 34"/>
          <p:cNvSpPr>
            <a:spLocks noChangeArrowheads="1"/>
          </p:cNvSpPr>
          <p:nvPr/>
        </p:nvSpPr>
        <p:spPr bwMode="gray">
          <a:xfrm rot="-37800000">
            <a:off x="849313" y="185738"/>
            <a:ext cx="381000" cy="228600"/>
          </a:xfrm>
          <a:prstGeom prst="triangle">
            <a:avLst>
              <a:gd name="adj" fmla="val 50000"/>
            </a:avLst>
          </a:prstGeom>
          <a:solidFill>
            <a:schemeClr val="bg2">
              <a:alpha val="56000"/>
            </a:schemeClr>
          </a:solidFill>
          <a:ln w="9525">
            <a:noFill/>
            <a:miter lim="800000"/>
            <a:headEnd/>
            <a:tailEnd/>
          </a:ln>
          <a:effectLst/>
        </p:spPr>
        <p:txBody>
          <a:bodyPr wrap="none" anchor="ctr"/>
          <a:lstStyle/>
          <a:p>
            <a:endParaRPr lang="en-US"/>
          </a:p>
        </p:txBody>
      </p:sp>
      <p:sp>
        <p:nvSpPr>
          <p:cNvPr id="1059" name="AutoShape 35"/>
          <p:cNvSpPr>
            <a:spLocks noChangeArrowheads="1"/>
          </p:cNvSpPr>
          <p:nvPr/>
        </p:nvSpPr>
        <p:spPr bwMode="gray">
          <a:xfrm rot="-37800000">
            <a:off x="1154113" y="185738"/>
            <a:ext cx="381000" cy="228600"/>
          </a:xfrm>
          <a:prstGeom prst="triangle">
            <a:avLst>
              <a:gd name="adj" fmla="val 50000"/>
            </a:avLst>
          </a:prstGeom>
          <a:solidFill>
            <a:schemeClr val="bg2">
              <a:alpha val="27000"/>
            </a:schemeClr>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F0AE93F-6D7A-453D-B1A1-97F16E998C15}" type="slidenum">
              <a:rPr lang="en-US" smtClean="0"/>
              <a:pPr/>
              <a:t>‹#›</a:t>
            </a:fld>
            <a:endParaRPr lang="en-US"/>
          </a:p>
        </p:txBody>
      </p:sp>
      <p:sp>
        <p:nvSpPr>
          <p:cNvPr id="1026" name="Rectangle 2"/>
          <p:cNvSpPr>
            <a:spLocks noGrp="1" noChangeArrowheads="1"/>
          </p:cNvSpPr>
          <p:nvPr>
            <p:ph type="title"/>
          </p:nvPr>
        </p:nvSpPr>
        <p:spPr bwMode="white">
          <a:xfrm>
            <a:off x="1885950" y="590550"/>
            <a:ext cx="5943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6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2272" y="1052736"/>
            <a:ext cx="8458200" cy="523220"/>
          </a:xfrm>
          <a:prstGeom prst="rect">
            <a:avLst/>
          </a:prstGeom>
          <a:noFill/>
        </p:spPr>
        <p:txBody>
          <a:bodyPr wrap="square" lIns="91440" tIns="45720" rIns="91440" bIns="45720">
            <a:spAutoFit/>
          </a:bodyPr>
          <a:lstStyle/>
          <a:p>
            <a:pPr algn="ctr"/>
            <a:r>
              <a:rPr lang="id-ID"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rPr>
              <a:t>TAHAP-TAHAP PERUMUSAN KEBIJAKAN</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endParaRPr>
          </a:p>
        </p:txBody>
      </p:sp>
      <p:pic>
        <p:nvPicPr>
          <p:cNvPr id="7" name="Picture 13" descr="826923-001"/>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a:stretch>
            <a:fillRect/>
          </a:stretch>
        </p:blipFill>
        <p:spPr bwMode="white">
          <a:xfrm>
            <a:off x="0" y="3429000"/>
            <a:ext cx="3059832" cy="2000250"/>
          </a:xfrm>
          <a:prstGeom prst="rect">
            <a:avLst/>
          </a:prstGeom>
          <a:solidFill>
            <a:srgbClr val="000000"/>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Uang.jpg"/>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l="16013" t="8519" r="11603" b="13704"/>
          <a:stretch>
            <a:fillRect/>
          </a:stretch>
        </p:blipFill>
        <p:spPr bwMode="auto">
          <a:xfrm>
            <a:off x="3059832" y="3429000"/>
            <a:ext cx="3240360"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rupiah"/>
          <p:cNvPicPr>
            <a:picLocks noChangeAspect="1" noChangeArrowheads="1"/>
          </p:cNvPicPr>
          <p:nvPr/>
        </p:nvPicPr>
        <p:blipFill>
          <a:blip r:embed="rId4" cstate="print">
            <a:extLst>
              <a:ext uri="{28A0092B-C50C-407E-A947-70E740481C1C}">
                <a14:useLocalDpi xmlns:a14="http://schemas.microsoft.com/office/drawing/2010/main" val="0"/>
              </a:ext>
            </a:extLst>
          </a:blip>
          <a:srcRect t="26086"/>
          <a:stretch>
            <a:fillRect/>
          </a:stretch>
        </p:blipFill>
        <p:spPr bwMode="auto">
          <a:xfrm>
            <a:off x="6300192" y="3429000"/>
            <a:ext cx="2843808" cy="2016223"/>
          </a:xfrm>
          <a:prstGeom prst="rect">
            <a:avLst/>
          </a:prstGeom>
          <a:solidFill>
            <a:srgbClr val="000000"/>
          </a:solidFill>
        </p:spPr>
      </p:pic>
      <p:sp>
        <p:nvSpPr>
          <p:cNvPr id="3" name="Subtitle 2"/>
          <p:cNvSpPr>
            <a:spLocks noGrp="1"/>
          </p:cNvSpPr>
          <p:nvPr>
            <p:ph type="subTitle" idx="1"/>
          </p:nvPr>
        </p:nvSpPr>
        <p:spPr/>
        <p:txBody>
          <a:bodyPr/>
          <a:lstStyle/>
          <a:p>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831" y="3429000"/>
            <a:ext cx="3651059" cy="200025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7049" y="3439942"/>
            <a:ext cx="2826952" cy="19893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90550"/>
            <a:ext cx="7560840" cy="563563"/>
          </a:xfrm>
        </p:spPr>
        <p:txBody>
          <a:bodyPr/>
          <a:lstStyle/>
          <a:p>
            <a:r>
              <a:rPr lang="id-ID" dirty="0"/>
              <a:t>Model Rasional Komperhensif</a:t>
            </a:r>
          </a:p>
        </p:txBody>
      </p:sp>
      <p:sp>
        <p:nvSpPr>
          <p:cNvPr id="3" name="Content Placeholder 2"/>
          <p:cNvSpPr>
            <a:spLocks noGrp="1"/>
          </p:cNvSpPr>
          <p:nvPr>
            <p:ph idx="1"/>
          </p:nvPr>
        </p:nvSpPr>
        <p:spPr/>
        <p:txBody>
          <a:bodyPr/>
          <a:lstStyle/>
          <a:p>
            <a:pPr>
              <a:lnSpc>
                <a:spcPct val="80000"/>
              </a:lnSpc>
              <a:buFont typeface="Arial" panose="020B0604020202020204" pitchFamily="34" charset="0"/>
              <a:buChar char="•"/>
            </a:pPr>
            <a:r>
              <a:rPr lang="en-US" sz="2400" dirty="0" err="1">
                <a:latin typeface="Tw Cen MT" pitchFamily="34" charset="0"/>
              </a:rPr>
              <a:t>Baik</a:t>
            </a:r>
            <a:r>
              <a:rPr lang="en-US" sz="2400" dirty="0">
                <a:latin typeface="Tw Cen MT" pitchFamily="34" charset="0"/>
              </a:rPr>
              <a:t> </a:t>
            </a:r>
            <a:r>
              <a:rPr lang="en-US" sz="2400" dirty="0" err="1">
                <a:latin typeface="Tw Cen MT" pitchFamily="34" charset="0"/>
              </a:rPr>
              <a:t>buruknya</a:t>
            </a:r>
            <a:r>
              <a:rPr lang="en-US" sz="2400" dirty="0">
                <a:latin typeface="Tw Cen MT" pitchFamily="34" charset="0"/>
              </a:rPr>
              <a:t> </a:t>
            </a:r>
            <a:r>
              <a:rPr lang="en-US" sz="2400" dirty="0" err="1">
                <a:latin typeface="Tw Cen MT" pitchFamily="34" charset="0"/>
              </a:rPr>
              <a:t>hasil</a:t>
            </a:r>
            <a:r>
              <a:rPr lang="en-US" sz="2400" dirty="0">
                <a:latin typeface="Tw Cen MT" pitchFamily="34" charset="0"/>
              </a:rPr>
              <a:t> yang </a:t>
            </a:r>
            <a:r>
              <a:rPr lang="en-US" sz="2400" dirty="0" err="1">
                <a:latin typeface="Tw Cen MT" pitchFamily="34" charset="0"/>
              </a:rPr>
              <a:t>akan</a:t>
            </a:r>
            <a:r>
              <a:rPr lang="en-US" sz="2400" dirty="0">
                <a:latin typeface="Tw Cen MT" pitchFamily="34" charset="0"/>
              </a:rPr>
              <a:t> </a:t>
            </a:r>
            <a:r>
              <a:rPr lang="en-US" sz="2400" dirty="0" err="1">
                <a:latin typeface="Tw Cen MT" pitchFamily="34" charset="0"/>
              </a:rPr>
              <a:t>dicapai</a:t>
            </a:r>
            <a:r>
              <a:rPr lang="en-US" sz="2400" dirty="0">
                <a:latin typeface="Tw Cen MT" pitchFamily="34" charset="0"/>
              </a:rPr>
              <a:t> </a:t>
            </a:r>
            <a:r>
              <a:rPr lang="en-US" sz="2400" dirty="0" err="1">
                <a:latin typeface="Tw Cen MT" pitchFamily="34" charset="0"/>
              </a:rPr>
              <a:t>dari</a:t>
            </a:r>
            <a:r>
              <a:rPr lang="en-US" sz="2400" dirty="0">
                <a:latin typeface="Tw Cen MT" pitchFamily="34" charset="0"/>
              </a:rPr>
              <a:t> </a:t>
            </a:r>
            <a:r>
              <a:rPr lang="en-US" sz="2400" dirty="0" err="1">
                <a:latin typeface="Tw Cen MT" pitchFamily="34" charset="0"/>
              </a:rPr>
              <a:t>perumusan</a:t>
            </a:r>
            <a:r>
              <a:rPr lang="en-US" sz="2400" dirty="0">
                <a:latin typeface="Tw Cen MT" pitchFamily="34" charset="0"/>
              </a:rPr>
              <a:t> </a:t>
            </a:r>
            <a:r>
              <a:rPr lang="en-US" sz="2400" dirty="0" err="1">
                <a:latin typeface="Tw Cen MT" pitchFamily="34" charset="0"/>
              </a:rPr>
              <a:t>kebijakan</a:t>
            </a:r>
            <a:r>
              <a:rPr lang="en-US" sz="2400" dirty="0">
                <a:latin typeface="Tw Cen MT" pitchFamily="34" charset="0"/>
              </a:rPr>
              <a:t> </a:t>
            </a:r>
            <a:r>
              <a:rPr lang="en-US" sz="2400" dirty="0" err="1">
                <a:latin typeface="Tw Cen MT" pitchFamily="34" charset="0"/>
              </a:rPr>
              <a:t>publik</a:t>
            </a:r>
            <a:r>
              <a:rPr lang="en-US" sz="2400" dirty="0">
                <a:latin typeface="Tw Cen MT" pitchFamily="34" charset="0"/>
              </a:rPr>
              <a:t> </a:t>
            </a:r>
            <a:r>
              <a:rPr lang="en-US" sz="2400" dirty="0" err="1">
                <a:latin typeface="Tw Cen MT" pitchFamily="34" charset="0"/>
              </a:rPr>
              <a:t>harus</a:t>
            </a:r>
            <a:r>
              <a:rPr lang="en-US" sz="2400" dirty="0">
                <a:latin typeface="Tw Cen MT" pitchFamily="34" charset="0"/>
              </a:rPr>
              <a:t> </a:t>
            </a:r>
            <a:r>
              <a:rPr lang="en-US" sz="2400" dirty="0" err="1">
                <a:latin typeface="Tw Cen MT" pitchFamily="34" charset="0"/>
              </a:rPr>
              <a:t>mendasarkan</a:t>
            </a:r>
            <a:r>
              <a:rPr lang="en-US" sz="2400" dirty="0">
                <a:latin typeface="Tw Cen MT" pitchFamily="34" charset="0"/>
              </a:rPr>
              <a:t> pada </a:t>
            </a:r>
            <a:r>
              <a:rPr lang="en-US" sz="2400" dirty="0" err="1">
                <a:latin typeface="Tw Cen MT" pitchFamily="34" charset="0"/>
              </a:rPr>
              <a:t>pemikiran</a:t>
            </a:r>
            <a:r>
              <a:rPr lang="en-US" sz="2400" dirty="0">
                <a:latin typeface="Tw Cen MT" pitchFamily="34" charset="0"/>
              </a:rPr>
              <a:t> yang </a:t>
            </a:r>
            <a:r>
              <a:rPr lang="en-US" sz="2400" dirty="0" err="1">
                <a:latin typeface="Tw Cen MT" pitchFamily="34" charset="0"/>
              </a:rPr>
              <a:t>rasional</a:t>
            </a:r>
            <a:r>
              <a:rPr lang="en-US" sz="2400" dirty="0">
                <a:latin typeface="Tw Cen MT" pitchFamily="34" charset="0"/>
              </a:rPr>
              <a:t> </a:t>
            </a:r>
            <a:r>
              <a:rPr lang="en-US" sz="2400" dirty="0" err="1">
                <a:latin typeface="Tw Cen MT" pitchFamily="34" charset="0"/>
              </a:rPr>
              <a:t>atau</a:t>
            </a:r>
            <a:r>
              <a:rPr lang="en-US" sz="2400" dirty="0">
                <a:latin typeface="Tw Cen MT" pitchFamily="34" charset="0"/>
              </a:rPr>
              <a:t> </a:t>
            </a:r>
            <a:r>
              <a:rPr lang="en-US" sz="2400" dirty="0" err="1">
                <a:latin typeface="Tw Cen MT" pitchFamily="34" charset="0"/>
              </a:rPr>
              <a:t>sesuai</a:t>
            </a:r>
            <a:r>
              <a:rPr lang="en-US" sz="2400" dirty="0">
                <a:latin typeface="Tw Cen MT" pitchFamily="34" charset="0"/>
              </a:rPr>
              <a:t> </a:t>
            </a:r>
            <a:r>
              <a:rPr lang="en-US" sz="2400" dirty="0" err="1">
                <a:latin typeface="Tw Cen MT" pitchFamily="34" charset="0"/>
              </a:rPr>
              <a:t>dengan</a:t>
            </a:r>
            <a:r>
              <a:rPr lang="en-US" sz="2400" dirty="0">
                <a:latin typeface="Tw Cen MT" pitchFamily="34" charset="0"/>
              </a:rPr>
              <a:t> </a:t>
            </a:r>
            <a:r>
              <a:rPr lang="en-US" sz="2400" dirty="0" err="1">
                <a:latin typeface="Tw Cen MT" pitchFamily="34" charset="0"/>
              </a:rPr>
              <a:t>kondisi</a:t>
            </a:r>
            <a:r>
              <a:rPr lang="en-US" sz="2400" dirty="0">
                <a:latin typeface="Tw Cen MT" pitchFamily="34" charset="0"/>
              </a:rPr>
              <a:t> yang </a:t>
            </a:r>
            <a:r>
              <a:rPr lang="en-US" sz="2400" dirty="0" err="1">
                <a:latin typeface="Tw Cen MT" pitchFamily="34" charset="0"/>
              </a:rPr>
              <a:t>dihadapi</a:t>
            </a:r>
            <a:r>
              <a:rPr lang="en-US" sz="2400" dirty="0">
                <a:latin typeface="Tw Cen MT" pitchFamily="34" charset="0"/>
              </a:rPr>
              <a:t> dan </a:t>
            </a:r>
            <a:r>
              <a:rPr lang="en-US" sz="2400" dirty="0" err="1">
                <a:latin typeface="Tw Cen MT" pitchFamily="34" charset="0"/>
              </a:rPr>
              <a:t>kemampuan</a:t>
            </a:r>
            <a:r>
              <a:rPr lang="en-US" sz="2400" dirty="0">
                <a:latin typeface="Tw Cen MT" pitchFamily="34" charset="0"/>
              </a:rPr>
              <a:t> yang </a:t>
            </a:r>
            <a:r>
              <a:rPr lang="en-US" sz="2400" dirty="0" err="1">
                <a:latin typeface="Tw Cen MT" pitchFamily="34" charset="0"/>
              </a:rPr>
              <a:t>dimiliki</a:t>
            </a:r>
            <a:r>
              <a:rPr lang="en-US" sz="2400" dirty="0">
                <a:latin typeface="Tw Cen MT" pitchFamily="34" charset="0"/>
              </a:rPr>
              <a:t>, </a:t>
            </a:r>
            <a:r>
              <a:rPr lang="en-US" sz="2400" dirty="0" err="1">
                <a:latin typeface="Tw Cen MT" pitchFamily="34" charset="0"/>
              </a:rPr>
              <a:t>analisis</a:t>
            </a:r>
            <a:r>
              <a:rPr lang="en-US" sz="2400" dirty="0">
                <a:latin typeface="Tw Cen MT" pitchFamily="34" charset="0"/>
              </a:rPr>
              <a:t> yang </a:t>
            </a:r>
            <a:r>
              <a:rPr lang="en-US" sz="2400" dirty="0" err="1">
                <a:latin typeface="Tw Cen MT" pitchFamily="34" charset="0"/>
              </a:rPr>
              <a:t>dilakukan</a:t>
            </a:r>
            <a:r>
              <a:rPr lang="en-US" sz="2400" dirty="0">
                <a:latin typeface="Tw Cen MT" pitchFamily="34" charset="0"/>
              </a:rPr>
              <a:t> </a:t>
            </a:r>
            <a:r>
              <a:rPr lang="en-US" sz="2400" dirty="0" err="1">
                <a:latin typeface="Tw Cen MT" pitchFamily="34" charset="0"/>
              </a:rPr>
              <a:t>harus</a:t>
            </a:r>
            <a:r>
              <a:rPr lang="en-US" sz="2400" dirty="0">
                <a:latin typeface="Tw Cen MT" pitchFamily="34" charset="0"/>
              </a:rPr>
              <a:t> </a:t>
            </a:r>
            <a:r>
              <a:rPr lang="en-US" sz="2400" dirty="0" err="1">
                <a:latin typeface="Tw Cen MT" pitchFamily="34" charset="0"/>
              </a:rPr>
              <a:t>memiliki</a:t>
            </a:r>
            <a:r>
              <a:rPr lang="en-US" sz="2400" dirty="0">
                <a:latin typeface="Tw Cen MT" pitchFamily="34" charset="0"/>
              </a:rPr>
              <a:t> data </a:t>
            </a:r>
            <a:r>
              <a:rPr lang="en-US" sz="2400" dirty="0" err="1">
                <a:latin typeface="Tw Cen MT" pitchFamily="34" charset="0"/>
              </a:rPr>
              <a:t>atau</a:t>
            </a:r>
            <a:r>
              <a:rPr lang="en-US" sz="2400" dirty="0">
                <a:latin typeface="Tw Cen MT" pitchFamily="34" charset="0"/>
              </a:rPr>
              <a:t> </a:t>
            </a:r>
            <a:r>
              <a:rPr lang="en-US" sz="2400" dirty="0" err="1">
                <a:latin typeface="Tw Cen MT" pitchFamily="34" charset="0"/>
              </a:rPr>
              <a:t>informasi</a:t>
            </a:r>
            <a:r>
              <a:rPr lang="en-US" sz="2400" dirty="0">
                <a:latin typeface="Tw Cen MT" pitchFamily="34" charset="0"/>
              </a:rPr>
              <a:t> yang </a:t>
            </a:r>
            <a:r>
              <a:rPr lang="en-US" sz="2400" dirty="0" err="1">
                <a:latin typeface="Tw Cen MT" pitchFamily="34" charset="0"/>
              </a:rPr>
              <a:t>lengkap</a:t>
            </a:r>
            <a:r>
              <a:rPr lang="en-US" sz="2400" dirty="0">
                <a:latin typeface="Tw Cen MT" pitchFamily="34" charset="0"/>
              </a:rPr>
              <a:t>, </a:t>
            </a:r>
            <a:r>
              <a:rPr lang="en-US" sz="2400" dirty="0" err="1">
                <a:latin typeface="Tw Cen MT" pitchFamily="34" charset="0"/>
              </a:rPr>
              <a:t>sehingga</a:t>
            </a:r>
            <a:r>
              <a:rPr lang="en-US" sz="2400" dirty="0">
                <a:latin typeface="Tw Cen MT" pitchFamily="34" charset="0"/>
              </a:rPr>
              <a:t> </a:t>
            </a:r>
            <a:r>
              <a:rPr lang="en-US" sz="2400" dirty="0" err="1">
                <a:latin typeface="Tw Cen MT" pitchFamily="34" charset="0"/>
              </a:rPr>
              <a:t>dalam</a:t>
            </a:r>
            <a:r>
              <a:rPr lang="en-US" sz="2400" dirty="0">
                <a:latin typeface="Tw Cen MT" pitchFamily="34" charset="0"/>
              </a:rPr>
              <a:t> </a:t>
            </a:r>
            <a:r>
              <a:rPr lang="en-US" sz="2400" dirty="0" err="1">
                <a:latin typeface="Tw Cen MT" pitchFamily="34" charset="0"/>
              </a:rPr>
              <a:t>analisisnya</a:t>
            </a:r>
            <a:r>
              <a:rPr lang="en-US" sz="2400" dirty="0">
                <a:latin typeface="Tw Cen MT" pitchFamily="34" charset="0"/>
              </a:rPr>
              <a:t> </a:t>
            </a:r>
            <a:r>
              <a:rPr lang="en-US" sz="2400" dirty="0" err="1">
                <a:latin typeface="Tw Cen MT" pitchFamily="34" charset="0"/>
              </a:rPr>
              <a:t>tidak</a:t>
            </a:r>
            <a:r>
              <a:rPr lang="en-US" sz="2400" dirty="0">
                <a:latin typeface="Tw Cen MT" pitchFamily="34" charset="0"/>
              </a:rPr>
              <a:t> </a:t>
            </a:r>
            <a:r>
              <a:rPr lang="en-US" sz="2400" dirty="0" err="1">
                <a:latin typeface="Tw Cen MT" pitchFamily="34" charset="0"/>
              </a:rPr>
              <a:t>memiliki</a:t>
            </a:r>
            <a:r>
              <a:rPr lang="en-US" sz="2400" dirty="0">
                <a:latin typeface="Tw Cen MT" pitchFamily="34" charset="0"/>
              </a:rPr>
              <a:t> </a:t>
            </a:r>
            <a:r>
              <a:rPr lang="en-US" sz="2400" dirty="0" err="1">
                <a:latin typeface="Tw Cen MT" pitchFamily="34" charset="0"/>
              </a:rPr>
              <a:t>cacat</a:t>
            </a:r>
            <a:r>
              <a:rPr lang="en-US" sz="2400" dirty="0">
                <a:latin typeface="Tw Cen MT" pitchFamily="34" charset="0"/>
              </a:rPr>
              <a:t> </a:t>
            </a:r>
            <a:r>
              <a:rPr lang="en-US" sz="2400" dirty="0" err="1">
                <a:latin typeface="Tw Cen MT" pitchFamily="34" charset="0"/>
              </a:rPr>
              <a:t>atau</a:t>
            </a:r>
            <a:r>
              <a:rPr lang="en-US" sz="2400" dirty="0">
                <a:latin typeface="Tw Cen MT" pitchFamily="34" charset="0"/>
              </a:rPr>
              <a:t> </a:t>
            </a:r>
            <a:r>
              <a:rPr lang="en-US" sz="2400" dirty="0" err="1">
                <a:latin typeface="Tw Cen MT" pitchFamily="34" charset="0"/>
              </a:rPr>
              <a:t>mencapai</a:t>
            </a:r>
            <a:r>
              <a:rPr lang="en-US" sz="2400" dirty="0">
                <a:latin typeface="Tw Cen MT" pitchFamily="34" charset="0"/>
              </a:rPr>
              <a:t> </a:t>
            </a:r>
            <a:r>
              <a:rPr lang="en-US" sz="2400" dirty="0" err="1">
                <a:latin typeface="Tw Cen MT" pitchFamily="34" charset="0"/>
              </a:rPr>
              <a:t>kesempurnaan</a:t>
            </a:r>
            <a:r>
              <a:rPr lang="en-US" sz="2400" dirty="0">
                <a:latin typeface="Tw Cen MT" pitchFamily="34" charset="0"/>
              </a:rPr>
              <a:t> </a:t>
            </a:r>
            <a:r>
              <a:rPr lang="en-US" sz="2400" dirty="0" err="1">
                <a:latin typeface="Tw Cen MT" pitchFamily="34" charset="0"/>
              </a:rPr>
              <a:t>tanpa</a:t>
            </a:r>
            <a:r>
              <a:rPr lang="en-US" sz="2400" dirty="0">
                <a:latin typeface="Tw Cen MT" pitchFamily="34" charset="0"/>
              </a:rPr>
              <a:t> </a:t>
            </a:r>
            <a:r>
              <a:rPr lang="en-US" sz="2400" dirty="0" err="1">
                <a:latin typeface="Tw Cen MT" pitchFamily="34" charset="0"/>
              </a:rPr>
              <a:t>kesalahan</a:t>
            </a:r>
            <a:r>
              <a:rPr lang="en-US" sz="2400" dirty="0">
                <a:latin typeface="Tw Cen MT" pitchFamily="34" charset="0"/>
              </a:rPr>
              <a:t>.</a:t>
            </a:r>
          </a:p>
          <a:p>
            <a:pPr>
              <a:lnSpc>
                <a:spcPct val="80000"/>
              </a:lnSpc>
              <a:buFont typeface="Arial" panose="020B0604020202020204" pitchFamily="34" charset="0"/>
              <a:buChar char="•"/>
            </a:pPr>
            <a:r>
              <a:rPr lang="id-ID" sz="2400" dirty="0">
                <a:latin typeface="Tw Cen MT" pitchFamily="34" charset="0"/>
              </a:rPr>
              <a:t>Proses PKP akan membuahkan dampak yang baik jika didasarkan pada proses pemikiran yang rasional yang didukung data dan informasi yang valid</a:t>
            </a:r>
          </a:p>
          <a:p>
            <a:pPr lvl="1">
              <a:lnSpc>
                <a:spcPct val="80000"/>
              </a:lnSpc>
              <a:buFont typeface="Arial" panose="020B0604020202020204" pitchFamily="34" charset="0"/>
              <a:buChar char="•"/>
            </a:pPr>
            <a:r>
              <a:rPr lang="id-ID" sz="2200" dirty="0">
                <a:latin typeface="Tw Cen MT" pitchFamily="34" charset="0"/>
              </a:rPr>
              <a:t>Contoh kasus: </a:t>
            </a:r>
          </a:p>
          <a:p>
            <a:pPr marL="742950" lvl="2" indent="-342900">
              <a:lnSpc>
                <a:spcPct val="80000"/>
              </a:lnSpc>
              <a:buClr>
                <a:schemeClr val="hlink"/>
              </a:buClr>
              <a:buFont typeface="Arial" panose="020B0604020202020204" pitchFamily="34" charset="0"/>
              <a:buChar char="•"/>
            </a:pPr>
            <a:r>
              <a:rPr lang="id-ID" dirty="0">
                <a:latin typeface="Tw Cen MT" pitchFamily="34" charset="0"/>
                <a:ea typeface="+mn-ea"/>
                <a:cs typeface="+mn-cs"/>
              </a:rPr>
              <a:t>Kenikan harga gula pasir di Semarang pada bulan Ramadhan </a:t>
            </a:r>
            <a:r>
              <a:rPr lang="id-ID" dirty="0">
                <a:latin typeface="Tw Cen MT" pitchFamily="34" charset="0"/>
                <a:ea typeface="+mn-ea"/>
                <a:cs typeface="+mn-cs"/>
                <a:sym typeface="Wingdings" panose="05000000000000000000" pitchFamily="2" charset="2"/>
              </a:rPr>
              <a:t> Operasi Pasar yang dilakukan oleh Pemprov Jawa Tengah</a:t>
            </a:r>
          </a:p>
          <a:p>
            <a:pPr>
              <a:lnSpc>
                <a:spcPct val="80000"/>
              </a:lnSpc>
              <a:buFont typeface="Arial" panose="020B0604020202020204" pitchFamily="34" charset="0"/>
              <a:buChar char="•"/>
            </a:pPr>
            <a:endParaRPr lang="id-ID" sz="2400" dirty="0">
              <a:latin typeface="Tw Cen MT" pitchFamily="34" charset="0"/>
            </a:endParaRPr>
          </a:p>
          <a:p>
            <a:pPr lvl="1"/>
            <a:endParaRPr lang="id-ID" dirty="0"/>
          </a:p>
        </p:txBody>
      </p:sp>
    </p:spTree>
    <p:extLst>
      <p:ext uri="{BB962C8B-B14F-4D97-AF65-F5344CB8AC3E}">
        <p14:creationId xmlns:p14="http://schemas.microsoft.com/office/powerpoint/2010/main" val="1236023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en-US" sz="2800" b="0" dirty="0"/>
              <a:t>Model </a:t>
            </a:r>
            <a:r>
              <a:rPr lang="en-US" sz="2800" b="0" dirty="0" err="1"/>
              <a:t>Inkremental</a:t>
            </a:r>
            <a:endParaRPr lang="en-US" sz="2800" b="0" dirty="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en-US" sz="2400" dirty="0">
                <a:latin typeface="Tw Cen MT" pitchFamily="34" charset="0"/>
              </a:rPr>
              <a:t>Model </a:t>
            </a:r>
            <a:r>
              <a:rPr lang="en-US" sz="2400" dirty="0" err="1">
                <a:latin typeface="Tw Cen MT" pitchFamily="34" charset="0"/>
              </a:rPr>
              <a:t>Inkremental</a:t>
            </a:r>
            <a:r>
              <a:rPr lang="en-US" sz="2400" dirty="0">
                <a:latin typeface="Tw Cen MT" pitchFamily="34" charset="0"/>
              </a:rPr>
              <a:t> </a:t>
            </a:r>
            <a:r>
              <a:rPr lang="en-US" sz="2400" dirty="0" err="1">
                <a:latin typeface="Tw Cen MT" pitchFamily="34" charset="0"/>
              </a:rPr>
              <a:t>tidak</a:t>
            </a:r>
            <a:r>
              <a:rPr lang="en-US" sz="2400" dirty="0">
                <a:latin typeface="Tw Cen MT" pitchFamily="34" charset="0"/>
              </a:rPr>
              <a:t> </a:t>
            </a:r>
            <a:r>
              <a:rPr lang="en-US" sz="2400" dirty="0" err="1">
                <a:latin typeface="Tw Cen MT" pitchFamily="34" charset="0"/>
              </a:rPr>
              <a:t>terlepas</a:t>
            </a:r>
            <a:r>
              <a:rPr lang="en-US" sz="2400" dirty="0">
                <a:latin typeface="Tw Cen MT" pitchFamily="34" charset="0"/>
              </a:rPr>
              <a:t> </a:t>
            </a:r>
            <a:r>
              <a:rPr lang="en-US" sz="2400" dirty="0" err="1">
                <a:latin typeface="Tw Cen MT" pitchFamily="34" charset="0"/>
              </a:rPr>
              <a:t>dari</a:t>
            </a:r>
            <a:r>
              <a:rPr lang="en-US" sz="2400" dirty="0">
                <a:latin typeface="Tw Cen MT" pitchFamily="34" charset="0"/>
              </a:rPr>
              <a:t> </a:t>
            </a:r>
            <a:r>
              <a:rPr lang="en-US" sz="2400" dirty="0" err="1">
                <a:latin typeface="Tw Cen MT" pitchFamily="34" charset="0"/>
              </a:rPr>
              <a:t>kritik</a:t>
            </a:r>
            <a:r>
              <a:rPr lang="en-US" sz="2400" dirty="0">
                <a:latin typeface="Tw Cen MT" pitchFamily="34" charset="0"/>
              </a:rPr>
              <a:t> </a:t>
            </a:r>
            <a:r>
              <a:rPr lang="en-US" sz="2400" dirty="0" err="1">
                <a:latin typeface="Tw Cen MT" pitchFamily="34" charset="0"/>
              </a:rPr>
              <a:t>terhadap</a:t>
            </a:r>
            <a:r>
              <a:rPr lang="en-US" sz="2400" dirty="0">
                <a:latin typeface="Tw Cen MT" pitchFamily="34" charset="0"/>
              </a:rPr>
              <a:t> model </a:t>
            </a:r>
            <a:r>
              <a:rPr lang="en-US" sz="2400" dirty="0" err="1">
                <a:latin typeface="Tw Cen MT" pitchFamily="34" charset="0"/>
              </a:rPr>
              <a:t>rasionalitas</a:t>
            </a:r>
            <a:r>
              <a:rPr lang="en-US" sz="2400" dirty="0">
                <a:latin typeface="Tw Cen MT" pitchFamily="34" charset="0"/>
              </a:rPr>
              <a:t> </a:t>
            </a:r>
            <a:r>
              <a:rPr lang="en-US" sz="2400" dirty="0" err="1">
                <a:latin typeface="Tw Cen MT" pitchFamily="34" charset="0"/>
              </a:rPr>
              <a:t>komprehensif</a:t>
            </a:r>
            <a:r>
              <a:rPr lang="en-US" sz="2400" dirty="0">
                <a:latin typeface="Tw Cen MT" pitchFamily="34" charset="0"/>
              </a:rPr>
              <a:t> yang </a:t>
            </a:r>
            <a:r>
              <a:rPr lang="en-US" sz="2400" dirty="0" err="1">
                <a:latin typeface="Tw Cen MT" pitchFamily="34" charset="0"/>
              </a:rPr>
              <a:t>dinilai</a:t>
            </a:r>
            <a:r>
              <a:rPr lang="en-US" sz="2400" dirty="0">
                <a:latin typeface="Tw Cen MT" pitchFamily="34" charset="0"/>
              </a:rPr>
              <a:t> </a:t>
            </a:r>
            <a:r>
              <a:rPr lang="en-US" sz="2400" dirty="0" err="1">
                <a:latin typeface="Tw Cen MT" pitchFamily="34" charset="0"/>
              </a:rPr>
              <a:t>tidak</a:t>
            </a:r>
            <a:r>
              <a:rPr lang="en-US" sz="2400" dirty="0">
                <a:latin typeface="Tw Cen MT" pitchFamily="34" charset="0"/>
              </a:rPr>
              <a:t> </a:t>
            </a:r>
            <a:r>
              <a:rPr lang="en-US" sz="2400" dirty="0" err="1">
                <a:latin typeface="Tw Cen MT" pitchFamily="34" charset="0"/>
              </a:rPr>
              <a:t>cocok</a:t>
            </a:r>
            <a:r>
              <a:rPr lang="en-US" sz="2400" dirty="0">
                <a:latin typeface="Tw Cen MT" pitchFamily="34" charset="0"/>
              </a:rPr>
              <a:t> </a:t>
            </a:r>
            <a:r>
              <a:rPr lang="en-US" sz="2400" dirty="0" err="1">
                <a:latin typeface="Tw Cen MT" pitchFamily="34" charset="0"/>
              </a:rPr>
              <a:t>lagi</a:t>
            </a:r>
            <a:r>
              <a:rPr lang="en-US" sz="2400" dirty="0">
                <a:latin typeface="Tw Cen MT" pitchFamily="34" charset="0"/>
              </a:rPr>
              <a:t> </a:t>
            </a:r>
            <a:r>
              <a:rPr lang="en-US" sz="2400" dirty="0" err="1">
                <a:latin typeface="Tw Cen MT" pitchFamily="34" charset="0"/>
              </a:rPr>
              <a:t>untuk</a:t>
            </a:r>
            <a:r>
              <a:rPr lang="en-US" sz="2400" dirty="0">
                <a:latin typeface="Tw Cen MT" pitchFamily="34" charset="0"/>
              </a:rPr>
              <a:t> </a:t>
            </a:r>
            <a:r>
              <a:rPr lang="en-US" sz="2400" dirty="0" err="1">
                <a:latin typeface="Tw Cen MT" pitchFamily="34" charset="0"/>
              </a:rPr>
              <a:t>menyelesaikan</a:t>
            </a:r>
            <a:r>
              <a:rPr lang="en-US" sz="2400" dirty="0">
                <a:latin typeface="Tw Cen MT" pitchFamily="34" charset="0"/>
              </a:rPr>
              <a:t> </a:t>
            </a:r>
            <a:r>
              <a:rPr lang="en-US" sz="2400" dirty="0" err="1">
                <a:latin typeface="Tw Cen MT" pitchFamily="34" charset="0"/>
              </a:rPr>
              <a:t>persoalan-persoalan</a:t>
            </a:r>
            <a:r>
              <a:rPr lang="en-US" sz="2400" dirty="0">
                <a:latin typeface="Tw Cen MT" pitchFamily="34" charset="0"/>
              </a:rPr>
              <a:t> </a:t>
            </a:r>
            <a:r>
              <a:rPr lang="en-US" sz="2400" dirty="0" err="1">
                <a:latin typeface="Tw Cen MT" pitchFamily="34" charset="0"/>
              </a:rPr>
              <a:t>publik</a:t>
            </a:r>
            <a:r>
              <a:rPr lang="en-US" sz="2400" dirty="0">
                <a:latin typeface="Tw Cen MT" pitchFamily="34" charset="0"/>
              </a:rPr>
              <a:t>. </a:t>
            </a:r>
          </a:p>
          <a:p>
            <a:pPr>
              <a:lnSpc>
                <a:spcPct val="80000"/>
              </a:lnSpc>
              <a:buFont typeface="Arial" panose="020B0604020202020204" pitchFamily="34" charset="0"/>
              <a:buChar char="•"/>
            </a:pPr>
            <a:r>
              <a:rPr lang="en-US" sz="2400" dirty="0">
                <a:latin typeface="Tw Cen MT" pitchFamily="34" charset="0"/>
              </a:rPr>
              <a:t>Model </a:t>
            </a:r>
            <a:r>
              <a:rPr lang="en-US" sz="2400" dirty="0" err="1">
                <a:latin typeface="Tw Cen MT" pitchFamily="34" charset="0"/>
              </a:rPr>
              <a:t>inkremental</a:t>
            </a:r>
            <a:r>
              <a:rPr lang="en-US" sz="2400" dirty="0">
                <a:latin typeface="Tw Cen MT" pitchFamily="34" charset="0"/>
              </a:rPr>
              <a:t> pada </a:t>
            </a:r>
            <a:r>
              <a:rPr lang="en-US" sz="2400" dirty="0" err="1">
                <a:latin typeface="Tw Cen MT" pitchFamily="34" charset="0"/>
              </a:rPr>
              <a:t>hakikatnya</a:t>
            </a:r>
            <a:r>
              <a:rPr lang="en-US" sz="2400" dirty="0">
                <a:latin typeface="Tw Cen MT" pitchFamily="34" charset="0"/>
              </a:rPr>
              <a:t> </a:t>
            </a:r>
            <a:r>
              <a:rPr lang="en-US" sz="2400" dirty="0" err="1">
                <a:latin typeface="Tw Cen MT" pitchFamily="34" charset="0"/>
              </a:rPr>
              <a:t>memandang</a:t>
            </a:r>
            <a:r>
              <a:rPr lang="en-US" sz="2400" dirty="0">
                <a:latin typeface="Tw Cen MT" pitchFamily="34" charset="0"/>
              </a:rPr>
              <a:t> </a:t>
            </a:r>
            <a:r>
              <a:rPr lang="en-US" sz="2400" dirty="0" err="1">
                <a:latin typeface="Tw Cen MT" pitchFamily="34" charset="0"/>
              </a:rPr>
              <a:t>kebijakan</a:t>
            </a:r>
            <a:r>
              <a:rPr lang="en-US" sz="2400" dirty="0">
                <a:latin typeface="Tw Cen MT" pitchFamily="34" charset="0"/>
              </a:rPr>
              <a:t> </a:t>
            </a:r>
            <a:r>
              <a:rPr lang="en-US" sz="2400" dirty="0" err="1">
                <a:latin typeface="Tw Cen MT" pitchFamily="34" charset="0"/>
              </a:rPr>
              <a:t>publik</a:t>
            </a:r>
            <a:r>
              <a:rPr lang="en-US" sz="2400" dirty="0">
                <a:latin typeface="Tw Cen MT" pitchFamily="34" charset="0"/>
              </a:rPr>
              <a:t> </a:t>
            </a:r>
            <a:r>
              <a:rPr lang="en-US" sz="2400" dirty="0" err="1">
                <a:latin typeface="Tw Cen MT" pitchFamily="34" charset="0"/>
              </a:rPr>
              <a:t>sebagai</a:t>
            </a:r>
            <a:r>
              <a:rPr lang="en-US" sz="2400" dirty="0">
                <a:latin typeface="Tw Cen MT" pitchFamily="34" charset="0"/>
              </a:rPr>
              <a:t> </a:t>
            </a:r>
            <a:r>
              <a:rPr lang="en-US" sz="2400" dirty="0" err="1">
                <a:latin typeface="Tw Cen MT" pitchFamily="34" charset="0"/>
              </a:rPr>
              <a:t>kelanjutan</a:t>
            </a:r>
            <a:r>
              <a:rPr lang="en-US" sz="2400" dirty="0">
                <a:latin typeface="Tw Cen MT" pitchFamily="34" charset="0"/>
              </a:rPr>
              <a:t> </a:t>
            </a:r>
            <a:r>
              <a:rPr lang="en-US" sz="2400" dirty="0" err="1">
                <a:latin typeface="Tw Cen MT" pitchFamily="34" charset="0"/>
              </a:rPr>
              <a:t>dari</a:t>
            </a:r>
            <a:r>
              <a:rPr lang="en-US" sz="2400" dirty="0">
                <a:latin typeface="Tw Cen MT" pitchFamily="34" charset="0"/>
              </a:rPr>
              <a:t> </a:t>
            </a:r>
            <a:r>
              <a:rPr lang="en-US" sz="2400" dirty="0" err="1">
                <a:latin typeface="Tw Cen MT" pitchFamily="34" charset="0"/>
              </a:rPr>
              <a:t>kegiatan-kegiatan</a:t>
            </a:r>
            <a:r>
              <a:rPr lang="en-US" sz="2400" dirty="0">
                <a:latin typeface="Tw Cen MT" pitchFamily="34" charset="0"/>
              </a:rPr>
              <a:t> yang </a:t>
            </a:r>
            <a:r>
              <a:rPr lang="en-US" sz="2400" dirty="0" err="1">
                <a:latin typeface="Tw Cen MT" pitchFamily="34" charset="0"/>
              </a:rPr>
              <a:t>telah</a:t>
            </a:r>
            <a:r>
              <a:rPr lang="en-US" sz="2400" dirty="0">
                <a:latin typeface="Tw Cen MT" pitchFamily="34" charset="0"/>
              </a:rPr>
              <a:t> </a:t>
            </a:r>
            <a:r>
              <a:rPr lang="en-US" sz="2400" dirty="0" err="1">
                <a:latin typeface="Tw Cen MT" pitchFamily="34" charset="0"/>
              </a:rPr>
              <a:t>dilakukan</a:t>
            </a:r>
            <a:r>
              <a:rPr lang="en-US" sz="2400" dirty="0">
                <a:latin typeface="Tw Cen MT" pitchFamily="34" charset="0"/>
              </a:rPr>
              <a:t> oleh </a:t>
            </a:r>
            <a:r>
              <a:rPr lang="en-US" sz="2400" dirty="0" err="1">
                <a:latin typeface="Tw Cen MT" pitchFamily="34" charset="0"/>
              </a:rPr>
              <a:t>pemerintah</a:t>
            </a:r>
            <a:r>
              <a:rPr lang="en-US" sz="2400" dirty="0">
                <a:latin typeface="Tw Cen MT" pitchFamily="34" charset="0"/>
              </a:rPr>
              <a:t> di masa </a:t>
            </a:r>
            <a:r>
              <a:rPr lang="en-US" sz="2400" dirty="0" err="1">
                <a:latin typeface="Tw Cen MT" pitchFamily="34" charset="0"/>
              </a:rPr>
              <a:t>lampau</a:t>
            </a:r>
            <a:r>
              <a:rPr lang="en-US" sz="2400" dirty="0">
                <a:latin typeface="Tw Cen MT" pitchFamily="34" charset="0"/>
              </a:rPr>
              <a:t>, </a:t>
            </a:r>
            <a:r>
              <a:rPr lang="en-US" sz="2400" dirty="0" err="1">
                <a:latin typeface="Tw Cen MT" pitchFamily="34" charset="0"/>
              </a:rPr>
              <a:t>dengan</a:t>
            </a:r>
            <a:r>
              <a:rPr lang="en-US" sz="2400" dirty="0">
                <a:latin typeface="Tw Cen MT" pitchFamily="34" charset="0"/>
              </a:rPr>
              <a:t> </a:t>
            </a:r>
            <a:r>
              <a:rPr lang="en-US" sz="2400" dirty="0" err="1">
                <a:latin typeface="Tw Cen MT" pitchFamily="34" charset="0"/>
              </a:rPr>
              <a:t>hanya</a:t>
            </a:r>
            <a:r>
              <a:rPr lang="en-US" sz="2400" dirty="0">
                <a:latin typeface="Tw Cen MT" pitchFamily="34" charset="0"/>
              </a:rPr>
              <a:t> </a:t>
            </a:r>
            <a:r>
              <a:rPr lang="en-US" sz="2400" dirty="0" err="1">
                <a:latin typeface="Tw Cen MT" pitchFamily="34" charset="0"/>
              </a:rPr>
              <a:t>melakukan</a:t>
            </a:r>
            <a:r>
              <a:rPr lang="en-US" sz="2400" dirty="0">
                <a:latin typeface="Tw Cen MT" pitchFamily="34" charset="0"/>
              </a:rPr>
              <a:t> </a:t>
            </a:r>
            <a:r>
              <a:rPr lang="en-US" sz="2400" dirty="0" err="1">
                <a:latin typeface="Tw Cen MT" pitchFamily="34" charset="0"/>
              </a:rPr>
              <a:t>perubahan-perubahan</a:t>
            </a:r>
            <a:r>
              <a:rPr lang="en-US" sz="2400" dirty="0">
                <a:latin typeface="Tw Cen MT" pitchFamily="34" charset="0"/>
              </a:rPr>
              <a:t> </a:t>
            </a:r>
            <a:r>
              <a:rPr lang="en-US" sz="2400" dirty="0" err="1">
                <a:latin typeface="Tw Cen MT" pitchFamily="34" charset="0"/>
              </a:rPr>
              <a:t>seperlunya</a:t>
            </a:r>
            <a:r>
              <a:rPr lang="en-US" sz="2400" dirty="0">
                <a:latin typeface="Tw Cen MT" pitchFamily="34" charset="0"/>
              </a:rPr>
              <a:t>.</a:t>
            </a:r>
          </a:p>
          <a:p>
            <a:pPr>
              <a:lnSpc>
                <a:spcPct val="80000"/>
              </a:lnSpc>
              <a:buFont typeface="Arial" panose="020B0604020202020204" pitchFamily="34" charset="0"/>
              <a:buChar char="•"/>
            </a:pPr>
            <a:r>
              <a:rPr lang="en-US" sz="2400" dirty="0">
                <a:latin typeface="Tw Cen MT" pitchFamily="34" charset="0"/>
              </a:rPr>
              <a:t>Model </a:t>
            </a:r>
            <a:r>
              <a:rPr lang="en-US" sz="2400" dirty="0" err="1">
                <a:latin typeface="Tw Cen MT" pitchFamily="34" charset="0"/>
              </a:rPr>
              <a:t>inkremental</a:t>
            </a:r>
            <a:r>
              <a:rPr lang="en-US" sz="2400" dirty="0">
                <a:latin typeface="Tw Cen MT" pitchFamily="34" charset="0"/>
              </a:rPr>
              <a:t> </a:t>
            </a:r>
            <a:r>
              <a:rPr lang="en-US" sz="2400" dirty="0" err="1">
                <a:latin typeface="Tw Cen MT" pitchFamily="34" charset="0"/>
              </a:rPr>
              <a:t>ini</a:t>
            </a:r>
            <a:r>
              <a:rPr lang="en-US" sz="2400" dirty="0">
                <a:latin typeface="Tw Cen MT" pitchFamily="34" charset="0"/>
              </a:rPr>
              <a:t> </a:t>
            </a:r>
            <a:r>
              <a:rPr lang="en-US" sz="2400" dirty="0" err="1">
                <a:latin typeface="Tw Cen MT" pitchFamily="34" charset="0"/>
              </a:rPr>
              <a:t>untuk</a:t>
            </a:r>
            <a:r>
              <a:rPr lang="en-US" sz="2400" dirty="0">
                <a:latin typeface="Tw Cen MT" pitchFamily="34" charset="0"/>
              </a:rPr>
              <a:t> </a:t>
            </a:r>
            <a:r>
              <a:rPr lang="en-US" sz="2400" dirty="0" err="1">
                <a:latin typeface="Tw Cen MT" pitchFamily="34" charset="0"/>
              </a:rPr>
              <a:t>pertama</a:t>
            </a:r>
            <a:r>
              <a:rPr lang="en-US" sz="2400" dirty="0">
                <a:latin typeface="Tw Cen MT" pitchFamily="34" charset="0"/>
              </a:rPr>
              <a:t> </a:t>
            </a:r>
            <a:r>
              <a:rPr lang="en-US" sz="2400" dirty="0" err="1">
                <a:latin typeface="Tw Cen MT" pitchFamily="34" charset="0"/>
              </a:rPr>
              <a:t>kalinya</a:t>
            </a:r>
            <a:r>
              <a:rPr lang="en-US" sz="2400" dirty="0">
                <a:latin typeface="Tw Cen MT" pitchFamily="34" charset="0"/>
              </a:rPr>
              <a:t> </a:t>
            </a:r>
            <a:r>
              <a:rPr lang="en-US" sz="2400" dirty="0" err="1">
                <a:latin typeface="Tw Cen MT" pitchFamily="34" charset="0"/>
              </a:rPr>
              <a:t>dikembangkan</a:t>
            </a:r>
            <a:r>
              <a:rPr lang="en-US" sz="2400" dirty="0">
                <a:latin typeface="Tw Cen MT" pitchFamily="34" charset="0"/>
              </a:rPr>
              <a:t> oleh Charles E. Lindblom, </a:t>
            </a:r>
            <a:r>
              <a:rPr lang="en-US" sz="2400" dirty="0" err="1">
                <a:latin typeface="Tw Cen MT" pitchFamily="34" charset="0"/>
              </a:rPr>
              <a:t>sebagai</a:t>
            </a:r>
            <a:r>
              <a:rPr lang="en-US" sz="2400" dirty="0">
                <a:latin typeface="Tw Cen MT" pitchFamily="34" charset="0"/>
              </a:rPr>
              <a:t> </a:t>
            </a:r>
            <a:r>
              <a:rPr lang="en-US" sz="2400" dirty="0" err="1">
                <a:latin typeface="Tw Cen MT" pitchFamily="34" charset="0"/>
              </a:rPr>
              <a:t>kritik</a:t>
            </a:r>
            <a:r>
              <a:rPr lang="en-US" sz="2400" dirty="0">
                <a:latin typeface="Tw Cen MT" pitchFamily="34" charset="0"/>
              </a:rPr>
              <a:t> </a:t>
            </a:r>
            <a:r>
              <a:rPr lang="en-US" sz="2400" dirty="0" err="1">
                <a:latin typeface="Tw Cen MT" pitchFamily="34" charset="0"/>
              </a:rPr>
              <a:t>terhadap</a:t>
            </a:r>
            <a:r>
              <a:rPr lang="en-US" sz="2400" dirty="0">
                <a:latin typeface="Tw Cen MT" pitchFamily="34" charset="0"/>
              </a:rPr>
              <a:t> model </a:t>
            </a:r>
            <a:r>
              <a:rPr lang="en-US" sz="2400" dirty="0" err="1">
                <a:latin typeface="Tw Cen MT" pitchFamily="34" charset="0"/>
              </a:rPr>
              <a:t>rasional</a:t>
            </a:r>
            <a:r>
              <a:rPr lang="en-US" sz="2400" dirty="0">
                <a:latin typeface="Tw Cen MT" pitchFamily="34" charset="0"/>
              </a:rPr>
              <a:t> </a:t>
            </a:r>
            <a:r>
              <a:rPr lang="en-US" sz="2400" dirty="0" err="1">
                <a:latin typeface="Tw Cen MT" pitchFamily="34" charset="0"/>
              </a:rPr>
              <a:t>komprehensif</a:t>
            </a:r>
            <a:r>
              <a:rPr lang="en-US" sz="2400" dirty="0">
                <a:latin typeface="Tw Cen MT" pitchFamily="34" charset="0"/>
              </a:rPr>
              <a:t> </a:t>
            </a:r>
            <a:r>
              <a:rPr lang="en-US" sz="2400" dirty="0" err="1">
                <a:latin typeface="Tw Cen MT" pitchFamily="34" charset="0"/>
              </a:rPr>
              <a:t>dalam</a:t>
            </a:r>
            <a:r>
              <a:rPr lang="en-US" sz="2400" dirty="0">
                <a:latin typeface="Tw Cen MT" pitchFamily="34" charset="0"/>
              </a:rPr>
              <a:t> </a:t>
            </a:r>
            <a:r>
              <a:rPr lang="en-US" sz="2400" dirty="0" err="1">
                <a:latin typeface="Tw Cen MT" pitchFamily="34" charset="0"/>
              </a:rPr>
              <a:t>pembuatan</a:t>
            </a:r>
            <a:r>
              <a:rPr lang="en-US" sz="2400" dirty="0">
                <a:latin typeface="Tw Cen MT" pitchFamily="34" charset="0"/>
              </a:rPr>
              <a:t> </a:t>
            </a:r>
            <a:r>
              <a:rPr lang="en-US" sz="2400" dirty="0" err="1">
                <a:latin typeface="Tw Cen MT" pitchFamily="34" charset="0"/>
              </a:rPr>
              <a:t>kebijakan</a:t>
            </a:r>
            <a:r>
              <a:rPr lang="en-US" sz="2400" dirty="0">
                <a:latin typeface="Tw Cen MT" pitchFamily="34" charset="0"/>
              </a:rPr>
              <a:t> </a:t>
            </a:r>
            <a:r>
              <a:rPr lang="en-US" sz="2400" dirty="0" err="1">
                <a:latin typeface="Tw Cen MT" pitchFamily="34" charset="0"/>
              </a:rPr>
              <a:t>publik</a:t>
            </a:r>
            <a:r>
              <a:rPr lang="en-US" sz="2400" dirty="0">
                <a:latin typeface="Tw Cen MT" pitchFamily="34" charset="0"/>
              </a:rPr>
              <a:t>. </a:t>
            </a:r>
          </a:p>
          <a:p>
            <a:pPr>
              <a:lnSpc>
                <a:spcPct val="80000"/>
              </a:lnSpc>
              <a:buFont typeface="Arial" panose="020B0604020202020204" pitchFamily="34" charset="0"/>
              <a:buChar char="•"/>
            </a:pPr>
            <a:r>
              <a:rPr lang="en-US" sz="2400" dirty="0" err="1">
                <a:latin typeface="Tw Cen MT" pitchFamily="34" charset="0"/>
              </a:rPr>
              <a:t>Pendukung</a:t>
            </a:r>
            <a:r>
              <a:rPr lang="en-US" sz="2400" dirty="0">
                <a:latin typeface="Tw Cen MT" pitchFamily="34" charset="0"/>
              </a:rPr>
              <a:t> model </a:t>
            </a:r>
            <a:r>
              <a:rPr lang="en-US" sz="2400" dirty="0" err="1">
                <a:latin typeface="Tw Cen MT" pitchFamily="34" charset="0"/>
              </a:rPr>
              <a:t>ini</a:t>
            </a:r>
            <a:r>
              <a:rPr lang="en-US" sz="2400" dirty="0">
                <a:latin typeface="Tw Cen MT" pitchFamily="34" charset="0"/>
              </a:rPr>
              <a:t> </a:t>
            </a:r>
            <a:r>
              <a:rPr lang="en-US" sz="2400" dirty="0" err="1">
                <a:latin typeface="Tw Cen MT" pitchFamily="34" charset="0"/>
              </a:rPr>
              <a:t>menyatakan</a:t>
            </a:r>
            <a:r>
              <a:rPr lang="en-US" sz="2400" dirty="0">
                <a:latin typeface="Tw Cen MT" pitchFamily="34" charset="0"/>
              </a:rPr>
              <a:t> </a:t>
            </a:r>
            <a:r>
              <a:rPr lang="en-US" sz="2400" dirty="0" err="1">
                <a:latin typeface="Tw Cen MT" pitchFamily="34" charset="0"/>
              </a:rPr>
              <a:t>bahwa</a:t>
            </a:r>
            <a:r>
              <a:rPr lang="en-US" sz="2400" dirty="0">
                <a:latin typeface="Tw Cen MT" pitchFamily="34" charset="0"/>
              </a:rPr>
              <a:t> </a:t>
            </a:r>
            <a:r>
              <a:rPr lang="en-US" sz="2400" dirty="0" err="1">
                <a:latin typeface="Tw Cen MT" pitchFamily="34" charset="0"/>
              </a:rPr>
              <a:t>perubahan</a:t>
            </a:r>
            <a:r>
              <a:rPr lang="en-US" sz="2400" dirty="0">
                <a:latin typeface="Tw Cen MT" pitchFamily="34" charset="0"/>
              </a:rPr>
              <a:t> </a:t>
            </a:r>
            <a:r>
              <a:rPr lang="en-US" sz="2400" dirty="0" err="1">
                <a:latin typeface="Tw Cen MT" pitchFamily="34" charset="0"/>
              </a:rPr>
              <a:t>tambahan</a:t>
            </a:r>
            <a:r>
              <a:rPr lang="en-US" sz="2400" dirty="0">
                <a:latin typeface="Tw Cen MT" pitchFamily="34" charset="0"/>
              </a:rPr>
              <a:t> </a:t>
            </a:r>
            <a:r>
              <a:rPr lang="en-US" sz="2400" dirty="0" err="1">
                <a:latin typeface="Tw Cen MT" pitchFamily="34" charset="0"/>
              </a:rPr>
              <a:t>lebih</a:t>
            </a:r>
            <a:r>
              <a:rPr lang="en-US" sz="2400" dirty="0">
                <a:latin typeface="Tw Cen MT" pitchFamily="34" charset="0"/>
              </a:rPr>
              <a:t> </a:t>
            </a:r>
            <a:r>
              <a:rPr lang="en-US" sz="2400" dirty="0" err="1">
                <a:latin typeface="Tw Cen MT" pitchFamily="34" charset="0"/>
              </a:rPr>
              <a:t>cepat</a:t>
            </a:r>
            <a:r>
              <a:rPr lang="en-US" sz="2400" dirty="0">
                <a:latin typeface="Tw Cen MT" pitchFamily="34" charset="0"/>
              </a:rPr>
              <a:t> </a:t>
            </a:r>
            <a:r>
              <a:rPr lang="en-US" sz="2400" dirty="0" err="1">
                <a:latin typeface="Tw Cen MT" pitchFamily="34" charset="0"/>
              </a:rPr>
              <a:t>dari</a:t>
            </a:r>
            <a:r>
              <a:rPr lang="en-US" sz="2400" dirty="0">
                <a:latin typeface="Tw Cen MT" pitchFamily="34" charset="0"/>
              </a:rPr>
              <a:t> </a:t>
            </a:r>
            <a:r>
              <a:rPr lang="en-US" sz="2400" dirty="0" err="1">
                <a:latin typeface="Tw Cen MT" pitchFamily="34" charset="0"/>
              </a:rPr>
              <a:t>perubahan</a:t>
            </a:r>
            <a:r>
              <a:rPr lang="en-US" sz="2400" dirty="0">
                <a:latin typeface="Tw Cen MT" pitchFamily="34" charset="0"/>
              </a:rPr>
              <a:t> </a:t>
            </a:r>
            <a:r>
              <a:rPr lang="en-US" sz="2400" dirty="0" err="1">
                <a:latin typeface="Tw Cen MT" pitchFamily="34" charset="0"/>
              </a:rPr>
              <a:t>komprehensif</a:t>
            </a:r>
            <a:r>
              <a:rPr lang="en-US" sz="2400" dirty="0">
                <a:latin typeface="Tw Cen MT" pitchFamily="34" charset="0"/>
              </a:rPr>
              <a:t> </a:t>
            </a:r>
            <a:r>
              <a:rPr lang="en-US" sz="2400" dirty="0" err="1">
                <a:latin typeface="Tw Cen MT" pitchFamily="34" charset="0"/>
              </a:rPr>
              <a:t>bahwa</a:t>
            </a:r>
            <a:r>
              <a:rPr lang="en-US" sz="2400" dirty="0">
                <a:latin typeface="Tw Cen MT" pitchFamily="34" charset="0"/>
              </a:rPr>
              <a:t> </a:t>
            </a:r>
            <a:r>
              <a:rPr lang="en-US" sz="2400" dirty="0" err="1">
                <a:latin typeface="Tw Cen MT" pitchFamily="34" charset="0"/>
              </a:rPr>
              <a:t>potensi</a:t>
            </a:r>
            <a:r>
              <a:rPr lang="en-US" sz="2400" dirty="0">
                <a:latin typeface="Tw Cen MT" pitchFamily="34" charset="0"/>
              </a:rPr>
              <a:t> </a:t>
            </a:r>
            <a:r>
              <a:rPr lang="en-US" sz="2400" dirty="0" err="1">
                <a:latin typeface="Tw Cen MT" pitchFamily="34" charset="0"/>
              </a:rPr>
              <a:t>konflik</a:t>
            </a:r>
            <a:r>
              <a:rPr lang="en-US" sz="2400" dirty="0">
                <a:latin typeface="Tw Cen MT" pitchFamily="34" charset="0"/>
              </a:rPr>
              <a:t> </a:t>
            </a:r>
            <a:r>
              <a:rPr lang="en-US" sz="2400" dirty="0" err="1">
                <a:latin typeface="Tw Cen MT" pitchFamily="34" charset="0"/>
              </a:rPr>
              <a:t>jauh</a:t>
            </a:r>
            <a:r>
              <a:rPr lang="en-US" sz="2400" dirty="0">
                <a:latin typeface="Tw Cen MT" pitchFamily="34" charset="0"/>
              </a:rPr>
              <a:t> </a:t>
            </a:r>
            <a:r>
              <a:rPr lang="en-US" sz="2400" dirty="0" err="1">
                <a:latin typeface="Tw Cen MT" pitchFamily="34" charset="0"/>
              </a:rPr>
              <a:t>lebih</a:t>
            </a:r>
            <a:r>
              <a:rPr lang="en-US" sz="2400" dirty="0">
                <a:latin typeface="Tw Cen MT" pitchFamily="34" charset="0"/>
              </a:rPr>
              <a:t> </a:t>
            </a:r>
            <a:r>
              <a:rPr lang="en-US" sz="2400" dirty="0" err="1">
                <a:latin typeface="Tw Cen MT" pitchFamily="34" charset="0"/>
              </a:rPr>
              <a:t>rendah</a:t>
            </a:r>
            <a:r>
              <a:rPr lang="en-US" sz="2400" dirty="0">
                <a:latin typeface="Tw Cen MT" pitchFamily="34" charset="0"/>
              </a:rPr>
              <a:t> </a:t>
            </a:r>
            <a:r>
              <a:rPr lang="en-US" sz="2400" dirty="0" err="1">
                <a:latin typeface="Tw Cen MT" pitchFamily="34" charset="0"/>
              </a:rPr>
              <a:t>dibandingkan</a:t>
            </a:r>
            <a:r>
              <a:rPr lang="en-US" sz="2400" dirty="0">
                <a:latin typeface="Tw Cen MT" pitchFamily="34" charset="0"/>
              </a:rPr>
              <a:t> </a:t>
            </a:r>
            <a:r>
              <a:rPr lang="en-US" sz="2400" dirty="0" err="1">
                <a:latin typeface="Tw Cen MT" pitchFamily="34" charset="0"/>
              </a:rPr>
              <a:t>dengan</a:t>
            </a:r>
            <a:r>
              <a:rPr lang="en-US" sz="2400" dirty="0">
                <a:latin typeface="Tw Cen MT" pitchFamily="34" charset="0"/>
              </a:rPr>
              <a:t> </a:t>
            </a:r>
            <a:r>
              <a:rPr lang="en-US" sz="2400" dirty="0" err="1">
                <a:latin typeface="Tw Cen MT" pitchFamily="34" charset="0"/>
              </a:rPr>
              <a:t>perubahan</a:t>
            </a:r>
            <a:r>
              <a:rPr lang="en-US" sz="2400" dirty="0">
                <a:latin typeface="Tw Cen MT" pitchFamily="34" charset="0"/>
              </a:rPr>
              <a:t> </a:t>
            </a:r>
            <a:r>
              <a:rPr lang="en-US" sz="2400" dirty="0" err="1">
                <a:latin typeface="Tw Cen MT" pitchFamily="34" charset="0"/>
              </a:rPr>
              <a:t>radikal</a:t>
            </a:r>
            <a:r>
              <a:rPr lang="en-US" sz="2400" dirty="0">
                <a:latin typeface="Tw Cen MT" pitchFamily="34" charset="0"/>
              </a:rPr>
              <a:t> dan </a:t>
            </a:r>
            <a:r>
              <a:rPr lang="en-US" sz="2400" dirty="0" err="1">
                <a:latin typeface="Tw Cen MT" pitchFamily="34" charset="0"/>
              </a:rPr>
              <a:t>inkremental</a:t>
            </a:r>
            <a:r>
              <a:rPr lang="en-US" sz="2400" dirty="0">
                <a:latin typeface="Tw Cen MT" pitchFamily="34" charset="0"/>
              </a:rPr>
              <a:t> </a:t>
            </a:r>
            <a:r>
              <a:rPr lang="en-US" sz="2400" dirty="0" err="1">
                <a:latin typeface="Tw Cen MT" pitchFamily="34" charset="0"/>
              </a:rPr>
              <a:t>adaptasi</a:t>
            </a:r>
            <a:r>
              <a:rPr lang="en-US" sz="2400" dirty="0">
                <a:latin typeface="Tw Cen MT" pitchFamily="34" charset="0"/>
              </a:rPr>
              <a:t> </a:t>
            </a:r>
            <a:r>
              <a:rPr lang="en-US" sz="2400" dirty="0" err="1">
                <a:latin typeface="Tw Cen MT" pitchFamily="34" charset="0"/>
              </a:rPr>
              <a:t>kontribusi</a:t>
            </a:r>
            <a:r>
              <a:rPr lang="en-US" sz="2400" dirty="0">
                <a:latin typeface="Tw Cen MT" pitchFamily="34" charset="0"/>
              </a:rPr>
              <a:t> pada </a:t>
            </a:r>
            <a:r>
              <a:rPr lang="en-US" sz="2400" dirty="0" err="1">
                <a:latin typeface="Tw Cen MT" pitchFamily="34" charset="0"/>
              </a:rPr>
              <a:t>redefinisi</a:t>
            </a:r>
            <a:r>
              <a:rPr lang="en-US" sz="2400" dirty="0">
                <a:latin typeface="Tw Cen MT" pitchFamily="34" charset="0"/>
              </a:rPr>
              <a:t> </a:t>
            </a:r>
            <a:r>
              <a:rPr lang="en-US" sz="2400" dirty="0" err="1">
                <a:latin typeface="Tw Cen MT" pitchFamily="34" charset="0"/>
              </a:rPr>
              <a:t>kebijakan</a:t>
            </a:r>
            <a:r>
              <a:rPr lang="en-US" sz="2400" dirty="0">
                <a:latin typeface="Tw Cen MT" pitchFamily="34" charset="0"/>
              </a:rPr>
              <a:t> </a:t>
            </a:r>
            <a:r>
              <a:rPr lang="en-US" sz="2400" dirty="0" err="1">
                <a:latin typeface="Tw Cen MT" pitchFamily="34" charset="0"/>
              </a:rPr>
              <a:t>secara</a:t>
            </a:r>
            <a:r>
              <a:rPr lang="en-US" sz="2400" dirty="0">
                <a:latin typeface="Tw Cen MT" pitchFamily="34" charset="0"/>
              </a:rPr>
              <a:t> </a:t>
            </a:r>
            <a:r>
              <a:rPr lang="en-US" sz="2400" dirty="0" err="1">
                <a:latin typeface="Tw Cen MT" pitchFamily="34" charset="0"/>
              </a:rPr>
              <a:t>terus</a:t>
            </a:r>
            <a:r>
              <a:rPr lang="en-US" sz="2400" dirty="0">
                <a:latin typeface="Tw Cen MT" pitchFamily="34" charset="0"/>
              </a:rPr>
              <a:t> </a:t>
            </a:r>
            <a:r>
              <a:rPr lang="en-US" sz="2400" dirty="0" err="1">
                <a:latin typeface="Tw Cen MT" pitchFamily="34" charset="0"/>
              </a:rPr>
              <a:t>menerus</a:t>
            </a:r>
            <a:r>
              <a:rPr lang="en-US" sz="2400" dirty="0">
                <a:latin typeface="Tw Cen MT" pitchFamily="34" charset="0"/>
              </a:rPr>
              <a:t>. Model </a:t>
            </a:r>
            <a:r>
              <a:rPr lang="en-US" sz="2400" dirty="0" err="1">
                <a:latin typeface="Tw Cen MT" pitchFamily="34" charset="0"/>
              </a:rPr>
              <a:t>ini</a:t>
            </a:r>
            <a:r>
              <a:rPr lang="en-US" sz="2400" dirty="0">
                <a:latin typeface="Tw Cen MT" pitchFamily="34" charset="0"/>
              </a:rPr>
              <a:t> pada </a:t>
            </a:r>
            <a:r>
              <a:rPr lang="en-US" sz="2400" dirty="0" err="1">
                <a:latin typeface="Tw Cen MT" pitchFamily="34" charset="0"/>
              </a:rPr>
              <a:t>hakikatnya</a:t>
            </a:r>
            <a:r>
              <a:rPr lang="en-US" sz="2400" dirty="0">
                <a:latin typeface="Tw Cen MT" pitchFamily="34" charset="0"/>
              </a:rPr>
              <a:t> </a:t>
            </a:r>
            <a:r>
              <a:rPr lang="en-US" sz="2400" dirty="0" err="1">
                <a:latin typeface="Tw Cen MT" pitchFamily="34" charset="0"/>
              </a:rPr>
              <a:t>memandang</a:t>
            </a:r>
            <a:r>
              <a:rPr lang="en-US" sz="2400" dirty="0">
                <a:latin typeface="Tw Cen MT" pitchFamily="34" charset="0"/>
              </a:rPr>
              <a:t> </a:t>
            </a:r>
            <a:r>
              <a:rPr lang="en-US" sz="2400" dirty="0" err="1">
                <a:latin typeface="Tw Cen MT" pitchFamily="34" charset="0"/>
              </a:rPr>
              <a:t>kebijakan</a:t>
            </a:r>
            <a:r>
              <a:rPr lang="en-US" sz="2400" dirty="0">
                <a:latin typeface="Tw Cen MT" pitchFamily="34" charset="0"/>
              </a:rPr>
              <a:t> </a:t>
            </a:r>
            <a:r>
              <a:rPr lang="en-US" sz="2400" dirty="0" err="1">
                <a:latin typeface="Tw Cen MT" pitchFamily="34" charset="0"/>
              </a:rPr>
              <a:t>publik</a:t>
            </a:r>
            <a:r>
              <a:rPr lang="en-US" sz="2400" dirty="0">
                <a:latin typeface="Tw Cen MT" pitchFamily="34" charset="0"/>
              </a:rPr>
              <a:t> </a:t>
            </a:r>
            <a:r>
              <a:rPr lang="en-US" sz="2400" dirty="0" err="1">
                <a:latin typeface="Tw Cen MT" pitchFamily="34" charset="0"/>
              </a:rPr>
              <a:t>sebagai</a:t>
            </a:r>
            <a:r>
              <a:rPr lang="en-US" sz="2400" dirty="0">
                <a:latin typeface="Tw Cen MT" pitchFamily="34" charset="0"/>
              </a:rPr>
              <a:t> </a:t>
            </a:r>
            <a:r>
              <a:rPr lang="en-US" sz="2400" dirty="0" err="1">
                <a:latin typeface="Tw Cen MT" pitchFamily="34" charset="0"/>
              </a:rPr>
              <a:t>kelanjutan</a:t>
            </a:r>
            <a:r>
              <a:rPr lang="en-US" sz="2400" dirty="0">
                <a:latin typeface="Tw Cen MT" pitchFamily="34" charset="0"/>
              </a:rPr>
              <a:t> </a:t>
            </a:r>
            <a:r>
              <a:rPr lang="en-US" sz="2400" dirty="0" err="1">
                <a:latin typeface="Tw Cen MT" pitchFamily="34" charset="0"/>
              </a:rPr>
              <a:t>dari</a:t>
            </a:r>
            <a:r>
              <a:rPr lang="en-US" sz="2400" dirty="0">
                <a:latin typeface="Tw Cen MT" pitchFamily="34" charset="0"/>
              </a:rPr>
              <a:t> </a:t>
            </a:r>
            <a:r>
              <a:rPr lang="en-US" sz="2400" dirty="0" err="1">
                <a:latin typeface="Tw Cen MT" pitchFamily="34" charset="0"/>
              </a:rPr>
              <a:t>kegiatan-kegiatan</a:t>
            </a:r>
            <a:r>
              <a:rPr lang="en-US" sz="2400" dirty="0">
                <a:latin typeface="Tw Cen MT" pitchFamily="34" charset="0"/>
              </a:rPr>
              <a:t> yang </a:t>
            </a:r>
            <a:r>
              <a:rPr lang="en-US" sz="2400" dirty="0" err="1">
                <a:latin typeface="Tw Cen MT" pitchFamily="34" charset="0"/>
              </a:rPr>
              <a:t>telah</a:t>
            </a:r>
            <a:r>
              <a:rPr lang="en-US" sz="2400" dirty="0">
                <a:latin typeface="Tw Cen MT" pitchFamily="34" charset="0"/>
              </a:rPr>
              <a:t> </a:t>
            </a:r>
            <a:r>
              <a:rPr lang="en-US" sz="2400" dirty="0" err="1">
                <a:latin typeface="Tw Cen MT" pitchFamily="34" charset="0"/>
              </a:rPr>
              <a:t>dilakukan</a:t>
            </a:r>
            <a:r>
              <a:rPr lang="en-US" sz="2400" dirty="0">
                <a:latin typeface="Tw Cen MT" pitchFamily="34" charset="0"/>
              </a:rPr>
              <a:t> oleh </a:t>
            </a:r>
            <a:r>
              <a:rPr lang="en-US" sz="2400" dirty="0" err="1">
                <a:latin typeface="Tw Cen MT" pitchFamily="34" charset="0"/>
              </a:rPr>
              <a:t>pemerintah</a:t>
            </a:r>
            <a:r>
              <a:rPr lang="en-US" sz="2400" dirty="0">
                <a:latin typeface="Tw Cen MT" pitchFamily="34" charset="0"/>
              </a:rPr>
              <a:t> </a:t>
            </a:r>
            <a:r>
              <a:rPr lang="en-US" sz="2400" dirty="0" err="1">
                <a:latin typeface="Tw Cen MT" pitchFamily="34" charset="0"/>
              </a:rPr>
              <a:t>dimasa</a:t>
            </a:r>
            <a:r>
              <a:rPr lang="en-US" sz="2400" dirty="0">
                <a:latin typeface="Tw Cen MT" pitchFamily="34" charset="0"/>
              </a:rPr>
              <a:t> </a:t>
            </a:r>
            <a:r>
              <a:rPr lang="en-US" sz="2400" dirty="0" err="1">
                <a:latin typeface="Tw Cen MT" pitchFamily="34" charset="0"/>
              </a:rPr>
              <a:t>lampau</a:t>
            </a:r>
            <a:r>
              <a:rPr lang="en-US" sz="2400" dirty="0">
                <a:latin typeface="Tw Cen MT" pitchFamily="34" charset="0"/>
              </a:rPr>
              <a:t>, </a:t>
            </a:r>
            <a:r>
              <a:rPr lang="en-US" sz="2400" dirty="0" err="1">
                <a:latin typeface="Tw Cen MT" pitchFamily="34" charset="0"/>
              </a:rPr>
              <a:t>dengan</a:t>
            </a:r>
            <a:r>
              <a:rPr lang="en-US" sz="2400" dirty="0">
                <a:latin typeface="Tw Cen MT" pitchFamily="34" charset="0"/>
              </a:rPr>
              <a:t> </a:t>
            </a:r>
            <a:r>
              <a:rPr lang="en-US" sz="2400" dirty="0" err="1">
                <a:latin typeface="Tw Cen MT" pitchFamily="34" charset="0"/>
              </a:rPr>
              <a:t>melakukan</a:t>
            </a:r>
            <a:r>
              <a:rPr lang="en-US" sz="2400" dirty="0">
                <a:latin typeface="Tw Cen MT" pitchFamily="34" charset="0"/>
              </a:rPr>
              <a:t> </a:t>
            </a:r>
            <a:r>
              <a:rPr lang="en-US" sz="2400" dirty="0" err="1">
                <a:latin typeface="Tw Cen MT" pitchFamily="34" charset="0"/>
              </a:rPr>
              <a:t>perubahanperubahan</a:t>
            </a:r>
            <a:r>
              <a:rPr lang="en-US" sz="2400" dirty="0">
                <a:latin typeface="Tw Cen MT" pitchFamily="34" charset="0"/>
              </a:rPr>
              <a:t> </a:t>
            </a:r>
            <a:r>
              <a:rPr lang="en-US" sz="2400" dirty="0" err="1">
                <a:latin typeface="Tw Cen MT" pitchFamily="34" charset="0"/>
              </a:rPr>
              <a:t>seperlunya</a:t>
            </a:r>
            <a:r>
              <a:rPr lang="en-US" sz="2400" dirty="0">
                <a:latin typeface="Tw Cen MT" pitchFamily="34" charset="0"/>
              </a:rPr>
              <a:t>. </a:t>
            </a:r>
            <a:endParaRPr lang="id-ID" sz="2400" dirty="0">
              <a:latin typeface="Tw Cen MT" pitchFamily="34" charset="0"/>
            </a:endParaRPr>
          </a:p>
        </p:txBody>
      </p:sp>
    </p:spTree>
    <p:extLst>
      <p:ext uri="{BB962C8B-B14F-4D97-AF65-F5344CB8AC3E}">
        <p14:creationId xmlns:p14="http://schemas.microsoft.com/office/powerpoint/2010/main" val="2268673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90550"/>
            <a:ext cx="7560840" cy="563563"/>
          </a:xfrm>
        </p:spPr>
        <p:txBody>
          <a:bodyPr/>
          <a:lstStyle/>
          <a:p>
            <a:r>
              <a:rPr lang="id-ID" dirty="0"/>
              <a:t>Model Inkremental</a:t>
            </a:r>
          </a:p>
        </p:txBody>
      </p:sp>
      <p:sp>
        <p:nvSpPr>
          <p:cNvPr id="3" name="Content Placeholder 2"/>
          <p:cNvSpPr>
            <a:spLocks noGrp="1"/>
          </p:cNvSpPr>
          <p:nvPr>
            <p:ph idx="1"/>
          </p:nvPr>
        </p:nvSpPr>
        <p:spPr/>
        <p:txBody>
          <a:bodyPr/>
          <a:lstStyle/>
          <a:p>
            <a:pPr>
              <a:lnSpc>
                <a:spcPct val="80000"/>
              </a:lnSpc>
              <a:buFont typeface="Arial" panose="020B0604020202020204" pitchFamily="34" charset="0"/>
              <a:buChar char="•"/>
            </a:pPr>
            <a:r>
              <a:rPr lang="en-US" sz="2400" dirty="0" err="1">
                <a:latin typeface="Tw Cen MT" pitchFamily="34" charset="0"/>
              </a:rPr>
              <a:t>Memperhitungkan</a:t>
            </a:r>
            <a:r>
              <a:rPr lang="en-US" sz="2400" dirty="0">
                <a:latin typeface="Tw Cen MT" pitchFamily="34" charset="0"/>
              </a:rPr>
              <a:t> </a:t>
            </a:r>
            <a:r>
              <a:rPr lang="en-US" sz="2400" dirty="0" err="1">
                <a:latin typeface="Tw Cen MT" pitchFamily="34" charset="0"/>
              </a:rPr>
              <a:t>tingkat</a:t>
            </a:r>
            <a:r>
              <a:rPr lang="en-US" sz="2400" dirty="0">
                <a:latin typeface="Tw Cen MT" pitchFamily="34" charset="0"/>
              </a:rPr>
              <a:t> </a:t>
            </a:r>
            <a:r>
              <a:rPr lang="en-US" sz="2400" dirty="0" err="1">
                <a:latin typeface="Tw Cen MT" pitchFamily="34" charset="0"/>
              </a:rPr>
              <a:t>kemampuan</a:t>
            </a:r>
            <a:r>
              <a:rPr lang="en-US" sz="2400" dirty="0">
                <a:latin typeface="Tw Cen MT" pitchFamily="34" charset="0"/>
              </a:rPr>
              <a:t> para </a:t>
            </a:r>
            <a:r>
              <a:rPr lang="en-US" sz="2400" dirty="0" err="1">
                <a:latin typeface="Tw Cen MT" pitchFamily="34" charset="0"/>
              </a:rPr>
              <a:t>pembuat</a:t>
            </a:r>
            <a:r>
              <a:rPr lang="en-US" sz="2400" dirty="0">
                <a:latin typeface="Tw Cen MT" pitchFamily="34" charset="0"/>
              </a:rPr>
              <a:t> </a:t>
            </a:r>
            <a:r>
              <a:rPr lang="en-US" sz="2400" dirty="0" err="1">
                <a:latin typeface="Tw Cen MT" pitchFamily="34" charset="0"/>
              </a:rPr>
              <a:t>keputusan</a:t>
            </a:r>
            <a:r>
              <a:rPr lang="en-US" sz="2400" dirty="0">
                <a:latin typeface="Tw Cen MT" pitchFamily="34" charset="0"/>
              </a:rPr>
              <a:t> yang </a:t>
            </a:r>
            <a:r>
              <a:rPr lang="en-US" sz="2400" dirty="0" err="1">
                <a:latin typeface="Tw Cen MT" pitchFamily="34" charset="0"/>
              </a:rPr>
              <a:t>berbeda-beda</a:t>
            </a:r>
            <a:r>
              <a:rPr lang="en-US" sz="2400" dirty="0">
                <a:latin typeface="Tw Cen MT" pitchFamily="34" charset="0"/>
              </a:rPr>
              <a:t>. </a:t>
            </a:r>
            <a:r>
              <a:rPr lang="en-US" sz="2400" dirty="0" err="1">
                <a:latin typeface="Tw Cen MT" pitchFamily="34" charset="0"/>
              </a:rPr>
              <a:t>Secara</a:t>
            </a:r>
            <a:r>
              <a:rPr lang="en-US" sz="2400" dirty="0">
                <a:latin typeface="Tw Cen MT" pitchFamily="34" charset="0"/>
              </a:rPr>
              <a:t> </a:t>
            </a:r>
            <a:r>
              <a:rPr lang="en-US" sz="2400" dirty="0" err="1">
                <a:latin typeface="Tw Cen MT" pitchFamily="34" charset="0"/>
              </a:rPr>
              <a:t>umum</a:t>
            </a:r>
            <a:r>
              <a:rPr lang="en-US" sz="2400" dirty="0">
                <a:latin typeface="Tw Cen MT" pitchFamily="34" charset="0"/>
              </a:rPr>
              <a:t> </a:t>
            </a:r>
            <a:r>
              <a:rPr lang="en-US" sz="2400" dirty="0" err="1">
                <a:latin typeface="Tw Cen MT" pitchFamily="34" charset="0"/>
              </a:rPr>
              <a:t>dapat</a:t>
            </a:r>
            <a:r>
              <a:rPr lang="en-US" sz="2400" dirty="0">
                <a:latin typeface="Tw Cen MT" pitchFamily="34" charset="0"/>
              </a:rPr>
              <a:t> </a:t>
            </a:r>
            <a:r>
              <a:rPr lang="en-US" sz="2400" dirty="0" err="1">
                <a:latin typeface="Tw Cen MT" pitchFamily="34" charset="0"/>
              </a:rPr>
              <a:t>dikatakan</a:t>
            </a:r>
            <a:r>
              <a:rPr lang="en-US" sz="2400" dirty="0">
                <a:latin typeface="Tw Cen MT" pitchFamily="34" charset="0"/>
              </a:rPr>
              <a:t>, </a:t>
            </a:r>
            <a:r>
              <a:rPr lang="en-US" sz="2400" dirty="0" err="1">
                <a:latin typeface="Tw Cen MT" pitchFamily="34" charset="0"/>
              </a:rPr>
              <a:t>bahwa</a:t>
            </a:r>
            <a:r>
              <a:rPr lang="en-US" sz="2400" dirty="0">
                <a:latin typeface="Tw Cen MT" pitchFamily="34" charset="0"/>
              </a:rPr>
              <a:t> </a:t>
            </a:r>
            <a:r>
              <a:rPr lang="en-US" sz="2400" dirty="0" err="1">
                <a:latin typeface="Tw Cen MT" pitchFamily="34" charset="0"/>
              </a:rPr>
              <a:t>semakin</a:t>
            </a:r>
            <a:r>
              <a:rPr lang="en-US" sz="2400" dirty="0">
                <a:latin typeface="Tw Cen MT" pitchFamily="34" charset="0"/>
              </a:rPr>
              <a:t> </a:t>
            </a:r>
            <a:r>
              <a:rPr lang="en-US" sz="2400" dirty="0" err="1">
                <a:latin typeface="Tw Cen MT" pitchFamily="34" charset="0"/>
              </a:rPr>
              <a:t>besar</a:t>
            </a:r>
            <a:r>
              <a:rPr lang="en-US" sz="2400" dirty="0">
                <a:latin typeface="Tw Cen MT" pitchFamily="34" charset="0"/>
              </a:rPr>
              <a:t> </a:t>
            </a:r>
            <a:r>
              <a:rPr lang="en-US" sz="2400" dirty="0" err="1">
                <a:latin typeface="Tw Cen MT" pitchFamily="34" charset="0"/>
              </a:rPr>
              <a:t>kemampuan</a:t>
            </a:r>
            <a:r>
              <a:rPr lang="en-US" sz="2400" dirty="0">
                <a:latin typeface="Tw Cen MT" pitchFamily="34" charset="0"/>
              </a:rPr>
              <a:t> para </a:t>
            </a:r>
            <a:r>
              <a:rPr lang="en-US" sz="2400" dirty="0" err="1">
                <a:latin typeface="Tw Cen MT" pitchFamily="34" charset="0"/>
              </a:rPr>
              <a:t>pembuat</a:t>
            </a:r>
            <a:r>
              <a:rPr lang="en-US" sz="2400" dirty="0">
                <a:latin typeface="Tw Cen MT" pitchFamily="34" charset="0"/>
              </a:rPr>
              <a:t> </a:t>
            </a:r>
            <a:r>
              <a:rPr lang="en-US" sz="2400" dirty="0" err="1">
                <a:latin typeface="Tw Cen MT" pitchFamily="34" charset="0"/>
              </a:rPr>
              <a:t>keputusan</a:t>
            </a:r>
            <a:r>
              <a:rPr lang="en-US" sz="2400" dirty="0">
                <a:latin typeface="Tw Cen MT" pitchFamily="34" charset="0"/>
              </a:rPr>
              <a:t> </a:t>
            </a:r>
            <a:r>
              <a:rPr lang="en-US" sz="2400" dirty="0" err="1">
                <a:latin typeface="Tw Cen MT" pitchFamily="34" charset="0"/>
              </a:rPr>
              <a:t>dalam</a:t>
            </a:r>
            <a:r>
              <a:rPr lang="en-US" sz="2400" dirty="0">
                <a:latin typeface="Tw Cen MT" pitchFamily="34" charset="0"/>
              </a:rPr>
              <a:t> </a:t>
            </a:r>
            <a:r>
              <a:rPr lang="en-US" sz="2400" dirty="0" err="1">
                <a:latin typeface="Tw Cen MT" pitchFamily="34" charset="0"/>
              </a:rPr>
              <a:t>menganalisis</a:t>
            </a:r>
            <a:r>
              <a:rPr lang="en-US" sz="2400" dirty="0">
                <a:latin typeface="Tw Cen MT" pitchFamily="34" charset="0"/>
              </a:rPr>
              <a:t> dan </a:t>
            </a:r>
            <a:r>
              <a:rPr lang="en-US" sz="2400" dirty="0" err="1">
                <a:latin typeface="Tw Cen MT" pitchFamily="34" charset="0"/>
              </a:rPr>
              <a:t>mengimplementasikan</a:t>
            </a:r>
            <a:r>
              <a:rPr lang="en-US" sz="2400" dirty="0">
                <a:latin typeface="Tw Cen MT" pitchFamily="34" charset="0"/>
              </a:rPr>
              <a:t> </a:t>
            </a:r>
            <a:r>
              <a:rPr lang="en-US" sz="2400" dirty="0" err="1">
                <a:latin typeface="Tw Cen MT" pitchFamily="34" charset="0"/>
              </a:rPr>
              <a:t>keputusan-keputusan</a:t>
            </a:r>
            <a:r>
              <a:rPr lang="en-US" sz="2400" dirty="0">
                <a:latin typeface="Tw Cen MT" pitchFamily="34" charset="0"/>
              </a:rPr>
              <a:t> </a:t>
            </a:r>
            <a:r>
              <a:rPr lang="en-US" sz="2400" dirty="0" err="1">
                <a:latin typeface="Tw Cen MT" pitchFamily="34" charset="0"/>
              </a:rPr>
              <a:t>mereka</a:t>
            </a:r>
            <a:r>
              <a:rPr lang="en-US" sz="2400" dirty="0">
                <a:latin typeface="Tw Cen MT" pitchFamily="34" charset="0"/>
              </a:rPr>
              <a:t>, </a:t>
            </a:r>
            <a:r>
              <a:rPr lang="en-US" sz="2400" dirty="0" err="1">
                <a:latin typeface="Tw Cen MT" pitchFamily="34" charset="0"/>
              </a:rPr>
              <a:t>semakin</a:t>
            </a:r>
            <a:r>
              <a:rPr lang="en-US" sz="2400" dirty="0">
                <a:latin typeface="Tw Cen MT" pitchFamily="34" charset="0"/>
              </a:rPr>
              <a:t> </a:t>
            </a:r>
            <a:r>
              <a:rPr lang="en-US" sz="2400" dirty="0" err="1">
                <a:latin typeface="Tw Cen MT" pitchFamily="34" charset="0"/>
              </a:rPr>
              <a:t>besar</a:t>
            </a:r>
            <a:r>
              <a:rPr lang="en-US" sz="2400" dirty="0">
                <a:latin typeface="Tw Cen MT" pitchFamily="34" charset="0"/>
              </a:rPr>
              <a:t> dan </a:t>
            </a:r>
            <a:r>
              <a:rPr lang="en-US" sz="2400" dirty="0" err="1">
                <a:latin typeface="Tw Cen MT" pitchFamily="34" charset="0"/>
              </a:rPr>
              <a:t>semakin</a:t>
            </a:r>
            <a:r>
              <a:rPr lang="en-US" sz="2400" dirty="0">
                <a:latin typeface="Tw Cen MT" pitchFamily="34" charset="0"/>
              </a:rPr>
              <a:t> </a:t>
            </a:r>
            <a:r>
              <a:rPr lang="en-US" sz="2400" dirty="0" err="1">
                <a:latin typeface="Tw Cen MT" pitchFamily="34" charset="0"/>
              </a:rPr>
              <a:t>menyeluruh</a:t>
            </a:r>
            <a:r>
              <a:rPr lang="en-US" sz="2400" dirty="0">
                <a:latin typeface="Tw Cen MT" pitchFamily="34" charset="0"/>
              </a:rPr>
              <a:t> </a:t>
            </a:r>
            <a:r>
              <a:rPr lang="en-US" sz="2400" dirty="0" err="1">
                <a:latin typeface="Tw Cen MT" pitchFamily="34" charset="0"/>
              </a:rPr>
              <a:t>pengamatan</a:t>
            </a:r>
            <a:r>
              <a:rPr lang="en-US" sz="2400" dirty="0">
                <a:latin typeface="Tw Cen MT" pitchFamily="34" charset="0"/>
              </a:rPr>
              <a:t> yang </a:t>
            </a:r>
            <a:r>
              <a:rPr lang="en-US" sz="2400" dirty="0" err="1">
                <a:latin typeface="Tw Cen MT" pitchFamily="34" charset="0"/>
              </a:rPr>
              <a:t>dilakukan</a:t>
            </a:r>
            <a:r>
              <a:rPr lang="en-US" sz="2400" dirty="0">
                <a:latin typeface="Tw Cen MT" pitchFamily="34" charset="0"/>
              </a:rPr>
              <a:t> </a:t>
            </a:r>
            <a:r>
              <a:rPr lang="en-US" sz="2400" dirty="0" err="1">
                <a:latin typeface="Tw Cen MT" pitchFamily="34" charset="0"/>
              </a:rPr>
              <a:t>sehingga</a:t>
            </a:r>
            <a:r>
              <a:rPr lang="en-US" sz="2400" dirty="0">
                <a:latin typeface="Tw Cen MT" pitchFamily="34" charset="0"/>
              </a:rPr>
              <a:t> </a:t>
            </a:r>
            <a:r>
              <a:rPr lang="en-US" sz="2400" dirty="0" err="1">
                <a:latin typeface="Tw Cen MT" pitchFamily="34" charset="0"/>
              </a:rPr>
              <a:t>semakin</a:t>
            </a:r>
            <a:r>
              <a:rPr lang="en-US" sz="2400" dirty="0">
                <a:latin typeface="Tw Cen MT" pitchFamily="34" charset="0"/>
              </a:rPr>
              <a:t> </a:t>
            </a:r>
            <a:r>
              <a:rPr lang="en-US" sz="2400" dirty="0" err="1">
                <a:latin typeface="Tw Cen MT" pitchFamily="34" charset="0"/>
              </a:rPr>
              <a:t>efektif</a:t>
            </a:r>
            <a:r>
              <a:rPr lang="en-US" sz="2400" dirty="0">
                <a:latin typeface="Tw Cen MT" pitchFamily="34" charset="0"/>
              </a:rPr>
              <a:t> </a:t>
            </a:r>
            <a:r>
              <a:rPr lang="en-US" sz="2400" dirty="0" err="1">
                <a:latin typeface="Tw Cen MT" pitchFamily="34" charset="0"/>
              </a:rPr>
              <a:t>pembuatan</a:t>
            </a:r>
            <a:r>
              <a:rPr lang="en-US" sz="2400" dirty="0">
                <a:latin typeface="Tw Cen MT" pitchFamily="34" charset="0"/>
              </a:rPr>
              <a:t> </a:t>
            </a:r>
            <a:r>
              <a:rPr lang="en-US" sz="2400" dirty="0" err="1">
                <a:latin typeface="Tw Cen MT" pitchFamily="34" charset="0"/>
              </a:rPr>
              <a:t>keputusan</a:t>
            </a:r>
            <a:r>
              <a:rPr lang="en-US" sz="2400" dirty="0">
                <a:latin typeface="Tw Cen MT" pitchFamily="34" charset="0"/>
              </a:rPr>
              <a:t> </a:t>
            </a:r>
            <a:r>
              <a:rPr lang="en-US" sz="2400" dirty="0" err="1">
                <a:latin typeface="Tw Cen MT" pitchFamily="34" charset="0"/>
              </a:rPr>
              <a:t>tersebut</a:t>
            </a:r>
            <a:r>
              <a:rPr lang="en-US" sz="2400" dirty="0">
                <a:latin typeface="Tw Cen MT" pitchFamily="34" charset="0"/>
              </a:rPr>
              <a:t>. Etzioni </a:t>
            </a:r>
            <a:r>
              <a:rPr lang="en-US" sz="2400" dirty="0" err="1">
                <a:latin typeface="Tw Cen MT" pitchFamily="34" charset="0"/>
              </a:rPr>
              <a:t>menyatakan</a:t>
            </a:r>
            <a:r>
              <a:rPr lang="en-US" sz="2400" dirty="0">
                <a:latin typeface="Tw Cen MT" pitchFamily="34" charset="0"/>
              </a:rPr>
              <a:t> </a:t>
            </a:r>
            <a:r>
              <a:rPr lang="en-US" sz="2400" dirty="0" err="1">
                <a:latin typeface="Tw Cen MT" pitchFamily="34" charset="0"/>
              </a:rPr>
              <a:t>keputusan-keputusan</a:t>
            </a:r>
            <a:r>
              <a:rPr lang="en-US" sz="2400" dirty="0">
                <a:latin typeface="Tw Cen MT" pitchFamily="34" charset="0"/>
              </a:rPr>
              <a:t> fundamental </a:t>
            </a:r>
            <a:r>
              <a:rPr lang="en-US" sz="2400" dirty="0" err="1">
                <a:latin typeface="Tw Cen MT" pitchFamily="34" charset="0"/>
              </a:rPr>
              <a:t>dibuat</a:t>
            </a:r>
            <a:r>
              <a:rPr lang="en-US" sz="2400" dirty="0">
                <a:latin typeface="Tw Cen MT" pitchFamily="34" charset="0"/>
              </a:rPr>
              <a:t> </a:t>
            </a:r>
            <a:r>
              <a:rPr lang="en-US" sz="2400" dirty="0" err="1">
                <a:latin typeface="Tw Cen MT" pitchFamily="34" charset="0"/>
              </a:rPr>
              <a:t>dengan</a:t>
            </a:r>
            <a:r>
              <a:rPr lang="en-US" sz="2400" dirty="0">
                <a:latin typeface="Tw Cen MT" pitchFamily="34" charset="0"/>
              </a:rPr>
              <a:t> </a:t>
            </a:r>
            <a:r>
              <a:rPr lang="en-US" sz="2400" dirty="0" err="1">
                <a:latin typeface="Tw Cen MT" pitchFamily="34" charset="0"/>
              </a:rPr>
              <a:t>melakukan</a:t>
            </a:r>
            <a:r>
              <a:rPr lang="en-US" sz="2400" dirty="0">
                <a:latin typeface="Tw Cen MT" pitchFamily="34" charset="0"/>
              </a:rPr>
              <a:t> </a:t>
            </a:r>
            <a:r>
              <a:rPr lang="en-US" sz="2400" dirty="0" err="1">
                <a:latin typeface="Tw Cen MT" pitchFamily="34" charset="0"/>
              </a:rPr>
              <a:t>eksplorasi</a:t>
            </a:r>
            <a:r>
              <a:rPr lang="en-US" sz="2400" dirty="0">
                <a:latin typeface="Tw Cen MT" pitchFamily="34" charset="0"/>
              </a:rPr>
              <a:t> </a:t>
            </a:r>
            <a:r>
              <a:rPr lang="en-US" sz="2400" dirty="0" err="1">
                <a:latin typeface="Tw Cen MT" pitchFamily="34" charset="0"/>
              </a:rPr>
              <a:t>terhadap</a:t>
            </a:r>
            <a:r>
              <a:rPr lang="en-US" sz="2400" dirty="0">
                <a:latin typeface="Tw Cen MT" pitchFamily="34" charset="0"/>
              </a:rPr>
              <a:t> </a:t>
            </a:r>
            <a:r>
              <a:rPr lang="en-US" sz="2400" dirty="0" err="1">
                <a:latin typeface="Tw Cen MT" pitchFamily="34" charset="0"/>
              </a:rPr>
              <a:t>alternatif-alternatif</a:t>
            </a:r>
            <a:r>
              <a:rPr lang="en-US" sz="2400" dirty="0">
                <a:latin typeface="Tw Cen MT" pitchFamily="34" charset="0"/>
              </a:rPr>
              <a:t> </a:t>
            </a:r>
            <a:r>
              <a:rPr lang="en-US" sz="2400" dirty="0" err="1">
                <a:latin typeface="Tw Cen MT" pitchFamily="34" charset="0"/>
              </a:rPr>
              <a:t>utama</a:t>
            </a:r>
            <a:r>
              <a:rPr lang="en-US" sz="2400" dirty="0">
                <a:latin typeface="Tw Cen MT" pitchFamily="34" charset="0"/>
              </a:rPr>
              <a:t> yang </a:t>
            </a:r>
            <a:r>
              <a:rPr lang="en-US" sz="2400" dirty="0" err="1">
                <a:latin typeface="Tw Cen MT" pitchFamily="34" charset="0"/>
              </a:rPr>
              <a:t>dilihat</a:t>
            </a:r>
            <a:r>
              <a:rPr lang="en-US" sz="2400" dirty="0">
                <a:latin typeface="Tw Cen MT" pitchFamily="34" charset="0"/>
              </a:rPr>
              <a:t> oleh </a:t>
            </a:r>
            <a:r>
              <a:rPr lang="en-US" sz="2400" dirty="0" err="1">
                <a:latin typeface="Tw Cen MT" pitchFamily="34" charset="0"/>
              </a:rPr>
              <a:t>pengambil</a:t>
            </a:r>
            <a:r>
              <a:rPr lang="en-US" sz="2400" dirty="0">
                <a:latin typeface="Tw Cen MT" pitchFamily="34" charset="0"/>
              </a:rPr>
              <a:t> </a:t>
            </a:r>
            <a:r>
              <a:rPr lang="en-US" sz="2400" dirty="0" err="1">
                <a:latin typeface="Tw Cen MT" pitchFamily="34" charset="0"/>
              </a:rPr>
              <a:t>keputusan</a:t>
            </a:r>
            <a:endParaRPr lang="en-US" sz="2400" dirty="0">
              <a:latin typeface="Tw Cen MT" pitchFamily="34" charset="0"/>
            </a:endParaRPr>
          </a:p>
          <a:p>
            <a:pPr>
              <a:lnSpc>
                <a:spcPct val="80000"/>
              </a:lnSpc>
              <a:buFont typeface="Arial" panose="020B0604020202020204" pitchFamily="34" charset="0"/>
              <a:buChar char="•"/>
            </a:pPr>
            <a:r>
              <a:rPr lang="id-ID" sz="2400" dirty="0">
                <a:latin typeface="Tw Cen MT" pitchFamily="34" charset="0"/>
              </a:rPr>
              <a:t>Perbaikan kecil atas adanya tidak kesempurnaan</a:t>
            </a:r>
          </a:p>
          <a:p>
            <a:pPr>
              <a:lnSpc>
                <a:spcPct val="80000"/>
              </a:lnSpc>
              <a:buFont typeface="Arial" panose="020B0604020202020204" pitchFamily="34" charset="0"/>
              <a:buChar char="•"/>
            </a:pPr>
            <a:r>
              <a:rPr lang="id-ID" sz="2400" dirty="0">
                <a:latin typeface="Tw Cen MT" pitchFamily="34" charset="0"/>
              </a:rPr>
              <a:t>Mengatasi adanya konflik</a:t>
            </a:r>
          </a:p>
          <a:p>
            <a:pPr>
              <a:lnSpc>
                <a:spcPct val="80000"/>
              </a:lnSpc>
              <a:buFont typeface="Arial" panose="020B0604020202020204" pitchFamily="34" charset="0"/>
              <a:buChar char="•"/>
            </a:pPr>
            <a:r>
              <a:rPr lang="id-ID" sz="2400" dirty="0">
                <a:latin typeface="Tw Cen MT" pitchFamily="34" charset="0"/>
              </a:rPr>
              <a:t>Bersifat pragmatis, tidak diarahkan untuk mencari solusi yang terbaik</a:t>
            </a:r>
          </a:p>
          <a:p>
            <a:pPr marL="0" indent="0">
              <a:buNone/>
            </a:pPr>
            <a:endParaRPr lang="id-ID" dirty="0"/>
          </a:p>
          <a:p>
            <a:pPr lvl="1"/>
            <a:endParaRPr lang="id-ID" dirty="0"/>
          </a:p>
          <a:p>
            <a:endParaRPr lang="id-ID" dirty="0"/>
          </a:p>
          <a:p>
            <a:pPr lvl="1"/>
            <a:endParaRPr lang="id-ID" dirty="0"/>
          </a:p>
        </p:txBody>
      </p:sp>
    </p:spTree>
    <p:extLst>
      <p:ext uri="{BB962C8B-B14F-4D97-AF65-F5344CB8AC3E}">
        <p14:creationId xmlns:p14="http://schemas.microsoft.com/office/powerpoint/2010/main" val="556334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1096963" y="1920875"/>
            <a:ext cx="73914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ＭＳ Ｐゴシック" charset="-128"/>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ＭＳ Ｐゴシック" charset="-128"/>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128"/>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9pPr>
          </a:lstStyle>
          <a:p>
            <a:pPr algn="ctr" eaLnBrk="1" hangingPunct="1">
              <a:spcBef>
                <a:spcPct val="0"/>
              </a:spcBef>
              <a:buClrTx/>
              <a:buFontTx/>
              <a:buNone/>
            </a:pPr>
            <a:r>
              <a:rPr lang="en-US" altLang="id-ID" sz="4000" b="1">
                <a:cs typeface="Arial Unicode MS" charset="0"/>
              </a:rPr>
              <a:t>REFERENSI/ SUMBER BACAAN</a:t>
            </a:r>
            <a:br>
              <a:rPr lang="en-US" altLang="id-ID" b="1">
                <a:cs typeface="Arial Unicode MS" charset="0"/>
              </a:rPr>
            </a:br>
            <a:endParaRPr lang="en-US" altLang="id-ID" b="1">
              <a:cs typeface="Arial Unicode MS" charset="0"/>
            </a:endParaRPr>
          </a:p>
        </p:txBody>
      </p:sp>
      <p:sp>
        <p:nvSpPr>
          <p:cNvPr id="92163" name="Text Box 2"/>
          <p:cNvSpPr txBox="1">
            <a:spLocks noChangeArrowheads="1"/>
          </p:cNvSpPr>
          <p:nvPr/>
        </p:nvSpPr>
        <p:spPr bwMode="auto">
          <a:xfrm>
            <a:off x="571500" y="1428750"/>
            <a:ext cx="7943850" cy="450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charset="0"/>
                <a:ea typeface="ＭＳ Ｐゴシック" charset="-128"/>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ea typeface="ＭＳ Ｐゴシック" charset="-128"/>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charset="0"/>
                <a:ea typeface="ＭＳ Ｐゴシック" charset="-128"/>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ea typeface="ＭＳ Ｐゴシック" charset="-128"/>
              </a:defRPr>
            </a:lvl9pPr>
          </a:lstStyle>
          <a:p>
            <a:pPr algn="ctr" eaLnBrk="1" hangingPunct="1">
              <a:buClrTx/>
              <a:buFontTx/>
              <a:buNone/>
            </a:pPr>
            <a:endParaRPr lang="en-US" altLang="id-ID" b="1" dirty="0">
              <a:cs typeface="Arial Unicode MS" charset="0"/>
            </a:endParaRPr>
          </a:p>
          <a:p>
            <a:pPr algn="ctr" eaLnBrk="1" hangingPunct="1">
              <a:buClrTx/>
              <a:buFontTx/>
              <a:buNone/>
            </a:pPr>
            <a:endParaRPr lang="en-US" altLang="id-ID" b="1" dirty="0">
              <a:cs typeface="Arial Unicode MS" charset="0"/>
            </a:endParaRPr>
          </a:p>
          <a:p>
            <a:pPr eaLnBrk="1" hangingPunct="1">
              <a:spcBef>
                <a:spcPts val="500"/>
              </a:spcBef>
            </a:pPr>
            <a:r>
              <a:rPr lang="nn-NO" altLang="id-ID" sz="2400" dirty="0">
                <a:latin typeface="Berlin Sans FB Demi" pitchFamily="34" charset="0"/>
                <a:cs typeface="Arial Unicode MS" charset="0"/>
              </a:rPr>
              <a:t>Winarno, B. (2007). </a:t>
            </a:r>
            <a:r>
              <a:rPr lang="nn-NO" altLang="id-ID" sz="2400" i="1" dirty="0">
                <a:latin typeface="Berlin Sans FB Demi" pitchFamily="34" charset="0"/>
                <a:cs typeface="Arial Unicode MS" charset="0"/>
              </a:rPr>
              <a:t>Kebijakan publik: Teori dan proses</a:t>
            </a:r>
            <a:r>
              <a:rPr lang="nn-NO" altLang="id-ID" sz="2400" dirty="0">
                <a:latin typeface="Berlin Sans FB Demi" pitchFamily="34" charset="0"/>
                <a:cs typeface="Arial Unicode MS" charset="0"/>
              </a:rPr>
              <a:t>. Yogyakarta: Media Pressindo.</a:t>
            </a:r>
            <a:endParaRPr lang="id-ID" altLang="id-ID" sz="2400" dirty="0">
              <a:latin typeface="Berlin Sans FB Demi" pitchFamily="34" charset="0"/>
              <a:cs typeface="Arial Unicode MS" charset="0"/>
            </a:endParaRPr>
          </a:p>
          <a:p>
            <a:pPr eaLnBrk="1" hangingPunct="1">
              <a:spcBef>
                <a:spcPts val="500"/>
              </a:spcBef>
              <a:buClrTx/>
            </a:pPr>
            <a:r>
              <a:rPr lang="en-US" altLang="id-ID" sz="2400" dirty="0" err="1">
                <a:latin typeface="Berlin Sans FB Demi" pitchFamily="34" charset="0"/>
                <a:cs typeface="Arial Unicode MS" charset="0"/>
              </a:rPr>
              <a:t>Howlett</a:t>
            </a:r>
            <a:r>
              <a:rPr lang="en-US" altLang="id-ID" sz="2400" dirty="0">
                <a:latin typeface="Berlin Sans FB Demi" pitchFamily="34" charset="0"/>
                <a:cs typeface="Arial Unicode MS" charset="0"/>
              </a:rPr>
              <a:t> &amp; Ramesh. </a:t>
            </a:r>
            <a:r>
              <a:rPr lang="id-ID" altLang="id-ID" sz="2400" dirty="0">
                <a:latin typeface="Berlin Sans FB Demi" pitchFamily="34" charset="0"/>
                <a:cs typeface="Arial Unicode MS" charset="0"/>
              </a:rPr>
              <a:t>(</a:t>
            </a:r>
            <a:r>
              <a:rPr lang="en-US" altLang="id-ID" sz="2400" dirty="0">
                <a:latin typeface="Berlin Sans FB Demi" pitchFamily="34" charset="0"/>
                <a:cs typeface="Arial Unicode MS" charset="0"/>
              </a:rPr>
              <a:t>1995</a:t>
            </a:r>
            <a:r>
              <a:rPr lang="id-ID" altLang="id-ID" sz="2400" dirty="0">
                <a:latin typeface="Berlin Sans FB Demi" pitchFamily="34" charset="0"/>
                <a:cs typeface="Arial Unicode MS" charset="0"/>
              </a:rPr>
              <a:t>)</a:t>
            </a:r>
            <a:r>
              <a:rPr lang="en-US" altLang="id-ID" sz="2400" dirty="0">
                <a:latin typeface="Berlin Sans FB Demi" pitchFamily="34" charset="0"/>
                <a:cs typeface="Arial Unicode MS" charset="0"/>
              </a:rPr>
              <a:t>. </a:t>
            </a:r>
            <a:r>
              <a:rPr lang="en-US" altLang="id-ID" sz="2400" i="1" dirty="0">
                <a:latin typeface="Berlin Sans FB Demi" pitchFamily="34" charset="0"/>
                <a:cs typeface="Arial Unicode MS" charset="0"/>
              </a:rPr>
              <a:t>Studying Public Policy: Policy Cycles and Policy Subsystems</a:t>
            </a:r>
            <a:r>
              <a:rPr lang="en-US" altLang="id-ID" sz="2400" dirty="0">
                <a:latin typeface="Berlin Sans FB Demi" pitchFamily="34" charset="0"/>
                <a:cs typeface="Arial Unicode MS" charset="0"/>
              </a:rPr>
              <a:t>. Oxford University Press.</a:t>
            </a:r>
            <a:endParaRPr lang="id-ID" altLang="id-ID" sz="2400" dirty="0">
              <a:latin typeface="Berlin Sans FB Demi" pitchFamily="34" charset="0"/>
              <a:cs typeface="Arial Unicode MS" charset="0"/>
            </a:endParaRPr>
          </a:p>
          <a:p>
            <a:pPr eaLnBrk="1" hangingPunct="1">
              <a:spcBef>
                <a:spcPts val="500"/>
              </a:spcBef>
              <a:buClrTx/>
            </a:pPr>
            <a:r>
              <a:rPr lang="en-US" altLang="id-ID" sz="2400" dirty="0">
                <a:latin typeface="Berlin Sans FB Demi" pitchFamily="34" charset="0"/>
                <a:cs typeface="Arial Unicode MS" charset="0"/>
              </a:rPr>
              <a:t>Fischer, F., &amp; Miller, G. J. (Eds.). (2006). </a:t>
            </a:r>
            <a:r>
              <a:rPr lang="en-US" altLang="id-ID" sz="2400" i="1" dirty="0">
                <a:latin typeface="Berlin Sans FB Demi" pitchFamily="34" charset="0"/>
                <a:cs typeface="Arial Unicode MS" charset="0"/>
              </a:rPr>
              <a:t>Handbook of public policy analysis: theory, politics, and methods</a:t>
            </a:r>
            <a:r>
              <a:rPr lang="en-US" altLang="id-ID" sz="2400" dirty="0">
                <a:latin typeface="Berlin Sans FB Demi" pitchFamily="34" charset="0"/>
                <a:cs typeface="Arial Unicode MS" charset="0"/>
              </a:rPr>
              <a:t>. </a:t>
            </a:r>
            <a:r>
              <a:rPr lang="en-US" altLang="id-ID" sz="2400" dirty="0" err="1">
                <a:latin typeface="Berlin Sans FB Demi" pitchFamily="34" charset="0"/>
                <a:cs typeface="Arial Unicode MS" charset="0"/>
              </a:rPr>
              <a:t>crc</a:t>
            </a:r>
            <a:r>
              <a:rPr lang="en-US" altLang="id-ID" sz="2400" dirty="0">
                <a:latin typeface="Berlin Sans FB Demi" pitchFamily="34" charset="0"/>
                <a:cs typeface="Arial Unicode MS" charset="0"/>
              </a:rPr>
              <a:t> Press.</a:t>
            </a:r>
            <a:endParaRPr lang="id-ID" altLang="id-ID" sz="2400" dirty="0">
              <a:latin typeface="Berlin Sans FB Demi" pitchFamily="34" charset="0"/>
              <a:cs typeface="Arial Unicode MS" charset="0"/>
            </a:endParaRPr>
          </a:p>
          <a:p>
            <a:pPr eaLnBrk="1" hangingPunct="1">
              <a:spcBef>
                <a:spcPts val="500"/>
              </a:spcBef>
            </a:pPr>
            <a:endParaRPr lang="nn-NO" altLang="id-ID" sz="2400" dirty="0"/>
          </a:p>
          <a:p>
            <a:pPr eaLnBrk="1" hangingPunct="1">
              <a:spcBef>
                <a:spcPts val="500"/>
              </a:spcBef>
              <a:buClrTx/>
            </a:pPr>
            <a:endParaRPr lang="en-US" altLang="id-ID" sz="2400" dirty="0">
              <a:cs typeface="Arial Unicode MS" charset="0"/>
            </a:endParaRPr>
          </a:p>
        </p:txBody>
      </p:sp>
    </p:spTree>
    <p:extLst>
      <p:ext uri="{BB962C8B-B14F-4D97-AF65-F5344CB8AC3E}">
        <p14:creationId xmlns:p14="http://schemas.microsoft.com/office/powerpoint/2010/main" val="174219581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b="0" dirty="0"/>
              <a:t>Pengantar</a:t>
            </a:r>
            <a:endParaRPr lang="en-US" sz="2800" b="0" dirty="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a:latin typeface="Tw Cen MT" pitchFamily="34" charset="0"/>
              </a:rPr>
              <a:t>Suatu keputusan kebijakan mencakup tindakan oleh seorang pejabat atau lembaga resmi untuk menyetujui, mengubah, atau menolak suatu alternatif kebijakanyang dipilih</a:t>
            </a:r>
          </a:p>
          <a:p>
            <a:pPr>
              <a:lnSpc>
                <a:spcPct val="80000"/>
              </a:lnSpc>
              <a:buFont typeface="Arial" panose="020B0604020202020204" pitchFamily="34" charset="0"/>
              <a:buChar char="•"/>
            </a:pPr>
            <a:r>
              <a:rPr lang="id-ID" dirty="0">
                <a:latin typeface="Tw Cen MT" pitchFamily="34" charset="0"/>
              </a:rPr>
              <a:t>Dalam bentuknya yang positif, keputusan kebijakan bisa berupa penetapan undang-undang atau dikeluarkannya perintah-perintah eksekutif</a:t>
            </a:r>
          </a:p>
          <a:p>
            <a:pPr>
              <a:lnSpc>
                <a:spcPct val="80000"/>
              </a:lnSpc>
              <a:buFont typeface="Arial" panose="020B0604020202020204" pitchFamily="34" charset="0"/>
              <a:buChar char="•"/>
            </a:pPr>
            <a:r>
              <a:rPr lang="id-ID" dirty="0">
                <a:latin typeface="Tw Cen MT" pitchFamily="34" charset="0"/>
              </a:rPr>
              <a:t>Tahap keputusan kebijakan bukan merupakan pemilihan dari berbagai alternatif kebijakan, melainkan tindakan tentang apa yang boleh dipilih</a:t>
            </a:r>
          </a:p>
          <a:p>
            <a:pPr>
              <a:lnSpc>
                <a:spcPct val="80000"/>
              </a:lnSpc>
              <a:buFont typeface="Arial" panose="020B0604020202020204" pitchFamily="34" charset="0"/>
              <a:buChar char="•"/>
            </a:pPr>
            <a:r>
              <a:rPr lang="id-ID" dirty="0">
                <a:latin typeface="Tw Cen MT" pitchFamily="34" charset="0"/>
              </a:rPr>
              <a:t>Pilihan-pilihan tersebut disebut sebagai alternatif kebijakan yang dipilih, yang menurut pendukung tindakan tersebut dapat disetujui</a:t>
            </a:r>
          </a:p>
          <a:p>
            <a:pPr>
              <a:lnSpc>
                <a:spcPct val="80000"/>
              </a:lnSpc>
              <a:buFont typeface="Arial" panose="020B0604020202020204" pitchFamily="34" charset="0"/>
              <a:buChar char="•"/>
            </a:pPr>
            <a:r>
              <a:rPr lang="id-ID" dirty="0">
                <a:latin typeface="Tw Cen MT" pitchFamily="34" charset="0"/>
              </a:rPr>
              <a:t>Pada saat proses kebijakan bergerak ke arah proses pembutan keputusan, maka beberapa usul akan diterima sedangkan usul-usul yang lain akan ditolak  dan usul-usul yang lain akan dipersempit</a:t>
            </a:r>
          </a:p>
        </p:txBody>
      </p:sp>
    </p:spTree>
    <p:extLst>
      <p:ext uri="{BB962C8B-B14F-4D97-AF65-F5344CB8AC3E}">
        <p14:creationId xmlns:p14="http://schemas.microsoft.com/office/powerpoint/2010/main" val="20772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b="0" dirty="0"/>
              <a:t>Pengantar</a:t>
            </a:r>
            <a:endParaRPr lang="en-US" sz="2800" b="0" dirty="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a:latin typeface="Tw Cen MT" pitchFamily="34" charset="0"/>
              </a:rPr>
              <a:t>Pada tahapan ini perbedaan pendapat akan dipersempit dan tawar menawar akan terjadi hingga akhirnya dalam beberapa hal, keputusan kebijakan hanya merupakan formalitas</a:t>
            </a:r>
          </a:p>
          <a:p>
            <a:pPr>
              <a:lnSpc>
                <a:spcPct val="80000"/>
              </a:lnSpc>
              <a:buFont typeface="Arial" panose="020B0604020202020204" pitchFamily="34" charset="0"/>
              <a:buChar char="•"/>
            </a:pPr>
            <a:r>
              <a:rPr lang="id-ID" dirty="0">
                <a:latin typeface="Tw Cen MT" pitchFamily="34" charset="0"/>
              </a:rPr>
              <a:t>Meskipun perumusan kebijakan melibatkan individu dan aktor swasta, wewenang formal tetap berada pada pejabat-pejabat pemerintah (eksekutif, legislatif, yudikatif)</a:t>
            </a:r>
          </a:p>
          <a:p>
            <a:pPr>
              <a:lnSpc>
                <a:spcPct val="80000"/>
              </a:lnSpc>
              <a:buFont typeface="Arial" panose="020B0604020202020204" pitchFamily="34" charset="0"/>
              <a:buChar char="•"/>
            </a:pPr>
            <a:r>
              <a:rPr lang="id-ID" dirty="0">
                <a:latin typeface="Tw Cen MT" pitchFamily="34" charset="0"/>
              </a:rPr>
              <a:t>Dalam sistem politik demokratis, tugas membuat keputusan-keputusan kebijakan berkaitan erat dengan lembaga legislatif Yang dianggap sebagai representasi dari rakyat pemilih</a:t>
            </a:r>
          </a:p>
          <a:p>
            <a:pPr>
              <a:lnSpc>
                <a:spcPct val="80000"/>
              </a:lnSpc>
              <a:buFont typeface="Arial" panose="020B0604020202020204" pitchFamily="34" charset="0"/>
              <a:buChar char="•"/>
            </a:pPr>
            <a:r>
              <a:rPr lang="id-ID" dirty="0">
                <a:latin typeface="Tw Cen MT" pitchFamily="34" charset="0"/>
              </a:rPr>
              <a:t>Keputusan yang diformulasikan oleh lembaga legislatif biasanya diterima secara sah dan karena itu mengikat pada semua orang yang bersangkutan</a:t>
            </a:r>
          </a:p>
          <a:p>
            <a:pPr>
              <a:lnSpc>
                <a:spcPct val="80000"/>
              </a:lnSpc>
              <a:buFont typeface="Arial" panose="020B0604020202020204" pitchFamily="34" charset="0"/>
              <a:buChar char="•"/>
            </a:pPr>
            <a:r>
              <a:rPr lang="id-ID" dirty="0">
                <a:latin typeface="Tw Cen MT" pitchFamily="34" charset="0"/>
              </a:rPr>
              <a:t>Keputusan yang dibuat oleh lembaga negara dianggap mempunyai keabsahan, demikian pula keputusan yang diambil oleh pejabat negara/pemerintah dianggap sah karena pejabat tersebut memiliki kewenangan atau otoritas</a:t>
            </a:r>
          </a:p>
          <a:p>
            <a:pPr>
              <a:lnSpc>
                <a:spcPct val="80000"/>
              </a:lnSpc>
              <a:buFont typeface="Arial" panose="020B0604020202020204" pitchFamily="34" charset="0"/>
              <a:buChar char="•"/>
            </a:pPr>
            <a:endParaRPr lang="id-ID" dirty="0">
              <a:latin typeface="Tw Cen MT" pitchFamily="34" charset="0"/>
            </a:endParaRPr>
          </a:p>
        </p:txBody>
      </p:sp>
    </p:spTree>
    <p:extLst>
      <p:ext uri="{BB962C8B-B14F-4D97-AF65-F5344CB8AC3E}">
        <p14:creationId xmlns:p14="http://schemas.microsoft.com/office/powerpoint/2010/main" val="2356277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b="0" dirty="0"/>
              <a:t>Perumusan Kebijakan</a:t>
            </a:r>
            <a:endParaRPr lang="en-US" sz="2800" b="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38090754"/>
              </p:ext>
            </p:extLst>
          </p:nvPr>
        </p:nvGraphicFramePr>
        <p:xfrm>
          <a:off x="34925" y="1196975"/>
          <a:ext cx="9109075" cy="5545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870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b="0" dirty="0"/>
              <a:t>Tahapan Perumusan Kebijakan</a:t>
            </a:r>
            <a:endParaRPr lang="en-US" sz="2800" b="0" dirty="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a:latin typeface="Tw Cen MT" pitchFamily="34" charset="0"/>
              </a:rPr>
              <a:t>Perumusan Masalah (Defining Problem)</a:t>
            </a:r>
          </a:p>
          <a:p>
            <a:pPr>
              <a:lnSpc>
                <a:spcPct val="80000"/>
              </a:lnSpc>
              <a:buFont typeface="Arial" panose="020B0604020202020204" pitchFamily="34" charset="0"/>
              <a:buChar char="•"/>
            </a:pPr>
            <a:r>
              <a:rPr lang="id-ID" dirty="0">
                <a:latin typeface="Tw Cen MT" pitchFamily="34" charset="0"/>
              </a:rPr>
              <a:t>Agenda Kebijakan</a:t>
            </a:r>
          </a:p>
          <a:p>
            <a:pPr>
              <a:lnSpc>
                <a:spcPct val="80000"/>
              </a:lnSpc>
              <a:buFont typeface="Arial" panose="020B0604020202020204" pitchFamily="34" charset="0"/>
              <a:buChar char="•"/>
            </a:pPr>
            <a:r>
              <a:rPr lang="id-ID" dirty="0">
                <a:latin typeface="Tw Cen MT" pitchFamily="34" charset="0"/>
              </a:rPr>
              <a:t>Pemilihan Alternatif Kebijakan Untuk Memecahkan Masalah</a:t>
            </a:r>
          </a:p>
          <a:p>
            <a:pPr>
              <a:lnSpc>
                <a:spcPct val="80000"/>
              </a:lnSpc>
              <a:buFont typeface="Arial" panose="020B0604020202020204" pitchFamily="34" charset="0"/>
              <a:buChar char="•"/>
            </a:pPr>
            <a:r>
              <a:rPr lang="id-ID" dirty="0">
                <a:latin typeface="Tw Cen MT" pitchFamily="34" charset="0"/>
              </a:rPr>
              <a:t>Penetapan Kebijakan</a:t>
            </a:r>
          </a:p>
          <a:p>
            <a:pPr>
              <a:lnSpc>
                <a:spcPct val="80000"/>
              </a:lnSpc>
              <a:buFont typeface="Arial" panose="020B0604020202020204" pitchFamily="34" charset="0"/>
              <a:buChar char="•"/>
            </a:pPr>
            <a:endParaRPr lang="id-ID" dirty="0">
              <a:latin typeface="Tw Cen MT" pitchFamily="34" charset="0"/>
            </a:endParaRPr>
          </a:p>
        </p:txBody>
      </p:sp>
    </p:spTree>
    <p:extLst>
      <p:ext uri="{BB962C8B-B14F-4D97-AF65-F5344CB8AC3E}">
        <p14:creationId xmlns:p14="http://schemas.microsoft.com/office/powerpoint/2010/main" val="72785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b="0" dirty="0"/>
              <a:t>Perumusan Masalah</a:t>
            </a:r>
            <a:endParaRPr lang="en-US" sz="2800" b="0" dirty="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a:latin typeface="Tw Cen MT" pitchFamily="34" charset="0"/>
              </a:rPr>
              <a:t>Mengenali dan merumuskan maslah merupakan langkah yang paing fundamental dalam perumusan kebijakan</a:t>
            </a:r>
          </a:p>
          <a:p>
            <a:pPr>
              <a:lnSpc>
                <a:spcPct val="80000"/>
              </a:lnSpc>
              <a:buFont typeface="Arial" panose="020B0604020202020204" pitchFamily="34" charset="0"/>
              <a:buChar char="•"/>
            </a:pPr>
            <a:r>
              <a:rPr lang="id-ID" dirty="0">
                <a:latin typeface="Tw Cen MT" pitchFamily="34" charset="0"/>
              </a:rPr>
              <a:t>Untuk dapat merumuskan kebijakan dengan baik, maka masalah-masalah publik harus dikenali dan didefinisikan denganbaik pula</a:t>
            </a:r>
          </a:p>
          <a:p>
            <a:pPr>
              <a:lnSpc>
                <a:spcPct val="80000"/>
              </a:lnSpc>
              <a:buFont typeface="Arial" panose="020B0604020202020204" pitchFamily="34" charset="0"/>
              <a:buChar char="•"/>
            </a:pPr>
            <a:r>
              <a:rPr lang="id-ID" dirty="0">
                <a:latin typeface="Tw Cen MT" pitchFamily="34" charset="0"/>
              </a:rPr>
              <a:t>Kebijakan publik pada dasarnya dibuat untuk memecahkan masalah yang ada dalam masyarakat</a:t>
            </a:r>
          </a:p>
          <a:p>
            <a:pPr>
              <a:lnSpc>
                <a:spcPct val="80000"/>
              </a:lnSpc>
              <a:buFont typeface="Arial" panose="020B0604020202020204" pitchFamily="34" charset="0"/>
              <a:buChar char="•"/>
            </a:pPr>
            <a:r>
              <a:rPr lang="id-ID" dirty="0">
                <a:latin typeface="Tw Cen MT" pitchFamily="34" charset="0"/>
              </a:rPr>
              <a:t>Oleh karena itu, seberapa besar kontribusi yang diberikan oleh kebijakan publik dalam menyelesaikan masalah-masalah dalam masyarakat menjadi pertanyaan yang menarik dalam evaluasi kebijakan publik</a:t>
            </a:r>
          </a:p>
          <a:p>
            <a:pPr>
              <a:lnSpc>
                <a:spcPct val="80000"/>
              </a:lnSpc>
              <a:buFont typeface="Arial" panose="020B0604020202020204" pitchFamily="34" charset="0"/>
              <a:buChar char="•"/>
            </a:pPr>
            <a:endParaRPr lang="id-ID" dirty="0">
              <a:latin typeface="Tw Cen MT" pitchFamily="34" charset="0"/>
            </a:endParaRPr>
          </a:p>
        </p:txBody>
      </p:sp>
    </p:spTree>
    <p:extLst>
      <p:ext uri="{BB962C8B-B14F-4D97-AF65-F5344CB8AC3E}">
        <p14:creationId xmlns:p14="http://schemas.microsoft.com/office/powerpoint/2010/main" val="231572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b="0" dirty="0"/>
              <a:t>Agenda Kebijakan</a:t>
            </a:r>
            <a:endParaRPr lang="en-US" sz="2800" b="0" dirty="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a:latin typeface="Tw Cen MT" pitchFamily="34" charset="0"/>
              </a:rPr>
              <a:t>Tidak semua masalah publik akan masuk ke dalam agenda kebijakan</a:t>
            </a:r>
          </a:p>
          <a:p>
            <a:pPr>
              <a:lnSpc>
                <a:spcPct val="80000"/>
              </a:lnSpc>
              <a:buFont typeface="Arial" panose="020B0604020202020204" pitchFamily="34" charset="0"/>
              <a:buChar char="•"/>
            </a:pPr>
            <a:r>
              <a:rPr lang="id-ID" dirty="0">
                <a:latin typeface="Tw Cen MT" pitchFamily="34" charset="0"/>
              </a:rPr>
              <a:t>Masalah-masalah tersebut saling berkompetisi antara satu dengan yang lain</a:t>
            </a:r>
          </a:p>
          <a:p>
            <a:pPr>
              <a:lnSpc>
                <a:spcPct val="80000"/>
              </a:lnSpc>
              <a:buFont typeface="Arial" panose="020B0604020202020204" pitchFamily="34" charset="0"/>
              <a:buChar char="•"/>
            </a:pPr>
            <a:r>
              <a:rPr lang="id-ID" dirty="0">
                <a:latin typeface="Tw Cen MT" pitchFamily="34" charset="0"/>
              </a:rPr>
              <a:t>Hanya masalah-masalah tertentu yang pada akhirnya akan masuk ke dalam agenda kebijakan</a:t>
            </a:r>
          </a:p>
          <a:p>
            <a:pPr>
              <a:lnSpc>
                <a:spcPct val="80000"/>
              </a:lnSpc>
              <a:buFont typeface="Arial" panose="020B0604020202020204" pitchFamily="34" charset="0"/>
              <a:buChar char="•"/>
            </a:pPr>
            <a:r>
              <a:rPr lang="id-ID" dirty="0">
                <a:latin typeface="Tw Cen MT" pitchFamily="34" charset="0"/>
              </a:rPr>
              <a:t>Suatu masalah untuk masuk ke dalam agenda kebijakan harus memenuhi syarat-syarat tertentu, seperti misalnya apakah masalah tersebut mempunyai dampak yang besar bagi masyarakat dan membutuhkan penanganan yang harus segera dilakukan?</a:t>
            </a:r>
          </a:p>
          <a:p>
            <a:pPr>
              <a:lnSpc>
                <a:spcPct val="80000"/>
              </a:lnSpc>
              <a:buFont typeface="Arial" panose="020B0604020202020204" pitchFamily="34" charset="0"/>
              <a:buChar char="•"/>
            </a:pPr>
            <a:r>
              <a:rPr lang="id-ID" dirty="0">
                <a:latin typeface="Tw Cen MT" pitchFamily="34" charset="0"/>
              </a:rPr>
              <a:t>Masalah publik yang telah masuk ke dalam agenda kebijakan akan dibahas oleh para perumus kebijakan (eksekutif, legislatif, yudikatif)</a:t>
            </a:r>
          </a:p>
          <a:p>
            <a:pPr>
              <a:lnSpc>
                <a:spcPct val="80000"/>
              </a:lnSpc>
              <a:buFont typeface="Arial" panose="020B0604020202020204" pitchFamily="34" charset="0"/>
              <a:buChar char="•"/>
            </a:pPr>
            <a:r>
              <a:rPr lang="id-ID" dirty="0">
                <a:latin typeface="Tw Cen MT" pitchFamily="34" charset="0"/>
              </a:rPr>
              <a:t>Masalah-masalah tersebut dibahas berdasarkan tingkat urgensinya untuk segera diselesaikan</a:t>
            </a:r>
          </a:p>
          <a:p>
            <a:pPr>
              <a:lnSpc>
                <a:spcPct val="80000"/>
              </a:lnSpc>
              <a:buFont typeface="Arial" panose="020B0604020202020204" pitchFamily="34" charset="0"/>
              <a:buChar char="•"/>
            </a:pPr>
            <a:endParaRPr lang="id-ID" dirty="0">
              <a:latin typeface="Tw Cen MT" pitchFamily="34" charset="0"/>
            </a:endParaRPr>
          </a:p>
          <a:p>
            <a:pPr>
              <a:lnSpc>
                <a:spcPct val="80000"/>
              </a:lnSpc>
              <a:buFont typeface="Arial" panose="020B0604020202020204" pitchFamily="34" charset="0"/>
              <a:buChar char="•"/>
            </a:pPr>
            <a:endParaRPr lang="id-ID" dirty="0">
              <a:latin typeface="Tw Cen MT" pitchFamily="34" charset="0"/>
            </a:endParaRPr>
          </a:p>
          <a:p>
            <a:pPr>
              <a:lnSpc>
                <a:spcPct val="80000"/>
              </a:lnSpc>
              <a:buFont typeface="Arial" panose="020B0604020202020204" pitchFamily="34" charset="0"/>
              <a:buChar char="•"/>
            </a:pPr>
            <a:endParaRPr lang="id-ID" dirty="0">
              <a:latin typeface="Tw Cen MT" pitchFamily="34" charset="0"/>
            </a:endParaRPr>
          </a:p>
        </p:txBody>
      </p:sp>
    </p:spTree>
    <p:extLst>
      <p:ext uri="{BB962C8B-B14F-4D97-AF65-F5344CB8AC3E}">
        <p14:creationId xmlns:p14="http://schemas.microsoft.com/office/powerpoint/2010/main" val="116467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07504" y="590550"/>
            <a:ext cx="9036496" cy="563563"/>
          </a:xfrm>
        </p:spPr>
        <p:txBody>
          <a:bodyPr/>
          <a:lstStyle/>
          <a:p>
            <a:pPr eaLnBrk="1" hangingPunct="1"/>
            <a:r>
              <a:rPr lang="id-ID" sz="2400" b="0" dirty="0"/>
              <a:t>Pemilihan Alternatif Kebijakan Untuk Pemecahan Masalah</a:t>
            </a:r>
            <a:endParaRPr lang="en-US" sz="2400" b="0" dirty="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a:latin typeface="Tw Cen MT" pitchFamily="34" charset="0"/>
              </a:rPr>
              <a:t>Setelah masalah-masalah publik didefinisikan dengan baik dan para perumus kebijakan sepakat untuk memasukkan masalah tersebut ke dalam agenda kebijakan, maka langkah selanjutnya adalah membuat pemecahan masalah</a:t>
            </a:r>
          </a:p>
          <a:p>
            <a:pPr>
              <a:lnSpc>
                <a:spcPct val="80000"/>
              </a:lnSpc>
              <a:buFont typeface="Arial" panose="020B0604020202020204" pitchFamily="34" charset="0"/>
              <a:buChar char="•"/>
            </a:pPr>
            <a:r>
              <a:rPr lang="id-ID" dirty="0">
                <a:latin typeface="Tw Cen MT" pitchFamily="34" charset="0"/>
              </a:rPr>
              <a:t>Di sini para perumus kebijakan akan berhadapan dengan alternatif-alternatif pilihan kebijakan yang dapat diambil untuk memecahkan maslah tersebut</a:t>
            </a:r>
          </a:p>
          <a:p>
            <a:pPr>
              <a:lnSpc>
                <a:spcPct val="80000"/>
              </a:lnSpc>
              <a:buFont typeface="Arial" panose="020B0604020202020204" pitchFamily="34" charset="0"/>
              <a:buChar char="•"/>
            </a:pPr>
            <a:r>
              <a:rPr lang="id-ID" dirty="0">
                <a:latin typeface="Tw Cen MT" pitchFamily="34" charset="0"/>
              </a:rPr>
              <a:t>Pada tahapan ini para perumus kebijakan akan dihadapkan pada pertarungan kepentingan antar berbagai aktor yang terlibat dalam perumusan kebijakan</a:t>
            </a:r>
          </a:p>
          <a:p>
            <a:pPr>
              <a:lnSpc>
                <a:spcPct val="80000"/>
              </a:lnSpc>
              <a:buFont typeface="Arial" panose="020B0604020202020204" pitchFamily="34" charset="0"/>
              <a:buChar char="•"/>
            </a:pPr>
            <a:r>
              <a:rPr lang="id-ID" dirty="0">
                <a:latin typeface="Tw Cen MT" pitchFamily="34" charset="0"/>
              </a:rPr>
              <a:t>Pilihan-pilihan kebijakan yang muncul akan didasarkan pada kompromi dan negosiasi yang terjadi antar aktor yang berkepentingan dalam pembuatan kebijakan tersebut</a:t>
            </a:r>
          </a:p>
          <a:p>
            <a:pPr>
              <a:lnSpc>
                <a:spcPct val="80000"/>
              </a:lnSpc>
              <a:buFont typeface="Arial" panose="020B0604020202020204" pitchFamily="34" charset="0"/>
              <a:buChar char="•"/>
            </a:pPr>
            <a:endParaRPr lang="id-ID" dirty="0">
              <a:latin typeface="Tw Cen MT" pitchFamily="34" charset="0"/>
            </a:endParaRPr>
          </a:p>
        </p:txBody>
      </p:sp>
    </p:spTree>
    <p:extLst>
      <p:ext uri="{BB962C8B-B14F-4D97-AF65-F5344CB8AC3E}">
        <p14:creationId xmlns:p14="http://schemas.microsoft.com/office/powerpoint/2010/main" val="214971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b="0" dirty="0"/>
              <a:t>Penetapan Kebijakan</a:t>
            </a:r>
            <a:endParaRPr lang="en-US" sz="2800" b="0" dirty="0"/>
          </a:p>
        </p:txBody>
      </p:sp>
      <p:sp>
        <p:nvSpPr>
          <p:cNvPr id="43010" name="Rectangle 2"/>
          <p:cNvSpPr>
            <a:spLocks noGrp="1" noChangeArrowheads="1"/>
          </p:cNvSpPr>
          <p:nvPr>
            <p:ph idx="1"/>
          </p:nvPr>
        </p:nvSpPr>
        <p:spPr>
          <a:xfrm>
            <a:off x="34924" y="1196752"/>
            <a:ext cx="9109076" cy="5544616"/>
          </a:xfrm>
        </p:spPr>
        <p:txBody>
          <a:bodyPr/>
          <a:lstStyle/>
          <a:p>
            <a:pPr>
              <a:lnSpc>
                <a:spcPct val="80000"/>
              </a:lnSpc>
              <a:buFont typeface="Arial" panose="020B0604020202020204" pitchFamily="34" charset="0"/>
              <a:buChar char="•"/>
            </a:pPr>
            <a:r>
              <a:rPr lang="id-ID" dirty="0">
                <a:latin typeface="Tw Cen MT" pitchFamily="34" charset="0"/>
              </a:rPr>
              <a:t>Setelah salah satu dari sekian alternatif kebijakan diputuskan diambil sebagai cara untuk memecahkan masalah kebijakan, maka tahap paling akhir dalam pembentukan kebijakan adalah menetapkan kebijakan yang dipilih tersebut sehingga mempunyai kekuatan hukum yang mengikat</a:t>
            </a:r>
          </a:p>
          <a:p>
            <a:pPr>
              <a:lnSpc>
                <a:spcPct val="80000"/>
              </a:lnSpc>
              <a:buFont typeface="Arial" panose="020B0604020202020204" pitchFamily="34" charset="0"/>
              <a:buChar char="•"/>
            </a:pPr>
            <a:r>
              <a:rPr lang="id-ID" dirty="0">
                <a:latin typeface="Tw Cen MT" pitchFamily="34" charset="0"/>
              </a:rPr>
              <a:t>Alternatif kebijakan yang diambil pada dasarnya merupakan kompromi dari berbagai kelompok kepentingan yang terlibat dalam pembentukan kebijakan tersebut</a:t>
            </a:r>
          </a:p>
          <a:p>
            <a:pPr>
              <a:lnSpc>
                <a:spcPct val="80000"/>
              </a:lnSpc>
              <a:buFont typeface="Arial" panose="020B0604020202020204" pitchFamily="34" charset="0"/>
              <a:buChar char="•"/>
            </a:pPr>
            <a:r>
              <a:rPr lang="id-ID" dirty="0">
                <a:latin typeface="Tw Cen MT" pitchFamily="34" charset="0"/>
              </a:rPr>
              <a:t>Penetapan kebijakan dapat berbentuk berupa undang-undang, yurisprudensi, keputusan presiden, keputusan menteri, perda, pergub, perbup, dll</a:t>
            </a:r>
          </a:p>
        </p:txBody>
      </p:sp>
    </p:spTree>
    <p:extLst>
      <p:ext uri="{BB962C8B-B14F-4D97-AF65-F5344CB8AC3E}">
        <p14:creationId xmlns:p14="http://schemas.microsoft.com/office/powerpoint/2010/main" val="3153919185"/>
      </p:ext>
    </p:extLst>
  </p:cSld>
  <p:clrMapOvr>
    <a:masterClrMapping/>
  </p:clrMapOvr>
</p:sld>
</file>

<file path=ppt/theme/theme1.xml><?xml version="1.0" encoding="utf-8"?>
<a:theme xmlns:a="http://schemas.openxmlformats.org/drawingml/2006/main" name="1_170Gp_natural_light">
  <a:themeElements>
    <a:clrScheme name="170Gp_natural_light 2">
      <a:dk1>
        <a:srgbClr val="000000"/>
      </a:dk1>
      <a:lt1>
        <a:srgbClr val="FFFFFF"/>
      </a:lt1>
      <a:dk2>
        <a:srgbClr val="333399"/>
      </a:dk2>
      <a:lt2>
        <a:srgbClr val="C0C0C0"/>
      </a:lt2>
      <a:accent1>
        <a:srgbClr val="2EA9B6"/>
      </a:accent1>
      <a:accent2>
        <a:srgbClr val="F1900F"/>
      </a:accent2>
      <a:accent3>
        <a:srgbClr val="FFFFFF"/>
      </a:accent3>
      <a:accent4>
        <a:srgbClr val="000000"/>
      </a:accent4>
      <a:accent5>
        <a:srgbClr val="ADD1D7"/>
      </a:accent5>
      <a:accent6>
        <a:srgbClr val="DA820C"/>
      </a:accent6>
      <a:hlink>
        <a:srgbClr val="CC3300"/>
      </a:hlink>
      <a:folHlink>
        <a:srgbClr val="0066CC"/>
      </a:folHlink>
    </a:clrScheme>
    <a:fontScheme name="170Gp_natural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0Gp_natural_light 1">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170Gp_natural_light 2">
        <a:dk1>
          <a:srgbClr val="000000"/>
        </a:dk1>
        <a:lt1>
          <a:srgbClr val="FFFFFF"/>
        </a:lt1>
        <a:dk2>
          <a:srgbClr val="333399"/>
        </a:dk2>
        <a:lt2>
          <a:srgbClr val="C0C0C0"/>
        </a:lt2>
        <a:accent1>
          <a:srgbClr val="2EA9B6"/>
        </a:accent1>
        <a:accent2>
          <a:srgbClr val="F1900F"/>
        </a:accent2>
        <a:accent3>
          <a:srgbClr val="FFFFFF"/>
        </a:accent3>
        <a:accent4>
          <a:srgbClr val="000000"/>
        </a:accent4>
        <a:accent5>
          <a:srgbClr val="ADD1D7"/>
        </a:accent5>
        <a:accent6>
          <a:srgbClr val="DA820C"/>
        </a:accent6>
        <a:hlink>
          <a:srgbClr val="CC3300"/>
        </a:hlink>
        <a:folHlink>
          <a:srgbClr val="0066CC"/>
        </a:folHlink>
      </a:clrScheme>
      <a:clrMap bg1="lt1" tx1="dk1" bg2="lt2" tx2="dk2" accent1="accent1" accent2="accent2" accent3="accent3" accent4="accent4" accent5="accent5" accent6="accent6" hlink="hlink" folHlink="folHlink"/>
    </a:extraClrScheme>
    <a:extraClrScheme>
      <a:clrScheme name="170Gp_natural_light 3">
        <a:dk1>
          <a:srgbClr val="000000"/>
        </a:dk1>
        <a:lt1>
          <a:srgbClr val="FFFFFF"/>
        </a:lt1>
        <a:dk2>
          <a:srgbClr val="26728A"/>
        </a:dk2>
        <a:lt2>
          <a:srgbClr val="DDDDDD"/>
        </a:lt2>
        <a:accent1>
          <a:srgbClr val="E29B3C"/>
        </a:accent1>
        <a:accent2>
          <a:srgbClr val="B2B2B2"/>
        </a:accent2>
        <a:accent3>
          <a:srgbClr val="FFFFFF"/>
        </a:accent3>
        <a:accent4>
          <a:srgbClr val="000000"/>
        </a:accent4>
        <a:accent5>
          <a:srgbClr val="EECBAF"/>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7431</TotalTime>
  <Words>986</Words>
  <Application>Microsoft Office PowerPoint</Application>
  <PresentationFormat>On-screen Show (4:3)</PresentationFormat>
  <Paragraphs>71</Paragraphs>
  <Slides>13</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Arial</vt:lpstr>
      <vt:lpstr>Berlin Sans FB Demi</vt:lpstr>
      <vt:lpstr>Calibri</vt:lpstr>
      <vt:lpstr>Rockwell</vt:lpstr>
      <vt:lpstr>Times New Roman</vt:lpstr>
      <vt:lpstr>Tw Cen MT</vt:lpstr>
      <vt:lpstr>Wingdings</vt:lpstr>
      <vt:lpstr>1_170Gp_natural_light</vt:lpstr>
      <vt:lpstr>Image</vt:lpstr>
      <vt:lpstr>PowerPoint Presentation</vt:lpstr>
      <vt:lpstr>Pengantar</vt:lpstr>
      <vt:lpstr>Pengantar</vt:lpstr>
      <vt:lpstr>Perumusan Kebijakan</vt:lpstr>
      <vt:lpstr>Tahapan Perumusan Kebijakan</vt:lpstr>
      <vt:lpstr>Perumusan Masalah</vt:lpstr>
      <vt:lpstr>Agenda Kebijakan</vt:lpstr>
      <vt:lpstr>Pemilihan Alternatif Kebijakan Untuk Pemecahan Masalah</vt:lpstr>
      <vt:lpstr>Penetapan Kebijakan</vt:lpstr>
      <vt:lpstr>Model Rasional Komperhensif</vt:lpstr>
      <vt:lpstr>Model Inkremental</vt:lpstr>
      <vt:lpstr>Model Inkremental</vt:lpstr>
      <vt:lpstr>PowerPoint Presentation</vt:lpstr>
    </vt:vector>
  </TitlesOfParts>
  <Company>SATELLITE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PENGELOLAAN KEUANGAN DAERAH</dc:title>
  <dc:creator>AMAN SUDARTO</dc:creator>
  <cp:lastModifiedBy>ASUS</cp:lastModifiedBy>
  <cp:revision>401</cp:revision>
  <dcterms:created xsi:type="dcterms:W3CDTF">2006-06-13T14:09:59Z</dcterms:created>
  <dcterms:modified xsi:type="dcterms:W3CDTF">2021-04-01T13:05:15Z</dcterms:modified>
</cp:coreProperties>
</file>