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22"/>
  </p:notesMasterIdLst>
  <p:handoutMasterIdLst>
    <p:handoutMasterId r:id="rId23"/>
  </p:handoutMasterIdLst>
  <p:sldIdLst>
    <p:sldId id="381" r:id="rId2"/>
    <p:sldId id="448" r:id="rId3"/>
    <p:sldId id="449" r:id="rId4"/>
    <p:sldId id="463" r:id="rId5"/>
    <p:sldId id="450" r:id="rId6"/>
    <p:sldId id="457" r:id="rId7"/>
    <p:sldId id="458" r:id="rId8"/>
    <p:sldId id="459" r:id="rId9"/>
    <p:sldId id="460" r:id="rId10"/>
    <p:sldId id="462" r:id="rId11"/>
    <p:sldId id="461" r:id="rId12"/>
    <p:sldId id="472" r:id="rId13"/>
    <p:sldId id="465" r:id="rId14"/>
    <p:sldId id="468" r:id="rId15"/>
    <p:sldId id="469" r:id="rId16"/>
    <p:sldId id="466" r:id="rId17"/>
    <p:sldId id="470" r:id="rId18"/>
    <p:sldId id="471" r:id="rId19"/>
    <p:sldId id="456" r:id="rId20"/>
    <p:sldId id="433" r:id="rId2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DDDDDD"/>
    <a:srgbClr val="C0C0C0"/>
    <a:srgbClr val="333333"/>
    <a:srgbClr val="000066"/>
    <a:srgbClr val="96969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280" autoAdjust="0"/>
  </p:normalViewPr>
  <p:slideViewPr>
    <p:cSldViewPr>
      <p:cViewPr varScale="1">
        <p:scale>
          <a:sx n="68" d="100"/>
          <a:sy n="68" d="100"/>
        </p:scale>
        <p:origin x="-57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91EE21B-BF22-4722-AC71-A90A40FA5F4B}" type="datetimeFigureOut">
              <a:rPr lang="id-ID" smtClean="0"/>
              <a:pPr/>
              <a:t>21/05/2018</a:t>
            </a:fld>
            <a:endParaRPr lang="id-ID"/>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4E9FA2-391F-428D-9C96-00C9BF8627AD}" type="slidenum">
              <a:rPr lang="id-ID" smtClean="0"/>
              <a:pPr/>
              <a:t>‹#›</a:t>
            </a:fld>
            <a:endParaRPr lang="id-ID"/>
          </a:p>
        </p:txBody>
      </p:sp>
    </p:spTree>
    <p:extLst>
      <p:ext uri="{BB962C8B-B14F-4D97-AF65-F5344CB8AC3E}">
        <p14:creationId xmlns:p14="http://schemas.microsoft.com/office/powerpoint/2010/main" val="4144545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34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34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34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34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34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4DD2574-3E7D-4CA8-8AB8-35562B64546D}" type="slidenum">
              <a:rPr lang="en-US"/>
              <a:pPr/>
              <a:t>‹#›</a:t>
            </a:fld>
            <a:endParaRPr lang="en-US"/>
          </a:p>
        </p:txBody>
      </p:sp>
    </p:spTree>
    <p:extLst>
      <p:ext uri="{BB962C8B-B14F-4D97-AF65-F5344CB8AC3E}">
        <p14:creationId xmlns:p14="http://schemas.microsoft.com/office/powerpoint/2010/main" val="18390750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spcBef>
                <a:spcPct val="30000"/>
              </a:spcBef>
              <a:tabLst>
                <a:tab pos="457200" algn="l"/>
                <a:tab pos="914400" algn="l"/>
                <a:tab pos="1371600" algn="l"/>
                <a:tab pos="1828800" algn="l"/>
                <a:tab pos="2286000" algn="l"/>
                <a:tab pos="2743200" algn="l"/>
              </a:tabLst>
              <a:defRPr sz="1200">
                <a:solidFill>
                  <a:srgbClr val="000000"/>
                </a:solidFill>
                <a:latin typeface="Times New Roman" pitchFamily="16" charset="0"/>
              </a:defRPr>
            </a:lvl1pPr>
            <a:lvl2pPr eaLnBrk="0" hangingPunct="0">
              <a:spcBef>
                <a:spcPct val="30000"/>
              </a:spcBef>
              <a:tabLst>
                <a:tab pos="457200" algn="l"/>
                <a:tab pos="914400" algn="l"/>
                <a:tab pos="1371600" algn="l"/>
                <a:tab pos="1828800" algn="l"/>
                <a:tab pos="2286000" algn="l"/>
                <a:tab pos="2743200" algn="l"/>
              </a:tabLst>
              <a:defRPr sz="1200">
                <a:solidFill>
                  <a:srgbClr val="000000"/>
                </a:solidFill>
                <a:latin typeface="Times New Roman" pitchFamily="16" charset="0"/>
              </a:defRPr>
            </a:lvl2pPr>
            <a:lvl3pPr eaLnBrk="0" hangingPunct="0">
              <a:spcBef>
                <a:spcPct val="30000"/>
              </a:spcBef>
              <a:tabLst>
                <a:tab pos="457200" algn="l"/>
                <a:tab pos="914400" algn="l"/>
                <a:tab pos="1371600" algn="l"/>
                <a:tab pos="1828800" algn="l"/>
                <a:tab pos="2286000" algn="l"/>
                <a:tab pos="2743200" algn="l"/>
              </a:tabLst>
              <a:defRPr sz="1200">
                <a:solidFill>
                  <a:srgbClr val="000000"/>
                </a:solidFill>
                <a:latin typeface="Times New Roman" pitchFamily="16" charset="0"/>
              </a:defRPr>
            </a:lvl3pPr>
            <a:lvl4pPr eaLnBrk="0" hangingPunct="0">
              <a:spcBef>
                <a:spcPct val="30000"/>
              </a:spcBef>
              <a:tabLst>
                <a:tab pos="457200" algn="l"/>
                <a:tab pos="914400" algn="l"/>
                <a:tab pos="1371600" algn="l"/>
                <a:tab pos="1828800" algn="l"/>
                <a:tab pos="2286000" algn="l"/>
                <a:tab pos="2743200" algn="l"/>
              </a:tabLst>
              <a:defRPr sz="1200">
                <a:solidFill>
                  <a:srgbClr val="000000"/>
                </a:solidFill>
                <a:latin typeface="Times New Roman" pitchFamily="16" charset="0"/>
              </a:defRPr>
            </a:lvl4pPr>
            <a:lvl5pPr eaLnBrk="0" hangingPunct="0">
              <a:spcBef>
                <a:spcPct val="30000"/>
              </a:spcBef>
              <a:tabLst>
                <a:tab pos="457200" algn="l"/>
                <a:tab pos="914400" algn="l"/>
                <a:tab pos="1371600" algn="l"/>
                <a:tab pos="1828800" algn="l"/>
                <a:tab pos="2286000" algn="l"/>
                <a:tab pos="27432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1200">
                <a:solidFill>
                  <a:srgbClr val="000000"/>
                </a:solidFill>
                <a:latin typeface="Times New Roman" pitchFamily="16" charset="0"/>
              </a:defRPr>
            </a:lvl9pPr>
          </a:lstStyle>
          <a:p>
            <a:pPr eaLnBrk="1" hangingPunct="1">
              <a:spcBef>
                <a:spcPct val="0"/>
              </a:spcBef>
            </a:pPr>
            <a:fld id="{891531FA-E6DA-4B0F-B430-7E1ADD278875}" type="slidenum">
              <a:rPr lang="de-DE" altLang="id-ID" smtClean="0"/>
              <a:pPr eaLnBrk="1" hangingPunct="1">
                <a:spcBef>
                  <a:spcPct val="0"/>
                </a:spcBef>
              </a:pPr>
              <a:t>20</a:t>
            </a:fld>
            <a:endParaRPr lang="de-DE" altLang="id-ID" smtClean="0"/>
          </a:p>
        </p:txBody>
      </p:sp>
      <p:sp>
        <p:nvSpPr>
          <p:cNvPr id="96259"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60" name="Text Box 2"/>
          <p:cNvSpPr txBox="1">
            <a:spLocks noChangeArrowheads="1"/>
          </p:cNvSpPr>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d-ID" altLang="id-ID"/>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oleObject" Target="../embeddings/oleObject2.bin"/><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100" name="Rectangle 28"/>
          <p:cNvSpPr>
            <a:spLocks noChangeArrowheads="1"/>
          </p:cNvSpPr>
          <p:nvPr/>
        </p:nvSpPr>
        <p:spPr bwMode="gray">
          <a:xfrm>
            <a:off x="0" y="2971800"/>
            <a:ext cx="7086600" cy="457200"/>
          </a:xfrm>
          <a:prstGeom prst="rect">
            <a:avLst/>
          </a:prstGeom>
          <a:solidFill>
            <a:schemeClr val="tx1"/>
          </a:solidFill>
          <a:ln w="9525">
            <a:noFill/>
            <a:miter lim="800000"/>
            <a:headEnd/>
            <a:tailEnd/>
          </a:ln>
          <a:effectLst/>
        </p:spPr>
        <p:txBody>
          <a:bodyPr wrap="none" anchor="ctr"/>
          <a:lstStyle/>
          <a:p>
            <a:endParaRPr lang="en-US"/>
          </a:p>
        </p:txBody>
      </p:sp>
      <p:sp>
        <p:nvSpPr>
          <p:cNvPr id="3101" name="Rectangle 29"/>
          <p:cNvSpPr>
            <a:spLocks noChangeArrowheads="1"/>
          </p:cNvSpPr>
          <p:nvPr/>
        </p:nvSpPr>
        <p:spPr bwMode="ltGray">
          <a:xfrm>
            <a:off x="7086600" y="2971800"/>
            <a:ext cx="2057400" cy="457200"/>
          </a:xfrm>
          <a:prstGeom prst="rect">
            <a:avLst/>
          </a:prstGeom>
          <a:solidFill>
            <a:schemeClr val="tx2"/>
          </a:solidFill>
          <a:ln w="9525">
            <a:noFill/>
            <a:miter lim="800000"/>
            <a:headEnd/>
            <a:tailEnd/>
          </a:ln>
          <a:effectLst/>
        </p:spPr>
        <p:txBody>
          <a:bodyPr wrap="none" anchor="ctr"/>
          <a:lstStyle/>
          <a:p>
            <a:endParaRPr lang="en-US"/>
          </a:p>
        </p:txBody>
      </p:sp>
      <p:graphicFrame>
        <p:nvGraphicFramePr>
          <p:cNvPr id="3102" name="Object 30"/>
          <p:cNvGraphicFramePr>
            <a:graphicFrameLocks noChangeAspect="1"/>
          </p:cNvGraphicFramePr>
          <p:nvPr/>
        </p:nvGraphicFramePr>
        <p:xfrm>
          <a:off x="0" y="3429000"/>
          <a:ext cx="3009900" cy="1824038"/>
        </p:xfrm>
        <a:graphic>
          <a:graphicData uri="http://schemas.openxmlformats.org/presentationml/2006/ole">
            <mc:AlternateContent xmlns:mc="http://schemas.openxmlformats.org/markup-compatibility/2006">
              <mc:Choice xmlns:v="urn:schemas-microsoft-com:vml" Requires="v">
                <p:oleObj spid="_x0000_s371359" name="Image" r:id="rId3" imgW="6920635" imgH="4139683" progId="Photoshop.Image.6">
                  <p:embed/>
                </p:oleObj>
              </mc:Choice>
              <mc:Fallback>
                <p:oleObj name="Image" r:id="rId3" imgW="6920635" imgH="4139683" progId="Photoshop.Image.6">
                  <p:embed/>
                  <p:pic>
                    <p:nvPicPr>
                      <p:cNvPr id="0" name="Object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429000"/>
                        <a:ext cx="3009900" cy="182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03" name="Object 31"/>
          <p:cNvGraphicFramePr>
            <a:graphicFrameLocks noChangeAspect="1"/>
          </p:cNvGraphicFramePr>
          <p:nvPr/>
        </p:nvGraphicFramePr>
        <p:xfrm>
          <a:off x="3028950" y="3429000"/>
          <a:ext cx="4035425" cy="1828800"/>
        </p:xfrm>
        <a:graphic>
          <a:graphicData uri="http://schemas.openxmlformats.org/presentationml/2006/ole">
            <mc:AlternateContent xmlns:mc="http://schemas.openxmlformats.org/markup-compatibility/2006">
              <mc:Choice xmlns:v="urn:schemas-microsoft-com:vml" Requires="v">
                <p:oleObj spid="_x0000_s371360" name="Image" r:id="rId5" imgW="9155556" imgH="3733333" progId="Photoshop.Image.6">
                  <p:embed/>
                </p:oleObj>
              </mc:Choice>
              <mc:Fallback>
                <p:oleObj name="Image" r:id="rId5" imgW="9155556" imgH="3733333" progId="Photoshop.Image.6">
                  <p:embed/>
                  <p:pic>
                    <p:nvPicPr>
                      <p:cNvPr id="0" name="Object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3028950" y="3429000"/>
                        <a:ext cx="403542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04" name="Object 32"/>
          <p:cNvGraphicFramePr>
            <a:graphicFrameLocks noChangeAspect="1"/>
          </p:cNvGraphicFramePr>
          <p:nvPr/>
        </p:nvGraphicFramePr>
        <p:xfrm>
          <a:off x="7086600" y="3429000"/>
          <a:ext cx="2057400" cy="1828800"/>
        </p:xfrm>
        <a:graphic>
          <a:graphicData uri="http://schemas.openxmlformats.org/presentationml/2006/ole">
            <mc:AlternateContent xmlns:mc="http://schemas.openxmlformats.org/markup-compatibility/2006">
              <mc:Choice xmlns:v="urn:schemas-microsoft-com:vml" Requires="v">
                <p:oleObj spid="_x0000_s371361" name="Image" r:id="rId7" imgW="3250794" imgH="3276190" progId="Photoshop.Image.6">
                  <p:embed/>
                </p:oleObj>
              </mc:Choice>
              <mc:Fallback>
                <p:oleObj name="Image" r:id="rId7" imgW="3250794" imgH="3276190" progId="Photoshop.Image.6">
                  <p:embed/>
                  <p:pic>
                    <p:nvPicPr>
                      <p:cNvPr id="0" name="Object 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gray">
                      <a:xfrm>
                        <a:off x="7086600" y="3429000"/>
                        <a:ext cx="2057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06" name="AutoShape 34"/>
          <p:cNvSpPr>
            <a:spLocks noChangeArrowheads="1"/>
          </p:cNvSpPr>
          <p:nvPr/>
        </p:nvSpPr>
        <p:spPr bwMode="gray">
          <a:xfrm rot="-37800000">
            <a:off x="163513" y="3070225"/>
            <a:ext cx="381000" cy="228600"/>
          </a:xfrm>
          <a:prstGeom prst="triangle">
            <a:avLst>
              <a:gd name="adj" fmla="val 50000"/>
            </a:avLst>
          </a:prstGeom>
          <a:solidFill>
            <a:schemeClr val="bg2"/>
          </a:solidFill>
          <a:ln w="9525">
            <a:noFill/>
            <a:miter lim="800000"/>
            <a:headEnd/>
            <a:tailEnd/>
          </a:ln>
          <a:effectLst/>
        </p:spPr>
        <p:txBody>
          <a:bodyPr wrap="none" anchor="ctr"/>
          <a:lstStyle/>
          <a:p>
            <a:endParaRPr lang="en-US"/>
          </a:p>
        </p:txBody>
      </p:sp>
      <p:sp>
        <p:nvSpPr>
          <p:cNvPr id="3107" name="AutoShape 35"/>
          <p:cNvSpPr>
            <a:spLocks noChangeArrowheads="1"/>
          </p:cNvSpPr>
          <p:nvPr/>
        </p:nvSpPr>
        <p:spPr bwMode="gray">
          <a:xfrm rot="-37800000">
            <a:off x="468313" y="3070225"/>
            <a:ext cx="381000" cy="228600"/>
          </a:xfrm>
          <a:prstGeom prst="triangle">
            <a:avLst>
              <a:gd name="adj" fmla="val 50000"/>
            </a:avLst>
          </a:prstGeom>
          <a:solidFill>
            <a:schemeClr val="bg2">
              <a:alpha val="84000"/>
            </a:schemeClr>
          </a:solidFill>
          <a:ln w="9525">
            <a:noFill/>
            <a:miter lim="800000"/>
            <a:headEnd/>
            <a:tailEnd/>
          </a:ln>
          <a:effectLst/>
        </p:spPr>
        <p:txBody>
          <a:bodyPr wrap="none" anchor="ctr"/>
          <a:lstStyle/>
          <a:p>
            <a:endParaRPr lang="en-US"/>
          </a:p>
        </p:txBody>
      </p:sp>
      <p:sp>
        <p:nvSpPr>
          <p:cNvPr id="3108" name="AutoShape 36"/>
          <p:cNvSpPr>
            <a:spLocks noChangeArrowheads="1"/>
          </p:cNvSpPr>
          <p:nvPr/>
        </p:nvSpPr>
        <p:spPr bwMode="gray">
          <a:xfrm rot="-37800000">
            <a:off x="773113" y="3070225"/>
            <a:ext cx="381000" cy="228600"/>
          </a:xfrm>
          <a:prstGeom prst="triangle">
            <a:avLst>
              <a:gd name="adj" fmla="val 50000"/>
            </a:avLst>
          </a:prstGeom>
          <a:solidFill>
            <a:schemeClr val="bg2">
              <a:alpha val="56000"/>
            </a:schemeClr>
          </a:solidFill>
          <a:ln w="9525">
            <a:noFill/>
            <a:miter lim="800000"/>
            <a:headEnd/>
            <a:tailEnd/>
          </a:ln>
          <a:effectLst/>
        </p:spPr>
        <p:txBody>
          <a:bodyPr wrap="none" anchor="ctr"/>
          <a:lstStyle/>
          <a:p>
            <a:endParaRPr lang="en-US"/>
          </a:p>
        </p:txBody>
      </p:sp>
      <p:sp>
        <p:nvSpPr>
          <p:cNvPr id="3109" name="AutoShape 37"/>
          <p:cNvSpPr>
            <a:spLocks noChangeArrowheads="1"/>
          </p:cNvSpPr>
          <p:nvPr/>
        </p:nvSpPr>
        <p:spPr bwMode="gray">
          <a:xfrm rot="-37800000">
            <a:off x="1077913" y="3070225"/>
            <a:ext cx="381000" cy="228600"/>
          </a:xfrm>
          <a:prstGeom prst="triangle">
            <a:avLst>
              <a:gd name="adj" fmla="val 50000"/>
            </a:avLst>
          </a:prstGeom>
          <a:solidFill>
            <a:schemeClr val="bg2">
              <a:alpha val="27000"/>
            </a:schemeClr>
          </a:solidFill>
          <a:ln w="9525">
            <a:noFill/>
            <a:miter lim="800000"/>
            <a:headEnd/>
            <a:tailEnd/>
          </a:ln>
          <a:effectLst/>
        </p:spPr>
        <p:txBody>
          <a:bodyPr wrap="none" anchor="ctr"/>
          <a:lstStyle/>
          <a:p>
            <a:endParaRPr lang="en-US"/>
          </a:p>
        </p:txBody>
      </p:sp>
      <p:sp>
        <p:nvSpPr>
          <p:cNvPr id="3076" name="Rectangle 4"/>
          <p:cNvSpPr>
            <a:spLocks noGrp="1" noChangeArrowheads="1"/>
          </p:cNvSpPr>
          <p:nvPr>
            <p:ph type="dt" sz="half" idx="2"/>
          </p:nvPr>
        </p:nvSpPr>
        <p:spPr>
          <a:xfrm>
            <a:off x="457200" y="6477000"/>
            <a:ext cx="2133600" cy="244475"/>
          </a:xfrm>
        </p:spPr>
        <p:txBody>
          <a:bodyPr/>
          <a:lstStyle>
            <a:lvl1pPr>
              <a:defRPr sz="1200"/>
            </a:lvl1pPr>
          </a:lstStyle>
          <a:p>
            <a:endParaRPr lang="en-US"/>
          </a:p>
        </p:txBody>
      </p:sp>
      <p:sp>
        <p:nvSpPr>
          <p:cNvPr id="3077" name="Rectangle 5"/>
          <p:cNvSpPr>
            <a:spLocks noGrp="1" noChangeArrowheads="1"/>
          </p:cNvSpPr>
          <p:nvPr>
            <p:ph type="ftr" sz="quarter" idx="3"/>
          </p:nvPr>
        </p:nvSpPr>
        <p:spPr>
          <a:xfrm>
            <a:off x="3124200" y="6477000"/>
            <a:ext cx="2895600" cy="244475"/>
          </a:xfrm>
        </p:spPr>
        <p:txBody>
          <a:bodyPr/>
          <a:lstStyle>
            <a:lvl1pPr>
              <a:defRPr sz="1200"/>
            </a:lvl1pPr>
          </a:lstStyle>
          <a:p>
            <a:endParaRPr lang="en-US"/>
          </a:p>
        </p:txBody>
      </p:sp>
      <p:sp>
        <p:nvSpPr>
          <p:cNvPr id="3078" name="Rectangle 6"/>
          <p:cNvSpPr>
            <a:spLocks noGrp="1" noChangeArrowheads="1"/>
          </p:cNvSpPr>
          <p:nvPr>
            <p:ph type="sldNum" sz="quarter" idx="4"/>
          </p:nvPr>
        </p:nvSpPr>
        <p:spPr>
          <a:xfrm>
            <a:off x="6553200" y="6477000"/>
            <a:ext cx="2133600" cy="244475"/>
          </a:xfrm>
        </p:spPr>
        <p:txBody>
          <a:bodyPr/>
          <a:lstStyle>
            <a:lvl1pPr>
              <a:defRPr sz="1200"/>
            </a:lvl1pPr>
          </a:lstStyle>
          <a:p>
            <a:fld id="{C778C6C3-FAC6-402A-A6CF-11112C90BA35}" type="slidenum">
              <a:rPr lang="en-US" smtClean="0"/>
              <a:pPr/>
              <a:t>‹#›</a:t>
            </a:fld>
            <a:endParaRPr lang="en-US"/>
          </a:p>
        </p:txBody>
      </p:sp>
      <p:sp>
        <p:nvSpPr>
          <p:cNvPr id="3074" name="Rectangle 2"/>
          <p:cNvSpPr>
            <a:spLocks noGrp="1" noChangeArrowheads="1"/>
          </p:cNvSpPr>
          <p:nvPr>
            <p:ph type="ctrTitle"/>
          </p:nvPr>
        </p:nvSpPr>
        <p:spPr bwMode="black">
          <a:xfrm>
            <a:off x="1143000" y="1676400"/>
            <a:ext cx="6172200" cy="1241425"/>
          </a:xfrm>
        </p:spPr>
        <p:txBody>
          <a:bodyPr/>
          <a:lstStyle>
            <a:lvl1pPr>
              <a:defRPr sz="4400">
                <a:solidFill>
                  <a:schemeClr val="tx2"/>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bwMode="white">
          <a:xfrm>
            <a:off x="1524000" y="2971800"/>
            <a:ext cx="5410200" cy="381000"/>
          </a:xfrm>
        </p:spPr>
        <p:txBody>
          <a:bodyPr/>
          <a:lstStyle>
            <a:lvl1pPr marL="0" indent="0" algn="ctr">
              <a:buFont typeface="Wingdings" pitchFamily="2" charset="2"/>
              <a:buNone/>
              <a:defRPr sz="2000">
                <a:solidFill>
                  <a:schemeClr val="bg1"/>
                </a:solidFill>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11614C4-8DD3-4117-A089-68606FEFC17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90550"/>
            <a:ext cx="2057400" cy="5734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90550"/>
            <a:ext cx="6019800" cy="5734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77C3068-D93E-4777-8191-193E7784443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85950" y="590550"/>
            <a:ext cx="5943600" cy="5635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95400"/>
            <a:ext cx="8229600" cy="5029200"/>
          </a:xfrm>
        </p:spPr>
        <p:txBody>
          <a:bodyPr/>
          <a:lstStyle/>
          <a:p>
            <a:r>
              <a:rPr lang="en-US" smtClean="0"/>
              <a:t>Click icon to add table</a:t>
            </a:r>
            <a:endParaRPr lang="en-US"/>
          </a:p>
        </p:txBody>
      </p:sp>
      <p:sp>
        <p:nvSpPr>
          <p:cNvPr id="4" name="Date Placeholder 3"/>
          <p:cNvSpPr>
            <a:spLocks noGrp="1"/>
          </p:cNvSpPr>
          <p:nvPr>
            <p:ph type="dt" sz="half" idx="10"/>
          </p:nvPr>
        </p:nvSpPr>
        <p:spPr>
          <a:xfrm>
            <a:off x="457200" y="6400800"/>
            <a:ext cx="2133600" cy="320675"/>
          </a:xfrm>
        </p:spPr>
        <p:txBody>
          <a:bodyPr/>
          <a:lstStyle>
            <a:lvl1pPr>
              <a:defRPr/>
            </a:lvl1pPr>
          </a:lstStyle>
          <a:p>
            <a:endParaRPr lang="en-US"/>
          </a:p>
        </p:txBody>
      </p:sp>
      <p:sp>
        <p:nvSpPr>
          <p:cNvPr id="5" name="Footer Placeholder 4"/>
          <p:cNvSpPr>
            <a:spLocks noGrp="1"/>
          </p:cNvSpPr>
          <p:nvPr>
            <p:ph type="ftr" sz="quarter" idx="11"/>
          </p:nvPr>
        </p:nvSpPr>
        <p:spPr>
          <a:xfrm>
            <a:off x="3124200" y="6400800"/>
            <a:ext cx="2895600" cy="320675"/>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400800"/>
            <a:ext cx="2133600" cy="320675"/>
          </a:xfrm>
        </p:spPr>
        <p:txBody>
          <a:bodyPr/>
          <a:lstStyle>
            <a:lvl1pPr>
              <a:defRPr/>
            </a:lvl1pPr>
          </a:lstStyle>
          <a:p>
            <a:fld id="{BF0AE93F-6D7A-453D-B1A1-97F16E998C1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CC2F7C3-391A-4198-82DC-41B607AEA97A}" type="slidenum">
              <a:rPr lang="en-US" smtClean="0"/>
              <a:pPr/>
              <a:t>‹#›</a:t>
            </a:fld>
            <a:endParaRPr lang="en-US"/>
          </a:p>
        </p:txBody>
      </p:sp>
      <p:pic>
        <p:nvPicPr>
          <p:cNvPr id="381953" name="Picture 1" descr="C:\Users\DALEV\Documents\uang-cash-penting-bagi-pengusaha.png"/>
          <p:cNvPicPr>
            <a:picLocks noChangeAspect="1" noChangeArrowheads="1"/>
          </p:cNvPicPr>
          <p:nvPr userDrawn="1"/>
        </p:nvPicPr>
        <p:blipFill>
          <a:blip r:embed="rId2" cstate="print"/>
          <a:srcRect/>
          <a:stretch>
            <a:fillRect/>
          </a:stretch>
        </p:blipFill>
        <p:spPr bwMode="auto">
          <a:xfrm>
            <a:off x="8316416" y="332656"/>
            <a:ext cx="622158" cy="1004665"/>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E545C0D-9FD0-45F2-BD08-A052B75EF3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1F084A1-C21A-4550-A857-1DCA415DE8B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5FAF840-1F9E-45D9-B9C0-F03F67135BF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F212FC4-B540-4A6C-9730-6705A5CB4B8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8ADB115-1F1E-4BFB-B517-84A4543CB3C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C0F25A6-8A01-41D6-AF08-456AD2CF9B4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C92836E-1361-4FD3-93A4-12CEC171223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3" name="Rectangle 29"/>
          <p:cNvSpPr>
            <a:spLocks noChangeArrowheads="1"/>
          </p:cNvSpPr>
          <p:nvPr/>
        </p:nvSpPr>
        <p:spPr bwMode="gray">
          <a:xfrm>
            <a:off x="1447800" y="561975"/>
            <a:ext cx="7696200" cy="646113"/>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054" name="Rectangle 30"/>
          <p:cNvSpPr>
            <a:spLocks noChangeArrowheads="1"/>
          </p:cNvSpPr>
          <p:nvPr/>
        </p:nvSpPr>
        <p:spPr bwMode="ltGray">
          <a:xfrm>
            <a:off x="0" y="558800"/>
            <a:ext cx="1447800" cy="660400"/>
          </a:xfrm>
          <a:prstGeom prst="rect">
            <a:avLst/>
          </a:prstGeom>
          <a:solidFill>
            <a:schemeClr val="tx2"/>
          </a:solidFill>
          <a:ln w="9525">
            <a:noFill/>
            <a:miter lim="800000"/>
            <a:headEnd/>
            <a:tailEnd/>
          </a:ln>
          <a:effectLst/>
        </p:spPr>
        <p:txBody>
          <a:bodyPr wrap="none" anchor="ctr"/>
          <a:lstStyle/>
          <a:p>
            <a:endParaRPr lang="en-US"/>
          </a:p>
        </p:txBody>
      </p:sp>
      <p:sp>
        <p:nvSpPr>
          <p:cNvPr id="1056" name="AutoShape 32"/>
          <p:cNvSpPr>
            <a:spLocks noChangeArrowheads="1"/>
          </p:cNvSpPr>
          <p:nvPr/>
        </p:nvSpPr>
        <p:spPr bwMode="gray">
          <a:xfrm rot="-37800000">
            <a:off x="239713" y="185738"/>
            <a:ext cx="381000" cy="228600"/>
          </a:xfrm>
          <a:prstGeom prst="triangle">
            <a:avLst>
              <a:gd name="adj" fmla="val 50000"/>
            </a:avLst>
          </a:prstGeom>
          <a:solidFill>
            <a:schemeClr val="bg2"/>
          </a:solidFill>
          <a:ln w="9525">
            <a:noFill/>
            <a:miter lim="800000"/>
            <a:headEnd/>
            <a:tailEnd/>
          </a:ln>
          <a:effectLst/>
        </p:spPr>
        <p:txBody>
          <a:bodyPr wrap="none" anchor="ctr"/>
          <a:lstStyle/>
          <a:p>
            <a:endParaRPr lang="en-US"/>
          </a:p>
        </p:txBody>
      </p:sp>
      <p:sp>
        <p:nvSpPr>
          <p:cNvPr id="1057" name="AutoShape 33"/>
          <p:cNvSpPr>
            <a:spLocks noChangeArrowheads="1"/>
          </p:cNvSpPr>
          <p:nvPr/>
        </p:nvSpPr>
        <p:spPr bwMode="gray">
          <a:xfrm rot="-37800000">
            <a:off x="544513" y="185738"/>
            <a:ext cx="381000" cy="228600"/>
          </a:xfrm>
          <a:prstGeom prst="triangle">
            <a:avLst>
              <a:gd name="adj" fmla="val 50000"/>
            </a:avLst>
          </a:prstGeom>
          <a:solidFill>
            <a:schemeClr val="bg2">
              <a:alpha val="84000"/>
            </a:schemeClr>
          </a:solidFill>
          <a:ln w="9525">
            <a:noFill/>
            <a:miter lim="800000"/>
            <a:headEnd/>
            <a:tailEnd/>
          </a:ln>
          <a:effectLst/>
        </p:spPr>
        <p:txBody>
          <a:bodyPr wrap="none" anchor="ctr"/>
          <a:lstStyle/>
          <a:p>
            <a:endParaRPr lang="en-US"/>
          </a:p>
        </p:txBody>
      </p:sp>
      <p:sp>
        <p:nvSpPr>
          <p:cNvPr id="1058" name="AutoShape 34"/>
          <p:cNvSpPr>
            <a:spLocks noChangeArrowheads="1"/>
          </p:cNvSpPr>
          <p:nvPr/>
        </p:nvSpPr>
        <p:spPr bwMode="gray">
          <a:xfrm rot="-37800000">
            <a:off x="849313" y="185738"/>
            <a:ext cx="381000" cy="228600"/>
          </a:xfrm>
          <a:prstGeom prst="triangle">
            <a:avLst>
              <a:gd name="adj" fmla="val 50000"/>
            </a:avLst>
          </a:prstGeom>
          <a:solidFill>
            <a:schemeClr val="bg2">
              <a:alpha val="56000"/>
            </a:schemeClr>
          </a:solidFill>
          <a:ln w="9525">
            <a:noFill/>
            <a:miter lim="800000"/>
            <a:headEnd/>
            <a:tailEnd/>
          </a:ln>
          <a:effectLst/>
        </p:spPr>
        <p:txBody>
          <a:bodyPr wrap="none" anchor="ctr"/>
          <a:lstStyle/>
          <a:p>
            <a:endParaRPr lang="en-US"/>
          </a:p>
        </p:txBody>
      </p:sp>
      <p:sp>
        <p:nvSpPr>
          <p:cNvPr id="1059" name="AutoShape 35"/>
          <p:cNvSpPr>
            <a:spLocks noChangeArrowheads="1"/>
          </p:cNvSpPr>
          <p:nvPr/>
        </p:nvSpPr>
        <p:spPr bwMode="gray">
          <a:xfrm rot="-37800000">
            <a:off x="1154113" y="185738"/>
            <a:ext cx="381000" cy="228600"/>
          </a:xfrm>
          <a:prstGeom prst="triangle">
            <a:avLst>
              <a:gd name="adj" fmla="val 50000"/>
            </a:avLst>
          </a:prstGeom>
          <a:solidFill>
            <a:schemeClr val="bg2">
              <a:alpha val="27000"/>
            </a:schemeClr>
          </a:solidFill>
          <a:ln w="9525">
            <a:noFill/>
            <a:miter lim="800000"/>
            <a:headEnd/>
            <a:tailEnd/>
          </a:ln>
          <a:effectLst/>
        </p:spPr>
        <p:txBody>
          <a:bodyPr wrap="none" anchor="ctr"/>
          <a:lstStyle/>
          <a:p>
            <a:endParaRPr lang="en-US"/>
          </a:p>
        </p:txBody>
      </p:sp>
      <p:sp>
        <p:nvSpPr>
          <p:cNvPr id="1027" name="Rectangle 3"/>
          <p:cNvSpPr>
            <a:spLocks noGrp="1" noChangeArrowheads="1"/>
          </p:cNvSpPr>
          <p:nvPr>
            <p:ph type="body" idx="1"/>
          </p:nvPr>
        </p:nvSpPr>
        <p:spPr bwMode="auto">
          <a:xfrm>
            <a:off x="457200" y="1295400"/>
            <a:ext cx="822960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400800"/>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F0AE93F-6D7A-453D-B1A1-97F16E998C15}" type="slidenum">
              <a:rPr lang="en-US" smtClean="0"/>
              <a:pPr/>
              <a:t>‹#›</a:t>
            </a:fld>
            <a:endParaRPr lang="en-US"/>
          </a:p>
        </p:txBody>
      </p:sp>
      <p:sp>
        <p:nvSpPr>
          <p:cNvPr id="1026" name="Rectangle 2"/>
          <p:cNvSpPr>
            <a:spLocks noGrp="1" noChangeArrowheads="1"/>
          </p:cNvSpPr>
          <p:nvPr>
            <p:ph type="title"/>
          </p:nvPr>
        </p:nvSpPr>
        <p:spPr bwMode="white">
          <a:xfrm>
            <a:off x="1885950" y="590550"/>
            <a:ext cx="59436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Lst>
  <p:txStyles>
    <p:title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Arial" charset="0"/>
        </a:defRPr>
      </a:lvl2pPr>
      <a:lvl3pPr algn="ctr" rtl="0" eaLnBrk="1" fontAlgn="base" hangingPunct="1">
        <a:spcBef>
          <a:spcPct val="0"/>
        </a:spcBef>
        <a:spcAft>
          <a:spcPct val="0"/>
        </a:spcAft>
        <a:defRPr sz="3200" b="1">
          <a:solidFill>
            <a:schemeClr val="bg1"/>
          </a:solidFill>
          <a:latin typeface="Arial" charset="0"/>
        </a:defRPr>
      </a:lvl3pPr>
      <a:lvl4pPr algn="ctr" rtl="0" eaLnBrk="1" fontAlgn="base" hangingPunct="1">
        <a:spcBef>
          <a:spcPct val="0"/>
        </a:spcBef>
        <a:spcAft>
          <a:spcPct val="0"/>
        </a:spcAft>
        <a:defRPr sz="3200" b="1">
          <a:solidFill>
            <a:schemeClr val="bg1"/>
          </a:solidFill>
          <a:latin typeface="Arial" charset="0"/>
        </a:defRPr>
      </a:lvl4pPr>
      <a:lvl5pPr algn="ctr" rtl="0" eaLnBrk="1" fontAlgn="base" hangingPunct="1">
        <a:spcBef>
          <a:spcPct val="0"/>
        </a:spcBef>
        <a:spcAft>
          <a:spcPct val="0"/>
        </a:spcAft>
        <a:defRPr sz="3200" b="1">
          <a:solidFill>
            <a:schemeClr val="bg1"/>
          </a:solidFill>
          <a:latin typeface="Arial" charset="0"/>
        </a:defRPr>
      </a:lvl5pPr>
      <a:lvl6pPr marL="457200" algn="ctr" rtl="0" eaLnBrk="1" fontAlgn="base" hangingPunct="1">
        <a:spcBef>
          <a:spcPct val="0"/>
        </a:spcBef>
        <a:spcAft>
          <a:spcPct val="0"/>
        </a:spcAft>
        <a:defRPr sz="3200" b="1">
          <a:solidFill>
            <a:schemeClr val="bg1"/>
          </a:solidFill>
          <a:latin typeface="Arial" charset="0"/>
        </a:defRPr>
      </a:lvl6pPr>
      <a:lvl7pPr marL="914400" algn="ctr" rtl="0" eaLnBrk="1" fontAlgn="base" hangingPunct="1">
        <a:spcBef>
          <a:spcPct val="0"/>
        </a:spcBef>
        <a:spcAft>
          <a:spcPct val="0"/>
        </a:spcAft>
        <a:defRPr sz="3200" b="1">
          <a:solidFill>
            <a:schemeClr val="bg1"/>
          </a:solidFill>
          <a:latin typeface="Arial" charset="0"/>
        </a:defRPr>
      </a:lvl7pPr>
      <a:lvl8pPr marL="1371600" algn="ctr" rtl="0" eaLnBrk="1" fontAlgn="base" hangingPunct="1">
        <a:spcBef>
          <a:spcPct val="0"/>
        </a:spcBef>
        <a:spcAft>
          <a:spcPct val="0"/>
        </a:spcAft>
        <a:defRPr sz="3200" b="1">
          <a:solidFill>
            <a:schemeClr val="bg1"/>
          </a:solidFill>
          <a:latin typeface="Arial" charset="0"/>
        </a:defRPr>
      </a:lvl8pPr>
      <a:lvl9pPr marL="1828800" algn="ctr" rtl="0" eaLnBrk="1" fontAlgn="base" hangingPunct="1">
        <a:spcBef>
          <a:spcPct val="0"/>
        </a:spcBef>
        <a:spcAft>
          <a:spcPct val="0"/>
        </a:spcAft>
        <a:defRPr sz="3200" b="1">
          <a:solidFill>
            <a:schemeClr val="bg1"/>
          </a:solidFill>
          <a:latin typeface="Arial"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6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2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62272" y="1052736"/>
            <a:ext cx="8458200" cy="954107"/>
          </a:xfrm>
          <a:prstGeom prst="rect">
            <a:avLst/>
          </a:prstGeom>
          <a:noFill/>
        </p:spPr>
        <p:txBody>
          <a:bodyPr wrap="square" lIns="91440" tIns="45720" rIns="91440" bIns="45720">
            <a:spAutoFit/>
          </a:bodyPr>
          <a:lstStyle/>
          <a:p>
            <a:pPr algn="ctr"/>
            <a:r>
              <a:rPr lang="id-ID"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Rockwell" pitchFamily="18" charset="0"/>
              </a:rPr>
              <a:t>Regulatory impact analysis/ria </a:t>
            </a:r>
          </a:p>
          <a:p>
            <a:pPr algn="ctr"/>
            <a:r>
              <a:rPr lang="id-ID"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Rockwell" pitchFamily="18" charset="0"/>
              </a:rPr>
              <a:t>(Analisis dampak regulasi)</a:t>
            </a:r>
            <a:endParaRPr lang="en-U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Rockwell" pitchFamily="18" charset="0"/>
            </a:endParaRPr>
          </a:p>
        </p:txBody>
      </p:sp>
      <p:pic>
        <p:nvPicPr>
          <p:cNvPr id="7" name="Picture 13" descr="826923-001"/>
          <p:cNvPicPr>
            <a:picLocks noChangeAspect="1" noChangeArrowheads="1"/>
          </p:cNvPicPr>
          <p:nvPr/>
        </p:nvPicPr>
        <p:blipFill>
          <a:blip r:embed="rId2" cstate="print">
            <a:lum bright="18000"/>
            <a:extLst>
              <a:ext uri="{28A0092B-C50C-407E-A947-70E740481C1C}">
                <a14:useLocalDpi xmlns:a14="http://schemas.microsoft.com/office/drawing/2010/main" val="0"/>
              </a:ext>
            </a:extLst>
          </a:blip>
          <a:srcRect/>
          <a:stretch>
            <a:fillRect/>
          </a:stretch>
        </p:blipFill>
        <p:spPr bwMode="white">
          <a:xfrm>
            <a:off x="0" y="3429000"/>
            <a:ext cx="3059832" cy="2000250"/>
          </a:xfrm>
          <a:prstGeom prst="rect">
            <a:avLst/>
          </a:prstGeom>
          <a:solidFill>
            <a:srgbClr val="000000"/>
          </a:solidFill>
          <a:ln w="9525">
            <a:noFill/>
            <a:miter lim="800000"/>
            <a:headEnd/>
            <a:tailEnd/>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8" descr="Uang.jpg"/>
          <p:cNvPicPr>
            <a:picLocks noChangeAspect="1" noChangeArrowheads="1"/>
          </p:cNvPicPr>
          <p:nvPr/>
        </p:nvPicPr>
        <p:blipFill>
          <a:blip r:embed="rId3" cstate="print">
            <a:lum bright="12000"/>
            <a:extLst>
              <a:ext uri="{28A0092B-C50C-407E-A947-70E740481C1C}">
                <a14:useLocalDpi xmlns:a14="http://schemas.microsoft.com/office/drawing/2010/main" val="0"/>
              </a:ext>
            </a:extLst>
          </a:blip>
          <a:srcRect l="16013" t="8519" r="11603" b="13704"/>
          <a:stretch>
            <a:fillRect/>
          </a:stretch>
        </p:blipFill>
        <p:spPr bwMode="auto">
          <a:xfrm>
            <a:off x="3059832" y="3429000"/>
            <a:ext cx="3240360" cy="20162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rupiah"/>
          <p:cNvPicPr>
            <a:picLocks noChangeAspect="1" noChangeArrowheads="1"/>
          </p:cNvPicPr>
          <p:nvPr/>
        </p:nvPicPr>
        <p:blipFill>
          <a:blip r:embed="rId4" cstate="print">
            <a:extLst>
              <a:ext uri="{28A0092B-C50C-407E-A947-70E740481C1C}">
                <a14:useLocalDpi xmlns:a14="http://schemas.microsoft.com/office/drawing/2010/main" val="0"/>
              </a:ext>
            </a:extLst>
          </a:blip>
          <a:srcRect t="26086"/>
          <a:stretch>
            <a:fillRect/>
          </a:stretch>
        </p:blipFill>
        <p:spPr bwMode="auto">
          <a:xfrm>
            <a:off x="6300192" y="3429000"/>
            <a:ext cx="2843808" cy="2016223"/>
          </a:xfrm>
          <a:prstGeom prst="rect">
            <a:avLst/>
          </a:prstGeom>
          <a:solidFill>
            <a:srgbClr val="000000"/>
          </a:solidFill>
        </p:spPr>
      </p:pic>
      <p:sp>
        <p:nvSpPr>
          <p:cNvPr id="3" name="Subtitle 2"/>
          <p:cNvSpPr>
            <a:spLocks noGrp="1"/>
          </p:cNvSpPr>
          <p:nvPr>
            <p:ph type="subTitle" idx="1"/>
          </p:nvPr>
        </p:nvSpPr>
        <p:spPr/>
        <p:txBody>
          <a:bodyPr/>
          <a:lstStyle/>
          <a:p>
            <a:endParaRPr lang="en-US"/>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9831" y="3429000"/>
            <a:ext cx="3651059" cy="200025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17049" y="3439942"/>
            <a:ext cx="2826952" cy="198930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a:xfrm>
            <a:off x="179512" y="590550"/>
            <a:ext cx="7650038" cy="563563"/>
          </a:xfrm>
        </p:spPr>
        <p:txBody>
          <a:bodyPr/>
          <a:lstStyle/>
          <a:p>
            <a:pPr eaLnBrk="1" hangingPunct="1"/>
            <a:r>
              <a:rPr lang="id-ID" sz="2800" b="0" dirty="0" smtClean="0"/>
              <a:t>Urgensi RIA</a:t>
            </a:r>
            <a:endParaRPr lang="en-US" sz="2800" b="0" dirty="0" smtClean="0"/>
          </a:p>
        </p:txBody>
      </p:sp>
      <p:sp>
        <p:nvSpPr>
          <p:cNvPr id="43010" name="Rectangle 2"/>
          <p:cNvSpPr>
            <a:spLocks noGrp="1" noChangeArrowheads="1"/>
          </p:cNvSpPr>
          <p:nvPr>
            <p:ph idx="1"/>
          </p:nvPr>
        </p:nvSpPr>
        <p:spPr>
          <a:xfrm>
            <a:off x="34924" y="1196752"/>
            <a:ext cx="9109076" cy="5544616"/>
          </a:xfrm>
        </p:spPr>
        <p:txBody>
          <a:bodyPr/>
          <a:lstStyle/>
          <a:p>
            <a:pPr lvl="1">
              <a:lnSpc>
                <a:spcPct val="80000"/>
              </a:lnSpc>
              <a:buFont typeface="Arial" panose="020B0604020202020204" pitchFamily="34" charset="0"/>
              <a:buChar char="•"/>
            </a:pPr>
            <a:r>
              <a:rPr lang="id-ID" dirty="0" smtClean="0">
                <a:latin typeface="Tw Cen MT" pitchFamily="34" charset="0"/>
              </a:rPr>
              <a:t>Apakah </a:t>
            </a:r>
            <a:r>
              <a:rPr lang="id-ID" dirty="0">
                <a:latin typeface="Tw Cen MT" pitchFamily="34" charset="0"/>
              </a:rPr>
              <a:t>efek distribusi dari penerapan aturan kepada </a:t>
            </a:r>
            <a:r>
              <a:rPr lang="id-ID" dirty="0" smtClean="0">
                <a:latin typeface="Tw Cen MT" pitchFamily="34" charset="0"/>
              </a:rPr>
              <a:t>seluruh masyarakat </a:t>
            </a:r>
            <a:r>
              <a:rPr lang="id-ID" dirty="0">
                <a:latin typeface="Tw Cen MT" pitchFamily="34" charset="0"/>
              </a:rPr>
              <a:t>diketahui secara transparan?</a:t>
            </a:r>
          </a:p>
          <a:p>
            <a:pPr lvl="1">
              <a:lnSpc>
                <a:spcPct val="80000"/>
              </a:lnSpc>
              <a:buFont typeface="Arial" panose="020B0604020202020204" pitchFamily="34" charset="0"/>
              <a:buChar char="•"/>
            </a:pPr>
            <a:r>
              <a:rPr lang="id-ID" dirty="0" smtClean="0">
                <a:latin typeface="Tw Cen MT" pitchFamily="34" charset="0"/>
              </a:rPr>
              <a:t>Apakah </a:t>
            </a:r>
            <a:r>
              <a:rPr lang="id-ID" dirty="0">
                <a:latin typeface="Tw Cen MT" pitchFamily="34" charset="0"/>
              </a:rPr>
              <a:t>aturan jelas, konsisten, menyeluruh dan dapat diakses </a:t>
            </a:r>
            <a:r>
              <a:rPr lang="id-ID" dirty="0" smtClean="0">
                <a:latin typeface="Tw Cen MT" pitchFamily="34" charset="0"/>
              </a:rPr>
              <a:t>oleh semua </a:t>
            </a:r>
            <a:r>
              <a:rPr lang="id-ID" dirty="0">
                <a:latin typeface="Tw Cen MT" pitchFamily="34" charset="0"/>
              </a:rPr>
              <a:t>pengguna?</a:t>
            </a:r>
          </a:p>
          <a:p>
            <a:pPr lvl="1">
              <a:lnSpc>
                <a:spcPct val="80000"/>
              </a:lnSpc>
              <a:buFont typeface="Arial" panose="020B0604020202020204" pitchFamily="34" charset="0"/>
              <a:buChar char="•"/>
            </a:pPr>
            <a:r>
              <a:rPr lang="sv-SE" dirty="0" smtClean="0">
                <a:latin typeface="Tw Cen MT" pitchFamily="34" charset="0"/>
              </a:rPr>
              <a:t>Apakah </a:t>
            </a:r>
            <a:r>
              <a:rPr lang="sv-SE" dirty="0">
                <a:latin typeface="Tw Cen MT" pitchFamily="34" charset="0"/>
              </a:rPr>
              <a:t>semua pihak yang berkepentingan telah </a:t>
            </a:r>
            <a:r>
              <a:rPr lang="sv-SE" dirty="0" smtClean="0">
                <a:latin typeface="Tw Cen MT" pitchFamily="34" charset="0"/>
              </a:rPr>
              <a:t>mendapatkan</a:t>
            </a:r>
            <a:r>
              <a:rPr lang="id-ID" dirty="0" smtClean="0">
                <a:latin typeface="Tw Cen MT" pitchFamily="34" charset="0"/>
              </a:rPr>
              <a:t> kesempatan </a:t>
            </a:r>
            <a:r>
              <a:rPr lang="id-ID" dirty="0">
                <a:latin typeface="Tw Cen MT" pitchFamily="34" charset="0"/>
              </a:rPr>
              <a:t>untuk mempresentasikan pandangan mereka</a:t>
            </a:r>
            <a:r>
              <a:rPr lang="id-ID" dirty="0" smtClean="0">
                <a:latin typeface="Tw Cen MT" pitchFamily="34" charset="0"/>
              </a:rPr>
              <a:t>?</a:t>
            </a:r>
          </a:p>
          <a:p>
            <a:pPr lvl="1">
              <a:lnSpc>
                <a:spcPct val="80000"/>
              </a:lnSpc>
              <a:buFont typeface="Arial" panose="020B0604020202020204" pitchFamily="34" charset="0"/>
              <a:buChar char="•"/>
            </a:pPr>
            <a:r>
              <a:rPr lang="fi-FI" dirty="0">
                <a:latin typeface="Tw Cen MT" pitchFamily="34" charset="0"/>
              </a:rPr>
              <a:t>Bagaimana kepatuhan penerapan aturan akan tercapai?</a:t>
            </a:r>
            <a:endParaRPr lang="id-ID" dirty="0">
              <a:latin typeface="Tw Cen MT" pitchFamily="34" charset="0"/>
            </a:endParaRPr>
          </a:p>
          <a:p>
            <a:pPr lvl="1">
              <a:lnSpc>
                <a:spcPct val="80000"/>
              </a:lnSpc>
              <a:buFont typeface="Arial" panose="020B0604020202020204" pitchFamily="34" charset="0"/>
              <a:buChar char="•"/>
            </a:pPr>
            <a:endParaRPr lang="id-ID" dirty="0">
              <a:latin typeface="Tw Cen MT" pitchFamily="34" charset="0"/>
            </a:endParaRPr>
          </a:p>
          <a:p>
            <a:pPr>
              <a:lnSpc>
                <a:spcPct val="80000"/>
              </a:lnSpc>
              <a:buFont typeface="Arial" panose="020B0604020202020204" pitchFamily="34" charset="0"/>
              <a:buChar char="•"/>
            </a:pPr>
            <a:endParaRPr lang="id-ID" dirty="0">
              <a:latin typeface="Tw Cen MT" pitchFamily="34" charset="0"/>
            </a:endParaRPr>
          </a:p>
          <a:p>
            <a:pPr>
              <a:lnSpc>
                <a:spcPct val="80000"/>
              </a:lnSpc>
              <a:buFont typeface="Arial" panose="020B0604020202020204" pitchFamily="34" charset="0"/>
              <a:buChar char="•"/>
            </a:pPr>
            <a:endParaRPr lang="id-ID" dirty="0">
              <a:latin typeface="Tw Cen MT" pitchFamily="34" charset="0"/>
            </a:endParaRPr>
          </a:p>
        </p:txBody>
      </p:sp>
    </p:spTree>
    <p:extLst>
      <p:ext uri="{BB962C8B-B14F-4D97-AF65-F5344CB8AC3E}">
        <p14:creationId xmlns:p14="http://schemas.microsoft.com/office/powerpoint/2010/main" val="3884761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a:xfrm>
            <a:off x="179512" y="590550"/>
            <a:ext cx="7650038" cy="563563"/>
          </a:xfrm>
        </p:spPr>
        <p:txBody>
          <a:bodyPr/>
          <a:lstStyle/>
          <a:p>
            <a:pPr eaLnBrk="1" hangingPunct="1"/>
            <a:r>
              <a:rPr lang="id-ID" sz="2800" b="0" dirty="0" smtClean="0"/>
              <a:t>Proses dan Tahapan dalam RIA</a:t>
            </a:r>
            <a:endParaRPr lang="en-US" sz="2800" b="0" dirty="0" smtClean="0"/>
          </a:p>
        </p:txBody>
      </p:sp>
      <p:sp>
        <p:nvSpPr>
          <p:cNvPr id="43010" name="Rectangle 2"/>
          <p:cNvSpPr>
            <a:spLocks noGrp="1" noChangeArrowheads="1"/>
          </p:cNvSpPr>
          <p:nvPr>
            <p:ph idx="1"/>
          </p:nvPr>
        </p:nvSpPr>
        <p:spPr>
          <a:xfrm>
            <a:off x="34924" y="1196752"/>
            <a:ext cx="9109076" cy="5544616"/>
          </a:xfrm>
        </p:spPr>
        <p:txBody>
          <a:bodyPr/>
          <a:lstStyle/>
          <a:p>
            <a:pPr>
              <a:lnSpc>
                <a:spcPct val="80000"/>
              </a:lnSpc>
              <a:buFont typeface="Arial" panose="020B0604020202020204" pitchFamily="34" charset="0"/>
              <a:buChar char="•"/>
            </a:pPr>
            <a:endParaRPr lang="id-ID" dirty="0">
              <a:latin typeface="Tw Cen MT" pitchFamily="34" charset="0"/>
            </a:endParaRPr>
          </a:p>
          <a:p>
            <a:pPr>
              <a:lnSpc>
                <a:spcPct val="80000"/>
              </a:lnSpc>
              <a:buFont typeface="Arial" panose="020B0604020202020204" pitchFamily="34" charset="0"/>
              <a:buChar char="•"/>
            </a:pPr>
            <a:endParaRPr lang="id-ID" dirty="0" smtClean="0">
              <a:latin typeface="Tw Cen MT"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4348" y="1454667"/>
            <a:ext cx="5887272" cy="5344271"/>
          </a:xfrm>
          <a:prstGeom prst="rect">
            <a:avLst/>
          </a:prstGeom>
        </p:spPr>
      </p:pic>
    </p:spTree>
    <p:extLst>
      <p:ext uri="{BB962C8B-B14F-4D97-AF65-F5344CB8AC3E}">
        <p14:creationId xmlns:p14="http://schemas.microsoft.com/office/powerpoint/2010/main" val="3409254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a:xfrm>
            <a:off x="179512" y="590550"/>
            <a:ext cx="7650038" cy="563563"/>
          </a:xfrm>
        </p:spPr>
        <p:txBody>
          <a:bodyPr/>
          <a:lstStyle/>
          <a:p>
            <a:pPr eaLnBrk="1" hangingPunct="1"/>
            <a:r>
              <a:rPr lang="id-ID" sz="2800" b="0" dirty="0" smtClean="0"/>
              <a:t>Proses dan Tahapan dalam RIA</a:t>
            </a:r>
            <a:endParaRPr lang="en-US" sz="2800" b="0" dirty="0" smtClean="0"/>
          </a:p>
        </p:txBody>
      </p:sp>
      <p:sp>
        <p:nvSpPr>
          <p:cNvPr id="43010" name="Rectangle 2"/>
          <p:cNvSpPr>
            <a:spLocks noGrp="1" noChangeArrowheads="1"/>
          </p:cNvSpPr>
          <p:nvPr>
            <p:ph idx="1"/>
          </p:nvPr>
        </p:nvSpPr>
        <p:spPr>
          <a:xfrm>
            <a:off x="34924" y="1196752"/>
            <a:ext cx="9109076" cy="5544616"/>
          </a:xfrm>
        </p:spPr>
        <p:txBody>
          <a:bodyPr/>
          <a:lstStyle/>
          <a:p>
            <a:pPr marL="514350" indent="-514350">
              <a:lnSpc>
                <a:spcPct val="80000"/>
              </a:lnSpc>
              <a:buAutoNum type="arabicPeriod"/>
            </a:pPr>
            <a:r>
              <a:rPr lang="id-ID" dirty="0" smtClean="0">
                <a:latin typeface="Tw Cen MT" pitchFamily="34" charset="0"/>
              </a:rPr>
              <a:t>Identifikasi </a:t>
            </a:r>
            <a:r>
              <a:rPr lang="id-ID" dirty="0">
                <a:latin typeface="Tw Cen MT" pitchFamily="34" charset="0"/>
              </a:rPr>
              <a:t>dan analisis masalah terkait kebijakan. Langkah ini </a:t>
            </a:r>
            <a:r>
              <a:rPr lang="id-ID" dirty="0" smtClean="0">
                <a:latin typeface="Tw Cen MT" pitchFamily="34" charset="0"/>
              </a:rPr>
              <a:t>dilakukan agar </a:t>
            </a:r>
            <a:r>
              <a:rPr lang="id-ID" dirty="0">
                <a:latin typeface="Tw Cen MT" pitchFamily="34" charset="0"/>
              </a:rPr>
              <a:t>semua pihak, khususnya pengambil kebijakan, dapat melihat </a:t>
            </a:r>
            <a:r>
              <a:rPr lang="id-ID" dirty="0" smtClean="0">
                <a:latin typeface="Tw Cen MT" pitchFamily="34" charset="0"/>
              </a:rPr>
              <a:t>dengan jelas </a:t>
            </a:r>
            <a:r>
              <a:rPr lang="id-ID" dirty="0">
                <a:latin typeface="Tw Cen MT" pitchFamily="34" charset="0"/>
              </a:rPr>
              <a:t>masalah apa sebenarnya yang dihadapi dan hendak </a:t>
            </a:r>
            <a:r>
              <a:rPr lang="id-ID" dirty="0" smtClean="0">
                <a:latin typeface="Tw Cen MT" pitchFamily="34" charset="0"/>
              </a:rPr>
              <a:t>dipecahkan dengan kebijakan </a:t>
            </a:r>
            <a:r>
              <a:rPr lang="id-ID" dirty="0">
                <a:latin typeface="Tw Cen MT" pitchFamily="34" charset="0"/>
              </a:rPr>
              <a:t>tersebut. Pada tahap ini, sangat penting untuk </a:t>
            </a:r>
            <a:r>
              <a:rPr lang="id-ID" dirty="0" smtClean="0">
                <a:latin typeface="Tw Cen MT" pitchFamily="34" charset="0"/>
              </a:rPr>
              <a:t>membedakan </a:t>
            </a:r>
            <a:r>
              <a:rPr lang="sv-SE" dirty="0" smtClean="0">
                <a:latin typeface="Tw Cen MT" pitchFamily="34" charset="0"/>
              </a:rPr>
              <a:t>antara </a:t>
            </a:r>
            <a:r>
              <a:rPr lang="sv-SE" dirty="0">
                <a:latin typeface="Tw Cen MT" pitchFamily="34" charset="0"/>
              </a:rPr>
              <a:t>masalah (problem) dengan gejala (symptom), karena yang </a:t>
            </a:r>
            <a:r>
              <a:rPr lang="sv-SE" dirty="0" smtClean="0">
                <a:latin typeface="Tw Cen MT" pitchFamily="34" charset="0"/>
              </a:rPr>
              <a:t>hendak</a:t>
            </a:r>
            <a:r>
              <a:rPr lang="id-ID" dirty="0" smtClean="0">
                <a:latin typeface="Tw Cen MT" pitchFamily="34" charset="0"/>
              </a:rPr>
              <a:t> dipecahkan </a:t>
            </a:r>
            <a:r>
              <a:rPr lang="id-ID" dirty="0">
                <a:latin typeface="Tw Cen MT" pitchFamily="34" charset="0"/>
              </a:rPr>
              <a:t>adalah masalah, bukan </a:t>
            </a:r>
            <a:r>
              <a:rPr lang="id-ID" dirty="0" smtClean="0">
                <a:latin typeface="Tw Cen MT" pitchFamily="34" charset="0"/>
              </a:rPr>
              <a:t>gejalanya.</a:t>
            </a:r>
          </a:p>
          <a:p>
            <a:pPr marL="514350" indent="-514350">
              <a:lnSpc>
                <a:spcPct val="80000"/>
              </a:lnSpc>
              <a:buAutoNum type="arabicPeriod"/>
            </a:pPr>
            <a:r>
              <a:rPr lang="id-ID" dirty="0" smtClean="0">
                <a:latin typeface="Tw Cen MT" pitchFamily="34" charset="0"/>
              </a:rPr>
              <a:t>Penetapan </a:t>
            </a:r>
            <a:r>
              <a:rPr lang="id-ID" dirty="0">
                <a:latin typeface="Tw Cen MT" pitchFamily="34" charset="0"/>
              </a:rPr>
              <a:t>tujuan. Setelah masalah teridentifikasi, selanjutnya </a:t>
            </a:r>
            <a:r>
              <a:rPr lang="id-ID" dirty="0" smtClean="0">
                <a:latin typeface="Tw Cen MT" pitchFamily="34" charset="0"/>
              </a:rPr>
              <a:t>perlu ditetapkan </a:t>
            </a:r>
            <a:r>
              <a:rPr lang="id-ID" dirty="0">
                <a:latin typeface="Tw Cen MT" pitchFamily="34" charset="0"/>
              </a:rPr>
              <a:t>apa sebenarnya tujuan kebijakan yang hendak </a:t>
            </a:r>
            <a:r>
              <a:rPr lang="id-ID" dirty="0" smtClean="0">
                <a:latin typeface="Tw Cen MT" pitchFamily="34" charset="0"/>
              </a:rPr>
              <a:t>diambil.Tujuan </a:t>
            </a:r>
            <a:r>
              <a:rPr lang="fi-FI" dirty="0" smtClean="0">
                <a:latin typeface="Tw Cen MT" pitchFamily="34" charset="0"/>
              </a:rPr>
              <a:t>ini </a:t>
            </a:r>
            <a:r>
              <a:rPr lang="fi-FI" dirty="0">
                <a:latin typeface="Tw Cen MT" pitchFamily="34" charset="0"/>
              </a:rPr>
              <a:t>menjadi satu komponen yang sangat penting, karena ketika suatu </a:t>
            </a:r>
            <a:r>
              <a:rPr lang="fi-FI" dirty="0" smtClean="0">
                <a:latin typeface="Tw Cen MT" pitchFamily="34" charset="0"/>
              </a:rPr>
              <a:t>saat</a:t>
            </a:r>
            <a:r>
              <a:rPr lang="id-ID" dirty="0" smtClean="0">
                <a:latin typeface="Tw Cen MT" pitchFamily="34" charset="0"/>
              </a:rPr>
              <a:t> dilakukan </a:t>
            </a:r>
            <a:r>
              <a:rPr lang="id-ID" dirty="0">
                <a:latin typeface="Tw Cen MT" pitchFamily="34" charset="0"/>
              </a:rPr>
              <a:t>penilaian terhadap </a:t>
            </a:r>
            <a:r>
              <a:rPr lang="id-ID" dirty="0" smtClean="0">
                <a:latin typeface="Tw Cen MT" pitchFamily="34" charset="0"/>
              </a:rPr>
              <a:t> efektivitas </a:t>
            </a:r>
            <a:r>
              <a:rPr lang="id-ID" dirty="0">
                <a:latin typeface="Tw Cen MT" pitchFamily="34" charset="0"/>
              </a:rPr>
              <a:t>sebuah kebijakan, maka </a:t>
            </a:r>
            <a:r>
              <a:rPr lang="id-ID" dirty="0" smtClean="0">
                <a:latin typeface="Tw Cen MT" pitchFamily="34" charset="0"/>
              </a:rPr>
              <a:t>yang dimaksud </a:t>
            </a:r>
            <a:r>
              <a:rPr lang="id-ID" dirty="0">
                <a:latin typeface="Tw Cen MT" pitchFamily="34" charset="0"/>
              </a:rPr>
              <a:t>dengan “efektivitas” adalah apakah tujuan kebijakan </a:t>
            </a:r>
            <a:r>
              <a:rPr lang="id-ID" dirty="0" smtClean="0">
                <a:latin typeface="Tw Cen MT" pitchFamily="34" charset="0"/>
              </a:rPr>
              <a:t>tersebut tercapai </a:t>
            </a:r>
            <a:r>
              <a:rPr lang="id-ID" dirty="0">
                <a:latin typeface="Tw Cen MT" pitchFamily="34" charset="0"/>
              </a:rPr>
              <a:t>ataukah tidak.</a:t>
            </a:r>
          </a:p>
          <a:p>
            <a:pPr>
              <a:lnSpc>
                <a:spcPct val="80000"/>
              </a:lnSpc>
              <a:buFont typeface="Arial" panose="020B0604020202020204" pitchFamily="34" charset="0"/>
              <a:buChar char="•"/>
            </a:pPr>
            <a:endParaRPr lang="id-ID" dirty="0">
              <a:latin typeface="Tw Cen MT" pitchFamily="34" charset="0"/>
            </a:endParaRPr>
          </a:p>
          <a:p>
            <a:pPr>
              <a:lnSpc>
                <a:spcPct val="80000"/>
              </a:lnSpc>
              <a:buFont typeface="Arial" panose="020B0604020202020204" pitchFamily="34" charset="0"/>
              <a:buChar char="•"/>
            </a:pPr>
            <a:endParaRPr lang="id-ID" dirty="0" smtClean="0">
              <a:latin typeface="Tw Cen MT" pitchFamily="34" charset="0"/>
            </a:endParaRPr>
          </a:p>
        </p:txBody>
      </p:sp>
    </p:spTree>
    <p:extLst>
      <p:ext uri="{BB962C8B-B14F-4D97-AF65-F5344CB8AC3E}">
        <p14:creationId xmlns:p14="http://schemas.microsoft.com/office/powerpoint/2010/main" val="541381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a:xfrm>
            <a:off x="179512" y="590550"/>
            <a:ext cx="7650038" cy="563563"/>
          </a:xfrm>
        </p:spPr>
        <p:txBody>
          <a:bodyPr/>
          <a:lstStyle/>
          <a:p>
            <a:pPr eaLnBrk="1" hangingPunct="1"/>
            <a:r>
              <a:rPr lang="id-ID" sz="2800" b="0" dirty="0" smtClean="0"/>
              <a:t>Proses dan Tahapan dalam RIA</a:t>
            </a:r>
            <a:endParaRPr lang="en-US" sz="2800" b="0" dirty="0" smtClean="0"/>
          </a:p>
        </p:txBody>
      </p:sp>
      <p:sp>
        <p:nvSpPr>
          <p:cNvPr id="43010" name="Rectangle 2"/>
          <p:cNvSpPr>
            <a:spLocks noGrp="1" noChangeArrowheads="1"/>
          </p:cNvSpPr>
          <p:nvPr>
            <p:ph idx="1"/>
          </p:nvPr>
        </p:nvSpPr>
        <p:spPr>
          <a:xfrm>
            <a:off x="34924" y="1196752"/>
            <a:ext cx="9109076" cy="5544616"/>
          </a:xfrm>
        </p:spPr>
        <p:txBody>
          <a:bodyPr/>
          <a:lstStyle/>
          <a:p>
            <a:pPr marL="0" indent="0">
              <a:lnSpc>
                <a:spcPct val="80000"/>
              </a:lnSpc>
              <a:buNone/>
            </a:pPr>
            <a:r>
              <a:rPr lang="id-ID" dirty="0" smtClean="0">
                <a:latin typeface="Tw Cen MT" pitchFamily="34" charset="0"/>
              </a:rPr>
              <a:t>3. </a:t>
            </a:r>
            <a:r>
              <a:rPr lang="sv-SE" dirty="0" smtClean="0">
                <a:latin typeface="Tw Cen MT" pitchFamily="34" charset="0"/>
              </a:rPr>
              <a:t>Pengembangan </a:t>
            </a:r>
            <a:r>
              <a:rPr lang="sv-SE" dirty="0">
                <a:latin typeface="Tw Cen MT" pitchFamily="34" charset="0"/>
              </a:rPr>
              <a:t>berbagai pilihan/alternatif kebijakan untuk mencapai</a:t>
            </a:r>
            <a:r>
              <a:rPr lang="id-ID" dirty="0">
                <a:latin typeface="Tw Cen MT" pitchFamily="34" charset="0"/>
              </a:rPr>
              <a:t> tujuan. Setelah masalah yang hendak dipecahkan dan tujuan kebijakan sudah jelas, langkah berikutnya adalah melihat pilihan apa saja yang ada </a:t>
            </a:r>
            <a:r>
              <a:rPr lang="sv-SE" dirty="0">
                <a:latin typeface="Tw Cen MT" pitchFamily="34" charset="0"/>
              </a:rPr>
              <a:t>atau bisa diambil untuk memecahkan masalah tersebut. Dalam metode RIA,</a:t>
            </a:r>
            <a:r>
              <a:rPr lang="id-ID" dirty="0">
                <a:latin typeface="Tw Cen MT" pitchFamily="34" charset="0"/>
              </a:rPr>
              <a:t> pilihan atau alternatif pertama adalah “do nothing” atau tidak melakukan apa-apa, yang pada tahap berikutnya akan dianggap sebagai kondisi awal (baseline) untuk dibandingkan dengan berbagai opsi/pilihan yang ada.  Pada tahap ini, penting untuk melibatkan stakeholders dari berbagai latar belakang dan kepentingan guna mendapatkan gambaran seluas-luasnya </a:t>
            </a:r>
            <a:r>
              <a:rPr lang="fi-FI" dirty="0">
                <a:latin typeface="Tw Cen MT" pitchFamily="34" charset="0"/>
              </a:rPr>
              <a:t>tentang opsi/pilihan apa saja yang tersedia.</a:t>
            </a:r>
            <a:endParaRPr lang="id-ID" dirty="0">
              <a:latin typeface="Tw Cen MT" pitchFamily="34" charset="0"/>
            </a:endParaRPr>
          </a:p>
          <a:p>
            <a:pPr marL="0" indent="0">
              <a:lnSpc>
                <a:spcPct val="80000"/>
              </a:lnSpc>
              <a:buNone/>
            </a:pPr>
            <a:endParaRPr lang="id-ID" dirty="0">
              <a:latin typeface="Tw Cen MT" pitchFamily="34" charset="0"/>
            </a:endParaRPr>
          </a:p>
          <a:p>
            <a:pPr>
              <a:lnSpc>
                <a:spcPct val="80000"/>
              </a:lnSpc>
              <a:buFont typeface="Arial" panose="020B0604020202020204" pitchFamily="34" charset="0"/>
              <a:buChar char="•"/>
            </a:pPr>
            <a:endParaRPr lang="id-ID" dirty="0">
              <a:latin typeface="Tw Cen MT" pitchFamily="34" charset="0"/>
            </a:endParaRPr>
          </a:p>
        </p:txBody>
      </p:sp>
    </p:spTree>
    <p:extLst>
      <p:ext uri="{BB962C8B-B14F-4D97-AF65-F5344CB8AC3E}">
        <p14:creationId xmlns:p14="http://schemas.microsoft.com/office/powerpoint/2010/main" val="3568306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590550"/>
            <a:ext cx="7073974" cy="563563"/>
          </a:xfrm>
        </p:spPr>
        <p:txBody>
          <a:bodyPr/>
          <a:lstStyle/>
          <a:p>
            <a:r>
              <a:rPr lang="id-ID" dirty="0" smtClean="0"/>
              <a:t>Proses dan Tahapan Dalam RIA</a:t>
            </a:r>
            <a:endParaRPr lang="id-ID" dirty="0"/>
          </a:p>
        </p:txBody>
      </p:sp>
      <p:sp>
        <p:nvSpPr>
          <p:cNvPr id="3" name="Content Placeholder 2"/>
          <p:cNvSpPr>
            <a:spLocks noGrp="1"/>
          </p:cNvSpPr>
          <p:nvPr>
            <p:ph idx="1"/>
          </p:nvPr>
        </p:nvSpPr>
        <p:spPr/>
        <p:txBody>
          <a:bodyPr/>
          <a:lstStyle/>
          <a:p>
            <a:pPr marL="0" indent="0">
              <a:lnSpc>
                <a:spcPct val="80000"/>
              </a:lnSpc>
              <a:buNone/>
            </a:pPr>
            <a:r>
              <a:rPr lang="id-ID" dirty="0" smtClean="0">
                <a:latin typeface="Tw Cen MT" pitchFamily="34" charset="0"/>
              </a:rPr>
              <a:t>4. Penilaian </a:t>
            </a:r>
            <a:r>
              <a:rPr lang="id-ID" dirty="0">
                <a:latin typeface="Tw Cen MT" pitchFamily="34" charset="0"/>
              </a:rPr>
              <a:t>terhadap pilihan alternatif kebijakan, baik dari sisi </a:t>
            </a:r>
            <a:r>
              <a:rPr lang="id-ID" dirty="0" smtClean="0">
                <a:latin typeface="Tw Cen MT" pitchFamily="34" charset="0"/>
              </a:rPr>
              <a:t>legalitas maupun </a:t>
            </a:r>
            <a:r>
              <a:rPr lang="id-ID" dirty="0">
                <a:latin typeface="Tw Cen MT" pitchFamily="34" charset="0"/>
              </a:rPr>
              <a:t>biaya (cost) dan manfaat (benefit)-nya. Setelah berbagai opsi</a:t>
            </a:r>
            <a:r>
              <a:rPr lang="id-ID" dirty="0" smtClean="0">
                <a:latin typeface="Tw Cen MT" pitchFamily="34" charset="0"/>
              </a:rPr>
              <a:t>/ pilihan </a:t>
            </a:r>
            <a:r>
              <a:rPr lang="id-ID" dirty="0">
                <a:latin typeface="Tw Cen MT" pitchFamily="34" charset="0"/>
              </a:rPr>
              <a:t>untuk memecahkan masalah teridentifikasi, langkah </a:t>
            </a:r>
            <a:r>
              <a:rPr lang="id-ID" dirty="0" smtClean="0">
                <a:latin typeface="Tw Cen MT" pitchFamily="34" charset="0"/>
              </a:rPr>
              <a:t>berikutnya adalah </a:t>
            </a:r>
            <a:r>
              <a:rPr lang="id-ID" dirty="0">
                <a:latin typeface="Tw Cen MT" pitchFamily="34" charset="0"/>
              </a:rPr>
              <a:t>melakukan seleksi terhadap berbagai pilihan tersebut. </a:t>
            </a:r>
            <a:r>
              <a:rPr lang="id-ID" dirty="0" smtClean="0">
                <a:latin typeface="Tw Cen MT" pitchFamily="34" charset="0"/>
              </a:rPr>
              <a:t>Proses seleksi </a:t>
            </a:r>
            <a:r>
              <a:rPr lang="id-ID" dirty="0">
                <a:latin typeface="Tw Cen MT" pitchFamily="34" charset="0"/>
              </a:rPr>
              <a:t>diawali dengan penilaian dari aspek legalitas, karena setiap opsi</a:t>
            </a:r>
            <a:r>
              <a:rPr lang="id-ID" dirty="0" smtClean="0">
                <a:latin typeface="Tw Cen MT" pitchFamily="34" charset="0"/>
              </a:rPr>
              <a:t>/ </a:t>
            </a:r>
            <a:r>
              <a:rPr lang="sv-SE" dirty="0" smtClean="0">
                <a:latin typeface="Tw Cen MT" pitchFamily="34" charset="0"/>
              </a:rPr>
              <a:t>pilihan </a:t>
            </a:r>
            <a:r>
              <a:rPr lang="sv-SE" dirty="0">
                <a:latin typeface="Tw Cen MT" pitchFamily="34" charset="0"/>
              </a:rPr>
              <a:t>tidak boleh bertentangan dengan peraturan </a:t>
            </a:r>
            <a:r>
              <a:rPr lang="sv-SE" dirty="0" smtClean="0">
                <a:latin typeface="Tw Cen MT" pitchFamily="34" charset="0"/>
              </a:rPr>
              <a:t>perundang-undangan</a:t>
            </a:r>
            <a:r>
              <a:rPr lang="id-ID" dirty="0" smtClean="0">
                <a:latin typeface="Tw Cen MT" pitchFamily="34" charset="0"/>
              </a:rPr>
              <a:t> yang </a:t>
            </a:r>
            <a:r>
              <a:rPr lang="id-ID" dirty="0">
                <a:latin typeface="Tw Cen MT" pitchFamily="34" charset="0"/>
              </a:rPr>
              <a:t>berlaku. Untuk pilihan-pilihan yang tidak </a:t>
            </a:r>
            <a:r>
              <a:rPr lang="id-ID" dirty="0" smtClean="0">
                <a:latin typeface="Tw Cen MT" pitchFamily="34" charset="0"/>
              </a:rPr>
              <a:t> bertentangan dengan peraturan </a:t>
            </a:r>
            <a:r>
              <a:rPr lang="id-ID" dirty="0">
                <a:latin typeface="Tw Cen MT" pitchFamily="34" charset="0"/>
              </a:rPr>
              <a:t>perundang-undangan yang berlaku, dilakukan analisis </a:t>
            </a:r>
            <a:r>
              <a:rPr lang="id-ID" dirty="0" smtClean="0">
                <a:latin typeface="Tw Cen MT" pitchFamily="34" charset="0"/>
              </a:rPr>
              <a:t>terhadap biaya </a:t>
            </a:r>
            <a:r>
              <a:rPr lang="id-ID" dirty="0">
                <a:latin typeface="Tw Cen MT" pitchFamily="34" charset="0"/>
              </a:rPr>
              <a:t>(cost) dan manfaat (benefit) pada masing-masing pilihan. </a:t>
            </a:r>
          </a:p>
        </p:txBody>
      </p:sp>
    </p:spTree>
    <p:extLst>
      <p:ext uri="{BB962C8B-B14F-4D97-AF65-F5344CB8AC3E}">
        <p14:creationId xmlns:p14="http://schemas.microsoft.com/office/powerpoint/2010/main" val="39556561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590550"/>
            <a:ext cx="7001966" cy="563563"/>
          </a:xfrm>
        </p:spPr>
        <p:txBody>
          <a:bodyPr/>
          <a:lstStyle/>
          <a:p>
            <a:r>
              <a:rPr lang="id-ID" dirty="0"/>
              <a:t>Proses dan Tahapan Dalam RIA</a:t>
            </a:r>
          </a:p>
        </p:txBody>
      </p:sp>
      <p:sp>
        <p:nvSpPr>
          <p:cNvPr id="3" name="Content Placeholder 2"/>
          <p:cNvSpPr>
            <a:spLocks noGrp="1"/>
          </p:cNvSpPr>
          <p:nvPr>
            <p:ph idx="1"/>
          </p:nvPr>
        </p:nvSpPr>
        <p:spPr/>
        <p:txBody>
          <a:bodyPr/>
          <a:lstStyle/>
          <a:p>
            <a:pPr>
              <a:lnSpc>
                <a:spcPct val="80000"/>
              </a:lnSpc>
              <a:buFont typeface="Arial" panose="020B0604020202020204" pitchFamily="34" charset="0"/>
              <a:buChar char="•"/>
            </a:pPr>
            <a:r>
              <a:rPr lang="id-ID" dirty="0" smtClean="0">
                <a:latin typeface="Tw Cen MT" pitchFamily="34" charset="0"/>
              </a:rPr>
              <a:t>Secara sederhana</a:t>
            </a:r>
            <a:r>
              <a:rPr lang="id-ID" dirty="0">
                <a:latin typeface="Tw Cen MT" pitchFamily="34" charset="0"/>
              </a:rPr>
              <a:t>, “biaya” adalah hal-hal negatif atau merugikan suatu </a:t>
            </a:r>
            <a:r>
              <a:rPr lang="id-ID" dirty="0" smtClean="0">
                <a:latin typeface="Tw Cen MT" pitchFamily="34" charset="0"/>
              </a:rPr>
              <a:t>pihak jika </a:t>
            </a:r>
            <a:r>
              <a:rPr lang="id-ID" dirty="0">
                <a:latin typeface="Tw Cen MT" pitchFamily="34" charset="0"/>
              </a:rPr>
              <a:t>pilihan tersebut diambil, sedangkan “manfaat” adalah hal-hal </a:t>
            </a:r>
            <a:r>
              <a:rPr lang="id-ID" dirty="0" smtClean="0">
                <a:latin typeface="Tw Cen MT" pitchFamily="34" charset="0"/>
              </a:rPr>
              <a:t>positif atau </a:t>
            </a:r>
            <a:r>
              <a:rPr lang="id-ID" dirty="0">
                <a:latin typeface="Tw Cen MT" pitchFamily="34" charset="0"/>
              </a:rPr>
              <a:t>menguntungkan suatu pihak. Biaya atau manfaat dalam hal ini </a:t>
            </a:r>
            <a:r>
              <a:rPr lang="id-ID" dirty="0" smtClean="0">
                <a:latin typeface="Tw Cen MT" pitchFamily="34" charset="0"/>
              </a:rPr>
              <a:t>tidak selalu </a:t>
            </a:r>
            <a:r>
              <a:rPr lang="id-ID" dirty="0">
                <a:latin typeface="Tw Cen MT" pitchFamily="34" charset="0"/>
              </a:rPr>
              <a:t>diartikan “uang”. Oleh karena itu, dalam konteks identifikasi </a:t>
            </a:r>
            <a:r>
              <a:rPr lang="id-ID" dirty="0" smtClean="0">
                <a:latin typeface="Tw Cen MT" pitchFamily="34" charset="0"/>
              </a:rPr>
              <a:t>biaya dan </a:t>
            </a:r>
            <a:r>
              <a:rPr lang="id-ID" dirty="0">
                <a:latin typeface="Tw Cen MT" pitchFamily="34" charset="0"/>
              </a:rPr>
              <a:t>manfaat sebuah kebijakan, perlu dilakukan identifikasi tentang </a:t>
            </a:r>
            <a:r>
              <a:rPr lang="id-ID" dirty="0" smtClean="0">
                <a:latin typeface="Tw Cen MT" pitchFamily="34" charset="0"/>
              </a:rPr>
              <a:t>siapa saja </a:t>
            </a:r>
            <a:r>
              <a:rPr lang="id-ID" dirty="0">
                <a:latin typeface="Tw Cen MT" pitchFamily="34" charset="0"/>
              </a:rPr>
              <a:t>yang terkena dampak dan siapa saja yang mendapatkan </a:t>
            </a:r>
            <a:r>
              <a:rPr lang="id-ID" dirty="0" smtClean="0">
                <a:latin typeface="Tw Cen MT" pitchFamily="34" charset="0"/>
              </a:rPr>
              <a:t>manfaat akibat </a:t>
            </a:r>
            <a:r>
              <a:rPr lang="id-ID" dirty="0">
                <a:latin typeface="Tw Cen MT" pitchFamily="34" charset="0"/>
              </a:rPr>
              <a:t>adanya suatu pilihan kebijakan (termasuk kalau kebijakan </a:t>
            </a:r>
            <a:r>
              <a:rPr lang="id-ID" dirty="0" smtClean="0">
                <a:latin typeface="Tw Cen MT" pitchFamily="34" charset="0"/>
              </a:rPr>
              <a:t>yang diambil </a:t>
            </a:r>
            <a:r>
              <a:rPr lang="id-ID" dirty="0">
                <a:latin typeface="Tw Cen MT" pitchFamily="34" charset="0"/>
              </a:rPr>
              <a:t>adalah tidak melakukan apa-apa atau do nothing).</a:t>
            </a:r>
          </a:p>
        </p:txBody>
      </p:sp>
    </p:spTree>
    <p:extLst>
      <p:ext uri="{BB962C8B-B14F-4D97-AF65-F5344CB8AC3E}">
        <p14:creationId xmlns:p14="http://schemas.microsoft.com/office/powerpoint/2010/main" val="15587654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a:xfrm>
            <a:off x="179512" y="590550"/>
            <a:ext cx="7650038" cy="563563"/>
          </a:xfrm>
        </p:spPr>
        <p:txBody>
          <a:bodyPr/>
          <a:lstStyle/>
          <a:p>
            <a:pPr eaLnBrk="1" hangingPunct="1"/>
            <a:r>
              <a:rPr lang="id-ID" sz="2800" b="0" dirty="0" smtClean="0"/>
              <a:t>Proses dan Tahapan dalam RIA</a:t>
            </a:r>
            <a:endParaRPr lang="en-US" sz="2800" b="0" dirty="0" smtClean="0"/>
          </a:p>
        </p:txBody>
      </p:sp>
      <p:sp>
        <p:nvSpPr>
          <p:cNvPr id="43010" name="Rectangle 2"/>
          <p:cNvSpPr>
            <a:spLocks noGrp="1" noChangeArrowheads="1"/>
          </p:cNvSpPr>
          <p:nvPr>
            <p:ph idx="1"/>
          </p:nvPr>
        </p:nvSpPr>
        <p:spPr>
          <a:xfrm>
            <a:off x="34924" y="1196752"/>
            <a:ext cx="9109076" cy="5544616"/>
          </a:xfrm>
        </p:spPr>
        <p:txBody>
          <a:bodyPr/>
          <a:lstStyle/>
          <a:p>
            <a:pPr marL="0" indent="0">
              <a:lnSpc>
                <a:spcPct val="80000"/>
              </a:lnSpc>
              <a:buNone/>
            </a:pPr>
            <a:r>
              <a:rPr lang="id-ID" dirty="0" smtClean="0">
                <a:latin typeface="Tw Cen MT" pitchFamily="34" charset="0"/>
              </a:rPr>
              <a:t>5. Pemilihan </a:t>
            </a:r>
            <a:r>
              <a:rPr lang="id-ID" dirty="0">
                <a:latin typeface="Tw Cen MT" pitchFamily="34" charset="0"/>
              </a:rPr>
              <a:t>kebijakan terbaik. Analisis Biaya-Manfaat kemudian </a:t>
            </a:r>
            <a:r>
              <a:rPr lang="id-ID" dirty="0" smtClean="0">
                <a:latin typeface="Tw Cen MT" pitchFamily="34" charset="0"/>
              </a:rPr>
              <a:t>dijadikan dasar </a:t>
            </a:r>
            <a:r>
              <a:rPr lang="id-ID" dirty="0">
                <a:latin typeface="Tw Cen MT" pitchFamily="34" charset="0"/>
              </a:rPr>
              <a:t>untuk mengambil keputusan tentang opsi/pilihan apa yang </a:t>
            </a:r>
            <a:r>
              <a:rPr lang="id-ID" dirty="0" smtClean="0">
                <a:latin typeface="Tw Cen MT" pitchFamily="34" charset="0"/>
              </a:rPr>
              <a:t>akan diambil</a:t>
            </a:r>
            <a:r>
              <a:rPr lang="id-ID" dirty="0">
                <a:latin typeface="Tw Cen MT" pitchFamily="34" charset="0"/>
              </a:rPr>
              <a:t>. Opsi/pilihan yang diambil adalah yang mempunyai </a:t>
            </a:r>
            <a:r>
              <a:rPr lang="id-ID" dirty="0" smtClean="0">
                <a:latin typeface="Tw Cen MT" pitchFamily="34" charset="0"/>
              </a:rPr>
              <a:t>manfaat bersih </a:t>
            </a:r>
            <a:r>
              <a:rPr lang="id-ID" dirty="0">
                <a:latin typeface="Tw Cen MT" pitchFamily="34" charset="0"/>
              </a:rPr>
              <a:t>(net benefit), yaitu jumlah semua manfaat dikurangi dengan </a:t>
            </a:r>
            <a:r>
              <a:rPr lang="id-ID" dirty="0" smtClean="0">
                <a:latin typeface="Tw Cen MT" pitchFamily="34" charset="0"/>
              </a:rPr>
              <a:t>jumlah semua </a:t>
            </a:r>
            <a:r>
              <a:rPr lang="id-ID" dirty="0">
                <a:latin typeface="Tw Cen MT" pitchFamily="34" charset="0"/>
              </a:rPr>
              <a:t>biaya, terbesar</a:t>
            </a:r>
            <a:r>
              <a:rPr lang="id-ID" dirty="0" smtClean="0">
                <a:latin typeface="Tw Cen MT" pitchFamily="34" charset="0"/>
              </a:rPr>
              <a:t>.</a:t>
            </a:r>
          </a:p>
          <a:p>
            <a:pPr marL="0" indent="0">
              <a:lnSpc>
                <a:spcPct val="80000"/>
              </a:lnSpc>
              <a:buNone/>
            </a:pPr>
            <a:r>
              <a:rPr lang="id-ID" dirty="0" smtClean="0">
                <a:latin typeface="Tw Cen MT" pitchFamily="34" charset="0"/>
              </a:rPr>
              <a:t>6. Penyusunan </a:t>
            </a:r>
            <a:r>
              <a:rPr lang="id-ID" dirty="0">
                <a:latin typeface="Tw Cen MT" pitchFamily="34" charset="0"/>
              </a:rPr>
              <a:t>strategi implementasi. Langkah ini diambil berdasarkan kesadaran bahwa sebuah kebijakan tidak bisa berjalan secara otomatis setelah kebijakan tersebut ditetapkan atau diambil. dengan demikian, pemerintah dan pihak lain yang terkait tidak hanya tahu mengenai apa yang akan dilakukan, tetapi juga bagaimana akan melakukannya</a:t>
            </a:r>
            <a:r>
              <a:rPr lang="id-ID" dirty="0" smtClean="0">
                <a:latin typeface="Tw Cen MT" pitchFamily="34" charset="0"/>
              </a:rPr>
              <a:t>.</a:t>
            </a:r>
          </a:p>
          <a:p>
            <a:pPr marL="0" indent="0">
              <a:lnSpc>
                <a:spcPct val="80000"/>
              </a:lnSpc>
              <a:buNone/>
            </a:pPr>
            <a:r>
              <a:rPr lang="id-ID" dirty="0" smtClean="0">
                <a:latin typeface="Tw Cen MT" pitchFamily="34" charset="0"/>
              </a:rPr>
              <a:t>7. </a:t>
            </a:r>
            <a:r>
              <a:rPr lang="id-ID" dirty="0">
                <a:latin typeface="Tw Cen MT" pitchFamily="34" charset="0"/>
              </a:rPr>
              <a:t>Partisipasi masyarakat di semua proses. Semua tahapan tersebut di atas harus dilakukan dengan melibatkan berbagai komponen yang terkait, baik secara langsung maupun tidak langsung, dengan kebijakan yang disusun. Komponen masyarakat yang mutlak harus didengar suaranya adalah mereka yang akan menerima dampak adanya kebijakan tersebut (key stakeholder).</a:t>
            </a:r>
          </a:p>
          <a:p>
            <a:pPr marL="0" indent="0">
              <a:lnSpc>
                <a:spcPct val="80000"/>
              </a:lnSpc>
              <a:buNone/>
            </a:pPr>
            <a:endParaRPr lang="id-ID" dirty="0">
              <a:latin typeface="Tw Cen MT" pitchFamily="34" charset="0"/>
            </a:endParaRPr>
          </a:p>
          <a:p>
            <a:pPr marL="0" indent="0">
              <a:lnSpc>
                <a:spcPct val="80000"/>
              </a:lnSpc>
              <a:buNone/>
            </a:pPr>
            <a:endParaRPr lang="id-ID" dirty="0">
              <a:latin typeface="Tw Cen MT" pitchFamily="34" charset="0"/>
            </a:endParaRPr>
          </a:p>
        </p:txBody>
      </p:sp>
    </p:spTree>
    <p:extLst>
      <p:ext uri="{BB962C8B-B14F-4D97-AF65-F5344CB8AC3E}">
        <p14:creationId xmlns:p14="http://schemas.microsoft.com/office/powerpoint/2010/main" val="3708222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a:xfrm>
            <a:off x="179512" y="590550"/>
            <a:ext cx="7650038" cy="563563"/>
          </a:xfrm>
        </p:spPr>
        <p:txBody>
          <a:bodyPr/>
          <a:lstStyle/>
          <a:p>
            <a:pPr eaLnBrk="1" hangingPunct="1"/>
            <a:r>
              <a:rPr lang="id-ID" sz="2800" b="0" dirty="0" smtClean="0"/>
              <a:t>RIA Sebagai Alat</a:t>
            </a:r>
            <a:endParaRPr lang="en-US" sz="2800" b="0" dirty="0" smtClean="0"/>
          </a:p>
        </p:txBody>
      </p:sp>
      <p:sp>
        <p:nvSpPr>
          <p:cNvPr id="43010" name="Rectangle 2"/>
          <p:cNvSpPr>
            <a:spLocks noGrp="1" noChangeArrowheads="1"/>
          </p:cNvSpPr>
          <p:nvPr>
            <p:ph idx="1"/>
          </p:nvPr>
        </p:nvSpPr>
        <p:spPr>
          <a:xfrm>
            <a:off x="34924" y="1196752"/>
            <a:ext cx="9109076" cy="5544616"/>
          </a:xfrm>
        </p:spPr>
        <p:txBody>
          <a:bodyPr/>
          <a:lstStyle/>
          <a:p>
            <a:pPr>
              <a:lnSpc>
                <a:spcPct val="80000"/>
              </a:lnSpc>
              <a:buFont typeface="Arial" panose="020B0604020202020204" pitchFamily="34" charset="0"/>
              <a:buChar char="•"/>
            </a:pPr>
            <a:r>
              <a:rPr lang="id-ID" dirty="0" smtClean="0">
                <a:latin typeface="Tw Cen MT" pitchFamily="34" charset="0"/>
              </a:rPr>
              <a:t>Selain </a:t>
            </a:r>
            <a:r>
              <a:rPr lang="id-ID" dirty="0">
                <a:latin typeface="Tw Cen MT" pitchFamily="34" charset="0"/>
              </a:rPr>
              <a:t>sebagai proses, metode RIA juga dapat diposisikan sebagai alat</a:t>
            </a:r>
            <a:r>
              <a:rPr lang="id-ID" dirty="0" smtClean="0">
                <a:latin typeface="Tw Cen MT" pitchFamily="34" charset="0"/>
              </a:rPr>
              <a:t>. </a:t>
            </a:r>
          </a:p>
          <a:p>
            <a:pPr>
              <a:lnSpc>
                <a:spcPct val="80000"/>
              </a:lnSpc>
              <a:buFont typeface="Arial" panose="020B0604020202020204" pitchFamily="34" charset="0"/>
              <a:buChar char="•"/>
            </a:pPr>
            <a:r>
              <a:rPr lang="id-ID" dirty="0" smtClean="0">
                <a:latin typeface="Tw Cen MT" pitchFamily="34" charset="0"/>
              </a:rPr>
              <a:t>Dalam </a:t>
            </a:r>
            <a:r>
              <a:rPr lang="id-ID" dirty="0">
                <a:latin typeface="Tw Cen MT" pitchFamily="34" charset="0"/>
              </a:rPr>
              <a:t>hal ini, metode RIA merupakan alat untuk menghasilkan kebijakan</a:t>
            </a:r>
            <a:r>
              <a:rPr lang="id-ID" dirty="0" smtClean="0">
                <a:latin typeface="Tw Cen MT" pitchFamily="34" charset="0"/>
              </a:rPr>
              <a:t>, tata </a:t>
            </a:r>
            <a:r>
              <a:rPr lang="id-ID" dirty="0">
                <a:latin typeface="Tw Cen MT" pitchFamily="34" charset="0"/>
              </a:rPr>
              <a:t>kelola dan pembangunan yang lebih baik. Ada dua kunci </a:t>
            </a:r>
            <a:r>
              <a:rPr lang="id-ID" dirty="0" smtClean="0">
                <a:latin typeface="Tw Cen MT" pitchFamily="34" charset="0"/>
              </a:rPr>
              <a:t>dalam penerapan </a:t>
            </a:r>
            <a:r>
              <a:rPr lang="id-ID" dirty="0">
                <a:latin typeface="Tw Cen MT" pitchFamily="34" charset="0"/>
              </a:rPr>
              <a:t>metode RIA yang dianggap mampu memenuhi harapan tersebut</a:t>
            </a:r>
            <a:r>
              <a:rPr lang="id-ID" dirty="0" smtClean="0">
                <a:latin typeface="Tw Cen MT" pitchFamily="34" charset="0"/>
              </a:rPr>
              <a:t>, yaitu: </a:t>
            </a:r>
          </a:p>
          <a:p>
            <a:pPr lvl="1">
              <a:lnSpc>
                <a:spcPct val="80000"/>
              </a:lnSpc>
              <a:buFont typeface="Arial" panose="020B0604020202020204" pitchFamily="34" charset="0"/>
              <a:buChar char="•"/>
            </a:pPr>
            <a:r>
              <a:rPr lang="id-ID" dirty="0">
                <a:latin typeface="Tw Cen MT" pitchFamily="34" charset="0"/>
              </a:rPr>
              <a:t>A</a:t>
            </a:r>
            <a:r>
              <a:rPr lang="id-ID" dirty="0" smtClean="0">
                <a:latin typeface="Tw Cen MT" pitchFamily="34" charset="0"/>
              </a:rPr>
              <a:t>danya </a:t>
            </a:r>
            <a:r>
              <a:rPr lang="id-ID" dirty="0">
                <a:latin typeface="Tw Cen MT" pitchFamily="34" charset="0"/>
              </a:rPr>
              <a:t>partisipasi masyarakat dapat meningkatkan transparansi</a:t>
            </a:r>
            <a:r>
              <a:rPr lang="id-ID" dirty="0" smtClean="0">
                <a:latin typeface="Tw Cen MT" pitchFamily="34" charset="0"/>
              </a:rPr>
              <a:t>, kepercayaan </a:t>
            </a:r>
            <a:r>
              <a:rPr lang="fi-FI" dirty="0" smtClean="0">
                <a:latin typeface="Tw Cen MT" pitchFamily="34" charset="0"/>
              </a:rPr>
              <a:t>masyarakat </a:t>
            </a:r>
            <a:r>
              <a:rPr lang="fi-FI" dirty="0">
                <a:latin typeface="Tw Cen MT" pitchFamily="34" charset="0"/>
              </a:rPr>
              <a:t>dan mengurangi risiko sebuah kebijakan, </a:t>
            </a:r>
            <a:r>
              <a:rPr lang="fi-FI" dirty="0" smtClean="0">
                <a:latin typeface="Tw Cen MT" pitchFamily="34" charset="0"/>
              </a:rPr>
              <a:t>serta</a:t>
            </a:r>
            <a:endParaRPr lang="id-ID" dirty="0">
              <a:latin typeface="Tw Cen MT" pitchFamily="34" charset="0"/>
            </a:endParaRPr>
          </a:p>
          <a:p>
            <a:pPr lvl="1">
              <a:lnSpc>
                <a:spcPct val="80000"/>
              </a:lnSpc>
              <a:buFont typeface="Arial" panose="020B0604020202020204" pitchFamily="34" charset="0"/>
              <a:buChar char="•"/>
            </a:pPr>
            <a:r>
              <a:rPr lang="fi-FI" dirty="0" smtClean="0">
                <a:latin typeface="Tw Cen MT" pitchFamily="34" charset="0"/>
              </a:rPr>
              <a:t>Menemukan</a:t>
            </a:r>
            <a:r>
              <a:rPr lang="id-ID" dirty="0" smtClean="0">
                <a:latin typeface="Tw Cen MT" pitchFamily="34" charset="0"/>
              </a:rPr>
              <a:t> opsi/pilihan </a:t>
            </a:r>
            <a:r>
              <a:rPr lang="id-ID" dirty="0">
                <a:latin typeface="Tw Cen MT" pitchFamily="34" charset="0"/>
              </a:rPr>
              <a:t>yang paling efektif dan efesien sehingga dapat mengurangi </a:t>
            </a:r>
            <a:r>
              <a:rPr lang="id-ID" dirty="0" smtClean="0">
                <a:latin typeface="Tw Cen MT" pitchFamily="34" charset="0"/>
              </a:rPr>
              <a:t>biaya implementasi </a:t>
            </a:r>
            <a:r>
              <a:rPr lang="id-ID" dirty="0">
                <a:latin typeface="Tw Cen MT" pitchFamily="34" charset="0"/>
              </a:rPr>
              <a:t>bagi pemerintah dan biaya transaksi bagi </a:t>
            </a:r>
            <a:r>
              <a:rPr lang="id-ID" dirty="0" smtClean="0">
                <a:latin typeface="Tw Cen MT" pitchFamily="34" charset="0"/>
              </a:rPr>
              <a:t>masyarakat</a:t>
            </a:r>
            <a:endParaRPr lang="id-ID" dirty="0">
              <a:latin typeface="Tw Cen MT" pitchFamily="34" charset="0"/>
            </a:endParaRPr>
          </a:p>
          <a:p>
            <a:pPr marL="0" indent="0">
              <a:lnSpc>
                <a:spcPct val="80000"/>
              </a:lnSpc>
              <a:buNone/>
            </a:pPr>
            <a:endParaRPr lang="id-ID" dirty="0">
              <a:latin typeface="Tw Cen MT" pitchFamily="34" charset="0"/>
            </a:endParaRPr>
          </a:p>
        </p:txBody>
      </p:sp>
    </p:spTree>
    <p:extLst>
      <p:ext uri="{BB962C8B-B14F-4D97-AF65-F5344CB8AC3E}">
        <p14:creationId xmlns:p14="http://schemas.microsoft.com/office/powerpoint/2010/main" val="3018140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a:xfrm>
            <a:off x="179512" y="590550"/>
            <a:ext cx="7650038" cy="563563"/>
          </a:xfrm>
        </p:spPr>
        <p:txBody>
          <a:bodyPr/>
          <a:lstStyle/>
          <a:p>
            <a:pPr eaLnBrk="1" hangingPunct="1"/>
            <a:r>
              <a:rPr lang="id-ID" sz="2800" b="0" dirty="0" smtClean="0"/>
              <a:t>RIA Sebagai Logika Berfikir</a:t>
            </a:r>
            <a:endParaRPr lang="en-US" sz="2800" b="0" dirty="0" smtClean="0"/>
          </a:p>
        </p:txBody>
      </p:sp>
      <p:sp>
        <p:nvSpPr>
          <p:cNvPr id="43010" name="Rectangle 2"/>
          <p:cNvSpPr>
            <a:spLocks noGrp="1" noChangeArrowheads="1"/>
          </p:cNvSpPr>
          <p:nvPr>
            <p:ph idx="1"/>
          </p:nvPr>
        </p:nvSpPr>
        <p:spPr>
          <a:xfrm>
            <a:off x="34924" y="1196752"/>
            <a:ext cx="9109076" cy="5544616"/>
          </a:xfrm>
        </p:spPr>
        <p:txBody>
          <a:bodyPr/>
          <a:lstStyle/>
          <a:p>
            <a:pPr>
              <a:lnSpc>
                <a:spcPct val="80000"/>
              </a:lnSpc>
              <a:buFont typeface="Arial" panose="020B0604020202020204" pitchFamily="34" charset="0"/>
              <a:buChar char="•"/>
            </a:pPr>
            <a:r>
              <a:rPr lang="id-ID" dirty="0">
                <a:latin typeface="Tw Cen MT" pitchFamily="34" charset="0"/>
              </a:rPr>
              <a:t>Di samping sebagai proses dan alat, metode RIA juga dapat </a:t>
            </a:r>
            <a:r>
              <a:rPr lang="id-ID" dirty="0" smtClean="0">
                <a:latin typeface="Tw Cen MT" pitchFamily="34" charset="0"/>
              </a:rPr>
              <a:t>diposisikan sebagai </a:t>
            </a:r>
            <a:r>
              <a:rPr lang="id-ID" dirty="0">
                <a:latin typeface="Tw Cen MT" pitchFamily="34" charset="0"/>
              </a:rPr>
              <a:t>sebuah logika berfikir. </a:t>
            </a:r>
            <a:endParaRPr lang="id-ID" dirty="0" smtClean="0">
              <a:latin typeface="Tw Cen MT" pitchFamily="34" charset="0"/>
            </a:endParaRPr>
          </a:p>
          <a:p>
            <a:pPr>
              <a:lnSpc>
                <a:spcPct val="80000"/>
              </a:lnSpc>
              <a:buFont typeface="Arial" panose="020B0604020202020204" pitchFamily="34" charset="0"/>
              <a:buChar char="•"/>
            </a:pPr>
            <a:r>
              <a:rPr lang="id-ID" dirty="0" smtClean="0">
                <a:latin typeface="Tw Cen MT" pitchFamily="34" charset="0"/>
              </a:rPr>
              <a:t>Metode </a:t>
            </a:r>
            <a:r>
              <a:rPr lang="id-ID" dirty="0">
                <a:latin typeface="Tw Cen MT" pitchFamily="34" charset="0"/>
              </a:rPr>
              <a:t>RIA dapat digunakan oleh </a:t>
            </a:r>
            <a:r>
              <a:rPr lang="id-ID" dirty="0" smtClean="0">
                <a:latin typeface="Tw Cen MT" pitchFamily="34" charset="0"/>
              </a:rPr>
              <a:t>pengambil kebijakan </a:t>
            </a:r>
            <a:r>
              <a:rPr lang="id-ID" dirty="0">
                <a:latin typeface="Tw Cen MT" pitchFamily="34" charset="0"/>
              </a:rPr>
              <a:t>untuk berfikir logis, mulai dari identifikasi masalah, </a:t>
            </a:r>
            <a:r>
              <a:rPr lang="id-ID" dirty="0" smtClean="0">
                <a:latin typeface="Tw Cen MT" pitchFamily="34" charset="0"/>
              </a:rPr>
              <a:t>identifikasi pilihan </a:t>
            </a:r>
            <a:r>
              <a:rPr lang="id-ID" dirty="0">
                <a:latin typeface="Tw Cen MT" pitchFamily="34" charset="0"/>
              </a:rPr>
              <a:t>untuk memecahkan masalah, serta memilih satu kebijakan </a:t>
            </a:r>
            <a:r>
              <a:rPr lang="id-ID" dirty="0" smtClean="0">
                <a:latin typeface="Tw Cen MT" pitchFamily="34" charset="0"/>
              </a:rPr>
              <a:t>berdasarkan </a:t>
            </a:r>
            <a:r>
              <a:rPr lang="sv-SE" dirty="0" smtClean="0">
                <a:latin typeface="Tw Cen MT" pitchFamily="34" charset="0"/>
              </a:rPr>
              <a:t>analisis </a:t>
            </a:r>
            <a:r>
              <a:rPr lang="sv-SE" dirty="0">
                <a:latin typeface="Tw Cen MT" pitchFamily="34" charset="0"/>
              </a:rPr>
              <a:t>terhadap semua pilihan. </a:t>
            </a:r>
            <a:endParaRPr lang="id-ID" dirty="0" smtClean="0">
              <a:latin typeface="Tw Cen MT" pitchFamily="34" charset="0"/>
            </a:endParaRPr>
          </a:p>
          <a:p>
            <a:pPr>
              <a:lnSpc>
                <a:spcPct val="80000"/>
              </a:lnSpc>
              <a:buFont typeface="Arial" panose="020B0604020202020204" pitchFamily="34" charset="0"/>
              <a:buChar char="•"/>
            </a:pPr>
            <a:r>
              <a:rPr lang="sv-SE" dirty="0" smtClean="0">
                <a:latin typeface="Tw Cen MT" pitchFamily="34" charset="0"/>
              </a:rPr>
              <a:t>Metode </a:t>
            </a:r>
            <a:r>
              <a:rPr lang="sv-SE" dirty="0">
                <a:latin typeface="Tw Cen MT" pitchFamily="34" charset="0"/>
              </a:rPr>
              <a:t>RIA mendorong pengambil </a:t>
            </a:r>
            <a:r>
              <a:rPr lang="sv-SE" dirty="0" smtClean="0">
                <a:latin typeface="Tw Cen MT" pitchFamily="34" charset="0"/>
              </a:rPr>
              <a:t>kebijakan</a:t>
            </a:r>
            <a:r>
              <a:rPr lang="id-ID" dirty="0" smtClean="0">
                <a:latin typeface="Tw Cen MT" pitchFamily="34" charset="0"/>
              </a:rPr>
              <a:t> untuk </a:t>
            </a:r>
            <a:r>
              <a:rPr lang="id-ID" dirty="0">
                <a:latin typeface="Tw Cen MT" pitchFamily="34" charset="0"/>
              </a:rPr>
              <a:t>berfikir terbuka dengan menerima masukan dari berbagai </a:t>
            </a:r>
            <a:r>
              <a:rPr lang="id-ID" dirty="0" smtClean="0">
                <a:latin typeface="Tw Cen MT" pitchFamily="34" charset="0"/>
              </a:rPr>
              <a:t>komponen yang </a:t>
            </a:r>
            <a:r>
              <a:rPr lang="id-ID" dirty="0">
                <a:latin typeface="Tw Cen MT" pitchFamily="34" charset="0"/>
              </a:rPr>
              <a:t>terkait dengan kebijakan yang hendak diambil.</a:t>
            </a:r>
          </a:p>
        </p:txBody>
      </p:sp>
    </p:spTree>
    <p:extLst>
      <p:ext uri="{BB962C8B-B14F-4D97-AF65-F5344CB8AC3E}">
        <p14:creationId xmlns:p14="http://schemas.microsoft.com/office/powerpoint/2010/main" val="4182537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p:txBody>
          <a:bodyPr/>
          <a:lstStyle/>
          <a:p>
            <a:pPr eaLnBrk="1" hangingPunct="1"/>
            <a:r>
              <a:rPr lang="id-ID" sz="2800" b="0" dirty="0" smtClean="0"/>
              <a:t>Tugas Seminar</a:t>
            </a:r>
            <a:endParaRPr lang="en-US" sz="2800" b="0" dirty="0" smtClean="0"/>
          </a:p>
        </p:txBody>
      </p:sp>
      <p:sp>
        <p:nvSpPr>
          <p:cNvPr id="43010" name="Rectangle 2"/>
          <p:cNvSpPr>
            <a:spLocks noGrp="1" noChangeArrowheads="1"/>
          </p:cNvSpPr>
          <p:nvPr>
            <p:ph idx="1"/>
          </p:nvPr>
        </p:nvSpPr>
        <p:spPr>
          <a:xfrm>
            <a:off x="34924" y="1196752"/>
            <a:ext cx="9109076" cy="5544616"/>
          </a:xfrm>
        </p:spPr>
        <p:txBody>
          <a:bodyPr/>
          <a:lstStyle/>
          <a:p>
            <a:pPr>
              <a:lnSpc>
                <a:spcPct val="80000"/>
              </a:lnSpc>
              <a:buFont typeface="Arial" panose="020B0604020202020204" pitchFamily="34" charset="0"/>
              <a:buChar char="•"/>
            </a:pPr>
            <a:r>
              <a:rPr lang="id-ID" dirty="0" smtClean="0">
                <a:latin typeface="Tw Cen MT" pitchFamily="34" charset="0"/>
              </a:rPr>
              <a:t>Silakan per kelompok mencari contoh penggunaan Metode RIA dalam perumusan kebijakan</a:t>
            </a:r>
          </a:p>
          <a:p>
            <a:pPr lvl="1">
              <a:lnSpc>
                <a:spcPct val="80000"/>
              </a:lnSpc>
              <a:buFont typeface="Arial" panose="020B0604020202020204" pitchFamily="34" charset="0"/>
              <a:buChar char="•"/>
            </a:pPr>
            <a:endParaRPr lang="id-ID" dirty="0" smtClean="0">
              <a:latin typeface="Tw Cen MT" pitchFamily="34" charset="0"/>
            </a:endParaRPr>
          </a:p>
        </p:txBody>
      </p:sp>
    </p:spTree>
    <p:extLst>
      <p:ext uri="{BB962C8B-B14F-4D97-AF65-F5344CB8AC3E}">
        <p14:creationId xmlns:p14="http://schemas.microsoft.com/office/powerpoint/2010/main" val="2268673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p:txBody>
          <a:bodyPr/>
          <a:lstStyle/>
          <a:p>
            <a:pPr eaLnBrk="1" hangingPunct="1"/>
            <a:r>
              <a:rPr lang="id-ID" sz="2800" b="0" dirty="0" smtClean="0"/>
              <a:t>Pengantar</a:t>
            </a:r>
            <a:endParaRPr lang="en-US" sz="2800" b="0" dirty="0" smtClean="0"/>
          </a:p>
        </p:txBody>
      </p:sp>
      <p:sp>
        <p:nvSpPr>
          <p:cNvPr id="43010" name="Rectangle 2"/>
          <p:cNvSpPr>
            <a:spLocks noGrp="1" noChangeArrowheads="1"/>
          </p:cNvSpPr>
          <p:nvPr>
            <p:ph idx="1"/>
          </p:nvPr>
        </p:nvSpPr>
        <p:spPr>
          <a:xfrm>
            <a:off x="34924" y="1196752"/>
            <a:ext cx="9109076" cy="5544616"/>
          </a:xfrm>
        </p:spPr>
        <p:txBody>
          <a:bodyPr/>
          <a:lstStyle/>
          <a:p>
            <a:pPr>
              <a:lnSpc>
                <a:spcPct val="80000"/>
              </a:lnSpc>
              <a:buFont typeface="Arial" panose="020B0604020202020204" pitchFamily="34" charset="0"/>
              <a:buChar char="•"/>
            </a:pPr>
            <a:r>
              <a:rPr lang="id-ID" dirty="0" smtClean="0">
                <a:latin typeface="Tw Cen MT" pitchFamily="34" charset="0"/>
              </a:rPr>
              <a:t>Regulasi adalah produk kebijakan yang digunakan sebagai instrumen untuk mengatasi persoalan-persoalan yang dihadapi masyarakat</a:t>
            </a:r>
          </a:p>
          <a:p>
            <a:pPr>
              <a:lnSpc>
                <a:spcPct val="80000"/>
              </a:lnSpc>
              <a:buFont typeface="Arial" panose="020B0604020202020204" pitchFamily="34" charset="0"/>
              <a:buChar char="•"/>
            </a:pPr>
            <a:r>
              <a:rPr lang="id-ID" dirty="0" smtClean="0">
                <a:latin typeface="Tw Cen MT" pitchFamily="34" charset="0"/>
              </a:rPr>
              <a:t>Untuk mendapatkan regulasi yang lebih baik mensyaratkan langkah-langkah yang terstruktur dan sistematis serta teruji, dengan penilaian yang ketat dari berbagai pilihan alternatif kebijakan</a:t>
            </a:r>
            <a:endParaRPr lang="id-ID" dirty="0">
              <a:latin typeface="Tw Cen MT" pitchFamily="34" charset="0"/>
            </a:endParaRPr>
          </a:p>
        </p:txBody>
      </p:sp>
    </p:spTree>
    <p:extLst>
      <p:ext uri="{BB962C8B-B14F-4D97-AF65-F5344CB8AC3E}">
        <p14:creationId xmlns:p14="http://schemas.microsoft.com/office/powerpoint/2010/main" val="207729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1"/>
          <p:cNvSpPr txBox="1">
            <a:spLocks noChangeArrowheads="1"/>
          </p:cNvSpPr>
          <p:nvPr/>
        </p:nvSpPr>
        <p:spPr bwMode="auto">
          <a:xfrm>
            <a:off x="1096963" y="1920875"/>
            <a:ext cx="73914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charset="0"/>
                <a:ea typeface="ＭＳ Ｐゴシック" charset="-128"/>
              </a:defRPr>
            </a:lvl1pPr>
            <a:lvl2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ea typeface="ＭＳ Ｐゴシック" charset="-128"/>
              </a:defRPr>
            </a:lvl2pPr>
            <a:lvl3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ＭＳ Ｐゴシック" charset="-128"/>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ＭＳ Ｐゴシック" charset="-128"/>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ＭＳ Ｐゴシック" charset="-128"/>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ＭＳ Ｐゴシック" charset="-128"/>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ＭＳ Ｐゴシック" charset="-128"/>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ＭＳ Ｐゴシック" charset="-128"/>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ＭＳ Ｐゴシック" charset="-128"/>
              </a:defRPr>
            </a:lvl9pPr>
          </a:lstStyle>
          <a:p>
            <a:pPr algn="ctr" eaLnBrk="1" hangingPunct="1">
              <a:spcBef>
                <a:spcPct val="0"/>
              </a:spcBef>
              <a:buClrTx/>
              <a:buFontTx/>
              <a:buNone/>
            </a:pPr>
            <a:r>
              <a:rPr lang="en-US" altLang="id-ID" sz="4000" b="1">
                <a:cs typeface="Arial Unicode MS" charset="0"/>
              </a:rPr>
              <a:t>REFERENSI/ SUMBER BACAAN</a:t>
            </a:r>
            <a:r>
              <a:rPr lang="en-US" altLang="id-ID" b="1">
                <a:cs typeface="Arial Unicode MS" charset="0"/>
              </a:rPr>
              <a:t/>
            </a:r>
            <a:br>
              <a:rPr lang="en-US" altLang="id-ID" b="1">
                <a:cs typeface="Arial Unicode MS" charset="0"/>
              </a:rPr>
            </a:br>
            <a:endParaRPr lang="en-US" altLang="id-ID" b="1">
              <a:cs typeface="Arial Unicode MS" charset="0"/>
            </a:endParaRPr>
          </a:p>
        </p:txBody>
      </p:sp>
      <p:sp>
        <p:nvSpPr>
          <p:cNvPr id="92163" name="Text Box 2"/>
          <p:cNvSpPr txBox="1">
            <a:spLocks noChangeArrowheads="1"/>
          </p:cNvSpPr>
          <p:nvPr/>
        </p:nvSpPr>
        <p:spPr bwMode="auto">
          <a:xfrm>
            <a:off x="179512" y="1428750"/>
            <a:ext cx="8712968" cy="4808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charset="0"/>
                <a:ea typeface="ＭＳ Ｐゴシック" charset="-128"/>
              </a:defRPr>
            </a:lvl1pPr>
            <a:lvl2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ea typeface="ＭＳ Ｐゴシック" charset="-128"/>
              </a:defRPr>
            </a:lvl2pPr>
            <a:lvl3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ＭＳ Ｐゴシック" charset="-128"/>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ＭＳ Ｐゴシック" charset="-128"/>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ＭＳ Ｐゴシック" charset="-128"/>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ＭＳ Ｐゴシック" charset="-128"/>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ＭＳ Ｐゴシック" charset="-128"/>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ＭＳ Ｐゴシック" charset="-128"/>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ＭＳ Ｐゴシック" charset="-128"/>
              </a:defRPr>
            </a:lvl9pPr>
          </a:lstStyle>
          <a:p>
            <a:pPr algn="ctr" eaLnBrk="1" hangingPunct="1">
              <a:buClrTx/>
              <a:buFontTx/>
              <a:buNone/>
            </a:pPr>
            <a:endParaRPr lang="en-US" altLang="id-ID" b="1" dirty="0">
              <a:cs typeface="Arial Unicode MS" charset="0"/>
            </a:endParaRPr>
          </a:p>
          <a:p>
            <a:pPr algn="ctr" eaLnBrk="1" hangingPunct="1">
              <a:buClrTx/>
              <a:buFontTx/>
              <a:buNone/>
            </a:pPr>
            <a:endParaRPr lang="en-US" altLang="id-ID" b="1" dirty="0">
              <a:cs typeface="Arial Unicode MS" charset="0"/>
            </a:endParaRPr>
          </a:p>
          <a:p>
            <a:pPr marL="342900" indent="-342900" algn="just" eaLnBrk="1" hangingPunct="1">
              <a:lnSpc>
                <a:spcPct val="80000"/>
              </a:lnSpc>
              <a:spcBef>
                <a:spcPct val="20000"/>
              </a:spcBef>
              <a:buClr>
                <a:schemeClr val="hlink"/>
              </a:buClr>
              <a:buFont typeface="Arial" panose="020B0604020202020204" pitchFamily="34" charset="0"/>
              <a:buChar char="•"/>
            </a:pPr>
            <a:r>
              <a:rPr lang="id-ID" sz="2600" dirty="0">
                <a:solidFill>
                  <a:schemeClr val="tx1"/>
                </a:solidFill>
                <a:latin typeface="Tw Cen MT" pitchFamily="34" charset="0"/>
                <a:ea typeface="+mn-ea"/>
              </a:rPr>
              <a:t>Subarsono, A. G. (Ed.). (2016). Kebijakan publik dan pemerintahan kolaboratif: isu-isu kontemporer. Gava </a:t>
            </a:r>
            <a:r>
              <a:rPr lang="id-ID" sz="2600" dirty="0" smtClean="0">
                <a:solidFill>
                  <a:schemeClr val="tx1"/>
                </a:solidFill>
                <a:latin typeface="Tw Cen MT" pitchFamily="34" charset="0"/>
                <a:ea typeface="+mn-ea"/>
              </a:rPr>
              <a:t>Media</a:t>
            </a:r>
            <a:endParaRPr lang="id-ID" sz="2600" dirty="0">
              <a:solidFill>
                <a:schemeClr val="tx1"/>
              </a:solidFill>
              <a:latin typeface="Tw Cen MT" pitchFamily="34" charset="0"/>
              <a:ea typeface="+mn-ea"/>
            </a:endParaRPr>
          </a:p>
          <a:p>
            <a:pPr marL="342900" indent="-342900" algn="just" eaLnBrk="1" hangingPunct="1">
              <a:lnSpc>
                <a:spcPct val="80000"/>
              </a:lnSpc>
              <a:spcBef>
                <a:spcPct val="20000"/>
              </a:spcBef>
              <a:buClr>
                <a:schemeClr val="hlink"/>
              </a:buClr>
              <a:buFont typeface="Arial" panose="020B0604020202020204" pitchFamily="34" charset="0"/>
              <a:buChar char="•"/>
            </a:pPr>
            <a:r>
              <a:rPr lang="id-ID" sz="2600" dirty="0" smtClean="0">
                <a:solidFill>
                  <a:schemeClr val="tx1"/>
                </a:solidFill>
                <a:latin typeface="Tw Cen MT" pitchFamily="34" charset="0"/>
                <a:ea typeface="+mn-ea"/>
              </a:rPr>
              <a:t>Prinsip </a:t>
            </a:r>
            <a:r>
              <a:rPr lang="id-ID" sz="2600" dirty="0">
                <a:solidFill>
                  <a:schemeClr val="tx1"/>
                </a:solidFill>
                <a:latin typeface="Tw Cen MT" pitchFamily="34" charset="0"/>
                <a:ea typeface="+mn-ea"/>
              </a:rPr>
              <a:t>Regulatory Impact Assessment dalam Proses Penyusunan Peraturan Perundang-Undangan </a:t>
            </a:r>
            <a:r>
              <a:rPr lang="es-ES" sz="2600" dirty="0" err="1">
                <a:solidFill>
                  <a:schemeClr val="tx1"/>
                </a:solidFill>
                <a:latin typeface="Tw Cen MT" pitchFamily="34" charset="0"/>
                <a:ea typeface="+mn-ea"/>
              </a:rPr>
              <a:t>Sesuai</a:t>
            </a:r>
            <a:r>
              <a:rPr lang="es-ES" sz="2600" dirty="0">
                <a:solidFill>
                  <a:schemeClr val="tx1"/>
                </a:solidFill>
                <a:latin typeface="Tw Cen MT" pitchFamily="34" charset="0"/>
                <a:ea typeface="+mn-ea"/>
              </a:rPr>
              <a:t> </a:t>
            </a:r>
            <a:r>
              <a:rPr lang="es-ES" sz="2600" dirty="0" err="1">
                <a:solidFill>
                  <a:schemeClr val="tx1"/>
                </a:solidFill>
                <a:latin typeface="Tw Cen MT" pitchFamily="34" charset="0"/>
                <a:ea typeface="+mn-ea"/>
              </a:rPr>
              <a:t>Uu</a:t>
            </a:r>
            <a:r>
              <a:rPr lang="es-ES" sz="2600" dirty="0">
                <a:solidFill>
                  <a:schemeClr val="tx1"/>
                </a:solidFill>
                <a:latin typeface="Tw Cen MT" pitchFamily="34" charset="0"/>
                <a:ea typeface="+mn-ea"/>
              </a:rPr>
              <a:t> No. 12 </a:t>
            </a:r>
            <a:r>
              <a:rPr lang="es-ES" sz="2600" dirty="0" err="1">
                <a:solidFill>
                  <a:schemeClr val="tx1"/>
                </a:solidFill>
                <a:latin typeface="Tw Cen MT" pitchFamily="34" charset="0"/>
                <a:ea typeface="+mn-ea"/>
              </a:rPr>
              <a:t>Tahun</a:t>
            </a:r>
            <a:r>
              <a:rPr lang="es-ES" sz="2600" dirty="0">
                <a:solidFill>
                  <a:schemeClr val="tx1"/>
                </a:solidFill>
                <a:latin typeface="Tw Cen MT" pitchFamily="34" charset="0"/>
                <a:ea typeface="+mn-ea"/>
              </a:rPr>
              <a:t> 2011</a:t>
            </a:r>
            <a:r>
              <a:rPr lang="id-ID" sz="2600" dirty="0">
                <a:solidFill>
                  <a:schemeClr val="tx1"/>
                </a:solidFill>
                <a:latin typeface="Tw Cen MT" pitchFamily="34" charset="0"/>
                <a:ea typeface="+mn-ea"/>
              </a:rPr>
              <a:t>, Badan Kebijakan Fiskal, Kementerian Keuangan Republik </a:t>
            </a:r>
            <a:r>
              <a:rPr lang="id-ID" sz="2600" dirty="0" smtClean="0">
                <a:solidFill>
                  <a:schemeClr val="tx1"/>
                </a:solidFill>
                <a:latin typeface="Tw Cen MT" pitchFamily="34" charset="0"/>
                <a:ea typeface="+mn-ea"/>
              </a:rPr>
              <a:t>Indonesia</a:t>
            </a:r>
          </a:p>
          <a:p>
            <a:pPr marL="342900" indent="-342900" algn="just" eaLnBrk="1" hangingPunct="1">
              <a:lnSpc>
                <a:spcPct val="80000"/>
              </a:lnSpc>
              <a:spcBef>
                <a:spcPct val="20000"/>
              </a:spcBef>
              <a:buClr>
                <a:schemeClr val="hlink"/>
              </a:buClr>
              <a:buFont typeface="Arial" panose="020B0604020202020204" pitchFamily="34" charset="0"/>
              <a:buChar char="•"/>
            </a:pPr>
            <a:r>
              <a:rPr lang="id-ID" sz="2600" dirty="0" smtClean="0">
                <a:solidFill>
                  <a:schemeClr val="tx1"/>
                </a:solidFill>
                <a:latin typeface="Tw Cen MT" pitchFamily="34" charset="0"/>
                <a:ea typeface="+mn-ea"/>
              </a:rPr>
              <a:t>Policy Paper Pengembangan Dan Implementasi </a:t>
            </a:r>
            <a:r>
              <a:rPr lang="en-US" sz="2600" dirty="0" err="1" smtClean="0">
                <a:solidFill>
                  <a:schemeClr val="tx1"/>
                </a:solidFill>
                <a:latin typeface="Tw Cen MT" pitchFamily="34" charset="0"/>
                <a:ea typeface="+mn-ea"/>
              </a:rPr>
              <a:t>Metode</a:t>
            </a:r>
            <a:r>
              <a:rPr lang="en-US" sz="2600" dirty="0" smtClean="0">
                <a:solidFill>
                  <a:schemeClr val="tx1"/>
                </a:solidFill>
                <a:latin typeface="Tw Cen MT" pitchFamily="34" charset="0"/>
                <a:ea typeface="+mn-ea"/>
              </a:rPr>
              <a:t> Regulatory Impact Analysis (</a:t>
            </a:r>
            <a:r>
              <a:rPr lang="id-ID" sz="2600" dirty="0" smtClean="0">
                <a:solidFill>
                  <a:schemeClr val="tx1"/>
                </a:solidFill>
                <a:latin typeface="Tw Cen MT" pitchFamily="34" charset="0"/>
                <a:ea typeface="+mn-ea"/>
              </a:rPr>
              <a:t>RIA</a:t>
            </a:r>
            <a:r>
              <a:rPr lang="en-US" sz="2600" dirty="0" smtClean="0">
                <a:solidFill>
                  <a:schemeClr val="tx1"/>
                </a:solidFill>
                <a:latin typeface="Tw Cen MT" pitchFamily="34" charset="0"/>
                <a:ea typeface="+mn-ea"/>
              </a:rPr>
              <a:t>)</a:t>
            </a:r>
            <a:r>
              <a:rPr lang="id-ID" sz="2600" dirty="0" smtClean="0">
                <a:solidFill>
                  <a:schemeClr val="tx1"/>
                </a:solidFill>
                <a:latin typeface="Tw Cen MT" pitchFamily="34" charset="0"/>
                <a:ea typeface="+mn-ea"/>
              </a:rPr>
              <a:t> Untuk Menilai Kebijakan (Peraturan Dan Non Peraturan) Di Kementerian Ppn/Bappenas. Biro Hukum Kementrian PPN/Bappenas. Juli 2011</a:t>
            </a:r>
            <a:endParaRPr lang="nn-NO" altLang="id-ID" sz="2600" dirty="0" smtClean="0">
              <a:solidFill>
                <a:schemeClr val="tx1"/>
              </a:solidFill>
              <a:latin typeface="Tw Cen MT" pitchFamily="34" charset="0"/>
              <a:ea typeface="+mn-ea"/>
            </a:endParaRPr>
          </a:p>
          <a:p>
            <a:pPr eaLnBrk="1" hangingPunct="1">
              <a:spcBef>
                <a:spcPts val="500"/>
              </a:spcBef>
              <a:buClrTx/>
            </a:pPr>
            <a:endParaRPr lang="en-US" altLang="id-ID" sz="2400" dirty="0">
              <a:cs typeface="Arial Unicode MS" charset="0"/>
            </a:endParaRPr>
          </a:p>
        </p:txBody>
      </p:sp>
    </p:spTree>
    <p:extLst>
      <p:ext uri="{BB962C8B-B14F-4D97-AF65-F5344CB8AC3E}">
        <p14:creationId xmlns:p14="http://schemas.microsoft.com/office/powerpoint/2010/main" val="174219581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p:txBody>
          <a:bodyPr/>
          <a:lstStyle/>
          <a:p>
            <a:pPr eaLnBrk="1" hangingPunct="1"/>
            <a:r>
              <a:rPr lang="id-ID" sz="2800" b="0" dirty="0" smtClean="0"/>
              <a:t>Definisi</a:t>
            </a:r>
            <a:endParaRPr lang="en-US" sz="2800" b="0" dirty="0" smtClean="0"/>
          </a:p>
        </p:txBody>
      </p:sp>
      <p:sp>
        <p:nvSpPr>
          <p:cNvPr id="43010" name="Rectangle 2"/>
          <p:cNvSpPr>
            <a:spLocks noGrp="1" noChangeArrowheads="1"/>
          </p:cNvSpPr>
          <p:nvPr>
            <p:ph idx="1"/>
          </p:nvPr>
        </p:nvSpPr>
        <p:spPr>
          <a:xfrm>
            <a:off x="34924" y="1196752"/>
            <a:ext cx="9109076" cy="5544616"/>
          </a:xfrm>
        </p:spPr>
        <p:txBody>
          <a:bodyPr/>
          <a:lstStyle/>
          <a:p>
            <a:pPr>
              <a:lnSpc>
                <a:spcPct val="80000"/>
              </a:lnSpc>
              <a:buFont typeface="Arial" panose="020B0604020202020204" pitchFamily="34" charset="0"/>
              <a:buChar char="•"/>
            </a:pPr>
            <a:r>
              <a:rPr lang="id-ID" dirty="0" smtClean="0">
                <a:latin typeface="Tw Cen MT" pitchFamily="34" charset="0"/>
              </a:rPr>
              <a:t>Analisis dampak regulasi/RIA adalah proses untuk mengkaji dan memberikan informasi yang relevan kepada para pembuat keputusan dan pemangku kepentingan tentang konsekuensi yang diharapkan dan yang dihindari dari regulasi yang diusulkan, serta berbagai pilihan alternatif yang bisa mengatasi masalah kebijakan</a:t>
            </a:r>
          </a:p>
          <a:p>
            <a:pPr>
              <a:lnSpc>
                <a:spcPct val="80000"/>
              </a:lnSpc>
              <a:buFont typeface="Arial" panose="020B0604020202020204" pitchFamily="34" charset="0"/>
              <a:buChar char="•"/>
            </a:pPr>
            <a:r>
              <a:rPr lang="id-ID" dirty="0" smtClean="0">
                <a:latin typeface="Tw Cen MT" pitchFamily="34" charset="0"/>
              </a:rPr>
              <a:t>RIA menjadi instrumen yang populer di negara-negara anggota dari organisasi  untuk kerjasama ekonomi dan pembangunan (OECD) untuk membentu pemerintah dalam memperkirakan dampak dari kebijakan yang akan dibuat atau sedang diimplementasikan</a:t>
            </a:r>
          </a:p>
          <a:p>
            <a:pPr>
              <a:lnSpc>
                <a:spcPct val="80000"/>
              </a:lnSpc>
              <a:buFont typeface="Arial" panose="020B0604020202020204" pitchFamily="34" charset="0"/>
              <a:buChar char="•"/>
            </a:pPr>
            <a:endParaRPr lang="id-ID" dirty="0" smtClean="0">
              <a:latin typeface="Tw Cen MT" pitchFamily="34" charset="0"/>
            </a:endParaRPr>
          </a:p>
          <a:p>
            <a:pPr>
              <a:lnSpc>
                <a:spcPct val="80000"/>
              </a:lnSpc>
              <a:buFont typeface="Arial" panose="020B0604020202020204" pitchFamily="34" charset="0"/>
              <a:buChar char="•"/>
            </a:pPr>
            <a:endParaRPr lang="id-ID" dirty="0" smtClean="0">
              <a:latin typeface="Tw Cen MT" pitchFamily="34" charset="0"/>
            </a:endParaRPr>
          </a:p>
        </p:txBody>
      </p:sp>
    </p:spTree>
    <p:extLst>
      <p:ext uri="{BB962C8B-B14F-4D97-AF65-F5344CB8AC3E}">
        <p14:creationId xmlns:p14="http://schemas.microsoft.com/office/powerpoint/2010/main" val="2356277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p:txBody>
          <a:bodyPr/>
          <a:lstStyle/>
          <a:p>
            <a:pPr eaLnBrk="1" hangingPunct="1"/>
            <a:r>
              <a:rPr lang="id-ID" sz="2800" b="0" dirty="0" smtClean="0"/>
              <a:t>Definisi</a:t>
            </a:r>
            <a:endParaRPr lang="en-US" sz="2800" b="0" dirty="0" smtClean="0"/>
          </a:p>
        </p:txBody>
      </p:sp>
      <p:sp>
        <p:nvSpPr>
          <p:cNvPr id="43010" name="Rectangle 2"/>
          <p:cNvSpPr>
            <a:spLocks noGrp="1" noChangeArrowheads="1"/>
          </p:cNvSpPr>
          <p:nvPr>
            <p:ph idx="1"/>
          </p:nvPr>
        </p:nvSpPr>
        <p:spPr>
          <a:xfrm>
            <a:off x="34924" y="1196752"/>
            <a:ext cx="9109076" cy="5544616"/>
          </a:xfrm>
        </p:spPr>
        <p:txBody>
          <a:bodyPr/>
          <a:lstStyle/>
          <a:p>
            <a:pPr>
              <a:lnSpc>
                <a:spcPct val="80000"/>
              </a:lnSpc>
              <a:buFont typeface="Arial" panose="020B0604020202020204" pitchFamily="34" charset="0"/>
              <a:buChar char="•"/>
            </a:pPr>
            <a:r>
              <a:rPr lang="id-ID" dirty="0" smtClean="0">
                <a:latin typeface="Tw Cen MT" pitchFamily="34" charset="0"/>
              </a:rPr>
              <a:t>RIA </a:t>
            </a:r>
            <a:r>
              <a:rPr lang="id-ID" dirty="0">
                <a:latin typeface="Tw Cen MT" pitchFamily="34" charset="0"/>
              </a:rPr>
              <a:t>menurut Bappenas merupakan </a:t>
            </a:r>
            <a:r>
              <a:rPr lang="id-ID" dirty="0" smtClean="0">
                <a:latin typeface="Tw Cen MT" pitchFamily="34" charset="0"/>
              </a:rPr>
              <a:t>proses analisis </a:t>
            </a:r>
            <a:r>
              <a:rPr lang="id-ID" dirty="0">
                <a:latin typeface="Tw Cen MT" pitchFamily="34" charset="0"/>
              </a:rPr>
              <a:t>dan pengkomunikasian secara sistematis terhadap kebijakan, </a:t>
            </a:r>
            <a:r>
              <a:rPr lang="id-ID" dirty="0" smtClean="0">
                <a:latin typeface="Tw Cen MT" pitchFamily="34" charset="0"/>
              </a:rPr>
              <a:t>baik </a:t>
            </a:r>
            <a:r>
              <a:rPr lang="nb-NO" dirty="0" smtClean="0">
                <a:latin typeface="Tw Cen MT" pitchFamily="34" charset="0"/>
              </a:rPr>
              <a:t>kebijakan </a:t>
            </a:r>
            <a:r>
              <a:rPr lang="nb-NO" dirty="0">
                <a:latin typeface="Tw Cen MT" pitchFamily="34" charset="0"/>
              </a:rPr>
              <a:t>baru maupun kebijakan yang sudah ada. Butir penting dari </a:t>
            </a:r>
            <a:r>
              <a:rPr lang="nb-NO" dirty="0" smtClean="0">
                <a:latin typeface="Tw Cen MT" pitchFamily="34" charset="0"/>
              </a:rPr>
              <a:t>definisi</a:t>
            </a:r>
            <a:r>
              <a:rPr lang="id-ID" dirty="0" smtClean="0">
                <a:latin typeface="Tw Cen MT" pitchFamily="34" charset="0"/>
              </a:rPr>
              <a:t> ini </a:t>
            </a:r>
            <a:r>
              <a:rPr lang="id-ID" dirty="0">
                <a:latin typeface="Tw Cen MT" pitchFamily="34" charset="0"/>
              </a:rPr>
              <a:t>yaitu:</a:t>
            </a:r>
          </a:p>
          <a:p>
            <a:pPr lvl="1">
              <a:lnSpc>
                <a:spcPct val="80000"/>
              </a:lnSpc>
              <a:buFont typeface="Arial" panose="020B0604020202020204" pitchFamily="34" charset="0"/>
              <a:buChar char="•"/>
            </a:pPr>
            <a:r>
              <a:rPr lang="sv-SE" dirty="0" smtClean="0">
                <a:latin typeface="Tw Cen MT" pitchFamily="34" charset="0"/>
              </a:rPr>
              <a:t>metode </a:t>
            </a:r>
            <a:r>
              <a:rPr lang="sv-SE" dirty="0">
                <a:latin typeface="Tw Cen MT" pitchFamily="34" charset="0"/>
              </a:rPr>
              <a:t>RIA mencakup kegiatan analisis dan </a:t>
            </a:r>
            <a:r>
              <a:rPr lang="sv-SE" dirty="0" smtClean="0">
                <a:latin typeface="Tw Cen MT" pitchFamily="34" charset="0"/>
              </a:rPr>
              <a:t>pengkomunikasian;</a:t>
            </a:r>
            <a:endParaRPr lang="id-ID" dirty="0" smtClean="0">
              <a:latin typeface="Tw Cen MT" pitchFamily="34" charset="0"/>
            </a:endParaRPr>
          </a:p>
          <a:p>
            <a:pPr lvl="1">
              <a:lnSpc>
                <a:spcPct val="80000"/>
              </a:lnSpc>
              <a:buFont typeface="Arial" panose="020B0604020202020204" pitchFamily="34" charset="0"/>
              <a:buChar char="•"/>
            </a:pPr>
            <a:r>
              <a:rPr lang="id-ID" dirty="0" smtClean="0">
                <a:latin typeface="Tw Cen MT" pitchFamily="34" charset="0"/>
              </a:rPr>
              <a:t>obyek </a:t>
            </a:r>
            <a:r>
              <a:rPr lang="id-ID" dirty="0">
                <a:latin typeface="Tw Cen MT" pitchFamily="34" charset="0"/>
              </a:rPr>
              <a:t>metode RIA adalah kebijakan, baik berbentuk peraturan </a:t>
            </a:r>
            <a:r>
              <a:rPr lang="id-ID" dirty="0" smtClean="0">
                <a:latin typeface="Tw Cen MT" pitchFamily="34" charset="0"/>
              </a:rPr>
              <a:t>ataupun nonperaturan;</a:t>
            </a:r>
          </a:p>
          <a:p>
            <a:pPr lvl="1">
              <a:lnSpc>
                <a:spcPct val="80000"/>
              </a:lnSpc>
              <a:buFont typeface="Arial" panose="020B0604020202020204" pitchFamily="34" charset="0"/>
              <a:buChar char="•"/>
            </a:pPr>
            <a:r>
              <a:rPr lang="id-ID" dirty="0" smtClean="0">
                <a:latin typeface="Tw Cen MT" pitchFamily="34" charset="0"/>
              </a:rPr>
              <a:t>metode </a:t>
            </a:r>
            <a:r>
              <a:rPr lang="id-ID" dirty="0">
                <a:latin typeface="Tw Cen MT" pitchFamily="34" charset="0"/>
              </a:rPr>
              <a:t>RIA dapat diterapkan untuk kebijakan baru maupun </a:t>
            </a:r>
            <a:r>
              <a:rPr lang="id-ID" dirty="0" smtClean="0">
                <a:latin typeface="Tw Cen MT" pitchFamily="34" charset="0"/>
              </a:rPr>
              <a:t>untuk kebijakan </a:t>
            </a:r>
            <a:r>
              <a:rPr lang="id-ID" dirty="0">
                <a:latin typeface="Tw Cen MT" pitchFamily="34" charset="0"/>
              </a:rPr>
              <a:t>yang sudah ada. </a:t>
            </a:r>
          </a:p>
          <a:p>
            <a:pPr>
              <a:lnSpc>
                <a:spcPct val="80000"/>
              </a:lnSpc>
              <a:buFont typeface="Arial" panose="020B0604020202020204" pitchFamily="34" charset="0"/>
              <a:buChar char="•"/>
            </a:pPr>
            <a:endParaRPr lang="id-ID" dirty="0" smtClean="0">
              <a:latin typeface="Tw Cen MT" pitchFamily="34" charset="0"/>
            </a:endParaRPr>
          </a:p>
          <a:p>
            <a:pPr>
              <a:lnSpc>
                <a:spcPct val="80000"/>
              </a:lnSpc>
              <a:buFont typeface="Arial" panose="020B0604020202020204" pitchFamily="34" charset="0"/>
              <a:buChar char="•"/>
            </a:pPr>
            <a:endParaRPr lang="id-ID" dirty="0" smtClean="0">
              <a:latin typeface="Tw Cen MT" pitchFamily="34" charset="0"/>
            </a:endParaRPr>
          </a:p>
        </p:txBody>
      </p:sp>
    </p:spTree>
    <p:extLst>
      <p:ext uri="{BB962C8B-B14F-4D97-AF65-F5344CB8AC3E}">
        <p14:creationId xmlns:p14="http://schemas.microsoft.com/office/powerpoint/2010/main" val="1496230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p:txBody>
          <a:bodyPr/>
          <a:lstStyle/>
          <a:p>
            <a:pPr eaLnBrk="1" hangingPunct="1"/>
            <a:r>
              <a:rPr lang="id-ID" sz="2800" b="0" dirty="0" smtClean="0"/>
              <a:t>Tujuan RIA</a:t>
            </a:r>
            <a:endParaRPr lang="en-US" sz="2800" b="0" dirty="0" smtClean="0"/>
          </a:p>
        </p:txBody>
      </p:sp>
      <p:sp>
        <p:nvSpPr>
          <p:cNvPr id="43010" name="Rectangle 2"/>
          <p:cNvSpPr>
            <a:spLocks noGrp="1" noChangeArrowheads="1"/>
          </p:cNvSpPr>
          <p:nvPr>
            <p:ph idx="1"/>
          </p:nvPr>
        </p:nvSpPr>
        <p:spPr>
          <a:xfrm>
            <a:off x="34924" y="1196752"/>
            <a:ext cx="9109076" cy="5544616"/>
          </a:xfrm>
        </p:spPr>
        <p:txBody>
          <a:bodyPr/>
          <a:lstStyle/>
          <a:p>
            <a:pPr>
              <a:lnSpc>
                <a:spcPct val="80000"/>
              </a:lnSpc>
              <a:buFont typeface="Arial" panose="020B0604020202020204" pitchFamily="34" charset="0"/>
              <a:buChar char="•"/>
            </a:pPr>
            <a:r>
              <a:rPr lang="id-ID" dirty="0" smtClean="0">
                <a:latin typeface="Tw Cen MT" pitchFamily="34" charset="0"/>
              </a:rPr>
              <a:t>Membantu pemerintah menghasilkan kebijakan yang berkualitas </a:t>
            </a:r>
          </a:p>
          <a:p>
            <a:pPr>
              <a:lnSpc>
                <a:spcPct val="80000"/>
              </a:lnSpc>
              <a:buFont typeface="Arial" panose="020B0604020202020204" pitchFamily="34" charset="0"/>
              <a:buChar char="•"/>
            </a:pPr>
            <a:r>
              <a:rPr lang="id-ID" dirty="0" smtClean="0">
                <a:latin typeface="Tw Cen MT" pitchFamily="34" charset="0"/>
              </a:rPr>
              <a:t>Pelaksanaan RIA dapat memberi kontribusi pada proses pengambilan keputusan yang lebih efisien dan efektif, sehingga akan memiliki dampak yang lebih baik terhadap kesejahteraan masyarakat dan negara</a:t>
            </a:r>
          </a:p>
          <a:p>
            <a:pPr>
              <a:lnSpc>
                <a:spcPct val="80000"/>
              </a:lnSpc>
              <a:buFont typeface="Arial" panose="020B0604020202020204" pitchFamily="34" charset="0"/>
              <a:buChar char="•"/>
            </a:pPr>
            <a:r>
              <a:rPr lang="id-ID" dirty="0" smtClean="0">
                <a:latin typeface="Tw Cen MT" pitchFamily="34" charset="0"/>
              </a:rPr>
              <a:t>RIA merupakan bagian penting dari upaya atau gerakan untuk menciptakan </a:t>
            </a:r>
            <a:r>
              <a:rPr lang="id-ID" i="1" dirty="0" smtClean="0">
                <a:latin typeface="Tw Cen MT" pitchFamily="34" charset="0"/>
              </a:rPr>
              <a:t>smart regulations</a:t>
            </a:r>
          </a:p>
          <a:p>
            <a:pPr>
              <a:lnSpc>
                <a:spcPct val="80000"/>
              </a:lnSpc>
              <a:buFont typeface="Arial" panose="020B0604020202020204" pitchFamily="34" charset="0"/>
              <a:buChar char="•"/>
            </a:pPr>
            <a:r>
              <a:rPr lang="id-ID" dirty="0" smtClean="0">
                <a:latin typeface="Tw Cen MT" pitchFamily="34" charset="0"/>
              </a:rPr>
              <a:t>Hasil dari RIA selanjutnya didokumentasikan, dan secara generik disebut pernyataan dampak regulasi </a:t>
            </a:r>
            <a:r>
              <a:rPr lang="id-ID" i="1" dirty="0" smtClean="0">
                <a:latin typeface="Tw Cen MT" pitchFamily="34" charset="0"/>
              </a:rPr>
              <a:t>(Regulatory Impact Statement/RIS)</a:t>
            </a:r>
          </a:p>
          <a:p>
            <a:pPr>
              <a:lnSpc>
                <a:spcPct val="80000"/>
              </a:lnSpc>
              <a:buFont typeface="Arial" panose="020B0604020202020204" pitchFamily="34" charset="0"/>
              <a:buChar char="•"/>
            </a:pPr>
            <a:endParaRPr lang="id-ID" dirty="0" smtClean="0">
              <a:latin typeface="Tw Cen MT" pitchFamily="34" charset="0"/>
            </a:endParaRPr>
          </a:p>
        </p:txBody>
      </p:sp>
    </p:spTree>
    <p:extLst>
      <p:ext uri="{BB962C8B-B14F-4D97-AF65-F5344CB8AC3E}">
        <p14:creationId xmlns:p14="http://schemas.microsoft.com/office/powerpoint/2010/main" val="727856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a:xfrm>
            <a:off x="179512" y="590550"/>
            <a:ext cx="7650038" cy="563563"/>
          </a:xfrm>
        </p:spPr>
        <p:txBody>
          <a:bodyPr/>
          <a:lstStyle/>
          <a:p>
            <a:pPr eaLnBrk="1" hangingPunct="1"/>
            <a:r>
              <a:rPr lang="id-ID" sz="2800" b="0" dirty="0" smtClean="0"/>
              <a:t>Mengapa RIA perlu diterapkan di Indonesia</a:t>
            </a:r>
            <a:endParaRPr lang="en-US" sz="2800" b="0" dirty="0" smtClean="0"/>
          </a:p>
        </p:txBody>
      </p:sp>
      <p:sp>
        <p:nvSpPr>
          <p:cNvPr id="43010" name="Rectangle 2"/>
          <p:cNvSpPr>
            <a:spLocks noGrp="1" noChangeArrowheads="1"/>
          </p:cNvSpPr>
          <p:nvPr>
            <p:ph idx="1"/>
          </p:nvPr>
        </p:nvSpPr>
        <p:spPr>
          <a:xfrm>
            <a:off x="34924" y="1196752"/>
            <a:ext cx="9109076" cy="5544616"/>
          </a:xfrm>
        </p:spPr>
        <p:txBody>
          <a:bodyPr/>
          <a:lstStyle/>
          <a:p>
            <a:pPr>
              <a:lnSpc>
                <a:spcPct val="80000"/>
              </a:lnSpc>
              <a:buFont typeface="Arial" panose="020B0604020202020204" pitchFamily="34" charset="0"/>
              <a:buChar char="•"/>
            </a:pPr>
            <a:r>
              <a:rPr lang="id-ID" dirty="0" smtClean="0">
                <a:latin typeface="Tw Cen MT" pitchFamily="34" charset="0"/>
              </a:rPr>
              <a:t>Berbagai perda yang disusun tanpa analisis mendalam, melalui konsultasi publik yang terbatas, akhirnya mengakibatkan beban bagi bisnis dan orang-orang di kawasan sekitarnya (Asia Foundation, 2010)</a:t>
            </a:r>
          </a:p>
          <a:p>
            <a:pPr marL="742950" lvl="2" indent="-342900">
              <a:lnSpc>
                <a:spcPct val="80000"/>
              </a:lnSpc>
              <a:buClr>
                <a:schemeClr val="hlink"/>
              </a:buClr>
              <a:buFont typeface="Arial" panose="020B0604020202020204" pitchFamily="34" charset="0"/>
              <a:buChar char="•"/>
            </a:pPr>
            <a:r>
              <a:rPr lang="id-ID" dirty="0" smtClean="0">
                <a:latin typeface="Tw Cen MT" pitchFamily="34" charset="0"/>
                <a:ea typeface="+mn-ea"/>
                <a:cs typeface="+mn-cs"/>
              </a:rPr>
              <a:t>Data Kemdagri tahun 2016: Peraturan </a:t>
            </a:r>
            <a:r>
              <a:rPr lang="id-ID" dirty="0">
                <a:latin typeface="Tw Cen MT" pitchFamily="34" charset="0"/>
                <a:ea typeface="+mn-ea"/>
                <a:cs typeface="+mn-cs"/>
              </a:rPr>
              <a:t>yang dibatalkan sebanyak 3.143, di antaranya ada 1765 Perda/Perkada kabupaten/kota yang dicabut/direvisi Menteri Dalam Negeri, 111 Peraturan/putusan Menteri Dalam Negeri yang dicabut/revisi oleh Menteri Dalam Negeri, dan 1267 Perda/Perkada kabupaten/kota yang dicabut/direvisi </a:t>
            </a:r>
            <a:r>
              <a:rPr lang="id-ID" dirty="0" smtClean="0">
                <a:latin typeface="Tw Cen MT" pitchFamily="34" charset="0"/>
                <a:ea typeface="+mn-ea"/>
                <a:cs typeface="+mn-cs"/>
              </a:rPr>
              <a:t>Gubernur</a:t>
            </a:r>
          </a:p>
          <a:p>
            <a:pPr marL="742950" lvl="2" indent="-342900">
              <a:lnSpc>
                <a:spcPct val="80000"/>
              </a:lnSpc>
              <a:buClr>
                <a:schemeClr val="hlink"/>
              </a:buClr>
              <a:buFont typeface="Arial" panose="020B0604020202020204" pitchFamily="34" charset="0"/>
              <a:buChar char="•"/>
            </a:pPr>
            <a:r>
              <a:rPr lang="id-ID" dirty="0">
                <a:latin typeface="Tw Cen MT" pitchFamily="34" charset="0"/>
                <a:ea typeface="+mn-ea"/>
                <a:cs typeface="+mn-cs"/>
              </a:rPr>
              <a:t>Tujuan dari pembatalan perda ini adalah memperkuat daya saing bangsa di era kompetisi. Perda itu merupakan aturan yang dinilai menghambat pertumbuhan ekonomi daerah dan memperpanjang jalur birokrasi, hambat investasi, dan kemudahan </a:t>
            </a:r>
            <a:r>
              <a:rPr lang="id-ID" dirty="0" smtClean="0">
                <a:latin typeface="Tw Cen MT" pitchFamily="34" charset="0"/>
                <a:ea typeface="+mn-ea"/>
                <a:cs typeface="+mn-cs"/>
              </a:rPr>
              <a:t>berusaha</a:t>
            </a:r>
            <a:endParaRPr lang="id-ID" dirty="0">
              <a:latin typeface="Tw Cen MT" pitchFamily="34" charset="0"/>
              <a:ea typeface="+mn-ea"/>
              <a:cs typeface="+mn-cs"/>
            </a:endParaRPr>
          </a:p>
        </p:txBody>
      </p:sp>
    </p:spTree>
    <p:extLst>
      <p:ext uri="{BB962C8B-B14F-4D97-AF65-F5344CB8AC3E}">
        <p14:creationId xmlns:p14="http://schemas.microsoft.com/office/powerpoint/2010/main" val="2913279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a:xfrm>
            <a:off x="179512" y="590550"/>
            <a:ext cx="7650038" cy="563563"/>
          </a:xfrm>
        </p:spPr>
        <p:txBody>
          <a:bodyPr/>
          <a:lstStyle/>
          <a:p>
            <a:pPr eaLnBrk="1" hangingPunct="1"/>
            <a:r>
              <a:rPr lang="id-ID" sz="2800" b="0" dirty="0" smtClean="0"/>
              <a:t>Mengapa RIA perlu diterapkan di Indonesia</a:t>
            </a:r>
            <a:endParaRPr lang="en-US" sz="2800" b="0" dirty="0" smtClean="0"/>
          </a:p>
        </p:txBody>
      </p:sp>
      <p:sp>
        <p:nvSpPr>
          <p:cNvPr id="43010" name="Rectangle 2"/>
          <p:cNvSpPr>
            <a:spLocks noGrp="1" noChangeArrowheads="1"/>
          </p:cNvSpPr>
          <p:nvPr>
            <p:ph idx="1"/>
          </p:nvPr>
        </p:nvSpPr>
        <p:spPr>
          <a:xfrm>
            <a:off x="34924" y="1196752"/>
            <a:ext cx="9109076" cy="5544616"/>
          </a:xfrm>
        </p:spPr>
        <p:txBody>
          <a:bodyPr/>
          <a:lstStyle/>
          <a:p>
            <a:pPr>
              <a:lnSpc>
                <a:spcPct val="80000"/>
              </a:lnSpc>
              <a:buFont typeface="Arial" panose="020B0604020202020204" pitchFamily="34" charset="0"/>
              <a:buChar char="•"/>
            </a:pPr>
            <a:r>
              <a:rPr lang="id-ID" dirty="0" smtClean="0">
                <a:latin typeface="Tw Cen MT" pitchFamily="34" charset="0"/>
              </a:rPr>
              <a:t>Pengembangan peraturan di Indonesia cenderung berat pada proses legal drafting, yang lebih peduli dengan kesesuaian dan kepatuhan terhadap peraturan yang lebih tinggi dan UU, namun dengan usaha yang terbatas untuk mengamati dan melibatkan peran pemangku kepentingan dan partisipasi masyarakat</a:t>
            </a:r>
          </a:p>
          <a:p>
            <a:pPr>
              <a:lnSpc>
                <a:spcPct val="80000"/>
              </a:lnSpc>
              <a:buFont typeface="Arial" panose="020B0604020202020204" pitchFamily="34" charset="0"/>
              <a:buChar char="•"/>
            </a:pPr>
            <a:r>
              <a:rPr lang="id-ID" dirty="0" smtClean="0">
                <a:latin typeface="Tw Cen MT" pitchFamily="34" charset="0"/>
              </a:rPr>
              <a:t>Hal tersebut berdampak pada rendahnya kualitas peraturan atau kebijakan yang disahkan serta menjadi beban masyarakat dan pemerintah</a:t>
            </a:r>
          </a:p>
          <a:p>
            <a:pPr>
              <a:lnSpc>
                <a:spcPct val="80000"/>
              </a:lnSpc>
              <a:buFont typeface="Arial" panose="020B0604020202020204" pitchFamily="34" charset="0"/>
              <a:buChar char="•"/>
            </a:pPr>
            <a:r>
              <a:rPr lang="id-ID" dirty="0" smtClean="0">
                <a:latin typeface="Tw Cen MT" pitchFamily="34" charset="0"/>
              </a:rPr>
              <a:t>Kualitas peraturan yang rendah dapat dikenali melalui beberapa aspek, yaitu prosedur dengan hasil yang tak terduga, rendahnya tingkat implementasi dan kepatuhan yang mengakibatkan biaya sosial yang tinggi atau tumpang tindih dengan peraturan lain</a:t>
            </a:r>
          </a:p>
          <a:p>
            <a:pPr marL="0" indent="0">
              <a:lnSpc>
                <a:spcPct val="80000"/>
              </a:lnSpc>
              <a:buNone/>
            </a:pPr>
            <a:endParaRPr lang="id-ID" dirty="0" smtClean="0">
              <a:latin typeface="Tw Cen MT" pitchFamily="34" charset="0"/>
            </a:endParaRPr>
          </a:p>
        </p:txBody>
      </p:sp>
    </p:spTree>
    <p:extLst>
      <p:ext uri="{BB962C8B-B14F-4D97-AF65-F5344CB8AC3E}">
        <p14:creationId xmlns:p14="http://schemas.microsoft.com/office/powerpoint/2010/main" val="758066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a:xfrm>
            <a:off x="179512" y="590550"/>
            <a:ext cx="7650038" cy="563563"/>
          </a:xfrm>
        </p:spPr>
        <p:txBody>
          <a:bodyPr/>
          <a:lstStyle/>
          <a:p>
            <a:pPr eaLnBrk="1" hangingPunct="1"/>
            <a:r>
              <a:rPr lang="id-ID" sz="2800" b="0" dirty="0" smtClean="0"/>
              <a:t>Mengapa RIA perlu diterapkan di Indonesia</a:t>
            </a:r>
            <a:endParaRPr lang="en-US" sz="2800" b="0" dirty="0" smtClean="0"/>
          </a:p>
        </p:txBody>
      </p:sp>
      <p:sp>
        <p:nvSpPr>
          <p:cNvPr id="43010" name="Rectangle 2"/>
          <p:cNvSpPr>
            <a:spLocks noGrp="1" noChangeArrowheads="1"/>
          </p:cNvSpPr>
          <p:nvPr>
            <p:ph idx="1"/>
          </p:nvPr>
        </p:nvSpPr>
        <p:spPr>
          <a:xfrm>
            <a:off x="34924" y="1196752"/>
            <a:ext cx="9109076" cy="5544616"/>
          </a:xfrm>
        </p:spPr>
        <p:txBody>
          <a:bodyPr/>
          <a:lstStyle/>
          <a:p>
            <a:pPr>
              <a:lnSpc>
                <a:spcPct val="80000"/>
              </a:lnSpc>
              <a:buFont typeface="Arial" panose="020B0604020202020204" pitchFamily="34" charset="0"/>
              <a:buChar char="•"/>
            </a:pPr>
            <a:r>
              <a:rPr lang="id-ID" dirty="0" smtClean="0">
                <a:latin typeface="Tw Cen MT" pitchFamily="34" charset="0"/>
              </a:rPr>
              <a:t>Rendahnya kualitas peraturan disebabkan oleh; identifikasi masalah yang tidak memadai, kurangnya pertimbangan alternatif kebijakan, kurangnya reviu/penilaian atas peraturan yang relevan (Lokal dan nasional), kurangnya partisipasi atau keterlibatan pemangku kepentingan, kurangnya kapasitas dan kesiapan SDM</a:t>
            </a:r>
          </a:p>
          <a:p>
            <a:pPr>
              <a:lnSpc>
                <a:spcPct val="80000"/>
              </a:lnSpc>
              <a:buFont typeface="Arial" panose="020B0604020202020204" pitchFamily="34" charset="0"/>
              <a:buChar char="•"/>
            </a:pPr>
            <a:endParaRPr lang="id-ID" dirty="0" smtClean="0">
              <a:latin typeface="Tw Cen MT" pitchFamily="34" charset="0"/>
            </a:endParaRPr>
          </a:p>
          <a:p>
            <a:pPr>
              <a:lnSpc>
                <a:spcPct val="80000"/>
              </a:lnSpc>
              <a:buFont typeface="Arial" panose="020B0604020202020204" pitchFamily="34" charset="0"/>
              <a:buChar char="•"/>
            </a:pPr>
            <a:endParaRPr lang="id-ID" dirty="0" smtClean="0">
              <a:latin typeface="Tw Cen MT" pitchFamily="34" charset="0"/>
            </a:endParaRPr>
          </a:p>
        </p:txBody>
      </p:sp>
    </p:spTree>
    <p:extLst>
      <p:ext uri="{BB962C8B-B14F-4D97-AF65-F5344CB8AC3E}">
        <p14:creationId xmlns:p14="http://schemas.microsoft.com/office/powerpoint/2010/main" val="1115133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a:xfrm>
            <a:off x="179512" y="590550"/>
            <a:ext cx="7650038" cy="563563"/>
          </a:xfrm>
        </p:spPr>
        <p:txBody>
          <a:bodyPr/>
          <a:lstStyle/>
          <a:p>
            <a:pPr eaLnBrk="1" hangingPunct="1"/>
            <a:r>
              <a:rPr lang="id-ID" sz="2800" b="0" dirty="0" smtClean="0"/>
              <a:t>Urgensi RIA</a:t>
            </a:r>
            <a:endParaRPr lang="en-US" sz="2800" b="0" dirty="0" smtClean="0"/>
          </a:p>
        </p:txBody>
      </p:sp>
      <p:sp>
        <p:nvSpPr>
          <p:cNvPr id="43010" name="Rectangle 2"/>
          <p:cNvSpPr>
            <a:spLocks noGrp="1" noChangeArrowheads="1"/>
          </p:cNvSpPr>
          <p:nvPr>
            <p:ph idx="1"/>
          </p:nvPr>
        </p:nvSpPr>
        <p:spPr>
          <a:xfrm>
            <a:off x="34924" y="1196752"/>
            <a:ext cx="9109076" cy="5544616"/>
          </a:xfrm>
        </p:spPr>
        <p:txBody>
          <a:bodyPr/>
          <a:lstStyle/>
          <a:p>
            <a:pPr>
              <a:lnSpc>
                <a:spcPct val="80000"/>
              </a:lnSpc>
              <a:buFont typeface="Arial" panose="020B0604020202020204" pitchFamily="34" charset="0"/>
              <a:buChar char="•"/>
            </a:pPr>
            <a:r>
              <a:rPr lang="id-ID" dirty="0" smtClean="0">
                <a:latin typeface="Tw Cen MT" pitchFamily="34" charset="0"/>
              </a:rPr>
              <a:t>Setiap pelaksanaan kebijakan selalu menghasilkan dampak</a:t>
            </a:r>
          </a:p>
          <a:p>
            <a:pPr>
              <a:lnSpc>
                <a:spcPct val="80000"/>
              </a:lnSpc>
              <a:buFont typeface="Arial" panose="020B0604020202020204" pitchFamily="34" charset="0"/>
              <a:buChar char="•"/>
            </a:pPr>
            <a:r>
              <a:rPr lang="id-ID" dirty="0" smtClean="0">
                <a:latin typeface="Tw Cen MT" pitchFamily="34" charset="0"/>
              </a:rPr>
              <a:t>Dampak kebijakan tersebut seringkali sulit diprediksi, oleh karenanya membutuhkan studi yang rinci, sistematis dan konsultasi dengan pihak yang terkena dampak</a:t>
            </a:r>
          </a:p>
          <a:p>
            <a:pPr>
              <a:lnSpc>
                <a:spcPct val="80000"/>
              </a:lnSpc>
              <a:buFont typeface="Arial" panose="020B0604020202020204" pitchFamily="34" charset="0"/>
              <a:buChar char="•"/>
            </a:pPr>
            <a:r>
              <a:rPr lang="id-ID" dirty="0">
                <a:latin typeface="Tw Cen MT" pitchFamily="34" charset="0"/>
              </a:rPr>
              <a:t>Dalam penerapan RIA, OECD memiliki checklist yang berupa </a:t>
            </a:r>
            <a:r>
              <a:rPr lang="id-ID" dirty="0" smtClean="0">
                <a:latin typeface="Tw Cen MT" pitchFamily="34" charset="0"/>
              </a:rPr>
              <a:t>daftar pertanyaan </a:t>
            </a:r>
            <a:r>
              <a:rPr lang="id-ID" dirty="0">
                <a:latin typeface="Tw Cen MT" pitchFamily="34" charset="0"/>
              </a:rPr>
              <a:t>yaitu:</a:t>
            </a:r>
          </a:p>
          <a:p>
            <a:pPr lvl="1">
              <a:lnSpc>
                <a:spcPct val="80000"/>
              </a:lnSpc>
              <a:buFont typeface="Arial" panose="020B0604020202020204" pitchFamily="34" charset="0"/>
              <a:buChar char="•"/>
            </a:pPr>
            <a:r>
              <a:rPr lang="id-ID" dirty="0" smtClean="0">
                <a:latin typeface="Tw Cen MT" pitchFamily="34" charset="0"/>
              </a:rPr>
              <a:t>Apakah </a:t>
            </a:r>
            <a:r>
              <a:rPr lang="id-ID" dirty="0">
                <a:latin typeface="Tw Cen MT" pitchFamily="34" charset="0"/>
              </a:rPr>
              <a:t>masalah benar-benar terdefinisi?</a:t>
            </a:r>
          </a:p>
          <a:p>
            <a:pPr lvl="1">
              <a:lnSpc>
                <a:spcPct val="80000"/>
              </a:lnSpc>
              <a:buFont typeface="Arial" panose="020B0604020202020204" pitchFamily="34" charset="0"/>
              <a:buChar char="•"/>
            </a:pPr>
            <a:r>
              <a:rPr lang="id-ID" dirty="0" smtClean="0">
                <a:latin typeface="Tw Cen MT" pitchFamily="34" charset="0"/>
              </a:rPr>
              <a:t>Apakah </a:t>
            </a:r>
            <a:r>
              <a:rPr lang="id-ID" dirty="0">
                <a:latin typeface="Tw Cen MT" pitchFamily="34" charset="0"/>
              </a:rPr>
              <a:t>langkah yang dilakukan pemerintah telah dijustifikasi?</a:t>
            </a:r>
          </a:p>
          <a:p>
            <a:pPr lvl="1">
              <a:lnSpc>
                <a:spcPct val="80000"/>
              </a:lnSpc>
              <a:buFont typeface="Arial" panose="020B0604020202020204" pitchFamily="34" charset="0"/>
              <a:buChar char="•"/>
            </a:pPr>
            <a:r>
              <a:rPr lang="id-ID" dirty="0" smtClean="0">
                <a:latin typeface="Tw Cen MT" pitchFamily="34" charset="0"/>
              </a:rPr>
              <a:t>Apakah </a:t>
            </a:r>
            <a:r>
              <a:rPr lang="id-ID" dirty="0">
                <a:latin typeface="Tw Cen MT" pitchFamily="34" charset="0"/>
              </a:rPr>
              <a:t>aturan tersebut merupakan bentuk yang paling baik </a:t>
            </a:r>
            <a:r>
              <a:rPr lang="id-ID" dirty="0" smtClean="0">
                <a:latin typeface="Tw Cen MT" pitchFamily="34" charset="0"/>
              </a:rPr>
              <a:t>dalam tindakan </a:t>
            </a:r>
            <a:r>
              <a:rPr lang="id-ID" dirty="0">
                <a:latin typeface="Tw Cen MT" pitchFamily="34" charset="0"/>
              </a:rPr>
              <a:t>yang dilakukan </a:t>
            </a:r>
            <a:r>
              <a:rPr lang="id-ID" dirty="0" smtClean="0">
                <a:latin typeface="Tw Cen MT" pitchFamily="34" charset="0"/>
              </a:rPr>
              <a:t>pemerintah?</a:t>
            </a:r>
            <a:endParaRPr lang="id-ID" dirty="0">
              <a:latin typeface="Tw Cen MT" pitchFamily="34" charset="0"/>
            </a:endParaRPr>
          </a:p>
          <a:p>
            <a:pPr lvl="1">
              <a:lnSpc>
                <a:spcPct val="80000"/>
              </a:lnSpc>
              <a:buFont typeface="Arial" panose="020B0604020202020204" pitchFamily="34" charset="0"/>
              <a:buChar char="•"/>
            </a:pPr>
            <a:r>
              <a:rPr lang="id-ID" dirty="0" smtClean="0">
                <a:latin typeface="Tw Cen MT" pitchFamily="34" charset="0"/>
              </a:rPr>
              <a:t>Apakah </a:t>
            </a:r>
            <a:r>
              <a:rPr lang="id-ID" dirty="0">
                <a:latin typeface="Tw Cen MT" pitchFamily="34" charset="0"/>
              </a:rPr>
              <a:t>terdapat dasar yang kuat untuk aturan </a:t>
            </a:r>
            <a:r>
              <a:rPr lang="id-ID" dirty="0" smtClean="0">
                <a:latin typeface="Tw Cen MT" pitchFamily="34" charset="0"/>
              </a:rPr>
              <a:t>tersebut?</a:t>
            </a:r>
            <a:endParaRPr lang="id-ID" dirty="0">
              <a:latin typeface="Tw Cen MT" pitchFamily="34" charset="0"/>
            </a:endParaRPr>
          </a:p>
          <a:p>
            <a:pPr lvl="1">
              <a:lnSpc>
                <a:spcPct val="80000"/>
              </a:lnSpc>
              <a:buFont typeface="Arial" panose="020B0604020202020204" pitchFamily="34" charset="0"/>
              <a:buChar char="•"/>
            </a:pPr>
            <a:r>
              <a:rPr lang="sv-SE" dirty="0" smtClean="0">
                <a:latin typeface="Tw Cen MT" pitchFamily="34" charset="0"/>
              </a:rPr>
              <a:t>Apakah </a:t>
            </a:r>
            <a:r>
              <a:rPr lang="sv-SE" dirty="0">
                <a:latin typeface="Tw Cen MT" pitchFamily="34" charset="0"/>
              </a:rPr>
              <a:t>level pemerintah yang tepat untuk melakukan tindakan ini?</a:t>
            </a:r>
          </a:p>
          <a:p>
            <a:pPr lvl="1">
              <a:lnSpc>
                <a:spcPct val="80000"/>
              </a:lnSpc>
              <a:buFont typeface="Arial" panose="020B0604020202020204" pitchFamily="34" charset="0"/>
              <a:buChar char="•"/>
            </a:pPr>
            <a:r>
              <a:rPr lang="id-ID" dirty="0" smtClean="0">
                <a:latin typeface="Tw Cen MT" pitchFamily="34" charset="0"/>
              </a:rPr>
              <a:t>Apakah </a:t>
            </a:r>
            <a:r>
              <a:rPr lang="id-ID" dirty="0">
                <a:latin typeface="Tw Cen MT" pitchFamily="34" charset="0"/>
              </a:rPr>
              <a:t>manfaat dari penerapan aturan melebihi </a:t>
            </a:r>
            <a:r>
              <a:rPr lang="id-ID" dirty="0" smtClean="0">
                <a:latin typeface="Tw Cen MT" pitchFamily="34" charset="0"/>
              </a:rPr>
              <a:t>biayanya?</a:t>
            </a:r>
            <a:endParaRPr lang="id-ID" dirty="0">
              <a:latin typeface="Tw Cen MT" pitchFamily="34" charset="0"/>
            </a:endParaRPr>
          </a:p>
          <a:p>
            <a:pPr>
              <a:lnSpc>
                <a:spcPct val="80000"/>
              </a:lnSpc>
              <a:buFont typeface="Arial" panose="020B0604020202020204" pitchFamily="34" charset="0"/>
              <a:buChar char="•"/>
            </a:pPr>
            <a:endParaRPr lang="id-ID" dirty="0">
              <a:latin typeface="Tw Cen MT" pitchFamily="34" charset="0"/>
            </a:endParaRPr>
          </a:p>
          <a:p>
            <a:pPr>
              <a:lnSpc>
                <a:spcPct val="80000"/>
              </a:lnSpc>
              <a:buFont typeface="Arial" panose="020B0604020202020204" pitchFamily="34" charset="0"/>
              <a:buChar char="•"/>
            </a:pPr>
            <a:endParaRPr lang="id-ID" dirty="0">
              <a:latin typeface="Tw Cen MT" pitchFamily="34" charset="0"/>
            </a:endParaRPr>
          </a:p>
        </p:txBody>
      </p:sp>
    </p:spTree>
    <p:extLst>
      <p:ext uri="{BB962C8B-B14F-4D97-AF65-F5344CB8AC3E}">
        <p14:creationId xmlns:p14="http://schemas.microsoft.com/office/powerpoint/2010/main" val="2560077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170Gp_natural_light">
  <a:themeElements>
    <a:clrScheme name="170Gp_natural_light 2">
      <a:dk1>
        <a:srgbClr val="000000"/>
      </a:dk1>
      <a:lt1>
        <a:srgbClr val="FFFFFF"/>
      </a:lt1>
      <a:dk2>
        <a:srgbClr val="333399"/>
      </a:dk2>
      <a:lt2>
        <a:srgbClr val="C0C0C0"/>
      </a:lt2>
      <a:accent1>
        <a:srgbClr val="2EA9B6"/>
      </a:accent1>
      <a:accent2>
        <a:srgbClr val="F1900F"/>
      </a:accent2>
      <a:accent3>
        <a:srgbClr val="FFFFFF"/>
      </a:accent3>
      <a:accent4>
        <a:srgbClr val="000000"/>
      </a:accent4>
      <a:accent5>
        <a:srgbClr val="ADD1D7"/>
      </a:accent5>
      <a:accent6>
        <a:srgbClr val="DA820C"/>
      </a:accent6>
      <a:hlink>
        <a:srgbClr val="CC3300"/>
      </a:hlink>
      <a:folHlink>
        <a:srgbClr val="0066CC"/>
      </a:folHlink>
    </a:clrScheme>
    <a:fontScheme name="170Gp_natural_ligh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70Gp_natural_light 1">
        <a:dk1>
          <a:srgbClr val="000000"/>
        </a:dk1>
        <a:lt1>
          <a:srgbClr val="FFFFFF"/>
        </a:lt1>
        <a:dk2>
          <a:srgbClr val="632769"/>
        </a:dk2>
        <a:lt2>
          <a:srgbClr val="DDDDDD"/>
        </a:lt2>
        <a:accent1>
          <a:srgbClr val="8B8DE1"/>
        </a:accent1>
        <a:accent2>
          <a:srgbClr val="FF997D"/>
        </a:accent2>
        <a:accent3>
          <a:srgbClr val="FFFFFF"/>
        </a:accent3>
        <a:accent4>
          <a:srgbClr val="000000"/>
        </a:accent4>
        <a:accent5>
          <a:srgbClr val="C4C5EE"/>
        </a:accent5>
        <a:accent6>
          <a:srgbClr val="E78A71"/>
        </a:accent6>
        <a:hlink>
          <a:srgbClr val="58AFD2"/>
        </a:hlink>
        <a:folHlink>
          <a:srgbClr val="BFDF63"/>
        </a:folHlink>
      </a:clrScheme>
      <a:clrMap bg1="lt1" tx1="dk1" bg2="lt2" tx2="dk2" accent1="accent1" accent2="accent2" accent3="accent3" accent4="accent4" accent5="accent5" accent6="accent6" hlink="hlink" folHlink="folHlink"/>
    </a:extraClrScheme>
    <a:extraClrScheme>
      <a:clrScheme name="170Gp_natural_light 2">
        <a:dk1>
          <a:srgbClr val="000000"/>
        </a:dk1>
        <a:lt1>
          <a:srgbClr val="FFFFFF"/>
        </a:lt1>
        <a:dk2>
          <a:srgbClr val="333399"/>
        </a:dk2>
        <a:lt2>
          <a:srgbClr val="C0C0C0"/>
        </a:lt2>
        <a:accent1>
          <a:srgbClr val="2EA9B6"/>
        </a:accent1>
        <a:accent2>
          <a:srgbClr val="F1900F"/>
        </a:accent2>
        <a:accent3>
          <a:srgbClr val="FFFFFF"/>
        </a:accent3>
        <a:accent4>
          <a:srgbClr val="000000"/>
        </a:accent4>
        <a:accent5>
          <a:srgbClr val="ADD1D7"/>
        </a:accent5>
        <a:accent6>
          <a:srgbClr val="DA820C"/>
        </a:accent6>
        <a:hlink>
          <a:srgbClr val="CC3300"/>
        </a:hlink>
        <a:folHlink>
          <a:srgbClr val="0066CC"/>
        </a:folHlink>
      </a:clrScheme>
      <a:clrMap bg1="lt1" tx1="dk1" bg2="lt2" tx2="dk2" accent1="accent1" accent2="accent2" accent3="accent3" accent4="accent4" accent5="accent5" accent6="accent6" hlink="hlink" folHlink="folHlink"/>
    </a:extraClrScheme>
    <a:extraClrScheme>
      <a:clrScheme name="170Gp_natural_light 3">
        <a:dk1>
          <a:srgbClr val="000000"/>
        </a:dk1>
        <a:lt1>
          <a:srgbClr val="FFFFFF"/>
        </a:lt1>
        <a:dk2>
          <a:srgbClr val="26728A"/>
        </a:dk2>
        <a:lt2>
          <a:srgbClr val="DDDDDD"/>
        </a:lt2>
        <a:accent1>
          <a:srgbClr val="E29B3C"/>
        </a:accent1>
        <a:accent2>
          <a:srgbClr val="B2B2B2"/>
        </a:accent2>
        <a:accent3>
          <a:srgbClr val="FFFFFF"/>
        </a:accent3>
        <a:accent4>
          <a:srgbClr val="000000"/>
        </a:accent4>
        <a:accent5>
          <a:srgbClr val="EECBAF"/>
        </a:accent5>
        <a:accent6>
          <a:srgbClr val="A1A1A1"/>
        </a:accent6>
        <a:hlink>
          <a:srgbClr val="7DA0D3"/>
        </a:hlink>
        <a:folHlink>
          <a:srgbClr val="B2E38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7772</TotalTime>
  <Words>1421</Words>
  <Application>Microsoft Office PowerPoint</Application>
  <PresentationFormat>On-screen Show (4:3)</PresentationFormat>
  <Paragraphs>76</Paragraphs>
  <Slides>20</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1_170Gp_natural_light</vt:lpstr>
      <vt:lpstr>Image</vt:lpstr>
      <vt:lpstr>PowerPoint Presentation</vt:lpstr>
      <vt:lpstr>Pengantar</vt:lpstr>
      <vt:lpstr>Definisi</vt:lpstr>
      <vt:lpstr>Definisi</vt:lpstr>
      <vt:lpstr>Tujuan RIA</vt:lpstr>
      <vt:lpstr>Mengapa RIA perlu diterapkan di Indonesia</vt:lpstr>
      <vt:lpstr>Mengapa RIA perlu diterapkan di Indonesia</vt:lpstr>
      <vt:lpstr>Mengapa RIA perlu diterapkan di Indonesia</vt:lpstr>
      <vt:lpstr>Urgensi RIA</vt:lpstr>
      <vt:lpstr>Urgensi RIA</vt:lpstr>
      <vt:lpstr>Proses dan Tahapan dalam RIA</vt:lpstr>
      <vt:lpstr>Proses dan Tahapan dalam RIA</vt:lpstr>
      <vt:lpstr>Proses dan Tahapan dalam RIA</vt:lpstr>
      <vt:lpstr>Proses dan Tahapan Dalam RIA</vt:lpstr>
      <vt:lpstr>Proses dan Tahapan Dalam RIA</vt:lpstr>
      <vt:lpstr>Proses dan Tahapan dalam RIA</vt:lpstr>
      <vt:lpstr>RIA Sebagai Alat</vt:lpstr>
      <vt:lpstr>RIA Sebagai Logika Berfikir</vt:lpstr>
      <vt:lpstr>Tugas Seminar</vt:lpstr>
      <vt:lpstr>PowerPoint Presentation</vt:lpstr>
    </vt:vector>
  </TitlesOfParts>
  <Company>SATELLITE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PENGELOLAAN KEUANGAN DAERAH</dc:title>
  <dc:creator>AMAN SUDARTO</dc:creator>
  <cp:lastModifiedBy>ismail - [2010]</cp:lastModifiedBy>
  <cp:revision>419</cp:revision>
  <dcterms:created xsi:type="dcterms:W3CDTF">2006-06-13T14:09:59Z</dcterms:created>
  <dcterms:modified xsi:type="dcterms:W3CDTF">2018-05-21T02:42:53Z</dcterms:modified>
</cp:coreProperties>
</file>