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  <p:sldMasterId id="2147483697" r:id="rId5"/>
  </p:sldMasterIdLst>
  <p:notesMasterIdLst>
    <p:notesMasterId r:id="rId25"/>
  </p:notesMasterIdLst>
  <p:sldIdLst>
    <p:sldId id="578" r:id="rId6"/>
    <p:sldId id="307" r:id="rId7"/>
    <p:sldId id="568" r:id="rId8"/>
    <p:sldId id="591" r:id="rId9"/>
    <p:sldId id="579" r:id="rId10"/>
    <p:sldId id="580" r:id="rId11"/>
    <p:sldId id="582" r:id="rId12"/>
    <p:sldId id="592" r:id="rId13"/>
    <p:sldId id="583" r:id="rId14"/>
    <p:sldId id="584" r:id="rId15"/>
    <p:sldId id="581" r:id="rId16"/>
    <p:sldId id="585" r:id="rId17"/>
    <p:sldId id="586" r:id="rId18"/>
    <p:sldId id="587" r:id="rId19"/>
    <p:sldId id="588" r:id="rId20"/>
    <p:sldId id="589" r:id="rId21"/>
    <p:sldId id="590" r:id="rId22"/>
    <p:sldId id="564" r:id="rId23"/>
    <p:sldId id="32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2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236E-941C-4FE8-98B9-6B10890326F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4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5382684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600201"/>
            <a:ext cx="53848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04EC2-1762-4117-BC4C-C53219E0C33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939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A4735-2D65-4298-A374-789EACF39F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0795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512DB-9875-4F4F-86AA-FDA70DC6158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28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BE3D9-63DA-44D2-B99C-C72FC78F258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0396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6E82E-F789-4186-9E77-07CC4C03E52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875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2CF38-4A7F-46E9-906C-0CEE77022FA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176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BF0B8-AE39-4D11-A202-FF450D9540B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4598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2741084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3663B-E2D6-4F59-928D-56C649DD3FE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62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94D68-007F-4090-A87C-19BA2C50480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039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1CD9E-E8A5-45D1-8419-5740541546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787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8"/>
            <a:ext cx="10970684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d-ID"/>
              <a:t>Click to edit the title text format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01"/>
            <a:ext cx="10970684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d-ID"/>
              <a:t>Click to edit the outline text format</a:t>
            </a:r>
          </a:p>
          <a:p>
            <a:pPr lvl="1"/>
            <a:r>
              <a:rPr lang="en-GB" altLang="id-ID"/>
              <a:t>Second Outline Level</a:t>
            </a:r>
          </a:p>
          <a:p>
            <a:pPr lvl="2"/>
            <a:r>
              <a:rPr lang="en-GB" altLang="id-ID"/>
              <a:t>Third Outline Level</a:t>
            </a:r>
          </a:p>
          <a:p>
            <a:pPr lvl="3"/>
            <a:r>
              <a:rPr lang="en-GB" altLang="id-ID"/>
              <a:t>Fourth Outline Level</a:t>
            </a:r>
          </a:p>
          <a:p>
            <a:pPr lvl="4"/>
            <a:r>
              <a:rPr lang="en-GB" altLang="id-ID"/>
              <a:t>Fifth Outline Level</a:t>
            </a:r>
          </a:p>
          <a:p>
            <a:pPr lvl="4"/>
            <a:r>
              <a:rPr lang="en-GB" altLang="id-ID"/>
              <a:t>Sixth Outline Level</a:t>
            </a:r>
          </a:p>
          <a:p>
            <a:pPr lvl="4"/>
            <a:r>
              <a:rPr lang="en-GB" altLang="id-ID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1" y="6356350"/>
            <a:ext cx="2842684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id-ID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id-ID">
              <a:solidFill>
                <a:srgbClr val="FFFF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356350"/>
            <a:ext cx="2842684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98989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5A6147AB-FE8A-43C5-BF95-33063CAD4BBE}" type="slidenum">
              <a:rPr lang="id-ID"/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818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Noto Sans CJK SC Regular" charset="0"/>
          <a:cs typeface="Noto Sans CJK SC Regular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Noto Sans CJK SC Regular" charset="0"/>
          <a:cs typeface="Noto Sans CJK SC Regular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Noto Sans CJK SC Regular" charset="0"/>
          <a:cs typeface="Noto Sans CJK SC Regular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Noto Sans CJK SC Regular" charset="0"/>
          <a:cs typeface="Noto Sans CJK SC Regular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Noto Sans CJK SC Regular" charset="0"/>
          <a:cs typeface="Noto Sans CJK SC Regular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Noto Sans CJK SC Regular" charset="0"/>
          <a:cs typeface="Noto Sans CJK SC Regular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Noto Sans CJK SC Regular" charset="0"/>
          <a:cs typeface="Noto Sans CJK SC Regular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955" y="304799"/>
            <a:ext cx="9280009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Kriteria Issu mendapat Perhatian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146220"/>
            <a:ext cx="11400145" cy="5306095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800" dirty="0">
                <a:latin typeface="Berlin Sans FB" panose="020E0602020502020306" pitchFamily="34" charset="0"/>
              </a:rPr>
              <a:t>Bila suatu issu melampaui suatu krisis dan tidak dapat terlalu lama didiamkan, seperti gempa bumi, kebakaran hutan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800" dirty="0">
                <a:latin typeface="Berlin Sans FB" panose="020E0602020502020306" pitchFamily="34" charset="0"/>
              </a:rPr>
              <a:t>Issu memiliki sifat partikularis, issu tersebut menunjukkan dan mendramatisasi issu yang lebih besar, seperti pemanasan global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800" dirty="0">
                <a:latin typeface="Berlin Sans FB" panose="020E0602020502020306" pitchFamily="34" charset="0"/>
              </a:rPr>
              <a:t>Mempunyai aspek emosional dan mendapat perhatian media massa karena faktor human interest.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800" dirty="0">
                <a:latin typeface="Berlin Sans FB" panose="020E0602020502020306" pitchFamily="34" charset="0"/>
              </a:rPr>
              <a:t>Mendorong munculnya pertanyaan menyangkut kekuasaan dan legitimasi masyarakat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800" dirty="0">
                <a:latin typeface="Berlin Sans FB" panose="020E0602020502020306" pitchFamily="34" charset="0"/>
              </a:rPr>
              <a:t>Issu sedang menjadi trend atau sedang diminati oleh banyak orang.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800" dirty="0">
                <a:latin typeface="Berlin Sans FB" panose="020E0602020502020306" pitchFamily="34" charset="0"/>
              </a:rPr>
              <a:t>Kepemimpinan politik faktor penting dalam penyusunan agenda. </a:t>
            </a:r>
            <a:endParaRPr lang="en-US" sz="2800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4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Isu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427019"/>
            <a:ext cx="11400145" cy="5025296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Mark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Rushefky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menyatakan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suatu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isu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akan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menjadi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agenda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melalui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konjungsi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tiga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urutan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yaitu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defRPr/>
            </a:pP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Pengidentifikasian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id-ID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: tahap pengidentifikasian masalah yang didiskusikan sebelumnya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defRPr/>
            </a:pP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Menitikberatkan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pemecahan</a:t>
            </a: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masalah</a:t>
            </a:r>
            <a:r>
              <a:rPr lang="id-ID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: melibatkan ahli (akademisi, birokrat, legislator, kelompok kepentingan, PE)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defRPr/>
            </a:pPr>
            <a:r>
              <a:rPr lang="en-US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Political Stream </a:t>
            </a:r>
            <a:r>
              <a:rPr lang="id-ID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: biasanya disusun dari perubahan-perubahan dalm opini publik, hasil pemilu, perubahan dalam administrasi dan pergantian partisipan atau ideologi dalam parlemen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77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25" y="304799"/>
            <a:ext cx="11456539" cy="581891"/>
          </a:xfrm>
          <a:solidFill>
            <a:srgbClr val="00B05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id-ID" sz="3200" b="1" dirty="0">
                <a:solidFill>
                  <a:schemeClr val="tx1"/>
                </a:solidFill>
                <a:latin typeface="Berlin Sans FB" panose="020E0602020502020306" pitchFamily="34" charset="0"/>
              </a:rPr>
              <a:t>Cara Menghalangi Suatu Masalah Masuk Dalam Agenda</a:t>
            </a:r>
            <a:endParaRPr lang="en-US" sz="32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146220"/>
            <a:ext cx="11400145" cy="5306095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Menggunakan kekerasan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Menggunakan nilai-nilai dan kepercayaan-kepercayaan yang berlaku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Pengelolaan konflik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05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955" y="304799"/>
            <a:ext cx="9280009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Jenis-jenis Agenda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146220"/>
            <a:ext cx="11400145" cy="5306095"/>
          </a:xfrm>
          <a:prstGeom prst="rect">
            <a:avLst/>
          </a:prstGeom>
        </p:spPr>
        <p:txBody>
          <a:bodyPr/>
          <a:lstStyle/>
          <a:p>
            <a:pPr marL="514350" indent="-51435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id-ID" dirty="0">
                <a:latin typeface="Berlin Sans FB" panose="020E0602020502020306" pitchFamily="34" charset="0"/>
              </a:rPr>
              <a:t>Agenda sistemik: terdiri atas semua issu yang menurut pandangan anggota masyarakat politik pantas mendapat perhatian publik dan mencakup masalah-masalah yang berada dalam kewenangan pemerintah yang secara sah ada </a:t>
            </a:r>
          </a:p>
          <a:p>
            <a:pPr marL="514350" indent="-51435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id-ID" dirty="0">
                <a:latin typeface="Berlin Sans FB" panose="020E0602020502020306" pitchFamily="34" charset="0"/>
              </a:rPr>
              <a:t>Agenda pemerintah atau lembaga: masalah-masalah yang mendapatkan perhatian yang sungguh-sungguh dari pejabat pemerintah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65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955" y="304799"/>
            <a:ext cx="9280009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Jenis-jenis Agenda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146220"/>
            <a:ext cx="11400145" cy="5306095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Agenda lembaga merupakan agenda tindakan yang mempunyai sifat yang lebih khusus dan lebih konkrit dari pada agenda sistemik.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Misalnya mengenai meningkatnya angka kriminalistas dalam masyarakat.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5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955" y="304799"/>
            <a:ext cx="9280009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Merumuskan Masalah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146220"/>
            <a:ext cx="11400145" cy="5306095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Perumusan masalah kebijakan publik tidak terlepas dari 2 hal: </a:t>
            </a:r>
          </a:p>
          <a:p>
            <a:pPr marL="971550" lvl="1" indent="-51435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id-ID" dirty="0">
                <a:latin typeface="Berlin Sans FB" panose="020E0602020502020306" pitchFamily="34" charset="0"/>
              </a:rPr>
              <a:t>Kelompok atau individu yang merumuskan </a:t>
            </a:r>
          </a:p>
          <a:p>
            <a:pPr marL="971550" lvl="1" indent="-51435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id-ID" dirty="0">
                <a:latin typeface="Berlin Sans FB" panose="020E0602020502020306" pitchFamily="34" charset="0"/>
              </a:rPr>
              <a:t>Kompleksitas dan sifat masalah penyelesaian masalah yang rumit berbeda dengan penyelesaian masalah yang sederhana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74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955" y="304799"/>
            <a:ext cx="9280009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Masalah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146220"/>
            <a:ext cx="11400145" cy="5306095"/>
          </a:xfrm>
          <a:prstGeom prst="rect">
            <a:avLst/>
          </a:prstGeom>
        </p:spPr>
        <p:txBody>
          <a:bodyPr/>
          <a:lstStyle/>
          <a:p>
            <a:pPr marL="514350" indent="-51435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id-ID" dirty="0">
                <a:latin typeface="Berlin Sans FB" panose="020E0602020502020306" pitchFamily="34" charset="0"/>
              </a:rPr>
              <a:t>Masalah yang sederhana (well-structured) </a:t>
            </a:r>
          </a:p>
          <a:p>
            <a:pPr marL="514350" indent="-51435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id-ID" dirty="0">
                <a:latin typeface="Berlin Sans FB" panose="020E0602020502020306" pitchFamily="34" charset="0"/>
              </a:rPr>
              <a:t>Masalah yang sedang (moderatellystuctured) </a:t>
            </a:r>
          </a:p>
          <a:p>
            <a:pPr marL="514350" indent="-514350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id-ID" dirty="0">
                <a:latin typeface="Berlin Sans FB" panose="020E0602020502020306" pitchFamily="34" charset="0"/>
              </a:rPr>
              <a:t>Masalah yang rumit (ill-structured)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60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955" y="304799"/>
            <a:ext cx="9280009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Perumusan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146220"/>
            <a:ext cx="11400145" cy="5306095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Perumusan masalah merupakan tahap yang paling penting dalam perencanaan kebijakan publik.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Setelah masalah dikenali dan diidentifikasi maka perencanaan kebijakan dapat disusun atau dirumuskan.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23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PERENCANAAN KEBIJAKAN</a:t>
            </a:r>
            <a:endParaRPr lang="en-US" sz="5400" dirty="0">
              <a:solidFill>
                <a:schemeClr val="tx1"/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NUR FAIDATI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Formulasi Kebijakan</a:t>
            </a:r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Perencanaan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427019"/>
            <a:ext cx="11400145" cy="5025296"/>
          </a:xfrm>
          <a:prstGeom prst="rect">
            <a:avLst/>
          </a:prstGeom>
        </p:spPr>
        <p:txBody>
          <a:bodyPr/>
          <a:lstStyle/>
          <a:p>
            <a:r>
              <a:rPr lang="id-ID" sz="2400" b="1" dirty="0">
                <a:latin typeface="Berlin Sans FB Demi" panose="020E0802020502020306" pitchFamily="34" charset="0"/>
              </a:rPr>
              <a:t>Mengenali masalah publik dan masalah privat</a:t>
            </a:r>
          </a:p>
          <a:p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Pengenalan terhadap masalah akan menjadi faktor yang penting dalam proses perencanaan kebijakan</a:t>
            </a:r>
          </a:p>
          <a:p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Paradox: Manusia lebih sering menyelesaikan masalah yang kurang tepat dibandingkan menemukan masalah yang tepat (Rushefky)</a:t>
            </a:r>
          </a:p>
          <a:p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Pengenalan masalah menempati urutan paling awal dalam proses perencanaan kebijakan</a:t>
            </a:r>
          </a:p>
          <a:p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Mengenali dan mendefinisikan masalah menjadi hal yang krusial</a:t>
            </a:r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  <a:sym typeface="Wingdings" panose="05000000000000000000" pitchFamily="2" charset="2"/>
              </a:rPr>
              <a:t> elemen dasar dalam pembuatan kebijakan  Perumusan masalah  Tidak ada proses tersebut tidak ada perencanaan kebijakan</a:t>
            </a:r>
            <a:endParaRPr lang="id-ID" sz="2400" b="1" dirty="0">
              <a:latin typeface="Berlin Sans FB Demi" panose="020E0802020502020306" pitchFamily="34" charset="0"/>
              <a:ea typeface="SimHei" pitchFamily="49" charset="-122"/>
            </a:endParaRPr>
          </a:p>
          <a:p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Mendorong pembuat kebijakan untuk perhatian</a:t>
            </a:r>
            <a:endParaRPr lang="en-US" sz="2400" dirty="0">
              <a:latin typeface="Berlin Sans FB Demi" panose="020E0802020502020306" pitchFamily="34" charset="0"/>
              <a:ea typeface="SimHei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Isu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427019"/>
            <a:ext cx="11400145" cy="5025296"/>
          </a:xfrm>
          <a:prstGeom prst="rect">
            <a:avLst/>
          </a:prstGeom>
        </p:spPr>
        <p:txBody>
          <a:bodyPr/>
          <a:lstStyle/>
          <a:p>
            <a:r>
              <a:rPr lang="id-ID" sz="2400" b="1" dirty="0">
                <a:latin typeface="Berlin Sans FB Demi" panose="020E0802020502020306" pitchFamily="34" charset="0"/>
              </a:rPr>
              <a:t>Mengenali masalah </a:t>
            </a:r>
            <a:r>
              <a:rPr lang="id-ID" sz="2400" b="1" dirty="0">
                <a:latin typeface="Berlin Sans FB Demi" panose="020E0802020502020306" pitchFamily="34" charset="0"/>
                <a:sym typeface="Wingdings" panose="05000000000000000000" pitchFamily="2" charset="2"/>
              </a:rPr>
              <a:t> Isu</a:t>
            </a:r>
          </a:p>
          <a:p>
            <a:r>
              <a:rPr lang="id-ID" sz="2400" b="1" dirty="0">
                <a:latin typeface="Berlin Sans FB Demi" panose="020E0802020502020306" pitchFamily="34" charset="0"/>
                <a:sym typeface="Wingdings" panose="05000000000000000000" pitchFamily="2" charset="2"/>
              </a:rPr>
              <a:t>Isu kebijakan: mengandung ketidaksepakatan mengenai arah tindakan aktual dan potensial ; pertentangan pandangan mengenai sifat masalah  hasil dari perdebatan tentang definisi, eksplanasi dan evaluasi masalah</a:t>
            </a:r>
          </a:p>
          <a:p>
            <a:r>
              <a:rPr lang="id-ID" sz="2400" b="1" dirty="0">
                <a:latin typeface="Berlin Sans FB Demi" panose="020E0802020502020306" pitchFamily="34" charset="0"/>
                <a:sym typeface="Wingdings" panose="05000000000000000000" pitchFamily="2" charset="2"/>
              </a:rPr>
              <a:t>Misalnya: munculnya masalah apakah pemerintah harus membuat peraturan tentang standar kualitas udara di suatu kawasan industri di negara-negara maju, pada dasarnya merupakan akibat adanya konflik asumsi mengenai sifa-sifat polusi</a:t>
            </a:r>
            <a:endParaRPr lang="id-ID" sz="2400" b="1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1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Isu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427019"/>
            <a:ext cx="11400145" cy="5025296"/>
          </a:xfrm>
          <a:prstGeom prst="rect">
            <a:avLst/>
          </a:prstGeom>
        </p:spPr>
        <p:txBody>
          <a:bodyPr/>
          <a:lstStyle/>
          <a:p>
            <a:r>
              <a:rPr lang="id-ID" sz="2400" b="1" dirty="0">
                <a:latin typeface="Berlin Sans FB Demi" panose="020E0802020502020306" pitchFamily="34" charset="0"/>
              </a:rPr>
              <a:t>Isu menjadi embrio munculnya masalah publik</a:t>
            </a:r>
          </a:p>
          <a:p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Bila mendapat perhatian yang memadai, isu akan masuk dalam agenda keb</a:t>
            </a:r>
            <a:r>
              <a:rPr lang="en-US" sz="2400" b="1" dirty="0" err="1">
                <a:latin typeface="Berlin Sans FB Demi" panose="020E0802020502020306" pitchFamily="34" charset="0"/>
                <a:ea typeface="SimHei" pitchFamily="49" charset="-122"/>
              </a:rPr>
              <a:t>i</a:t>
            </a:r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jakan publik</a:t>
            </a:r>
          </a:p>
          <a:p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Isu yang masuk dalam masyarakat akan bersaing satu sama lain agar mendapatkan perhatian dari elit politik, sehingga isu yang diperjuangkan masuk dalam agenda kebijakan</a:t>
            </a:r>
          </a:p>
          <a:p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Kelompok masyarakat akan memperj</a:t>
            </a:r>
            <a:r>
              <a:rPr lang="en-US" sz="2400" b="1" dirty="0" err="1">
                <a:latin typeface="Berlin Sans FB Demi" panose="020E0802020502020306" pitchFamily="34" charset="0"/>
                <a:ea typeface="SimHei" pitchFamily="49" charset="-122"/>
              </a:rPr>
              <a:t>ua</a:t>
            </a:r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</a:rPr>
              <a:t>ngkan dengan berbagai cara suatu isu masuk dalam agenda kebijakan </a:t>
            </a:r>
            <a:r>
              <a:rPr lang="id-ID" sz="2400" b="1" dirty="0">
                <a:latin typeface="Berlin Sans FB Demi" panose="020E0802020502020306" pitchFamily="34" charset="0"/>
                <a:ea typeface="SimHei" pitchFamily="49" charset="-122"/>
                <a:sym typeface="Wingdings" panose="05000000000000000000" pitchFamily="2" charset="2"/>
              </a:rPr>
              <a:t> memoblisasi diri, mencari dukungan kelompok-kelompok lain, maupun menggunakan media massa</a:t>
            </a:r>
            <a:endParaRPr lang="id-ID" sz="2400" b="1" dirty="0">
              <a:latin typeface="Berlin Sans FB Demi" panose="020E0802020502020306" pitchFamily="34" charset="0"/>
              <a:ea typeface="SimHei" pitchFamily="49" charset="-122"/>
            </a:endParaRPr>
          </a:p>
          <a:p>
            <a:endParaRPr lang="en-US" sz="2400" dirty="0">
              <a:latin typeface="Berlin Sans FB Demi" panose="020E0802020502020306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615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1219200" y="1143000"/>
            <a:ext cx="10363200" cy="48006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LESTER DAN STEWART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menyatakan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bahwa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akan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mendapat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perhatian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bila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memenuhi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beberapa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kriteria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antara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lain 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defRPr/>
            </a:pP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Bila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telah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melampau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proporsi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krisis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dan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tidak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boleh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terlalu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lama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didiamkan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defRPr/>
            </a:pP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akan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mendapat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perhatian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jika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tersebut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bersifat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partikularitas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defRPr/>
            </a:pP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Mempunyai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aspek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emosional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dan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menjadi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perhatian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media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massa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karena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faktor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human interest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defRPr/>
            </a:pP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Mendorong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munculnya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pertanyaan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menyangkut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kekuasaan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dan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legitimisasi</a:t>
            </a:r>
            <a:endParaRPr lang="en-US" sz="2000" dirty="0">
              <a:solidFill>
                <a:srgbClr val="FFFFFF"/>
              </a:solidFill>
              <a:latin typeface="Berlin Sans FB" panose="020E0602020502020306" pitchFamily="34" charset="0"/>
              <a:ea typeface="Arial Unicode MS" pitchFamily="34" charset="-128"/>
              <a:cs typeface="Arial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defRPr/>
            </a:pP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Isu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tersebut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menjadi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trend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atau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sedang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diminati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dan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dibicarakan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oleh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banyak</a:t>
            </a:r>
            <a:r>
              <a:rPr lang="en-US" sz="2000" dirty="0">
                <a:solidFill>
                  <a:srgbClr val="FFFFFF"/>
                </a:solidFill>
                <a:latin typeface="Berlin Sans FB" panose="020E0602020502020306" pitchFamily="34" charset="0"/>
                <a:ea typeface="Arial Unicode MS" pitchFamily="34" charset="-128"/>
                <a:cs typeface="Arial" pitchFamily="34" charset="0"/>
              </a:rPr>
              <a:t> orang </a:t>
            </a:r>
          </a:p>
        </p:txBody>
      </p:sp>
    </p:spTree>
    <p:extLst>
      <p:ext uri="{BB962C8B-B14F-4D97-AF65-F5344CB8AC3E}">
        <p14:creationId xmlns:p14="http://schemas.microsoft.com/office/powerpoint/2010/main" val="12510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Agenda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427019"/>
            <a:ext cx="11400145" cy="5025296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Agenda Kebijakan adalah Tuntutan-tuntutan agar para pembuat kebijakan memilih atau terdorong untuk melakukan tindakan tertentu.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dirty="0">
                <a:latin typeface="Berlin Sans FB" panose="020E0602020502020306" pitchFamily="34" charset="0"/>
              </a:rPr>
              <a:t>Berbeda dengan tuntutan-tuntutan politik yang sering disebut dengan prioritas, yakni untuk merujuk pada susunan pokok-pokok agenda yang dengan mempertimbangkan bahwa satu agenda lebih penting dari yang lain.</a:t>
            </a:r>
            <a:endParaRPr lang="en-US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396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Agenda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427019"/>
            <a:ext cx="11400145" cy="5025296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i="1" dirty="0">
                <a:latin typeface="Berlin Sans FB" panose="020E0602020502020306" pitchFamily="34" charset="0"/>
              </a:rPr>
              <a:t>A set of  political controversies that will be viewed as falling within range of legitimate concerns meriting attention by a decision making body (Cobb &amp; Elder)</a:t>
            </a:r>
            <a:endParaRPr lang="en-US" i="1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75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>
                <a:solidFill>
                  <a:schemeClr val="tx1"/>
                </a:solidFill>
                <a:latin typeface="Berlin Sans FB" panose="020E0602020502020306" pitchFamily="34" charset="0"/>
              </a:rPr>
              <a:t>Proses Agenda Kebijakan</a:t>
            </a:r>
            <a:endParaRPr lang="en-US" sz="4000" b="1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546" y="1427019"/>
            <a:ext cx="11400145" cy="5025296"/>
          </a:xfrm>
          <a:prstGeom prst="rect">
            <a:avLst/>
          </a:prstGeom>
        </p:spPr>
        <p:txBody>
          <a:bodyPr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400" dirty="0">
                <a:latin typeface="Berlin Sans FB" panose="020E0602020502020306" pitchFamily="34" charset="0"/>
              </a:rPr>
              <a:t>Berlangsung ketika pejabat publik belajar mengenai masalah-masalah baru, memutuskan untuk memberikan perhatian secara personal dan memobilisasi organisasi yang mereka miliki untuk merespon masalah tersebut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400" dirty="0">
                <a:latin typeface="Berlin Sans FB" panose="020E0602020502020306" pitchFamily="34" charset="0"/>
              </a:rPr>
              <a:t>Merupakan pertarungan wacana yang terjadi dalam lembaga pemerintah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400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Tidak semua masalah atau isu masuk ke dalam agenda kebijakan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id-ID" sz="2400" dirty="0">
                <a:solidFill>
                  <a:srgbClr val="000000"/>
                </a:solidFill>
                <a:latin typeface="Berlin Sans FB" panose="020E0602020502020306" pitchFamily="34" charset="0"/>
                <a:cs typeface="Arial" pitchFamily="34" charset="0"/>
              </a:rPr>
              <a:t>Isu-isu atau masalah tersebut harus berkompetisi antara satu dengan yang lain dan akhirnya hanya masalah-masalah tertentu saja yang akan menang  dan masuk dalam agenda kebijakn</a:t>
            </a:r>
            <a:endParaRPr lang="en-US" sz="2400" dirty="0">
              <a:solidFill>
                <a:srgbClr val="000000"/>
              </a:solidFill>
              <a:latin typeface="Berlin Sans FB" panose="020E0602020502020306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22655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Noto Sans CJK SC Regular"/>
        <a:cs typeface="Noto Sans CJK SC Regular"/>
      </a:majorFont>
      <a:minorFont>
        <a:latin typeface="Calibri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3837</TotalTime>
  <Words>846</Words>
  <Application>Microsoft Office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Berlin Sans FB</vt:lpstr>
      <vt:lpstr>Berlin Sans FB Demi</vt:lpstr>
      <vt:lpstr>Calibri</vt:lpstr>
      <vt:lpstr>Corbel</vt:lpstr>
      <vt:lpstr>Franklin Gothic Heavy</vt:lpstr>
      <vt:lpstr>Gill Sans MT Condensed</vt:lpstr>
      <vt:lpstr>Times New Roman</vt:lpstr>
      <vt:lpstr>Presentation UNISA_01</vt:lpstr>
      <vt:lpstr>1_Presentation UNISA_01</vt:lpstr>
      <vt:lpstr>1_Office Theme</vt:lpstr>
      <vt:lpstr>2_Office Theme</vt:lpstr>
      <vt:lpstr>34_Office Theme</vt:lpstr>
      <vt:lpstr>PEMBUKA BELAJAR</vt:lpstr>
      <vt:lpstr>PERENCANAAN KEBIJAKAN</vt:lpstr>
      <vt:lpstr>Perencanaan Kebijakan</vt:lpstr>
      <vt:lpstr>Isu Kebijakan</vt:lpstr>
      <vt:lpstr>Isu Kebijakan</vt:lpstr>
      <vt:lpstr>PowerPoint Presentation</vt:lpstr>
      <vt:lpstr>Agenda Kebijakan</vt:lpstr>
      <vt:lpstr>Agenda Kebijakan</vt:lpstr>
      <vt:lpstr>Proses Agenda Kebijakan</vt:lpstr>
      <vt:lpstr>Kriteria Issu mendapat Perhatian</vt:lpstr>
      <vt:lpstr>Isu Kebijakan</vt:lpstr>
      <vt:lpstr>Cara Menghalangi Suatu Masalah Masuk Dalam Agenda</vt:lpstr>
      <vt:lpstr>Jenis-jenis Agenda Kebijakan</vt:lpstr>
      <vt:lpstr>Jenis-jenis Agenda Kebijakan</vt:lpstr>
      <vt:lpstr>Merumuskan Masalah Kebijakan</vt:lpstr>
      <vt:lpstr>Masalah Kebijakan</vt:lpstr>
      <vt:lpstr>Perumusan Kebijakan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ASUS</cp:lastModifiedBy>
  <cp:revision>137</cp:revision>
  <dcterms:created xsi:type="dcterms:W3CDTF">2017-11-21T07:01:38Z</dcterms:created>
  <dcterms:modified xsi:type="dcterms:W3CDTF">2021-03-18T08:10:14Z</dcterms:modified>
</cp:coreProperties>
</file>