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19"/>
  </p:notesMasterIdLst>
  <p:handoutMasterIdLst>
    <p:handoutMasterId r:id="rId20"/>
  </p:handoutMasterIdLst>
  <p:sldIdLst>
    <p:sldId id="381" r:id="rId2"/>
    <p:sldId id="469" r:id="rId3"/>
    <p:sldId id="467" r:id="rId4"/>
    <p:sldId id="459" r:id="rId5"/>
    <p:sldId id="458" r:id="rId6"/>
    <p:sldId id="470" r:id="rId7"/>
    <p:sldId id="471" r:id="rId8"/>
    <p:sldId id="457" r:id="rId9"/>
    <p:sldId id="450" r:id="rId10"/>
    <p:sldId id="460" r:id="rId11"/>
    <p:sldId id="461" r:id="rId12"/>
    <p:sldId id="462" r:id="rId13"/>
    <p:sldId id="463" r:id="rId14"/>
    <p:sldId id="464" r:id="rId15"/>
    <p:sldId id="465" r:id="rId16"/>
    <p:sldId id="466" r:id="rId17"/>
    <p:sldId id="468" r:id="rId1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DDDDDD"/>
    <a:srgbClr val="C0C0C0"/>
    <a:srgbClr val="333333"/>
    <a:srgbClr val="000066"/>
    <a:srgbClr val="96969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280" autoAdjust="0"/>
  </p:normalViewPr>
  <p:slideViewPr>
    <p:cSldViewPr>
      <p:cViewPr varScale="1">
        <p:scale>
          <a:sx n="60" d="100"/>
          <a:sy n="60" d="100"/>
        </p:scale>
        <p:origin x="1388"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91EE21B-BF22-4722-AC71-A90A40FA5F4B}" type="datetimeFigureOut">
              <a:rPr lang="id-ID" smtClean="0"/>
              <a:pPr/>
              <a:t>29/04/2021</a:t>
            </a:fld>
            <a:endParaRPr lang="id-ID"/>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4E9FA2-391F-428D-9C96-00C9BF8627AD}" type="slidenum">
              <a:rPr lang="id-ID" smtClean="0"/>
              <a:pPr/>
              <a:t>‹#›</a:t>
            </a:fld>
            <a:endParaRPr lang="id-ID"/>
          </a:p>
        </p:txBody>
      </p:sp>
    </p:spTree>
    <p:extLst>
      <p:ext uri="{BB962C8B-B14F-4D97-AF65-F5344CB8AC3E}">
        <p14:creationId xmlns:p14="http://schemas.microsoft.com/office/powerpoint/2010/main" val="4144545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34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34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34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4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34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4DD2574-3E7D-4CA8-8AB8-35562B64546D}" type="slidenum">
              <a:rPr lang="en-US"/>
              <a:pPr/>
              <a:t>‹#›</a:t>
            </a:fld>
            <a:endParaRPr lang="en-US"/>
          </a:p>
        </p:txBody>
      </p:sp>
    </p:spTree>
    <p:extLst>
      <p:ext uri="{BB962C8B-B14F-4D97-AF65-F5344CB8AC3E}">
        <p14:creationId xmlns:p14="http://schemas.microsoft.com/office/powerpoint/2010/main" val="18390750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oleObject" Target="../embeddings/oleObject1.bin"/><Relationship Id="rId1" Type="http://schemas.openxmlformats.org/officeDocument/2006/relationships/slideMaster" Target="../slideMasters/slideMaster1.xml"/><Relationship Id="rId6" Type="http://schemas.openxmlformats.org/officeDocument/2006/relationships/oleObject" Target="../embeddings/oleObject3.bin"/><Relationship Id="rId5" Type="http://schemas.openxmlformats.org/officeDocument/2006/relationships/image" Target="../media/image2.png"/><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00" name="Rectangle 28"/>
          <p:cNvSpPr>
            <a:spLocks noChangeArrowheads="1"/>
          </p:cNvSpPr>
          <p:nvPr/>
        </p:nvSpPr>
        <p:spPr bwMode="gray">
          <a:xfrm>
            <a:off x="0" y="2971800"/>
            <a:ext cx="7086600" cy="457200"/>
          </a:xfrm>
          <a:prstGeom prst="rect">
            <a:avLst/>
          </a:prstGeom>
          <a:solidFill>
            <a:schemeClr val="tx1"/>
          </a:solidFill>
          <a:ln w="9525">
            <a:noFill/>
            <a:miter lim="800000"/>
            <a:headEnd/>
            <a:tailEnd/>
          </a:ln>
          <a:effectLst/>
        </p:spPr>
        <p:txBody>
          <a:bodyPr wrap="none" anchor="ctr"/>
          <a:lstStyle/>
          <a:p>
            <a:endParaRPr lang="en-US"/>
          </a:p>
        </p:txBody>
      </p:sp>
      <p:sp>
        <p:nvSpPr>
          <p:cNvPr id="3101" name="Rectangle 29"/>
          <p:cNvSpPr>
            <a:spLocks noChangeArrowheads="1"/>
          </p:cNvSpPr>
          <p:nvPr/>
        </p:nvSpPr>
        <p:spPr bwMode="ltGray">
          <a:xfrm>
            <a:off x="7086600" y="2971800"/>
            <a:ext cx="2057400" cy="457200"/>
          </a:xfrm>
          <a:prstGeom prst="rect">
            <a:avLst/>
          </a:prstGeom>
          <a:solidFill>
            <a:schemeClr val="tx2"/>
          </a:solidFill>
          <a:ln w="9525">
            <a:noFill/>
            <a:miter lim="800000"/>
            <a:headEnd/>
            <a:tailEnd/>
          </a:ln>
          <a:effectLst/>
        </p:spPr>
        <p:txBody>
          <a:bodyPr wrap="none" anchor="ctr"/>
          <a:lstStyle/>
          <a:p>
            <a:endParaRPr lang="en-US"/>
          </a:p>
        </p:txBody>
      </p:sp>
      <p:graphicFrame>
        <p:nvGraphicFramePr>
          <p:cNvPr id="3102" name="Object 30"/>
          <p:cNvGraphicFramePr>
            <a:graphicFrameLocks noChangeAspect="1"/>
          </p:cNvGraphicFramePr>
          <p:nvPr/>
        </p:nvGraphicFramePr>
        <p:xfrm>
          <a:off x="0" y="3429000"/>
          <a:ext cx="3009900" cy="1824038"/>
        </p:xfrm>
        <a:graphic>
          <a:graphicData uri="http://schemas.openxmlformats.org/presentationml/2006/ole">
            <mc:AlternateContent xmlns:mc="http://schemas.openxmlformats.org/markup-compatibility/2006">
              <mc:Choice xmlns:v="urn:schemas-microsoft-com:vml" Requires="v">
                <p:oleObj name="Image" r:id="rId2" imgW="6920635" imgH="4139683" progId="Photoshop.Image.6">
                  <p:embed/>
                </p:oleObj>
              </mc:Choice>
              <mc:Fallback>
                <p:oleObj name="Image" r:id="rId2" imgW="6920635" imgH="4139683" progId="Photoshop.Image.6">
                  <p:embed/>
                  <p:pic>
                    <p:nvPicPr>
                      <p:cNvPr id="0" name="Object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3429000"/>
                        <a:ext cx="3009900" cy="182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03" name="Object 31"/>
          <p:cNvGraphicFramePr>
            <a:graphicFrameLocks noChangeAspect="1"/>
          </p:cNvGraphicFramePr>
          <p:nvPr/>
        </p:nvGraphicFramePr>
        <p:xfrm>
          <a:off x="3028950" y="3429000"/>
          <a:ext cx="4035425" cy="1828800"/>
        </p:xfrm>
        <a:graphic>
          <a:graphicData uri="http://schemas.openxmlformats.org/presentationml/2006/ole">
            <mc:AlternateContent xmlns:mc="http://schemas.openxmlformats.org/markup-compatibility/2006">
              <mc:Choice xmlns:v="urn:schemas-microsoft-com:vml" Requires="v">
                <p:oleObj name="Image" r:id="rId4" imgW="9155556" imgH="3733333" progId="Photoshop.Image.6">
                  <p:embed/>
                </p:oleObj>
              </mc:Choice>
              <mc:Fallback>
                <p:oleObj name="Image" r:id="rId4" imgW="9155556" imgH="3733333" progId="Photoshop.Image.6">
                  <p:embed/>
                  <p:pic>
                    <p:nvPicPr>
                      <p:cNvPr id="0" name="Object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28950" y="3429000"/>
                        <a:ext cx="403542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04" name="Object 32"/>
          <p:cNvGraphicFramePr>
            <a:graphicFrameLocks noChangeAspect="1"/>
          </p:cNvGraphicFramePr>
          <p:nvPr/>
        </p:nvGraphicFramePr>
        <p:xfrm>
          <a:off x="7086600" y="3429000"/>
          <a:ext cx="2057400" cy="1828800"/>
        </p:xfrm>
        <a:graphic>
          <a:graphicData uri="http://schemas.openxmlformats.org/presentationml/2006/ole">
            <mc:AlternateContent xmlns:mc="http://schemas.openxmlformats.org/markup-compatibility/2006">
              <mc:Choice xmlns:v="urn:schemas-microsoft-com:vml" Requires="v">
                <p:oleObj name="Image" r:id="rId6" imgW="3250794" imgH="3276190" progId="Photoshop.Image.6">
                  <p:embed/>
                </p:oleObj>
              </mc:Choice>
              <mc:Fallback>
                <p:oleObj name="Image" r:id="rId6" imgW="3250794" imgH="3276190" progId="Photoshop.Image.6">
                  <p:embed/>
                  <p:pic>
                    <p:nvPicPr>
                      <p:cNvPr id="0" name="Object 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7086600" y="3429000"/>
                        <a:ext cx="2057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06" name="AutoShape 34"/>
          <p:cNvSpPr>
            <a:spLocks noChangeArrowheads="1"/>
          </p:cNvSpPr>
          <p:nvPr/>
        </p:nvSpPr>
        <p:spPr bwMode="gray">
          <a:xfrm rot="-37800000">
            <a:off x="163513" y="3070225"/>
            <a:ext cx="381000" cy="228600"/>
          </a:xfrm>
          <a:prstGeom prst="triangle">
            <a:avLst>
              <a:gd name="adj" fmla="val 50000"/>
            </a:avLst>
          </a:prstGeom>
          <a:solidFill>
            <a:schemeClr val="bg2"/>
          </a:solidFill>
          <a:ln w="9525">
            <a:noFill/>
            <a:miter lim="800000"/>
            <a:headEnd/>
            <a:tailEnd/>
          </a:ln>
          <a:effectLst/>
        </p:spPr>
        <p:txBody>
          <a:bodyPr wrap="none" anchor="ctr"/>
          <a:lstStyle/>
          <a:p>
            <a:endParaRPr lang="en-US"/>
          </a:p>
        </p:txBody>
      </p:sp>
      <p:sp>
        <p:nvSpPr>
          <p:cNvPr id="3107" name="AutoShape 35"/>
          <p:cNvSpPr>
            <a:spLocks noChangeArrowheads="1"/>
          </p:cNvSpPr>
          <p:nvPr/>
        </p:nvSpPr>
        <p:spPr bwMode="gray">
          <a:xfrm rot="-37800000">
            <a:off x="468313" y="3070225"/>
            <a:ext cx="381000" cy="228600"/>
          </a:xfrm>
          <a:prstGeom prst="triangle">
            <a:avLst>
              <a:gd name="adj" fmla="val 50000"/>
            </a:avLst>
          </a:prstGeom>
          <a:solidFill>
            <a:schemeClr val="bg2">
              <a:alpha val="84000"/>
            </a:schemeClr>
          </a:solidFill>
          <a:ln w="9525">
            <a:noFill/>
            <a:miter lim="800000"/>
            <a:headEnd/>
            <a:tailEnd/>
          </a:ln>
          <a:effectLst/>
        </p:spPr>
        <p:txBody>
          <a:bodyPr wrap="none" anchor="ctr"/>
          <a:lstStyle/>
          <a:p>
            <a:endParaRPr lang="en-US"/>
          </a:p>
        </p:txBody>
      </p:sp>
      <p:sp>
        <p:nvSpPr>
          <p:cNvPr id="3108" name="AutoShape 36"/>
          <p:cNvSpPr>
            <a:spLocks noChangeArrowheads="1"/>
          </p:cNvSpPr>
          <p:nvPr/>
        </p:nvSpPr>
        <p:spPr bwMode="gray">
          <a:xfrm rot="-37800000">
            <a:off x="773113" y="3070225"/>
            <a:ext cx="381000" cy="228600"/>
          </a:xfrm>
          <a:prstGeom prst="triangle">
            <a:avLst>
              <a:gd name="adj" fmla="val 50000"/>
            </a:avLst>
          </a:prstGeom>
          <a:solidFill>
            <a:schemeClr val="bg2">
              <a:alpha val="56000"/>
            </a:schemeClr>
          </a:solidFill>
          <a:ln w="9525">
            <a:noFill/>
            <a:miter lim="800000"/>
            <a:headEnd/>
            <a:tailEnd/>
          </a:ln>
          <a:effectLst/>
        </p:spPr>
        <p:txBody>
          <a:bodyPr wrap="none" anchor="ctr"/>
          <a:lstStyle/>
          <a:p>
            <a:endParaRPr lang="en-US"/>
          </a:p>
        </p:txBody>
      </p:sp>
      <p:sp>
        <p:nvSpPr>
          <p:cNvPr id="3109" name="AutoShape 37"/>
          <p:cNvSpPr>
            <a:spLocks noChangeArrowheads="1"/>
          </p:cNvSpPr>
          <p:nvPr/>
        </p:nvSpPr>
        <p:spPr bwMode="gray">
          <a:xfrm rot="-37800000">
            <a:off x="1077913" y="3070225"/>
            <a:ext cx="381000" cy="228600"/>
          </a:xfrm>
          <a:prstGeom prst="triangle">
            <a:avLst>
              <a:gd name="adj" fmla="val 50000"/>
            </a:avLst>
          </a:prstGeom>
          <a:solidFill>
            <a:schemeClr val="bg2">
              <a:alpha val="27000"/>
            </a:schemeClr>
          </a:solidFill>
          <a:ln w="9525">
            <a:noFill/>
            <a:miter lim="800000"/>
            <a:headEnd/>
            <a:tailEnd/>
          </a:ln>
          <a:effectLst/>
        </p:spPr>
        <p:txBody>
          <a:bodyPr wrap="none" anchor="ctr"/>
          <a:lstStyle/>
          <a:p>
            <a:endParaRPr lang="en-US"/>
          </a:p>
        </p:txBody>
      </p:sp>
      <p:sp>
        <p:nvSpPr>
          <p:cNvPr id="3076" name="Rectangle 4"/>
          <p:cNvSpPr>
            <a:spLocks noGrp="1" noChangeArrowheads="1"/>
          </p:cNvSpPr>
          <p:nvPr>
            <p:ph type="dt" sz="half" idx="2"/>
          </p:nvPr>
        </p:nvSpPr>
        <p:spPr>
          <a:xfrm>
            <a:off x="457200" y="6477000"/>
            <a:ext cx="2133600" cy="244475"/>
          </a:xfrm>
        </p:spPr>
        <p:txBody>
          <a:bodyPr/>
          <a:lstStyle>
            <a:lvl1pPr>
              <a:defRPr sz="1200"/>
            </a:lvl1pPr>
          </a:lstStyle>
          <a:p>
            <a:endParaRPr lang="en-US"/>
          </a:p>
        </p:txBody>
      </p:sp>
      <p:sp>
        <p:nvSpPr>
          <p:cNvPr id="3077" name="Rectangle 5"/>
          <p:cNvSpPr>
            <a:spLocks noGrp="1" noChangeArrowheads="1"/>
          </p:cNvSpPr>
          <p:nvPr>
            <p:ph type="ftr" sz="quarter" idx="3"/>
          </p:nvPr>
        </p:nvSpPr>
        <p:spPr>
          <a:xfrm>
            <a:off x="3124200" y="6477000"/>
            <a:ext cx="2895600" cy="244475"/>
          </a:xfrm>
        </p:spPr>
        <p:txBody>
          <a:bodyPr/>
          <a:lstStyle>
            <a:lvl1pPr>
              <a:defRPr sz="1200"/>
            </a:lvl1pPr>
          </a:lstStyle>
          <a:p>
            <a:endParaRPr lang="en-US"/>
          </a:p>
        </p:txBody>
      </p:sp>
      <p:sp>
        <p:nvSpPr>
          <p:cNvPr id="3078" name="Rectangle 6"/>
          <p:cNvSpPr>
            <a:spLocks noGrp="1" noChangeArrowheads="1"/>
          </p:cNvSpPr>
          <p:nvPr>
            <p:ph type="sldNum" sz="quarter" idx="4"/>
          </p:nvPr>
        </p:nvSpPr>
        <p:spPr>
          <a:xfrm>
            <a:off x="6553200" y="6477000"/>
            <a:ext cx="2133600" cy="244475"/>
          </a:xfrm>
        </p:spPr>
        <p:txBody>
          <a:bodyPr/>
          <a:lstStyle>
            <a:lvl1pPr>
              <a:defRPr sz="1200"/>
            </a:lvl1pPr>
          </a:lstStyle>
          <a:p>
            <a:fld id="{C778C6C3-FAC6-402A-A6CF-11112C90BA35}" type="slidenum">
              <a:rPr lang="en-US" smtClean="0"/>
              <a:pPr/>
              <a:t>‹#›</a:t>
            </a:fld>
            <a:endParaRPr lang="en-US"/>
          </a:p>
        </p:txBody>
      </p:sp>
      <p:sp>
        <p:nvSpPr>
          <p:cNvPr id="3074" name="Rectangle 2"/>
          <p:cNvSpPr>
            <a:spLocks noGrp="1" noChangeArrowheads="1"/>
          </p:cNvSpPr>
          <p:nvPr>
            <p:ph type="ctrTitle"/>
          </p:nvPr>
        </p:nvSpPr>
        <p:spPr bwMode="black">
          <a:xfrm>
            <a:off x="1143000" y="1676400"/>
            <a:ext cx="6172200" cy="1241425"/>
          </a:xfrm>
        </p:spPr>
        <p:txBody>
          <a:bodyPr/>
          <a:lstStyle>
            <a:lvl1pPr>
              <a:defRPr sz="4400">
                <a:solidFill>
                  <a:schemeClr val="tx2"/>
                </a:solidFill>
              </a:defRPr>
            </a:lvl1pPr>
          </a:lstStyle>
          <a:p>
            <a:r>
              <a:rPr lang="en-US"/>
              <a:t>Click to edit Master title style</a:t>
            </a:r>
          </a:p>
        </p:txBody>
      </p:sp>
      <p:sp>
        <p:nvSpPr>
          <p:cNvPr id="3075" name="Rectangle 3"/>
          <p:cNvSpPr>
            <a:spLocks noGrp="1" noChangeArrowheads="1"/>
          </p:cNvSpPr>
          <p:nvPr>
            <p:ph type="subTitle" idx="1"/>
          </p:nvPr>
        </p:nvSpPr>
        <p:spPr bwMode="white">
          <a:xfrm>
            <a:off x="1524000" y="2971800"/>
            <a:ext cx="5410200" cy="381000"/>
          </a:xfrm>
        </p:spPr>
        <p:txBody>
          <a:bodyPr/>
          <a:lstStyle>
            <a:lvl1pPr marL="0" indent="0" algn="ctr">
              <a:buFont typeface="Wingdings" pitchFamily="2" charset="2"/>
              <a:buNone/>
              <a:defRPr sz="2000">
                <a:solidFill>
                  <a:schemeClr val="bg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11614C4-8DD3-4117-A089-68606FEFC17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90550"/>
            <a:ext cx="2057400" cy="5734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90550"/>
            <a:ext cx="6019800" cy="5734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7C3068-D93E-4777-8191-193E7784443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85950" y="590550"/>
            <a:ext cx="5943600" cy="563563"/>
          </a:xfrm>
        </p:spPr>
        <p:txBody>
          <a:bodyPr/>
          <a:lstStyle/>
          <a:p>
            <a:r>
              <a:rPr lang="en-US"/>
              <a:t>Click to edit Master title style</a:t>
            </a:r>
          </a:p>
        </p:txBody>
      </p:sp>
      <p:sp>
        <p:nvSpPr>
          <p:cNvPr id="3" name="Table Placeholder 2"/>
          <p:cNvSpPr>
            <a:spLocks noGrp="1"/>
          </p:cNvSpPr>
          <p:nvPr>
            <p:ph type="tbl" idx="1"/>
          </p:nvPr>
        </p:nvSpPr>
        <p:spPr>
          <a:xfrm>
            <a:off x="457200" y="1295400"/>
            <a:ext cx="8229600" cy="5029200"/>
          </a:xfrm>
        </p:spPr>
        <p:txBody>
          <a:bodyPr/>
          <a:lstStyle/>
          <a:p>
            <a:r>
              <a:rPr lang="en-US"/>
              <a:t>Click icon to add table</a:t>
            </a:r>
          </a:p>
        </p:txBody>
      </p:sp>
      <p:sp>
        <p:nvSpPr>
          <p:cNvPr id="4" name="Date Placeholder 3"/>
          <p:cNvSpPr>
            <a:spLocks noGrp="1"/>
          </p:cNvSpPr>
          <p:nvPr>
            <p:ph type="dt" sz="half" idx="10"/>
          </p:nvPr>
        </p:nvSpPr>
        <p:spPr>
          <a:xfrm>
            <a:off x="457200" y="6400800"/>
            <a:ext cx="2133600" cy="320675"/>
          </a:xfrm>
        </p:spPr>
        <p:txBody>
          <a:bodyPr/>
          <a:lstStyle>
            <a:lvl1pPr>
              <a:defRPr/>
            </a:lvl1pPr>
          </a:lstStyle>
          <a:p>
            <a:endParaRPr lang="en-US"/>
          </a:p>
        </p:txBody>
      </p:sp>
      <p:sp>
        <p:nvSpPr>
          <p:cNvPr id="5" name="Footer Placeholder 4"/>
          <p:cNvSpPr>
            <a:spLocks noGrp="1"/>
          </p:cNvSpPr>
          <p:nvPr>
            <p:ph type="ftr" sz="quarter" idx="11"/>
          </p:nvPr>
        </p:nvSpPr>
        <p:spPr>
          <a:xfrm>
            <a:off x="3124200" y="6400800"/>
            <a:ext cx="2895600" cy="320675"/>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400800"/>
            <a:ext cx="2133600" cy="320675"/>
          </a:xfrm>
        </p:spPr>
        <p:txBody>
          <a:bodyPr/>
          <a:lstStyle>
            <a:lvl1pPr>
              <a:defRPr/>
            </a:lvl1pPr>
          </a:lstStyle>
          <a:p>
            <a:fld id="{BF0AE93F-6D7A-453D-B1A1-97F16E998C1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CC2F7C3-391A-4198-82DC-41B607AEA97A}" type="slidenum">
              <a:rPr lang="en-US" smtClean="0"/>
              <a:pPr/>
              <a:t>‹#›</a:t>
            </a:fld>
            <a:endParaRPr lang="en-US"/>
          </a:p>
        </p:txBody>
      </p:sp>
      <p:pic>
        <p:nvPicPr>
          <p:cNvPr id="381953" name="Picture 1" descr="C:\Users\DALEV\Documents\uang-cash-penting-bagi-pengusaha.png"/>
          <p:cNvPicPr>
            <a:picLocks noChangeAspect="1" noChangeArrowheads="1"/>
          </p:cNvPicPr>
          <p:nvPr userDrawn="1"/>
        </p:nvPicPr>
        <p:blipFill>
          <a:blip r:embed="rId2" cstate="print"/>
          <a:srcRect/>
          <a:stretch>
            <a:fillRect/>
          </a:stretch>
        </p:blipFill>
        <p:spPr bwMode="auto">
          <a:xfrm>
            <a:off x="8316416" y="332656"/>
            <a:ext cx="622158" cy="1004665"/>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E545C0D-9FD0-45F2-BD08-A052B75EF3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1F084A1-C21A-4550-A857-1DCA415DE8B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5FAF840-1F9E-45D9-B9C0-F03F67135BF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F212FC4-B540-4A6C-9730-6705A5CB4B8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8ADB115-1F1E-4BFB-B517-84A4543CB3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C0F25A6-8A01-41D6-AF08-456AD2CF9B4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C92836E-1361-4FD3-93A4-12CEC171223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3" name="Rectangle 29"/>
          <p:cNvSpPr>
            <a:spLocks noChangeArrowheads="1"/>
          </p:cNvSpPr>
          <p:nvPr/>
        </p:nvSpPr>
        <p:spPr bwMode="gray">
          <a:xfrm>
            <a:off x="1447800" y="561975"/>
            <a:ext cx="7696200" cy="646113"/>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054" name="Rectangle 30"/>
          <p:cNvSpPr>
            <a:spLocks noChangeArrowheads="1"/>
          </p:cNvSpPr>
          <p:nvPr/>
        </p:nvSpPr>
        <p:spPr bwMode="ltGray">
          <a:xfrm>
            <a:off x="0" y="558800"/>
            <a:ext cx="1447800" cy="660400"/>
          </a:xfrm>
          <a:prstGeom prst="rect">
            <a:avLst/>
          </a:prstGeom>
          <a:solidFill>
            <a:schemeClr val="tx2"/>
          </a:solidFill>
          <a:ln w="9525">
            <a:noFill/>
            <a:miter lim="800000"/>
            <a:headEnd/>
            <a:tailEnd/>
          </a:ln>
          <a:effectLst/>
        </p:spPr>
        <p:txBody>
          <a:bodyPr wrap="none" anchor="ctr"/>
          <a:lstStyle/>
          <a:p>
            <a:endParaRPr lang="en-US"/>
          </a:p>
        </p:txBody>
      </p:sp>
      <p:sp>
        <p:nvSpPr>
          <p:cNvPr id="1056" name="AutoShape 32"/>
          <p:cNvSpPr>
            <a:spLocks noChangeArrowheads="1"/>
          </p:cNvSpPr>
          <p:nvPr/>
        </p:nvSpPr>
        <p:spPr bwMode="gray">
          <a:xfrm rot="-37800000">
            <a:off x="239713" y="185738"/>
            <a:ext cx="381000" cy="228600"/>
          </a:xfrm>
          <a:prstGeom prst="triangle">
            <a:avLst>
              <a:gd name="adj" fmla="val 50000"/>
            </a:avLst>
          </a:prstGeom>
          <a:solidFill>
            <a:schemeClr val="bg2"/>
          </a:solidFill>
          <a:ln w="9525">
            <a:noFill/>
            <a:miter lim="800000"/>
            <a:headEnd/>
            <a:tailEnd/>
          </a:ln>
          <a:effectLst/>
        </p:spPr>
        <p:txBody>
          <a:bodyPr wrap="none" anchor="ctr"/>
          <a:lstStyle/>
          <a:p>
            <a:endParaRPr lang="en-US"/>
          </a:p>
        </p:txBody>
      </p:sp>
      <p:sp>
        <p:nvSpPr>
          <p:cNvPr id="1057" name="AutoShape 33"/>
          <p:cNvSpPr>
            <a:spLocks noChangeArrowheads="1"/>
          </p:cNvSpPr>
          <p:nvPr/>
        </p:nvSpPr>
        <p:spPr bwMode="gray">
          <a:xfrm rot="-37800000">
            <a:off x="544513" y="185738"/>
            <a:ext cx="381000" cy="228600"/>
          </a:xfrm>
          <a:prstGeom prst="triangle">
            <a:avLst>
              <a:gd name="adj" fmla="val 50000"/>
            </a:avLst>
          </a:prstGeom>
          <a:solidFill>
            <a:schemeClr val="bg2">
              <a:alpha val="84000"/>
            </a:schemeClr>
          </a:solidFill>
          <a:ln w="9525">
            <a:noFill/>
            <a:miter lim="800000"/>
            <a:headEnd/>
            <a:tailEnd/>
          </a:ln>
          <a:effectLst/>
        </p:spPr>
        <p:txBody>
          <a:bodyPr wrap="none" anchor="ctr"/>
          <a:lstStyle/>
          <a:p>
            <a:endParaRPr lang="en-US"/>
          </a:p>
        </p:txBody>
      </p:sp>
      <p:sp>
        <p:nvSpPr>
          <p:cNvPr id="1058" name="AutoShape 34"/>
          <p:cNvSpPr>
            <a:spLocks noChangeArrowheads="1"/>
          </p:cNvSpPr>
          <p:nvPr/>
        </p:nvSpPr>
        <p:spPr bwMode="gray">
          <a:xfrm rot="-37800000">
            <a:off x="849313" y="185738"/>
            <a:ext cx="381000" cy="228600"/>
          </a:xfrm>
          <a:prstGeom prst="triangle">
            <a:avLst>
              <a:gd name="adj" fmla="val 50000"/>
            </a:avLst>
          </a:prstGeom>
          <a:solidFill>
            <a:schemeClr val="bg2">
              <a:alpha val="56000"/>
            </a:schemeClr>
          </a:solidFill>
          <a:ln w="9525">
            <a:noFill/>
            <a:miter lim="800000"/>
            <a:headEnd/>
            <a:tailEnd/>
          </a:ln>
          <a:effectLst/>
        </p:spPr>
        <p:txBody>
          <a:bodyPr wrap="none" anchor="ctr"/>
          <a:lstStyle/>
          <a:p>
            <a:endParaRPr lang="en-US"/>
          </a:p>
        </p:txBody>
      </p:sp>
      <p:sp>
        <p:nvSpPr>
          <p:cNvPr id="1059" name="AutoShape 35"/>
          <p:cNvSpPr>
            <a:spLocks noChangeArrowheads="1"/>
          </p:cNvSpPr>
          <p:nvPr/>
        </p:nvSpPr>
        <p:spPr bwMode="gray">
          <a:xfrm rot="-37800000">
            <a:off x="1154113" y="185738"/>
            <a:ext cx="381000" cy="228600"/>
          </a:xfrm>
          <a:prstGeom prst="triangle">
            <a:avLst>
              <a:gd name="adj" fmla="val 50000"/>
            </a:avLst>
          </a:prstGeom>
          <a:solidFill>
            <a:schemeClr val="bg2">
              <a:alpha val="27000"/>
            </a:schemeClr>
          </a:solidFill>
          <a:ln w="9525">
            <a:noFill/>
            <a:miter lim="800000"/>
            <a:headEnd/>
            <a:tailEnd/>
          </a:ln>
          <a:effectLst/>
        </p:spPr>
        <p:txBody>
          <a:bodyPr wrap="none" anchor="ctr"/>
          <a:lstStyle/>
          <a:p>
            <a:endParaRPr lang="en-US"/>
          </a:p>
        </p:txBody>
      </p:sp>
      <p:sp>
        <p:nvSpPr>
          <p:cNvPr id="1027" name="Rectangle 3"/>
          <p:cNvSpPr>
            <a:spLocks noGrp="1" noChangeArrowheads="1"/>
          </p:cNvSpPr>
          <p:nvPr>
            <p:ph type="body" idx="1"/>
          </p:nvPr>
        </p:nvSpPr>
        <p:spPr bwMode="auto">
          <a:xfrm>
            <a:off x="457200" y="1295400"/>
            <a:ext cx="82296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4008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F0AE93F-6D7A-453D-B1A1-97F16E998C15}" type="slidenum">
              <a:rPr lang="en-US" smtClean="0"/>
              <a:pPr/>
              <a:t>‹#›</a:t>
            </a:fld>
            <a:endParaRPr lang="en-US"/>
          </a:p>
        </p:txBody>
      </p:sp>
      <p:sp>
        <p:nvSpPr>
          <p:cNvPr id="1026" name="Rectangle 2"/>
          <p:cNvSpPr>
            <a:spLocks noGrp="1" noChangeArrowheads="1"/>
          </p:cNvSpPr>
          <p:nvPr>
            <p:ph type="title"/>
          </p:nvPr>
        </p:nvSpPr>
        <p:spPr bwMode="white">
          <a:xfrm>
            <a:off x="1885950" y="590550"/>
            <a:ext cx="59436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charset="0"/>
        </a:defRPr>
      </a:lvl2pPr>
      <a:lvl3pPr algn="ctr" rtl="0" eaLnBrk="1" fontAlgn="base" hangingPunct="1">
        <a:spcBef>
          <a:spcPct val="0"/>
        </a:spcBef>
        <a:spcAft>
          <a:spcPct val="0"/>
        </a:spcAft>
        <a:defRPr sz="3200" b="1">
          <a:solidFill>
            <a:schemeClr val="bg1"/>
          </a:solidFill>
          <a:latin typeface="Arial" charset="0"/>
        </a:defRPr>
      </a:lvl3pPr>
      <a:lvl4pPr algn="ctr" rtl="0" eaLnBrk="1" fontAlgn="base" hangingPunct="1">
        <a:spcBef>
          <a:spcPct val="0"/>
        </a:spcBef>
        <a:spcAft>
          <a:spcPct val="0"/>
        </a:spcAft>
        <a:defRPr sz="3200" b="1">
          <a:solidFill>
            <a:schemeClr val="bg1"/>
          </a:solidFill>
          <a:latin typeface="Arial" charset="0"/>
        </a:defRPr>
      </a:lvl4pPr>
      <a:lvl5pPr algn="ctr" rtl="0" eaLnBrk="1" fontAlgn="base" hangingPunct="1">
        <a:spcBef>
          <a:spcPct val="0"/>
        </a:spcBef>
        <a:spcAft>
          <a:spcPct val="0"/>
        </a:spcAft>
        <a:defRPr sz="3200" b="1">
          <a:solidFill>
            <a:schemeClr val="bg1"/>
          </a:solidFill>
          <a:latin typeface="Arial" charset="0"/>
        </a:defRPr>
      </a:lvl5pPr>
      <a:lvl6pPr marL="457200" algn="ctr" rtl="0" eaLnBrk="1" fontAlgn="base" hangingPunct="1">
        <a:spcBef>
          <a:spcPct val="0"/>
        </a:spcBef>
        <a:spcAft>
          <a:spcPct val="0"/>
        </a:spcAft>
        <a:defRPr sz="3200" b="1">
          <a:solidFill>
            <a:schemeClr val="bg1"/>
          </a:solidFill>
          <a:latin typeface="Arial" charset="0"/>
        </a:defRPr>
      </a:lvl6pPr>
      <a:lvl7pPr marL="914400" algn="ctr" rtl="0" eaLnBrk="1" fontAlgn="base" hangingPunct="1">
        <a:spcBef>
          <a:spcPct val="0"/>
        </a:spcBef>
        <a:spcAft>
          <a:spcPct val="0"/>
        </a:spcAft>
        <a:defRPr sz="3200" b="1">
          <a:solidFill>
            <a:schemeClr val="bg1"/>
          </a:solidFill>
          <a:latin typeface="Arial" charset="0"/>
        </a:defRPr>
      </a:lvl7pPr>
      <a:lvl8pPr marL="1371600" algn="ctr" rtl="0" eaLnBrk="1" fontAlgn="base" hangingPunct="1">
        <a:spcBef>
          <a:spcPct val="0"/>
        </a:spcBef>
        <a:spcAft>
          <a:spcPct val="0"/>
        </a:spcAft>
        <a:defRPr sz="3200" b="1">
          <a:solidFill>
            <a:schemeClr val="bg1"/>
          </a:solidFill>
          <a:latin typeface="Arial" charset="0"/>
        </a:defRPr>
      </a:lvl8pPr>
      <a:lvl9pPr marL="1828800" algn="ctr" rtl="0" eaLnBrk="1" fontAlgn="base" hangingPunct="1">
        <a:spcBef>
          <a:spcPct val="0"/>
        </a:spcBef>
        <a:spcAft>
          <a:spcPct val="0"/>
        </a:spcAft>
        <a:defRPr sz="3200" b="1">
          <a:solidFill>
            <a:schemeClr val="bg1"/>
          </a:solidFill>
          <a:latin typeface="Arial"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6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62272" y="1052736"/>
            <a:ext cx="8458200" cy="523220"/>
          </a:xfrm>
          <a:prstGeom prst="rect">
            <a:avLst/>
          </a:prstGeom>
          <a:noFill/>
        </p:spPr>
        <p:txBody>
          <a:bodyPr wrap="square" lIns="91440" tIns="45720" rIns="91440" bIns="45720">
            <a:spAutoFit/>
          </a:bodyPr>
          <a:lstStyle/>
          <a:p>
            <a:pPr algn="ctr"/>
            <a:r>
              <a:rPr lang="id-ID"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Rockwell" pitchFamily="18" charset="0"/>
              </a:rPr>
              <a:t>Menyusun Naskah Akademik</a:t>
            </a:r>
            <a:endParaRPr lang="en-US"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Rockwell" pitchFamily="18" charset="0"/>
            </a:endParaRPr>
          </a:p>
        </p:txBody>
      </p:sp>
      <p:pic>
        <p:nvPicPr>
          <p:cNvPr id="7" name="Picture 13" descr="826923-001"/>
          <p:cNvPicPr>
            <a:picLocks noChangeAspect="1" noChangeArrowheads="1"/>
          </p:cNvPicPr>
          <p:nvPr/>
        </p:nvPicPr>
        <p:blipFill>
          <a:blip r:embed="rId2" cstate="print">
            <a:lum bright="18000"/>
            <a:extLst>
              <a:ext uri="{28A0092B-C50C-407E-A947-70E740481C1C}">
                <a14:useLocalDpi xmlns:a14="http://schemas.microsoft.com/office/drawing/2010/main" val="0"/>
              </a:ext>
            </a:extLst>
          </a:blip>
          <a:srcRect/>
          <a:stretch>
            <a:fillRect/>
          </a:stretch>
        </p:blipFill>
        <p:spPr bwMode="white">
          <a:xfrm>
            <a:off x="0" y="3429000"/>
            <a:ext cx="3059832" cy="2000250"/>
          </a:xfrm>
          <a:prstGeom prst="rect">
            <a:avLst/>
          </a:prstGeom>
          <a:solidFill>
            <a:srgbClr val="000000"/>
          </a:solidFill>
          <a:ln w="9525">
            <a:noFill/>
            <a:miter lim="800000"/>
            <a:headEnd/>
            <a:tailEnd/>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descr="Uang.jpg"/>
          <p:cNvPicPr>
            <a:picLocks noChangeAspect="1" noChangeArrowheads="1"/>
          </p:cNvPicPr>
          <p:nvPr/>
        </p:nvPicPr>
        <p:blipFill>
          <a:blip r:embed="rId3" cstate="print">
            <a:lum bright="12000"/>
            <a:extLst>
              <a:ext uri="{28A0092B-C50C-407E-A947-70E740481C1C}">
                <a14:useLocalDpi xmlns:a14="http://schemas.microsoft.com/office/drawing/2010/main" val="0"/>
              </a:ext>
            </a:extLst>
          </a:blip>
          <a:srcRect l="16013" t="8519" r="11603" b="13704"/>
          <a:stretch>
            <a:fillRect/>
          </a:stretch>
        </p:blipFill>
        <p:spPr bwMode="auto">
          <a:xfrm>
            <a:off x="3059832" y="3429000"/>
            <a:ext cx="3240360"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rupiah"/>
          <p:cNvPicPr>
            <a:picLocks noChangeAspect="1" noChangeArrowheads="1"/>
          </p:cNvPicPr>
          <p:nvPr/>
        </p:nvPicPr>
        <p:blipFill>
          <a:blip r:embed="rId4" cstate="print">
            <a:extLst>
              <a:ext uri="{28A0092B-C50C-407E-A947-70E740481C1C}">
                <a14:useLocalDpi xmlns:a14="http://schemas.microsoft.com/office/drawing/2010/main" val="0"/>
              </a:ext>
            </a:extLst>
          </a:blip>
          <a:srcRect t="26086"/>
          <a:stretch>
            <a:fillRect/>
          </a:stretch>
        </p:blipFill>
        <p:spPr bwMode="auto">
          <a:xfrm>
            <a:off x="6300192" y="3429000"/>
            <a:ext cx="2843808" cy="2016223"/>
          </a:xfrm>
          <a:prstGeom prst="rect">
            <a:avLst/>
          </a:prstGeom>
          <a:solidFill>
            <a:srgbClr val="000000"/>
          </a:solidFill>
        </p:spPr>
      </p:pic>
      <p:sp>
        <p:nvSpPr>
          <p:cNvPr id="3" name="Subtitle 2"/>
          <p:cNvSpPr>
            <a:spLocks noGrp="1"/>
          </p:cNvSpPr>
          <p:nvPr>
            <p:ph type="subTitle" idx="1"/>
          </p:nvPr>
        </p:nvSpPr>
        <p:spPr/>
        <p:txBody>
          <a:bodyPr/>
          <a:lstStyle/>
          <a:p>
            <a:endParaRPr lang="en-US"/>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9831" y="3429000"/>
            <a:ext cx="3651059" cy="200025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7049" y="3439942"/>
            <a:ext cx="2826952" cy="198930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p:txBody>
          <a:bodyPr/>
          <a:lstStyle/>
          <a:p>
            <a:pPr eaLnBrk="1" hangingPunct="1"/>
            <a:r>
              <a:rPr lang="id-ID" sz="2800" b="0" dirty="0"/>
              <a:t>Sistematika Naskah Akademik</a:t>
            </a:r>
            <a:endParaRPr lang="en-US" sz="2800" b="0" dirty="0"/>
          </a:p>
        </p:txBody>
      </p:sp>
      <p:sp>
        <p:nvSpPr>
          <p:cNvPr id="43010" name="Rectangle 2"/>
          <p:cNvSpPr>
            <a:spLocks noGrp="1" noChangeArrowheads="1"/>
          </p:cNvSpPr>
          <p:nvPr>
            <p:ph idx="1"/>
          </p:nvPr>
        </p:nvSpPr>
        <p:spPr>
          <a:xfrm>
            <a:off x="34924" y="1196752"/>
            <a:ext cx="9109076" cy="5544616"/>
          </a:xfrm>
        </p:spPr>
        <p:txBody>
          <a:bodyPr/>
          <a:lstStyle/>
          <a:p>
            <a:pPr algn="just"/>
            <a:r>
              <a:rPr lang="id-ID" sz="2400" dirty="0"/>
              <a:t>Judul.</a:t>
            </a:r>
          </a:p>
          <a:p>
            <a:pPr algn="just"/>
            <a:r>
              <a:rPr lang="id-ID" sz="2400" dirty="0"/>
              <a:t>Kata Pengantar.</a:t>
            </a:r>
          </a:p>
          <a:p>
            <a:pPr algn="just"/>
            <a:r>
              <a:rPr lang="id-ID" sz="2400" dirty="0"/>
              <a:t>Daftar Isi.</a:t>
            </a:r>
          </a:p>
          <a:p>
            <a:pPr algn="just"/>
            <a:r>
              <a:rPr lang="id-ID" sz="2400" dirty="0"/>
              <a:t>Bab I Pendahuluan.</a:t>
            </a:r>
          </a:p>
          <a:p>
            <a:pPr algn="just"/>
            <a:r>
              <a:rPr lang="id-ID" sz="2400" dirty="0"/>
              <a:t>Bab II Kajian Teoretis Dan Praktik Empiris.</a:t>
            </a:r>
          </a:p>
          <a:p>
            <a:pPr algn="just"/>
            <a:r>
              <a:rPr lang="es-ES" sz="2400" dirty="0" err="1"/>
              <a:t>Bab</a:t>
            </a:r>
            <a:r>
              <a:rPr lang="es-ES" sz="2400" dirty="0"/>
              <a:t> I</a:t>
            </a:r>
            <a:r>
              <a:rPr lang="id-ID" sz="2400" dirty="0"/>
              <a:t>II</a:t>
            </a:r>
            <a:r>
              <a:rPr lang="es-ES" sz="2400" dirty="0"/>
              <a:t> </a:t>
            </a:r>
            <a:r>
              <a:rPr lang="es-ES" sz="2400" dirty="0" err="1"/>
              <a:t>Evaluasi</a:t>
            </a:r>
            <a:r>
              <a:rPr lang="es-ES" sz="2400" dirty="0"/>
              <a:t> Dan </a:t>
            </a:r>
            <a:r>
              <a:rPr lang="es-ES" sz="2400" dirty="0" err="1"/>
              <a:t>Analisis</a:t>
            </a:r>
            <a:r>
              <a:rPr lang="es-ES" sz="2400" dirty="0"/>
              <a:t> </a:t>
            </a:r>
            <a:r>
              <a:rPr lang="es-ES" sz="2400" dirty="0" err="1"/>
              <a:t>Peraturan</a:t>
            </a:r>
            <a:r>
              <a:rPr lang="id-ID" sz="2400" dirty="0"/>
              <a:t> Perundang-undangan Terkait.</a:t>
            </a:r>
          </a:p>
          <a:p>
            <a:pPr algn="just"/>
            <a:r>
              <a:rPr lang="id-ID" sz="2400" dirty="0"/>
              <a:t>Bab IV Landasan Filosofis, Sosiologis, Dan Yuridis</a:t>
            </a:r>
          </a:p>
          <a:p>
            <a:pPr algn="just"/>
            <a:r>
              <a:rPr lang="id-ID" sz="2400" dirty="0"/>
              <a:t>Bab V Jangkauan, Arah Pengaturan, Dan Ruang Lingkup Materi Muatan Undang-undang, Peraturan Daerah Provinsi, Atau Peraturan Daerah Kabupaten/Kota.</a:t>
            </a:r>
          </a:p>
          <a:p>
            <a:pPr algn="just"/>
            <a:r>
              <a:rPr lang="id-ID" sz="2400" dirty="0"/>
              <a:t>Bab VI Penutup.</a:t>
            </a:r>
          </a:p>
          <a:p>
            <a:pPr marL="0" indent="0" algn="just">
              <a:buNone/>
            </a:pPr>
            <a:r>
              <a:rPr lang="id-ID" sz="2400" b="1" dirty="0"/>
              <a:t>(</a:t>
            </a:r>
            <a:r>
              <a:rPr lang="id-ID" sz="1400" b="1" dirty="0"/>
              <a:t>Sumber: </a:t>
            </a:r>
            <a:r>
              <a:rPr lang="es-ES" sz="1400" b="1" dirty="0" err="1"/>
              <a:t>Lampiran</a:t>
            </a:r>
            <a:r>
              <a:rPr lang="es-ES" sz="1400" b="1" dirty="0"/>
              <a:t> I UU PPP dan </a:t>
            </a:r>
            <a:r>
              <a:rPr lang="es-ES" sz="1400" b="1" dirty="0" err="1"/>
              <a:t>Lampiran</a:t>
            </a:r>
            <a:r>
              <a:rPr lang="es-ES" sz="1400" b="1" dirty="0"/>
              <a:t> II </a:t>
            </a:r>
            <a:r>
              <a:rPr lang="es-ES" sz="1400" b="1" dirty="0" err="1"/>
              <a:t>Permendagri</a:t>
            </a:r>
            <a:r>
              <a:rPr lang="es-ES" sz="1400" b="1" dirty="0"/>
              <a:t> </a:t>
            </a:r>
            <a:r>
              <a:rPr lang="es-ES" sz="1400" b="1" dirty="0" err="1"/>
              <a:t>Nomor</a:t>
            </a:r>
            <a:r>
              <a:rPr lang="es-ES" sz="1400" b="1" dirty="0"/>
              <a:t> 53 </a:t>
            </a:r>
            <a:r>
              <a:rPr lang="es-ES" sz="1400" b="1" dirty="0" err="1"/>
              <a:t>Tahun</a:t>
            </a:r>
            <a:r>
              <a:rPr lang="es-ES" sz="1400" b="1" dirty="0"/>
              <a:t> 2012</a:t>
            </a:r>
            <a:r>
              <a:rPr lang="id-ID" sz="1400" b="1" dirty="0"/>
              <a:t>)</a:t>
            </a:r>
          </a:p>
        </p:txBody>
      </p:sp>
    </p:spTree>
    <p:extLst>
      <p:ext uri="{BB962C8B-B14F-4D97-AF65-F5344CB8AC3E}">
        <p14:creationId xmlns:p14="http://schemas.microsoft.com/office/powerpoint/2010/main" val="2296702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a:xfrm>
            <a:off x="1115616" y="590550"/>
            <a:ext cx="6713934" cy="563563"/>
          </a:xfrm>
        </p:spPr>
        <p:txBody>
          <a:bodyPr/>
          <a:lstStyle/>
          <a:p>
            <a:pPr eaLnBrk="1" hangingPunct="1"/>
            <a:r>
              <a:rPr lang="id-ID" sz="2800" b="0" dirty="0"/>
              <a:t>Waktu Penyusunan Naskah Akademik</a:t>
            </a:r>
            <a:endParaRPr lang="en-US" sz="2800" b="0" dirty="0"/>
          </a:p>
        </p:txBody>
      </p:sp>
      <p:sp>
        <p:nvSpPr>
          <p:cNvPr id="43010" name="Rectangle 2"/>
          <p:cNvSpPr>
            <a:spLocks noGrp="1" noChangeArrowheads="1"/>
          </p:cNvSpPr>
          <p:nvPr>
            <p:ph idx="1"/>
          </p:nvPr>
        </p:nvSpPr>
        <p:spPr>
          <a:xfrm>
            <a:off x="34924" y="1196752"/>
            <a:ext cx="9109076" cy="5544616"/>
          </a:xfrm>
        </p:spPr>
        <p:txBody>
          <a:bodyPr/>
          <a:lstStyle/>
          <a:p>
            <a:r>
              <a:rPr lang="id-ID" sz="2400" dirty="0"/>
              <a:t>Penyusunan NA berkaitan erat dengan pembentukan perda maka perlu, diketahui dahulu tahapan-tahapan pembentukan perda. </a:t>
            </a:r>
          </a:p>
          <a:p>
            <a:r>
              <a:rPr lang="id-ID" sz="2400" dirty="0"/>
              <a:t>Secara umum proses pembentukan perda terdiri atas tiga tahapan, yaitu (1) perencanaan, (2) penyusunan perda (persiapan penyusunan), (3) pembahasan dan penetapan perda.</a:t>
            </a:r>
          </a:p>
          <a:p>
            <a:r>
              <a:rPr lang="id-ID" sz="2400" dirty="0"/>
              <a:t>Jika diamati penyusunan NA berada pada tahapan kedua yakni tahap penyusunan, hal ini diketahui sebagaimana ditegaskan dalam Pasal 17 ayat (1) Permendagri Nomor 53 Tahun 2011</a:t>
            </a:r>
            <a:endParaRPr lang="id-ID" sz="1400" b="1" dirty="0"/>
          </a:p>
        </p:txBody>
      </p:sp>
    </p:spTree>
    <p:extLst>
      <p:ext uri="{BB962C8B-B14F-4D97-AF65-F5344CB8AC3E}">
        <p14:creationId xmlns:p14="http://schemas.microsoft.com/office/powerpoint/2010/main" val="3287296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a:xfrm>
            <a:off x="1115616" y="590550"/>
            <a:ext cx="6713934" cy="563563"/>
          </a:xfrm>
        </p:spPr>
        <p:txBody>
          <a:bodyPr/>
          <a:lstStyle/>
          <a:p>
            <a:pPr eaLnBrk="1" hangingPunct="1"/>
            <a:r>
              <a:rPr lang="id-ID" sz="2800" b="0" dirty="0"/>
              <a:t>Naskah Akademik Berkualitas</a:t>
            </a:r>
            <a:endParaRPr lang="en-US" sz="2800" b="0" dirty="0"/>
          </a:p>
        </p:txBody>
      </p:sp>
      <p:sp>
        <p:nvSpPr>
          <p:cNvPr id="43010" name="Rectangle 2"/>
          <p:cNvSpPr>
            <a:spLocks noGrp="1" noChangeArrowheads="1"/>
          </p:cNvSpPr>
          <p:nvPr>
            <p:ph idx="1"/>
          </p:nvPr>
        </p:nvSpPr>
        <p:spPr>
          <a:xfrm>
            <a:off x="34924" y="1196752"/>
            <a:ext cx="9109076" cy="5544616"/>
          </a:xfrm>
        </p:spPr>
        <p:txBody>
          <a:bodyPr/>
          <a:lstStyle/>
          <a:p>
            <a:pPr algn="just"/>
            <a:r>
              <a:rPr lang="id-ID" sz="2200" dirty="0"/>
              <a:t>Agar dapat menghasilkan perda yang berkualitas, maka NA sebagai landasan, pondasi dan kajian ilmiah terhadap materi Raperda harus baik dan berkualitas pula</a:t>
            </a:r>
          </a:p>
          <a:p>
            <a:pPr algn="just"/>
            <a:r>
              <a:rPr lang="id-ID" sz="2200" dirty="0"/>
              <a:t>Penyusunan NA yang baik dan berkualitas adalah penyusunan NA yang sesuai dengan peraturan perundang-undangan dan teori pembentukan peraturan perundang-undangan</a:t>
            </a:r>
          </a:p>
          <a:p>
            <a:pPr algn="just"/>
            <a:r>
              <a:rPr lang="sv-SE" sz="2200" dirty="0"/>
              <a:t>Frasa “sesuai dengan peraturan perundang-undangan”</a:t>
            </a:r>
            <a:r>
              <a:rPr lang="id-ID" sz="2200" dirty="0"/>
              <a:t> </a:t>
            </a:r>
            <a:r>
              <a:rPr lang="sv-SE" sz="2200" dirty="0"/>
              <a:t>memiliki 2 (dua) makna, yaitu (1) materi muatan dan format NA sesuai dengan</a:t>
            </a:r>
            <a:r>
              <a:rPr lang="id-ID" sz="2200" dirty="0"/>
              <a:t> </a:t>
            </a:r>
            <a:r>
              <a:rPr lang="sv-SE" sz="2200" dirty="0"/>
              <a:t>maksud dan tujuan yang diamanatkan oleh peraturan perundang-undangan</a:t>
            </a:r>
            <a:r>
              <a:rPr lang="id-ID" sz="2200" dirty="0"/>
              <a:t> (selanjutnya disebut syarat materiil NA); (2) prosedur, tatacara penyusunan NA dan penggunaan NA sesuai dengan yang diamanatkan oleh peraturan perundangundangan (selanjutnya disebut syarat formal NA). Dengan berpijak dari makna frasa “sesuai dengan peraturan perundang-undangan” maka NA yang baik adalah NA yang memenuhi syarat materiil dan formil penyusunan NA</a:t>
            </a:r>
          </a:p>
        </p:txBody>
      </p:sp>
    </p:spTree>
    <p:extLst>
      <p:ext uri="{BB962C8B-B14F-4D97-AF65-F5344CB8AC3E}">
        <p14:creationId xmlns:p14="http://schemas.microsoft.com/office/powerpoint/2010/main" val="1406356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a:xfrm>
            <a:off x="1115616" y="590550"/>
            <a:ext cx="6713934" cy="563563"/>
          </a:xfrm>
        </p:spPr>
        <p:txBody>
          <a:bodyPr/>
          <a:lstStyle/>
          <a:p>
            <a:pPr eaLnBrk="1" hangingPunct="1"/>
            <a:r>
              <a:rPr lang="id-ID" sz="2800" b="0" dirty="0"/>
              <a:t>Syarat Materiil NA</a:t>
            </a:r>
            <a:endParaRPr lang="en-US" sz="2800" b="0" dirty="0"/>
          </a:p>
        </p:txBody>
      </p:sp>
      <p:sp>
        <p:nvSpPr>
          <p:cNvPr id="43010" name="Rectangle 2"/>
          <p:cNvSpPr>
            <a:spLocks noGrp="1" noChangeArrowheads="1"/>
          </p:cNvSpPr>
          <p:nvPr>
            <p:ph idx="1"/>
          </p:nvPr>
        </p:nvSpPr>
        <p:spPr>
          <a:xfrm>
            <a:off x="34924" y="1196752"/>
            <a:ext cx="9109076" cy="5544616"/>
          </a:xfrm>
        </p:spPr>
        <p:txBody>
          <a:bodyPr/>
          <a:lstStyle/>
          <a:p>
            <a:r>
              <a:rPr lang="id-ID" sz="2400" dirty="0"/>
              <a:t>Syarat materiil NA dimuat pada </a:t>
            </a:r>
            <a:r>
              <a:rPr lang="es-ES" sz="2400" dirty="0" err="1"/>
              <a:t>Lampiran</a:t>
            </a:r>
            <a:r>
              <a:rPr lang="es-ES" sz="2400" dirty="0"/>
              <a:t> I UU PPP dan </a:t>
            </a:r>
            <a:r>
              <a:rPr lang="es-ES" sz="2400" dirty="0" err="1"/>
              <a:t>Lampiran</a:t>
            </a:r>
            <a:r>
              <a:rPr lang="es-ES" sz="2400" dirty="0"/>
              <a:t> II </a:t>
            </a:r>
            <a:r>
              <a:rPr lang="es-ES" sz="2400" dirty="0" err="1"/>
              <a:t>Permendagri</a:t>
            </a:r>
            <a:r>
              <a:rPr lang="es-ES" sz="2400" dirty="0"/>
              <a:t> </a:t>
            </a:r>
            <a:r>
              <a:rPr lang="es-ES" sz="2400" dirty="0" err="1"/>
              <a:t>Nomor</a:t>
            </a:r>
            <a:r>
              <a:rPr lang="es-ES" sz="2400" dirty="0"/>
              <a:t> 53 </a:t>
            </a:r>
            <a:r>
              <a:rPr lang="es-ES" sz="2400" dirty="0" err="1"/>
              <a:t>Tahun</a:t>
            </a:r>
            <a:r>
              <a:rPr lang="es-ES" sz="2400" dirty="0"/>
              <a:t> 2011</a:t>
            </a:r>
            <a:r>
              <a:rPr lang="id-ID" sz="2400" dirty="0"/>
              <a:t>, Yaitu:</a:t>
            </a:r>
          </a:p>
          <a:p>
            <a:pPr lvl="1" algn="just"/>
            <a:r>
              <a:rPr lang="id-ID" sz="2000" dirty="0"/>
              <a:t>Permasalahan yang dihadapi dalam kehidupan berbangsa, </a:t>
            </a:r>
            <a:r>
              <a:rPr lang="es-ES" sz="2200" dirty="0" err="1"/>
              <a:t>bernegara</a:t>
            </a:r>
            <a:r>
              <a:rPr lang="es-ES" sz="2200" dirty="0"/>
              <a:t>, dan </a:t>
            </a:r>
            <a:r>
              <a:rPr lang="es-ES" sz="2200" dirty="0" err="1"/>
              <a:t>bermasyarakat</a:t>
            </a:r>
            <a:r>
              <a:rPr lang="es-ES" sz="2200" dirty="0"/>
              <a:t> </a:t>
            </a:r>
            <a:r>
              <a:rPr lang="es-ES" sz="2200" dirty="0" err="1"/>
              <a:t>serta</a:t>
            </a:r>
            <a:r>
              <a:rPr lang="es-ES" sz="2200" dirty="0"/>
              <a:t> cara-cara </a:t>
            </a:r>
            <a:r>
              <a:rPr lang="es-ES" sz="2200" dirty="0" err="1"/>
              <a:t>mengatasi</a:t>
            </a:r>
            <a:r>
              <a:rPr lang="id-ID" sz="2200" dirty="0"/>
              <a:t> permasalahan tersebut</a:t>
            </a:r>
          </a:p>
          <a:p>
            <a:pPr lvl="1" algn="just"/>
            <a:r>
              <a:rPr lang="id-ID" sz="2200" dirty="0"/>
              <a:t>Permasalahan hukum yang dihadapi sebagai alasan pembentukan Raperda sebagai dasar hukum penyelesaian atau solusi permasalahan dalam kehidupan berbangsa, bernegara, dan bermasyarakat</a:t>
            </a:r>
          </a:p>
          <a:p>
            <a:pPr lvl="1" algn="just"/>
            <a:r>
              <a:rPr lang="id-ID" sz="2200" dirty="0"/>
              <a:t>Pertimbangan atau landasan filosofis, sosiologis, yuridis pembentukan Raperda </a:t>
            </a:r>
          </a:p>
          <a:p>
            <a:pPr lvl="1" algn="just"/>
            <a:r>
              <a:rPr lang="id-ID" sz="2200" dirty="0"/>
              <a:t>Sasaran yang akan diwujudkan, ruang lingkup pengaturan, jangkauan, dan arah pengaturan dalam Raperdaterhadap aspek</a:t>
            </a:r>
            <a:endParaRPr lang="es-ES" sz="2200" dirty="0"/>
          </a:p>
        </p:txBody>
      </p:sp>
    </p:spTree>
    <p:extLst>
      <p:ext uri="{BB962C8B-B14F-4D97-AF65-F5344CB8AC3E}">
        <p14:creationId xmlns:p14="http://schemas.microsoft.com/office/powerpoint/2010/main" val="166854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a:xfrm>
            <a:off x="1115616" y="590550"/>
            <a:ext cx="6713934" cy="563563"/>
          </a:xfrm>
        </p:spPr>
        <p:txBody>
          <a:bodyPr/>
          <a:lstStyle/>
          <a:p>
            <a:pPr eaLnBrk="1" hangingPunct="1"/>
            <a:r>
              <a:rPr lang="id-ID" sz="2800" b="0" dirty="0"/>
              <a:t>Syarat Materiil NA</a:t>
            </a:r>
            <a:endParaRPr lang="en-US" sz="2800" b="0" dirty="0"/>
          </a:p>
        </p:txBody>
      </p:sp>
      <p:sp>
        <p:nvSpPr>
          <p:cNvPr id="43010" name="Rectangle 2"/>
          <p:cNvSpPr>
            <a:spLocks noGrp="1" noChangeArrowheads="1"/>
          </p:cNvSpPr>
          <p:nvPr>
            <p:ph idx="1"/>
          </p:nvPr>
        </p:nvSpPr>
        <p:spPr>
          <a:xfrm>
            <a:off x="34924" y="1196752"/>
            <a:ext cx="9109076" cy="5544616"/>
          </a:xfrm>
        </p:spPr>
        <p:txBody>
          <a:bodyPr/>
          <a:lstStyle/>
          <a:p>
            <a:r>
              <a:rPr lang="id-ID" sz="2400" dirty="0"/>
              <a:t>Syarat materiil NA dimuat pada </a:t>
            </a:r>
            <a:r>
              <a:rPr lang="es-ES" sz="2400" dirty="0" err="1"/>
              <a:t>Lampiran</a:t>
            </a:r>
            <a:r>
              <a:rPr lang="es-ES" sz="2400" dirty="0"/>
              <a:t> I UU PPP dan </a:t>
            </a:r>
            <a:r>
              <a:rPr lang="es-ES" sz="2400" dirty="0" err="1"/>
              <a:t>Lampiran</a:t>
            </a:r>
            <a:r>
              <a:rPr lang="es-ES" sz="2400" dirty="0"/>
              <a:t> II </a:t>
            </a:r>
            <a:r>
              <a:rPr lang="es-ES" sz="2400" dirty="0" err="1"/>
              <a:t>Permendagri</a:t>
            </a:r>
            <a:r>
              <a:rPr lang="es-ES" sz="2400" dirty="0"/>
              <a:t> </a:t>
            </a:r>
            <a:r>
              <a:rPr lang="es-ES" sz="2400" dirty="0" err="1"/>
              <a:t>Nomor</a:t>
            </a:r>
            <a:r>
              <a:rPr lang="es-ES" sz="2400" dirty="0"/>
              <a:t> 53 </a:t>
            </a:r>
            <a:r>
              <a:rPr lang="es-ES" sz="2400" dirty="0" err="1"/>
              <a:t>Tahun</a:t>
            </a:r>
            <a:r>
              <a:rPr lang="es-ES" sz="2400" dirty="0"/>
              <a:t> 2011</a:t>
            </a:r>
            <a:r>
              <a:rPr lang="id-ID" sz="2400" dirty="0"/>
              <a:t>, Yaitu:</a:t>
            </a:r>
          </a:p>
          <a:p>
            <a:pPr lvl="1"/>
            <a:r>
              <a:rPr lang="id-ID" sz="2000" dirty="0"/>
              <a:t>Kajian teoritis (asas dan prinsip yang terkait dengan penyusunan norma) dan praktik empiris (kajian terhadap praktik penyelenggaraan, kondisi yang ada, serta permasalahan yang dihadapi masyarakat dan kajian terhadap implikasi penerapan sistem baru yang akan diatur dalam UU atau perda terhadap aspek kehidupan masyarakat dan dampaknya terhadap aspek beban keuangan negara.</a:t>
            </a:r>
          </a:p>
          <a:p>
            <a:pPr marL="457200" lvl="1" indent="0">
              <a:buNone/>
            </a:pPr>
            <a:endParaRPr lang="id-ID" sz="2000" dirty="0"/>
          </a:p>
          <a:p>
            <a:r>
              <a:rPr lang="id-ID" sz="2800" dirty="0"/>
              <a:t>Di samping berkenaan dengan materi muatan, syarat materiil NA berkaitan dengan format yang telah ditentukan pada Lampiran I UU PPP yakni terdiri atas judul, kata pengantar, daftar isi, 4 (empat) bab, daftar pustaka dan lampiran</a:t>
            </a:r>
            <a:endParaRPr lang="es-ES" sz="4800" dirty="0"/>
          </a:p>
        </p:txBody>
      </p:sp>
    </p:spTree>
    <p:extLst>
      <p:ext uri="{BB962C8B-B14F-4D97-AF65-F5344CB8AC3E}">
        <p14:creationId xmlns:p14="http://schemas.microsoft.com/office/powerpoint/2010/main" val="4195729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a:xfrm>
            <a:off x="1115616" y="590550"/>
            <a:ext cx="6713934" cy="563563"/>
          </a:xfrm>
        </p:spPr>
        <p:txBody>
          <a:bodyPr/>
          <a:lstStyle/>
          <a:p>
            <a:pPr eaLnBrk="1" hangingPunct="1"/>
            <a:r>
              <a:rPr lang="id-ID" sz="2800" b="0" dirty="0"/>
              <a:t>Syarat Formal NA</a:t>
            </a:r>
            <a:endParaRPr lang="en-US" sz="2800" b="0" dirty="0"/>
          </a:p>
        </p:txBody>
      </p:sp>
      <p:sp>
        <p:nvSpPr>
          <p:cNvPr id="43010" name="Rectangle 2"/>
          <p:cNvSpPr>
            <a:spLocks noGrp="1" noChangeArrowheads="1"/>
          </p:cNvSpPr>
          <p:nvPr>
            <p:ph idx="1"/>
          </p:nvPr>
        </p:nvSpPr>
        <p:spPr>
          <a:xfrm>
            <a:off x="34924" y="1196752"/>
            <a:ext cx="9109076" cy="5544616"/>
          </a:xfrm>
        </p:spPr>
        <p:txBody>
          <a:bodyPr/>
          <a:lstStyle/>
          <a:p>
            <a:pPr algn="just"/>
            <a:r>
              <a:rPr lang="id-ID" sz="2400" dirty="0"/>
              <a:t>Syarat formal tidak hanya berfokus pada teknik atau tatacara penyusunan </a:t>
            </a:r>
            <a:r>
              <a:rPr lang="fi-FI" sz="2400" dirty="0"/>
              <a:t>NA semata, melainkan meliputi pula prosedur penyusunan dan penggunaan NA</a:t>
            </a:r>
            <a:r>
              <a:rPr lang="id-ID" sz="2400" dirty="0"/>
              <a:t> dalam satu rangkaian kegiatan pembentukan perda hingga perda tersebut disahkan</a:t>
            </a:r>
          </a:p>
          <a:p>
            <a:pPr algn="just"/>
            <a:r>
              <a:rPr lang="id-ID" sz="2400" dirty="0"/>
              <a:t>Oleh karena itu, syarat formal dibagi menjadi:</a:t>
            </a:r>
          </a:p>
          <a:p>
            <a:pPr lvl="1" algn="just"/>
            <a:r>
              <a:rPr lang="id-ID" sz="2200" dirty="0"/>
              <a:t>Syarat formal penyusunan berkaitan dengan aspek penunjang </a:t>
            </a:r>
            <a:r>
              <a:rPr lang="id-ID" sz="2400" dirty="0"/>
              <a:t>untuk menyusun NA, yang meliputi 2 (dua) aspek pokok, yaitu: (a) waktu yang tepat atau ideal untuk menyusun NA; (b) tim penyusun.</a:t>
            </a:r>
          </a:p>
          <a:p>
            <a:pPr lvl="1" algn="just"/>
            <a:r>
              <a:rPr lang="id-ID" sz="2400" dirty="0"/>
              <a:t>Syarat formal penggunaan berkaitan dengan bagaimana mempergunakan NA yang telah disusun tadi dalam proses pembentukan perda.</a:t>
            </a:r>
            <a:endParaRPr lang="es-ES" sz="2400" dirty="0"/>
          </a:p>
        </p:txBody>
      </p:sp>
    </p:spTree>
    <p:extLst>
      <p:ext uri="{BB962C8B-B14F-4D97-AF65-F5344CB8AC3E}">
        <p14:creationId xmlns:p14="http://schemas.microsoft.com/office/powerpoint/2010/main" val="3736109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a:xfrm>
            <a:off x="1115616" y="590550"/>
            <a:ext cx="6713934" cy="563563"/>
          </a:xfrm>
        </p:spPr>
        <p:txBody>
          <a:bodyPr/>
          <a:lstStyle/>
          <a:p>
            <a:pPr eaLnBrk="1" hangingPunct="1"/>
            <a:r>
              <a:rPr lang="id-ID" sz="2800" b="0" dirty="0"/>
              <a:t>Syarat Formal NA</a:t>
            </a:r>
            <a:endParaRPr lang="en-US" sz="2800" b="0" dirty="0"/>
          </a:p>
        </p:txBody>
      </p:sp>
      <p:sp>
        <p:nvSpPr>
          <p:cNvPr id="43010" name="Rectangle 2"/>
          <p:cNvSpPr>
            <a:spLocks noGrp="1" noChangeArrowheads="1"/>
          </p:cNvSpPr>
          <p:nvPr>
            <p:ph idx="1"/>
          </p:nvPr>
        </p:nvSpPr>
        <p:spPr>
          <a:xfrm>
            <a:off x="34924" y="1196752"/>
            <a:ext cx="9109076" cy="5544616"/>
          </a:xfrm>
        </p:spPr>
        <p:txBody>
          <a:bodyPr/>
          <a:lstStyle/>
          <a:p>
            <a:r>
              <a:rPr lang="id-ID" sz="2400" dirty="0"/>
              <a:t>Syarat formal penyusunan memang tidak diatur di dalam UU PPP dan Permendagri Nomor 53 Tahun 2011. Walaupun tidak diatur di dalam peraturan perundang-undangan, bukan berarti syarat ini menjadi tidak penting</a:t>
            </a:r>
            <a:endParaRPr lang="es-ES" sz="2400" dirty="0"/>
          </a:p>
        </p:txBody>
      </p:sp>
    </p:spTree>
    <p:extLst>
      <p:ext uri="{BB962C8B-B14F-4D97-AF65-F5344CB8AC3E}">
        <p14:creationId xmlns:p14="http://schemas.microsoft.com/office/powerpoint/2010/main" val="1838862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a:xfrm>
            <a:off x="1115616" y="590550"/>
            <a:ext cx="6713934" cy="563563"/>
          </a:xfrm>
        </p:spPr>
        <p:txBody>
          <a:bodyPr/>
          <a:lstStyle/>
          <a:p>
            <a:pPr eaLnBrk="1" hangingPunct="1"/>
            <a:r>
              <a:rPr lang="id-ID" sz="2800" b="0" dirty="0"/>
              <a:t>Penutup</a:t>
            </a:r>
            <a:endParaRPr lang="en-US" sz="2800" b="0" dirty="0"/>
          </a:p>
        </p:txBody>
      </p:sp>
      <p:sp>
        <p:nvSpPr>
          <p:cNvPr id="43010" name="Rectangle 2"/>
          <p:cNvSpPr>
            <a:spLocks noGrp="1" noChangeArrowheads="1"/>
          </p:cNvSpPr>
          <p:nvPr>
            <p:ph idx="1"/>
          </p:nvPr>
        </p:nvSpPr>
        <p:spPr>
          <a:xfrm>
            <a:off x="34924" y="1196752"/>
            <a:ext cx="9109076" cy="5544616"/>
          </a:xfrm>
        </p:spPr>
        <p:txBody>
          <a:bodyPr/>
          <a:lstStyle/>
          <a:p>
            <a:r>
              <a:rPr lang="id-ID" sz="2400" dirty="0"/>
              <a:t>Penyusunan NA dalam pembentukan perda memiliki urgensi yang sangat penting untuk menciptakan peraturan daerah yang baik dan berkualitas</a:t>
            </a:r>
          </a:p>
          <a:p>
            <a:r>
              <a:rPr lang="id-ID" sz="2400" dirty="0"/>
              <a:t>Mengingat urgensinya yang sangat vital dalam pembentukan perda diharapkan pembentuk perda (pemerintah daerah dan DPRD) menyusun NA sebelum penyusunan Ranperda.</a:t>
            </a:r>
            <a:endParaRPr lang="id-ID" sz="2400" dirty="0">
              <a:latin typeface="Tw Cen MT" pitchFamily="34" charset="0"/>
            </a:endParaRPr>
          </a:p>
        </p:txBody>
      </p:sp>
    </p:spTree>
    <p:extLst>
      <p:ext uri="{BB962C8B-B14F-4D97-AF65-F5344CB8AC3E}">
        <p14:creationId xmlns:p14="http://schemas.microsoft.com/office/powerpoint/2010/main" val="3138518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p:txBody>
          <a:bodyPr/>
          <a:lstStyle/>
          <a:p>
            <a:pPr eaLnBrk="1" hangingPunct="1"/>
            <a:r>
              <a:rPr lang="id-ID" sz="2800" dirty="0"/>
              <a:t>Pengantar</a:t>
            </a:r>
            <a:endParaRPr lang="en-US" sz="2800" dirty="0"/>
          </a:p>
        </p:txBody>
      </p:sp>
      <p:sp>
        <p:nvSpPr>
          <p:cNvPr id="43010" name="Rectangle 2"/>
          <p:cNvSpPr>
            <a:spLocks noGrp="1" noChangeArrowheads="1"/>
          </p:cNvSpPr>
          <p:nvPr>
            <p:ph idx="1"/>
          </p:nvPr>
        </p:nvSpPr>
        <p:spPr>
          <a:xfrm>
            <a:off x="34924" y="1196752"/>
            <a:ext cx="9109076" cy="5544616"/>
          </a:xfrm>
        </p:spPr>
        <p:txBody>
          <a:bodyPr/>
          <a:lstStyle/>
          <a:p>
            <a:r>
              <a:rPr lang="pt-BR" sz="2200" dirty="0"/>
              <a:t>Idealnya keberadaan perda berbanding lurus dari sisi kuantitas dan</a:t>
            </a:r>
            <a:r>
              <a:rPr lang="id-ID" sz="2200" dirty="0"/>
              <a:t> </a:t>
            </a:r>
            <a:r>
              <a:rPr lang="sv-SE" sz="2200" dirty="0"/>
              <a:t>kualitas</a:t>
            </a:r>
            <a:endParaRPr lang="id-ID" sz="2200" dirty="0"/>
          </a:p>
          <a:p>
            <a:r>
              <a:rPr lang="sv-SE" sz="2200" dirty="0"/>
              <a:t>Namun, realitanya saat ini </a:t>
            </a:r>
            <a:r>
              <a:rPr lang="sv-SE" sz="2200" b="1" dirty="0"/>
              <a:t>tidak sedikit perda </a:t>
            </a:r>
            <a:r>
              <a:rPr lang="sv-SE" sz="2200" dirty="0"/>
              <a:t>yang kualitasnya masih</a:t>
            </a:r>
            <a:r>
              <a:rPr lang="id-ID" sz="2200" dirty="0"/>
              <a:t> </a:t>
            </a:r>
            <a:r>
              <a:rPr lang="sv-SE" sz="2200" dirty="0"/>
              <a:t>sangat jauh untuk dapat dikatakan baik atau sering iistilahkan dengan </a:t>
            </a:r>
            <a:r>
              <a:rPr lang="sv-SE" sz="2200" b="1" dirty="0"/>
              <a:t>“perda</a:t>
            </a:r>
            <a:r>
              <a:rPr lang="id-ID" sz="2200" b="1" dirty="0"/>
              <a:t> bermasalah</a:t>
            </a:r>
            <a:r>
              <a:rPr lang="id-ID" sz="2200" dirty="0"/>
              <a:t>”</a:t>
            </a:r>
          </a:p>
          <a:p>
            <a:r>
              <a:rPr lang="id-ID" sz="2200" dirty="0"/>
              <a:t>Perda dikatakan bermasalah manakala </a:t>
            </a:r>
            <a:r>
              <a:rPr lang="id-ID" sz="2200" b="1" i="1" dirty="0"/>
              <a:t>pertama</a:t>
            </a:r>
            <a:r>
              <a:rPr lang="id-ID" sz="2200" i="1" dirty="0"/>
              <a:t>, </a:t>
            </a:r>
            <a:r>
              <a:rPr lang="id-ID" sz="2200" dirty="0"/>
              <a:t>perda bertentangan dengan peraturan yang lebih tinggi dan/atau bertentangan dengan kepentingan umum; </a:t>
            </a:r>
            <a:r>
              <a:rPr lang="id-ID" sz="2200" b="1" i="1" dirty="0"/>
              <a:t>kedua</a:t>
            </a:r>
            <a:r>
              <a:rPr lang="id-ID" sz="2200" dirty="0"/>
              <a:t>, dalam pelaksanaannya tidak berlaku efektif ditengah masyarakat; </a:t>
            </a:r>
            <a:r>
              <a:rPr lang="id-ID" sz="2200" b="1" i="1" dirty="0"/>
              <a:t>ketiga</a:t>
            </a:r>
            <a:r>
              <a:rPr lang="id-ID" sz="2200" b="1" dirty="0"/>
              <a:t>,</a:t>
            </a:r>
            <a:r>
              <a:rPr lang="id-ID" sz="2200" dirty="0"/>
              <a:t>mendapatkan penolakan dari masyarakat baik karena dianggap tidak berpihak kepada masyarakat; </a:t>
            </a:r>
            <a:r>
              <a:rPr lang="id-ID" sz="2200" b="1" i="1" dirty="0"/>
              <a:t>keempat</a:t>
            </a:r>
            <a:r>
              <a:rPr lang="id-ID" sz="2200" b="1" dirty="0"/>
              <a:t>, </a:t>
            </a:r>
            <a:r>
              <a:rPr lang="id-ID" sz="2200" dirty="0"/>
              <a:t>perda tidak mendukung upaya </a:t>
            </a:r>
            <a:r>
              <a:rPr lang="nb-NO" sz="2200" dirty="0"/>
              <a:t>menciptakan iklim usaha dan investasi yang kondusif di daerah.</a:t>
            </a:r>
            <a:endParaRPr lang="id-ID" sz="2200" dirty="0">
              <a:latin typeface="Tw Cen MT" pitchFamily="34" charset="0"/>
            </a:endParaRPr>
          </a:p>
        </p:txBody>
      </p:sp>
    </p:spTree>
    <p:extLst>
      <p:ext uri="{BB962C8B-B14F-4D97-AF65-F5344CB8AC3E}">
        <p14:creationId xmlns:p14="http://schemas.microsoft.com/office/powerpoint/2010/main" val="2485087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p:txBody>
          <a:bodyPr/>
          <a:lstStyle/>
          <a:p>
            <a:pPr eaLnBrk="1" hangingPunct="1"/>
            <a:r>
              <a:rPr lang="id-ID" sz="2800" dirty="0"/>
              <a:t>Definisi</a:t>
            </a:r>
            <a:endParaRPr lang="en-US" sz="2800" dirty="0"/>
          </a:p>
        </p:txBody>
      </p:sp>
      <p:sp>
        <p:nvSpPr>
          <p:cNvPr id="43010" name="Rectangle 2"/>
          <p:cNvSpPr>
            <a:spLocks noGrp="1" noChangeArrowheads="1"/>
          </p:cNvSpPr>
          <p:nvPr>
            <p:ph idx="1"/>
          </p:nvPr>
        </p:nvSpPr>
        <p:spPr>
          <a:xfrm>
            <a:off x="34924" y="1196752"/>
            <a:ext cx="9109076" cy="5544616"/>
          </a:xfrm>
        </p:spPr>
        <p:txBody>
          <a:bodyPr/>
          <a:lstStyle/>
          <a:p>
            <a:pPr marL="0" indent="0" algn="just">
              <a:buNone/>
            </a:pPr>
            <a:r>
              <a:rPr lang="id-ID" dirty="0"/>
              <a:t>Naskah Akademik adalah naskah hasil penelitian atau pengkajian hukum dan hasil penelitian lainnya terhadap suatu masalah tertentu yang dapat dipertanggungjawabkan secara ilmiah mengenai pengaturan masalah tersebut dalam suatu Rancangan Undang-Undang, Rancangan Peraturan Daerah Provinsi, atau Rancangan Peraturan Daerah Kabupaten/Kota sebagai solusi terhadap permasalahan dan kebutuhan hukum masyarakat  (Pasal 1, ayat (11) UU PPP)</a:t>
            </a:r>
            <a:endParaRPr lang="id-ID" dirty="0">
              <a:latin typeface="Tw Cen MT" pitchFamily="34" charset="0"/>
            </a:endParaRPr>
          </a:p>
        </p:txBody>
      </p:sp>
    </p:spTree>
    <p:extLst>
      <p:ext uri="{BB962C8B-B14F-4D97-AF65-F5344CB8AC3E}">
        <p14:creationId xmlns:p14="http://schemas.microsoft.com/office/powerpoint/2010/main" val="1544054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p:txBody>
          <a:bodyPr/>
          <a:lstStyle/>
          <a:p>
            <a:pPr eaLnBrk="1" hangingPunct="1"/>
            <a:r>
              <a:rPr lang="id-ID" sz="2800" dirty="0"/>
              <a:t>Definisi</a:t>
            </a:r>
            <a:endParaRPr lang="en-US" sz="2800" dirty="0"/>
          </a:p>
        </p:txBody>
      </p:sp>
      <p:sp>
        <p:nvSpPr>
          <p:cNvPr id="43010" name="Rectangle 2"/>
          <p:cNvSpPr>
            <a:spLocks noGrp="1" noChangeArrowheads="1"/>
          </p:cNvSpPr>
          <p:nvPr>
            <p:ph idx="1"/>
          </p:nvPr>
        </p:nvSpPr>
        <p:spPr>
          <a:xfrm>
            <a:off x="34924" y="1196752"/>
            <a:ext cx="9109076" cy="5544616"/>
          </a:xfrm>
        </p:spPr>
        <p:txBody>
          <a:bodyPr/>
          <a:lstStyle/>
          <a:p>
            <a:pPr marL="0" indent="0">
              <a:buNone/>
            </a:pPr>
            <a:r>
              <a:rPr lang="id-ID" dirty="0"/>
              <a:t>Naskah Akademik adalah naskah hasil penelitian atau pengkajian hukum dan hasil penelitian lainnya terhadap suatu masalah tertentu yang dapat dipertanggungjawabkan secara ilmiah mengenai pengaturan masalah tersebut dalam Rancangan Perda Provinsi atau Perda Kabupaten/Kota sebagai solusi terhadap permasalahan dan kebutuhan hukum masyarakat (Pasal 1 ayat (15) Permendagri No 53 Tahun 2015)</a:t>
            </a:r>
            <a:endParaRPr lang="id-ID" dirty="0">
              <a:latin typeface="Tw Cen MT" pitchFamily="34" charset="0"/>
            </a:endParaRPr>
          </a:p>
        </p:txBody>
      </p:sp>
    </p:spTree>
    <p:extLst>
      <p:ext uri="{BB962C8B-B14F-4D97-AF65-F5344CB8AC3E}">
        <p14:creationId xmlns:p14="http://schemas.microsoft.com/office/powerpoint/2010/main" val="1936832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p:txBody>
          <a:bodyPr/>
          <a:lstStyle/>
          <a:p>
            <a:pPr eaLnBrk="1" hangingPunct="1"/>
            <a:r>
              <a:rPr lang="id-ID" sz="2800" dirty="0"/>
              <a:t>Definisi</a:t>
            </a:r>
            <a:endParaRPr lang="en-US" sz="2800" dirty="0"/>
          </a:p>
        </p:txBody>
      </p:sp>
      <p:sp>
        <p:nvSpPr>
          <p:cNvPr id="43010" name="Rectangle 2"/>
          <p:cNvSpPr>
            <a:spLocks noGrp="1" noChangeArrowheads="1"/>
          </p:cNvSpPr>
          <p:nvPr>
            <p:ph idx="1"/>
          </p:nvPr>
        </p:nvSpPr>
        <p:spPr>
          <a:xfrm>
            <a:off x="34924" y="1196752"/>
            <a:ext cx="9109076" cy="5544616"/>
          </a:xfrm>
        </p:spPr>
        <p:txBody>
          <a:bodyPr/>
          <a:lstStyle/>
          <a:p>
            <a:pPr algn="just"/>
            <a:r>
              <a:rPr lang="id-ID" dirty="0"/>
              <a:t>Konsepsi pengaturan masalah (obyek perundang-undangan) secara teoritis dan sosiologis (Aan Eko Widiarto, 2007 )</a:t>
            </a:r>
          </a:p>
          <a:p>
            <a:pPr algn="just"/>
            <a:r>
              <a:rPr lang="id-ID" dirty="0"/>
              <a:t>Naskah yang disusun sebagai hasil kegiatan penelitian yang bersifat akademis sesuai dengan prinsip-prinsip ilmu pengetahuan yang rasional, kritis, objektif, dan impersonal (Jimly Asshidqie, 2010)</a:t>
            </a:r>
          </a:p>
          <a:p>
            <a:pPr algn="just"/>
            <a:endParaRPr lang="id-ID" dirty="0"/>
          </a:p>
          <a:p>
            <a:pPr marL="0" indent="0" algn="just">
              <a:buNone/>
            </a:pPr>
            <a:endParaRPr lang="id-ID" dirty="0">
              <a:latin typeface="Tw Cen MT" pitchFamily="34" charset="0"/>
            </a:endParaRPr>
          </a:p>
        </p:txBody>
      </p:sp>
    </p:spTree>
    <p:extLst>
      <p:ext uri="{BB962C8B-B14F-4D97-AF65-F5344CB8AC3E}">
        <p14:creationId xmlns:p14="http://schemas.microsoft.com/office/powerpoint/2010/main" val="3963781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p:txBody>
          <a:bodyPr/>
          <a:lstStyle/>
          <a:p>
            <a:pPr eaLnBrk="1" hangingPunct="1"/>
            <a:r>
              <a:rPr lang="id-ID" sz="2800" dirty="0"/>
              <a:t>Urgensi NA</a:t>
            </a:r>
            <a:endParaRPr lang="en-US" sz="2800" dirty="0"/>
          </a:p>
        </p:txBody>
      </p:sp>
      <p:sp>
        <p:nvSpPr>
          <p:cNvPr id="43010" name="Rectangle 2"/>
          <p:cNvSpPr>
            <a:spLocks noGrp="1" noChangeArrowheads="1"/>
          </p:cNvSpPr>
          <p:nvPr>
            <p:ph idx="1"/>
          </p:nvPr>
        </p:nvSpPr>
        <p:spPr>
          <a:xfrm>
            <a:off x="34924" y="1196752"/>
            <a:ext cx="9109076" cy="5544616"/>
          </a:xfrm>
        </p:spPr>
        <p:txBody>
          <a:bodyPr/>
          <a:lstStyle/>
          <a:p>
            <a:r>
              <a:rPr lang="fi-FI" dirty="0"/>
              <a:t>NA sebagai media harmonisasi dan sinkronisasi pertemuan konsep</a:t>
            </a:r>
            <a:r>
              <a:rPr lang="id-ID" dirty="0"/>
              <a:t> hukum negara (</a:t>
            </a:r>
            <a:r>
              <a:rPr lang="id-ID" i="1" dirty="0"/>
              <a:t>state law</a:t>
            </a:r>
            <a:r>
              <a:rPr lang="id-ID" dirty="0"/>
              <a:t>) dan hukum yang hidup dalam masyarakat, </a:t>
            </a:r>
            <a:endParaRPr lang="id-ID" b="1" dirty="0"/>
          </a:p>
          <a:p>
            <a:r>
              <a:rPr lang="id-ID" dirty="0"/>
              <a:t>NA sebagai media nyata partisipasi masyarakat untuk mewujudkan penerimaan dan keberlakuan hukum, </a:t>
            </a:r>
          </a:p>
          <a:p>
            <a:r>
              <a:rPr lang="id-ID" dirty="0"/>
              <a:t>NA sebagai rekomendasi hasil pemikiran ilmiah yang sistematik dan komprehensif tentang substansi Raperda,</a:t>
            </a:r>
          </a:p>
          <a:p>
            <a:r>
              <a:rPr lang="id-ID" dirty="0"/>
              <a:t>NA sebagai dokumen </a:t>
            </a:r>
            <a:r>
              <a:rPr lang="fi-FI" dirty="0"/>
              <a:t>kebijakan kontrol masyarakat terhadap pelaksanaan suatu perda</a:t>
            </a:r>
            <a:endParaRPr lang="id-ID" dirty="0"/>
          </a:p>
          <a:p>
            <a:pPr marL="0" indent="0" algn="just">
              <a:buNone/>
            </a:pPr>
            <a:endParaRPr lang="id-ID" dirty="0">
              <a:latin typeface="Tw Cen MT" pitchFamily="34" charset="0"/>
            </a:endParaRPr>
          </a:p>
        </p:txBody>
      </p:sp>
    </p:spTree>
    <p:extLst>
      <p:ext uri="{BB962C8B-B14F-4D97-AF65-F5344CB8AC3E}">
        <p14:creationId xmlns:p14="http://schemas.microsoft.com/office/powerpoint/2010/main" val="2035723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p:txBody>
          <a:bodyPr/>
          <a:lstStyle/>
          <a:p>
            <a:pPr eaLnBrk="1" hangingPunct="1"/>
            <a:r>
              <a:rPr lang="id-ID" sz="2800" dirty="0"/>
              <a:t>AAPPP</a:t>
            </a:r>
            <a:endParaRPr lang="en-US" sz="2800" dirty="0"/>
          </a:p>
        </p:txBody>
      </p:sp>
      <p:sp>
        <p:nvSpPr>
          <p:cNvPr id="43010" name="Rectangle 2"/>
          <p:cNvSpPr>
            <a:spLocks noGrp="1" noChangeArrowheads="1"/>
          </p:cNvSpPr>
          <p:nvPr>
            <p:ph idx="1"/>
          </p:nvPr>
        </p:nvSpPr>
        <p:spPr>
          <a:xfrm>
            <a:off x="34924" y="1196752"/>
            <a:ext cx="9109076" cy="5544616"/>
          </a:xfrm>
        </p:spPr>
        <p:txBody>
          <a:bodyPr/>
          <a:lstStyle/>
          <a:p>
            <a:r>
              <a:rPr lang="id-ID" sz="2200" dirty="0"/>
              <a:t>NA juga mengkaji berbagai aspek berkenaan dengan dasar-dasar pembentukan peraturan perundang-undangan yang baik (dasar yuridis, sosiologis, filosofis dan teknik perancangan) serta asas-asas pembentukan peraturan perundang-undangan (AAPPP). </a:t>
            </a:r>
          </a:p>
          <a:p>
            <a:r>
              <a:rPr lang="id-ID" sz="2200" dirty="0"/>
              <a:t>AAPPP memiliki dua fungsi utama, yaitu: </a:t>
            </a:r>
          </a:p>
          <a:p>
            <a:pPr lvl="1"/>
            <a:r>
              <a:rPr lang="id-ID" sz="2000" dirty="0"/>
              <a:t>Sebagai pedoman pembentukan; Fungsi pertama meletakan AAPPP sebagai pondasi atau dasar untuk menghasilkan peraturan perundang-undangan yang baik. Kata “baik” </a:t>
            </a:r>
            <a:r>
              <a:rPr lang="it-IT" sz="2000" dirty="0"/>
              <a:t>di sini maksudnya dilihat dari aspek formil maupun aspek materiil.</a:t>
            </a:r>
            <a:endParaRPr lang="id-ID" sz="2000" dirty="0"/>
          </a:p>
          <a:p>
            <a:pPr lvl="1"/>
            <a:r>
              <a:rPr lang="id-ID" sz="2200" dirty="0"/>
              <a:t>Sebagai dasar pengujian. Fungsi kedua meletakan AAPPP sebagai acuan atau dasar untuk </a:t>
            </a:r>
            <a:r>
              <a:rPr lang="sv-SE" sz="2200" dirty="0"/>
              <a:t>menguji peraturan perundang-undangan, karena peraturan perundangundangan</a:t>
            </a:r>
            <a:r>
              <a:rPr lang="id-ID" sz="2200" dirty="0"/>
              <a:t> yang baik tadi dapat dilihat dari aspek formil dan materiil maka pengujiannya dapat pula dilakukan terhadap aspek formil dan materiil suatu peraturan perundang-undangan</a:t>
            </a:r>
            <a:endParaRPr lang="id-ID" sz="2200" dirty="0">
              <a:latin typeface="Tw Cen MT" pitchFamily="34" charset="0"/>
            </a:endParaRPr>
          </a:p>
        </p:txBody>
      </p:sp>
    </p:spTree>
    <p:extLst>
      <p:ext uri="{BB962C8B-B14F-4D97-AF65-F5344CB8AC3E}">
        <p14:creationId xmlns:p14="http://schemas.microsoft.com/office/powerpoint/2010/main" val="4024304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p:txBody>
          <a:bodyPr/>
          <a:lstStyle/>
          <a:p>
            <a:pPr eaLnBrk="1" hangingPunct="1"/>
            <a:r>
              <a:rPr lang="id-ID" sz="2800" dirty="0"/>
              <a:t>Dasar Hukum Penyusunan NA</a:t>
            </a:r>
            <a:endParaRPr lang="en-US" sz="2800" dirty="0"/>
          </a:p>
        </p:txBody>
      </p:sp>
      <p:sp>
        <p:nvSpPr>
          <p:cNvPr id="43010" name="Rectangle 2"/>
          <p:cNvSpPr>
            <a:spLocks noGrp="1" noChangeArrowheads="1"/>
          </p:cNvSpPr>
          <p:nvPr>
            <p:ph idx="1"/>
          </p:nvPr>
        </p:nvSpPr>
        <p:spPr>
          <a:xfrm>
            <a:off x="34924" y="1196752"/>
            <a:ext cx="9109076" cy="5544616"/>
          </a:xfrm>
        </p:spPr>
        <p:txBody>
          <a:bodyPr/>
          <a:lstStyle/>
          <a:p>
            <a:r>
              <a:rPr lang="id-ID" dirty="0"/>
              <a:t>Undang-Undang Nomor 12 Tahun 2011 tentang Pembentukan Peraturan Perundang-undangan (selanjutnya disebut UUPPP) </a:t>
            </a:r>
          </a:p>
          <a:p>
            <a:r>
              <a:rPr lang="id-ID" dirty="0"/>
              <a:t>Peraturan Menteri Dalam Negeri Nomor 53 Tahun 2011 tentang Pembentukan Produk Hukum Daerah (Permendagri Nomor 53 Tahun 2011).</a:t>
            </a:r>
            <a:endParaRPr lang="id-ID" dirty="0">
              <a:latin typeface="Tw Cen MT" pitchFamily="34" charset="0"/>
            </a:endParaRPr>
          </a:p>
        </p:txBody>
      </p:sp>
    </p:spTree>
    <p:extLst>
      <p:ext uri="{BB962C8B-B14F-4D97-AF65-F5344CB8AC3E}">
        <p14:creationId xmlns:p14="http://schemas.microsoft.com/office/powerpoint/2010/main" val="943033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p:txBody>
          <a:bodyPr/>
          <a:lstStyle/>
          <a:p>
            <a:pPr eaLnBrk="1" hangingPunct="1"/>
            <a:r>
              <a:rPr lang="id-ID" sz="2800" b="0" dirty="0"/>
              <a:t>Naskah Akademik</a:t>
            </a:r>
            <a:endParaRPr lang="en-US" sz="2800" b="0" dirty="0"/>
          </a:p>
        </p:txBody>
      </p:sp>
      <p:sp>
        <p:nvSpPr>
          <p:cNvPr id="43010" name="Rectangle 2"/>
          <p:cNvSpPr>
            <a:spLocks noGrp="1" noChangeArrowheads="1"/>
          </p:cNvSpPr>
          <p:nvPr>
            <p:ph idx="1"/>
          </p:nvPr>
        </p:nvSpPr>
        <p:spPr>
          <a:xfrm>
            <a:off x="34924" y="1196752"/>
            <a:ext cx="9109076" cy="5544616"/>
          </a:xfrm>
        </p:spPr>
        <p:txBody>
          <a:bodyPr/>
          <a:lstStyle/>
          <a:p>
            <a:r>
              <a:rPr lang="id-ID" dirty="0">
                <a:latin typeface="Tw Cen MT" pitchFamily="34" charset="0"/>
              </a:rPr>
              <a:t>Keberadaan NA dalam pembentukan perda diatur </a:t>
            </a:r>
            <a:r>
              <a:rPr lang="pt-BR" dirty="0"/>
              <a:t>dalam Pasal 56 ayat (2)</a:t>
            </a:r>
            <a:r>
              <a:rPr lang="id-ID" dirty="0"/>
              <a:t> </a:t>
            </a:r>
            <a:r>
              <a:rPr lang="id-ID" dirty="0">
                <a:latin typeface="Tw Cen MT" pitchFamily="34" charset="0"/>
              </a:rPr>
              <a:t>UU PPP, yang berbunyi: “Rancangan Peraturan Daerah Provinsi sebagaimana dimaksud pada ayat (1) disertai dengan penjelasan atau keterangan dan/atau Naskah Akademik”.</a:t>
            </a:r>
          </a:p>
          <a:p>
            <a:pPr>
              <a:lnSpc>
                <a:spcPct val="80000"/>
              </a:lnSpc>
              <a:buFont typeface="Arial" panose="020B0604020202020204" pitchFamily="34" charset="0"/>
              <a:buChar char="•"/>
            </a:pPr>
            <a:endParaRPr lang="id-ID" dirty="0">
              <a:latin typeface="Tw Cen MT" pitchFamily="34" charset="0"/>
            </a:endParaRPr>
          </a:p>
        </p:txBody>
      </p:sp>
    </p:spTree>
    <p:extLst>
      <p:ext uri="{BB962C8B-B14F-4D97-AF65-F5344CB8AC3E}">
        <p14:creationId xmlns:p14="http://schemas.microsoft.com/office/powerpoint/2010/main" val="727856147"/>
      </p:ext>
    </p:extLst>
  </p:cSld>
  <p:clrMapOvr>
    <a:masterClrMapping/>
  </p:clrMapOvr>
</p:sld>
</file>

<file path=ppt/theme/theme1.xml><?xml version="1.0" encoding="utf-8"?>
<a:theme xmlns:a="http://schemas.openxmlformats.org/drawingml/2006/main" name="1_170Gp_natural_light">
  <a:themeElements>
    <a:clrScheme name="170Gp_natural_light 2">
      <a:dk1>
        <a:srgbClr val="000000"/>
      </a:dk1>
      <a:lt1>
        <a:srgbClr val="FFFFFF"/>
      </a:lt1>
      <a:dk2>
        <a:srgbClr val="333399"/>
      </a:dk2>
      <a:lt2>
        <a:srgbClr val="C0C0C0"/>
      </a:lt2>
      <a:accent1>
        <a:srgbClr val="2EA9B6"/>
      </a:accent1>
      <a:accent2>
        <a:srgbClr val="F1900F"/>
      </a:accent2>
      <a:accent3>
        <a:srgbClr val="FFFFFF"/>
      </a:accent3>
      <a:accent4>
        <a:srgbClr val="000000"/>
      </a:accent4>
      <a:accent5>
        <a:srgbClr val="ADD1D7"/>
      </a:accent5>
      <a:accent6>
        <a:srgbClr val="DA820C"/>
      </a:accent6>
      <a:hlink>
        <a:srgbClr val="CC3300"/>
      </a:hlink>
      <a:folHlink>
        <a:srgbClr val="0066CC"/>
      </a:folHlink>
    </a:clrScheme>
    <a:fontScheme name="170Gp_natural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70Gp_natural_light 1">
        <a:dk1>
          <a:srgbClr val="000000"/>
        </a:dk1>
        <a:lt1>
          <a:srgbClr val="FFFFFF"/>
        </a:lt1>
        <a:dk2>
          <a:srgbClr val="632769"/>
        </a:dk2>
        <a:lt2>
          <a:srgbClr val="DDDDDD"/>
        </a:lt2>
        <a:accent1>
          <a:srgbClr val="8B8DE1"/>
        </a:accent1>
        <a:accent2>
          <a:srgbClr val="FF997D"/>
        </a:accent2>
        <a:accent3>
          <a:srgbClr val="FFFFFF"/>
        </a:accent3>
        <a:accent4>
          <a:srgbClr val="000000"/>
        </a:accent4>
        <a:accent5>
          <a:srgbClr val="C4C5EE"/>
        </a:accent5>
        <a:accent6>
          <a:srgbClr val="E78A71"/>
        </a:accent6>
        <a:hlink>
          <a:srgbClr val="58AFD2"/>
        </a:hlink>
        <a:folHlink>
          <a:srgbClr val="BFDF63"/>
        </a:folHlink>
      </a:clrScheme>
      <a:clrMap bg1="lt1" tx1="dk1" bg2="lt2" tx2="dk2" accent1="accent1" accent2="accent2" accent3="accent3" accent4="accent4" accent5="accent5" accent6="accent6" hlink="hlink" folHlink="folHlink"/>
    </a:extraClrScheme>
    <a:extraClrScheme>
      <a:clrScheme name="170Gp_natural_light 2">
        <a:dk1>
          <a:srgbClr val="000000"/>
        </a:dk1>
        <a:lt1>
          <a:srgbClr val="FFFFFF"/>
        </a:lt1>
        <a:dk2>
          <a:srgbClr val="333399"/>
        </a:dk2>
        <a:lt2>
          <a:srgbClr val="C0C0C0"/>
        </a:lt2>
        <a:accent1>
          <a:srgbClr val="2EA9B6"/>
        </a:accent1>
        <a:accent2>
          <a:srgbClr val="F1900F"/>
        </a:accent2>
        <a:accent3>
          <a:srgbClr val="FFFFFF"/>
        </a:accent3>
        <a:accent4>
          <a:srgbClr val="000000"/>
        </a:accent4>
        <a:accent5>
          <a:srgbClr val="ADD1D7"/>
        </a:accent5>
        <a:accent6>
          <a:srgbClr val="DA820C"/>
        </a:accent6>
        <a:hlink>
          <a:srgbClr val="CC3300"/>
        </a:hlink>
        <a:folHlink>
          <a:srgbClr val="0066CC"/>
        </a:folHlink>
      </a:clrScheme>
      <a:clrMap bg1="lt1" tx1="dk1" bg2="lt2" tx2="dk2" accent1="accent1" accent2="accent2" accent3="accent3" accent4="accent4" accent5="accent5" accent6="accent6" hlink="hlink" folHlink="folHlink"/>
    </a:extraClrScheme>
    <a:extraClrScheme>
      <a:clrScheme name="170Gp_natural_light 3">
        <a:dk1>
          <a:srgbClr val="000000"/>
        </a:dk1>
        <a:lt1>
          <a:srgbClr val="FFFFFF"/>
        </a:lt1>
        <a:dk2>
          <a:srgbClr val="26728A"/>
        </a:dk2>
        <a:lt2>
          <a:srgbClr val="DDDDDD"/>
        </a:lt2>
        <a:accent1>
          <a:srgbClr val="E29B3C"/>
        </a:accent1>
        <a:accent2>
          <a:srgbClr val="B2B2B2"/>
        </a:accent2>
        <a:accent3>
          <a:srgbClr val="FFFFFF"/>
        </a:accent3>
        <a:accent4>
          <a:srgbClr val="000000"/>
        </a:accent4>
        <a:accent5>
          <a:srgbClr val="EECBAF"/>
        </a:accent5>
        <a:accent6>
          <a:srgbClr val="A1A1A1"/>
        </a:accent6>
        <a:hlink>
          <a:srgbClr val="7DA0D3"/>
        </a:hlink>
        <a:folHlink>
          <a:srgbClr val="B2E38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7288</TotalTime>
  <Words>1221</Words>
  <Application>Microsoft Office PowerPoint</Application>
  <PresentationFormat>On-screen Show (4:3)</PresentationFormat>
  <Paragraphs>67</Paragraphs>
  <Slides>17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3" baseType="lpstr">
      <vt:lpstr>Arial</vt:lpstr>
      <vt:lpstr>Rockwell</vt:lpstr>
      <vt:lpstr>Tw Cen MT</vt:lpstr>
      <vt:lpstr>Wingdings</vt:lpstr>
      <vt:lpstr>1_170Gp_natural_light</vt:lpstr>
      <vt:lpstr>Image</vt:lpstr>
      <vt:lpstr>PowerPoint Presentation</vt:lpstr>
      <vt:lpstr>Pengantar</vt:lpstr>
      <vt:lpstr>Definisi</vt:lpstr>
      <vt:lpstr>Definisi</vt:lpstr>
      <vt:lpstr>Definisi</vt:lpstr>
      <vt:lpstr>Urgensi NA</vt:lpstr>
      <vt:lpstr>AAPPP</vt:lpstr>
      <vt:lpstr>Dasar Hukum Penyusunan NA</vt:lpstr>
      <vt:lpstr>Naskah Akademik</vt:lpstr>
      <vt:lpstr>Sistematika Naskah Akademik</vt:lpstr>
      <vt:lpstr>Waktu Penyusunan Naskah Akademik</vt:lpstr>
      <vt:lpstr>Naskah Akademik Berkualitas</vt:lpstr>
      <vt:lpstr>Syarat Materiil NA</vt:lpstr>
      <vt:lpstr>Syarat Materiil NA</vt:lpstr>
      <vt:lpstr>Syarat Formal NA</vt:lpstr>
      <vt:lpstr>Syarat Formal NA</vt:lpstr>
      <vt:lpstr>Penutup</vt:lpstr>
    </vt:vector>
  </TitlesOfParts>
  <Company>SATELLITE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PENGELOLAAN KEUANGAN DAERAH</dc:title>
  <dc:creator>AMAN SUDARTO</dc:creator>
  <cp:lastModifiedBy>ASUS</cp:lastModifiedBy>
  <cp:revision>417</cp:revision>
  <dcterms:created xsi:type="dcterms:W3CDTF">2006-06-13T14:09:59Z</dcterms:created>
  <dcterms:modified xsi:type="dcterms:W3CDTF">2021-04-29T07:20:37Z</dcterms:modified>
</cp:coreProperties>
</file>