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24"/>
  </p:notesMasterIdLst>
  <p:handoutMasterIdLst>
    <p:handoutMasterId r:id="rId25"/>
  </p:handoutMasterIdLst>
  <p:sldIdLst>
    <p:sldId id="381" r:id="rId2"/>
    <p:sldId id="458" r:id="rId3"/>
    <p:sldId id="459" r:id="rId4"/>
    <p:sldId id="460" r:id="rId5"/>
    <p:sldId id="461" r:id="rId6"/>
    <p:sldId id="462" r:id="rId7"/>
    <p:sldId id="463" r:id="rId8"/>
    <p:sldId id="464" r:id="rId9"/>
    <p:sldId id="465" r:id="rId10"/>
    <p:sldId id="466" r:id="rId11"/>
    <p:sldId id="482" r:id="rId12"/>
    <p:sldId id="467" r:id="rId13"/>
    <p:sldId id="483" r:id="rId14"/>
    <p:sldId id="484" r:id="rId15"/>
    <p:sldId id="468" r:id="rId16"/>
    <p:sldId id="469" r:id="rId17"/>
    <p:sldId id="470" r:id="rId18"/>
    <p:sldId id="471" r:id="rId19"/>
    <p:sldId id="472" r:id="rId20"/>
    <p:sldId id="473" r:id="rId21"/>
    <p:sldId id="474" r:id="rId22"/>
    <p:sldId id="433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0000"/>
    <a:srgbClr val="0000FF"/>
    <a:srgbClr val="DDDDDD"/>
    <a:srgbClr val="C0C0C0"/>
    <a:srgbClr val="333333"/>
    <a:srgbClr val="000066"/>
    <a:srgbClr val="96969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280" autoAdjust="0"/>
  </p:normalViewPr>
  <p:slideViewPr>
    <p:cSldViewPr>
      <p:cViewPr varScale="1">
        <p:scale>
          <a:sx n="60" d="100"/>
          <a:sy n="60" d="100"/>
        </p:scale>
        <p:origin x="1388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00500F-122C-4B91-A0B6-92810EA5AEA3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2FD231BB-9575-49AD-A31A-0D6FB6E29DAE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id-ID" b="1" i="0" u="none" strike="noStrike" cap="none" normalizeH="0" baseline="0">
              <a:ln>
                <a:noFill/>
              </a:ln>
              <a:solidFill>
                <a:srgbClr val="FF0066"/>
              </a:solidFill>
              <a:effectLst/>
              <a:latin typeface="Verdana" pitchFamily="34" charset="0"/>
              <a:cs typeface="Arial" charset="0"/>
            </a:rPr>
            <a:t>IMPLEMENTASI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id-ID" b="1" i="0" u="none" strike="noStrike" cap="none" normalizeH="0" baseline="0">
              <a:ln>
                <a:noFill/>
              </a:ln>
              <a:solidFill>
                <a:srgbClr val="FF0066"/>
              </a:solidFill>
              <a:effectLst/>
              <a:latin typeface="Verdana" pitchFamily="34" charset="0"/>
              <a:cs typeface="Arial" charset="0"/>
            </a:rPr>
            <a:t>KEBIJAKAN</a:t>
          </a:r>
        </a:p>
      </dgm:t>
    </dgm:pt>
    <dgm:pt modelId="{583332E9-C690-48B8-8417-5400EB4312BC}" type="parTrans" cxnId="{CBF0CF94-A269-46CA-AB38-B9573B83BE43}">
      <dgm:prSet/>
      <dgm:spPr/>
    </dgm:pt>
    <dgm:pt modelId="{5721BEFC-5888-4635-BD45-62D4C75D6297}" type="sibTrans" cxnId="{CBF0CF94-A269-46CA-AB38-B9573B83BE43}">
      <dgm:prSet/>
      <dgm:spPr/>
    </dgm:pt>
    <dgm:pt modelId="{487E0082-EE7F-44F3-9613-22B2004CA067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id-ID" b="1" i="0" u="none" strike="noStrike" cap="none" normalizeH="0" baseline="0">
              <a:ln>
                <a:noFill/>
              </a:ln>
              <a:solidFill>
                <a:srgbClr val="FF0066"/>
              </a:solidFill>
              <a:effectLst/>
              <a:latin typeface="Verdana" pitchFamily="34" charset="0"/>
              <a:cs typeface="Arial" charset="0"/>
            </a:rPr>
            <a:t>EVALUASI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id-ID" b="1" i="0" u="none" strike="noStrike" cap="none" normalizeH="0" baseline="0">
              <a:ln>
                <a:noFill/>
              </a:ln>
              <a:solidFill>
                <a:srgbClr val="FF0066"/>
              </a:solidFill>
              <a:effectLst/>
              <a:latin typeface="Verdana" pitchFamily="34" charset="0"/>
              <a:cs typeface="Arial" charset="0"/>
            </a:rPr>
            <a:t>KEBIJAKAN</a:t>
          </a:r>
        </a:p>
      </dgm:t>
    </dgm:pt>
    <dgm:pt modelId="{8962B5DD-5106-47A2-AE23-A31A011E7C9F}" type="parTrans" cxnId="{0A1650E2-3A26-4718-8525-20D1CA96127E}">
      <dgm:prSet/>
      <dgm:spPr/>
    </dgm:pt>
    <dgm:pt modelId="{CF16D8E0-0C3B-4363-BB40-9CA359023E72}" type="sibTrans" cxnId="{0A1650E2-3A26-4718-8525-20D1CA96127E}">
      <dgm:prSet/>
      <dgm:spPr/>
    </dgm:pt>
    <dgm:pt modelId="{7921553C-E654-400D-9C29-7A2C394F08B4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id-ID" b="1" i="0" u="none" strike="noStrike" cap="none" normalizeH="0" baseline="0">
              <a:ln>
                <a:noFill/>
              </a:ln>
              <a:solidFill>
                <a:srgbClr val="FF0066"/>
              </a:solidFill>
              <a:effectLst/>
              <a:latin typeface="Verdana" pitchFamily="34" charset="0"/>
              <a:cs typeface="Arial" charset="0"/>
            </a:rPr>
            <a:t>FORMULASI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id-ID" b="1" i="0" u="none" strike="noStrike" cap="none" normalizeH="0" baseline="0">
              <a:ln>
                <a:noFill/>
              </a:ln>
              <a:solidFill>
                <a:srgbClr val="FF0066"/>
              </a:solidFill>
              <a:effectLst/>
              <a:latin typeface="Verdana" pitchFamily="34" charset="0"/>
              <a:cs typeface="Arial" charset="0"/>
            </a:rPr>
            <a:t>KEBIJAKAN</a:t>
          </a:r>
        </a:p>
      </dgm:t>
    </dgm:pt>
    <dgm:pt modelId="{DD1F0C6B-7454-4E9C-8A8D-D80CD1DF9181}" type="parTrans" cxnId="{909BCEE3-A7D8-4FCE-B58D-8AE7F0A218C3}">
      <dgm:prSet/>
      <dgm:spPr/>
    </dgm:pt>
    <dgm:pt modelId="{B6EB79C5-E732-494C-9C74-F109556018E1}" type="sibTrans" cxnId="{909BCEE3-A7D8-4FCE-B58D-8AE7F0A218C3}">
      <dgm:prSet/>
      <dgm:spPr/>
    </dgm:pt>
    <dgm:pt modelId="{5ADE6D68-ED8D-4E04-A7B6-C589D7280250}" type="pres">
      <dgm:prSet presAssocID="{5400500F-122C-4B91-A0B6-92810EA5AEA3}" presName="cycle" presStyleCnt="0">
        <dgm:presLayoutVars>
          <dgm:dir/>
          <dgm:resizeHandles val="exact"/>
        </dgm:presLayoutVars>
      </dgm:prSet>
      <dgm:spPr/>
    </dgm:pt>
    <dgm:pt modelId="{98658A76-5D84-4ED7-87B1-EB5C4DE3A5F5}" type="pres">
      <dgm:prSet presAssocID="{2FD231BB-9575-49AD-A31A-0D6FB6E29DAE}" presName="dummy" presStyleCnt="0"/>
      <dgm:spPr/>
    </dgm:pt>
    <dgm:pt modelId="{62F7797A-BACE-4F2B-B74A-E7310993B3B3}" type="pres">
      <dgm:prSet presAssocID="{2FD231BB-9575-49AD-A31A-0D6FB6E29DAE}" presName="node" presStyleLbl="revTx" presStyleIdx="0" presStyleCnt="3">
        <dgm:presLayoutVars>
          <dgm:bulletEnabled val="1"/>
        </dgm:presLayoutVars>
      </dgm:prSet>
      <dgm:spPr/>
    </dgm:pt>
    <dgm:pt modelId="{2DA0BA19-03C7-4B07-932D-7E035BA26292}" type="pres">
      <dgm:prSet presAssocID="{5721BEFC-5888-4635-BD45-62D4C75D6297}" presName="sibTrans" presStyleLbl="node1" presStyleIdx="0" presStyleCnt="3"/>
      <dgm:spPr/>
    </dgm:pt>
    <dgm:pt modelId="{A76B1E10-4C82-4B8C-BFBB-C7ED43EBBF94}" type="pres">
      <dgm:prSet presAssocID="{487E0082-EE7F-44F3-9613-22B2004CA067}" presName="dummy" presStyleCnt="0"/>
      <dgm:spPr/>
    </dgm:pt>
    <dgm:pt modelId="{F7325447-9871-46DE-A055-C07F788B6236}" type="pres">
      <dgm:prSet presAssocID="{487E0082-EE7F-44F3-9613-22B2004CA067}" presName="node" presStyleLbl="revTx" presStyleIdx="1" presStyleCnt="3">
        <dgm:presLayoutVars>
          <dgm:bulletEnabled val="1"/>
        </dgm:presLayoutVars>
      </dgm:prSet>
      <dgm:spPr/>
    </dgm:pt>
    <dgm:pt modelId="{C16D8897-5020-4735-B9A0-CE131CBFD634}" type="pres">
      <dgm:prSet presAssocID="{CF16D8E0-0C3B-4363-BB40-9CA359023E72}" presName="sibTrans" presStyleLbl="node1" presStyleIdx="1" presStyleCnt="3"/>
      <dgm:spPr/>
    </dgm:pt>
    <dgm:pt modelId="{D59BD76F-1BBA-4F57-9744-AB4C5649593B}" type="pres">
      <dgm:prSet presAssocID="{7921553C-E654-400D-9C29-7A2C394F08B4}" presName="dummy" presStyleCnt="0"/>
      <dgm:spPr/>
    </dgm:pt>
    <dgm:pt modelId="{C250BF04-0475-4443-B505-90458E6B02DA}" type="pres">
      <dgm:prSet presAssocID="{7921553C-E654-400D-9C29-7A2C394F08B4}" presName="node" presStyleLbl="revTx" presStyleIdx="2" presStyleCnt="3">
        <dgm:presLayoutVars>
          <dgm:bulletEnabled val="1"/>
        </dgm:presLayoutVars>
      </dgm:prSet>
      <dgm:spPr/>
    </dgm:pt>
    <dgm:pt modelId="{A4617644-BF6E-482B-B179-C826A579E33B}" type="pres">
      <dgm:prSet presAssocID="{B6EB79C5-E732-494C-9C74-F109556018E1}" presName="sibTrans" presStyleLbl="node1" presStyleIdx="2" presStyleCnt="3"/>
      <dgm:spPr/>
    </dgm:pt>
  </dgm:ptLst>
  <dgm:cxnLst>
    <dgm:cxn modelId="{B4A8681C-36CD-406C-9C92-C5C34594D142}" type="presOf" srcId="{B6EB79C5-E732-494C-9C74-F109556018E1}" destId="{A4617644-BF6E-482B-B179-C826A579E33B}" srcOrd="0" destOrd="0" presId="urn:microsoft.com/office/officeart/2005/8/layout/cycle1"/>
    <dgm:cxn modelId="{0AAD216F-6BCB-4FDE-952D-9A5315F4F115}" type="presOf" srcId="{5721BEFC-5888-4635-BD45-62D4C75D6297}" destId="{2DA0BA19-03C7-4B07-932D-7E035BA26292}" srcOrd="0" destOrd="0" presId="urn:microsoft.com/office/officeart/2005/8/layout/cycle1"/>
    <dgm:cxn modelId="{0F533156-37C0-46B2-8480-5292E4B9727E}" type="presOf" srcId="{7921553C-E654-400D-9C29-7A2C394F08B4}" destId="{C250BF04-0475-4443-B505-90458E6B02DA}" srcOrd="0" destOrd="0" presId="urn:microsoft.com/office/officeart/2005/8/layout/cycle1"/>
    <dgm:cxn modelId="{BDE04D8E-6D69-47EA-8338-5D330EAE80C8}" type="presOf" srcId="{CF16D8E0-0C3B-4363-BB40-9CA359023E72}" destId="{C16D8897-5020-4735-B9A0-CE131CBFD634}" srcOrd="0" destOrd="0" presId="urn:microsoft.com/office/officeart/2005/8/layout/cycle1"/>
    <dgm:cxn modelId="{CBF0CF94-A269-46CA-AB38-B9573B83BE43}" srcId="{5400500F-122C-4B91-A0B6-92810EA5AEA3}" destId="{2FD231BB-9575-49AD-A31A-0D6FB6E29DAE}" srcOrd="0" destOrd="0" parTransId="{583332E9-C690-48B8-8417-5400EB4312BC}" sibTransId="{5721BEFC-5888-4635-BD45-62D4C75D6297}"/>
    <dgm:cxn modelId="{250A5CA3-913D-4855-9DC9-1C808C757A45}" type="presOf" srcId="{5400500F-122C-4B91-A0B6-92810EA5AEA3}" destId="{5ADE6D68-ED8D-4E04-A7B6-C589D7280250}" srcOrd="0" destOrd="0" presId="urn:microsoft.com/office/officeart/2005/8/layout/cycle1"/>
    <dgm:cxn modelId="{221191C7-B351-40D3-8333-E7E800E79AF7}" type="presOf" srcId="{2FD231BB-9575-49AD-A31A-0D6FB6E29DAE}" destId="{62F7797A-BACE-4F2B-B74A-E7310993B3B3}" srcOrd="0" destOrd="0" presId="urn:microsoft.com/office/officeart/2005/8/layout/cycle1"/>
    <dgm:cxn modelId="{EA8A96D1-A12C-482A-B9EC-0F4CAB28DE5B}" type="presOf" srcId="{487E0082-EE7F-44F3-9613-22B2004CA067}" destId="{F7325447-9871-46DE-A055-C07F788B6236}" srcOrd="0" destOrd="0" presId="urn:microsoft.com/office/officeart/2005/8/layout/cycle1"/>
    <dgm:cxn modelId="{0A1650E2-3A26-4718-8525-20D1CA96127E}" srcId="{5400500F-122C-4B91-A0B6-92810EA5AEA3}" destId="{487E0082-EE7F-44F3-9613-22B2004CA067}" srcOrd="1" destOrd="0" parTransId="{8962B5DD-5106-47A2-AE23-A31A011E7C9F}" sibTransId="{CF16D8E0-0C3B-4363-BB40-9CA359023E72}"/>
    <dgm:cxn modelId="{909BCEE3-A7D8-4FCE-B58D-8AE7F0A218C3}" srcId="{5400500F-122C-4B91-A0B6-92810EA5AEA3}" destId="{7921553C-E654-400D-9C29-7A2C394F08B4}" srcOrd="2" destOrd="0" parTransId="{DD1F0C6B-7454-4E9C-8A8D-D80CD1DF9181}" sibTransId="{B6EB79C5-E732-494C-9C74-F109556018E1}"/>
    <dgm:cxn modelId="{51260F87-B9B3-4E8D-861E-689D18B120A6}" type="presParOf" srcId="{5ADE6D68-ED8D-4E04-A7B6-C589D7280250}" destId="{98658A76-5D84-4ED7-87B1-EB5C4DE3A5F5}" srcOrd="0" destOrd="0" presId="urn:microsoft.com/office/officeart/2005/8/layout/cycle1"/>
    <dgm:cxn modelId="{3FFBDD88-8531-4A0B-A388-3D04CBD9C0BA}" type="presParOf" srcId="{5ADE6D68-ED8D-4E04-A7B6-C589D7280250}" destId="{62F7797A-BACE-4F2B-B74A-E7310993B3B3}" srcOrd="1" destOrd="0" presId="urn:microsoft.com/office/officeart/2005/8/layout/cycle1"/>
    <dgm:cxn modelId="{45D258BE-7625-4BAC-AD03-FDD713C825A7}" type="presParOf" srcId="{5ADE6D68-ED8D-4E04-A7B6-C589D7280250}" destId="{2DA0BA19-03C7-4B07-932D-7E035BA26292}" srcOrd="2" destOrd="0" presId="urn:microsoft.com/office/officeart/2005/8/layout/cycle1"/>
    <dgm:cxn modelId="{A36A08D1-EEB0-46DA-9E33-8C82AB461D2C}" type="presParOf" srcId="{5ADE6D68-ED8D-4E04-A7B6-C589D7280250}" destId="{A76B1E10-4C82-4B8C-BFBB-C7ED43EBBF94}" srcOrd="3" destOrd="0" presId="urn:microsoft.com/office/officeart/2005/8/layout/cycle1"/>
    <dgm:cxn modelId="{1CD96B45-9A5E-4B2E-810D-A3B239A4A09F}" type="presParOf" srcId="{5ADE6D68-ED8D-4E04-A7B6-C589D7280250}" destId="{F7325447-9871-46DE-A055-C07F788B6236}" srcOrd="4" destOrd="0" presId="urn:microsoft.com/office/officeart/2005/8/layout/cycle1"/>
    <dgm:cxn modelId="{8C242FCC-DA0D-444A-BEDD-06B8741956E7}" type="presParOf" srcId="{5ADE6D68-ED8D-4E04-A7B6-C589D7280250}" destId="{C16D8897-5020-4735-B9A0-CE131CBFD634}" srcOrd="5" destOrd="0" presId="urn:microsoft.com/office/officeart/2005/8/layout/cycle1"/>
    <dgm:cxn modelId="{10C6359C-610E-4A12-99E3-298E0DF30E3A}" type="presParOf" srcId="{5ADE6D68-ED8D-4E04-A7B6-C589D7280250}" destId="{D59BD76F-1BBA-4F57-9744-AB4C5649593B}" srcOrd="6" destOrd="0" presId="urn:microsoft.com/office/officeart/2005/8/layout/cycle1"/>
    <dgm:cxn modelId="{7B80F0D0-CDBE-41EE-B4AB-D48E79330D27}" type="presParOf" srcId="{5ADE6D68-ED8D-4E04-A7B6-C589D7280250}" destId="{C250BF04-0475-4443-B505-90458E6B02DA}" srcOrd="7" destOrd="0" presId="urn:microsoft.com/office/officeart/2005/8/layout/cycle1"/>
    <dgm:cxn modelId="{8375D832-C3B3-4892-81D5-F161946686DC}" type="presParOf" srcId="{5ADE6D68-ED8D-4E04-A7B6-C589D7280250}" destId="{A4617644-BF6E-482B-B179-C826A579E33B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7797A-BACE-4F2B-B74A-E7310993B3B3}">
      <dsp:nvSpPr>
        <dsp:cNvPr id="0" name=""/>
        <dsp:cNvSpPr/>
      </dsp:nvSpPr>
      <dsp:spPr>
        <a:xfrm>
          <a:off x="4396898" y="315041"/>
          <a:ext cx="1608385" cy="1608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id-ID" sz="1400" b="1" i="0" u="none" strike="noStrike" kern="1200" cap="none" normalizeH="0" baseline="0">
              <a:ln>
                <a:noFill/>
              </a:ln>
              <a:solidFill>
                <a:srgbClr val="FF0066"/>
              </a:solidFill>
              <a:effectLst/>
              <a:latin typeface="Verdana" pitchFamily="34" charset="0"/>
              <a:cs typeface="Arial" charset="0"/>
            </a:rPr>
            <a:t>IMPLEMENTASI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id-ID" sz="1400" b="1" i="0" u="none" strike="noStrike" kern="1200" cap="none" normalizeH="0" baseline="0">
              <a:ln>
                <a:noFill/>
              </a:ln>
              <a:solidFill>
                <a:srgbClr val="FF0066"/>
              </a:solidFill>
              <a:effectLst/>
              <a:latin typeface="Verdana" pitchFamily="34" charset="0"/>
              <a:cs typeface="Arial" charset="0"/>
            </a:rPr>
            <a:t>KEBIJAKAN</a:t>
          </a:r>
        </a:p>
      </dsp:txBody>
      <dsp:txXfrm>
        <a:off x="4396898" y="315041"/>
        <a:ext cx="1608385" cy="1608385"/>
      </dsp:txXfrm>
    </dsp:sp>
    <dsp:sp modelId="{2DA0BA19-03C7-4B07-932D-7E035BA26292}">
      <dsp:nvSpPr>
        <dsp:cNvPr id="0" name=""/>
        <dsp:cNvSpPr/>
      </dsp:nvSpPr>
      <dsp:spPr>
        <a:xfrm>
          <a:off x="1946028" y="-1687"/>
          <a:ext cx="3804143" cy="3804143"/>
        </a:xfrm>
        <a:prstGeom prst="circularArrow">
          <a:avLst>
            <a:gd name="adj1" fmla="val 8245"/>
            <a:gd name="adj2" fmla="val 575785"/>
            <a:gd name="adj3" fmla="val 2965373"/>
            <a:gd name="adj4" fmla="val 50706"/>
            <a:gd name="adj5" fmla="val 961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325447-9871-46DE-A055-C07F788B6236}">
      <dsp:nvSpPr>
        <dsp:cNvPr id="0" name=""/>
        <dsp:cNvSpPr/>
      </dsp:nvSpPr>
      <dsp:spPr>
        <a:xfrm>
          <a:off x="3043907" y="2658491"/>
          <a:ext cx="1608385" cy="1608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id-ID" sz="1400" b="1" i="0" u="none" strike="noStrike" kern="1200" cap="none" normalizeH="0" baseline="0">
              <a:ln>
                <a:noFill/>
              </a:ln>
              <a:solidFill>
                <a:srgbClr val="FF0066"/>
              </a:solidFill>
              <a:effectLst/>
              <a:latin typeface="Verdana" pitchFamily="34" charset="0"/>
              <a:cs typeface="Arial" charset="0"/>
            </a:rPr>
            <a:t>EVALUASI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id-ID" sz="1400" b="1" i="0" u="none" strike="noStrike" kern="1200" cap="none" normalizeH="0" baseline="0">
              <a:ln>
                <a:noFill/>
              </a:ln>
              <a:solidFill>
                <a:srgbClr val="FF0066"/>
              </a:solidFill>
              <a:effectLst/>
              <a:latin typeface="Verdana" pitchFamily="34" charset="0"/>
              <a:cs typeface="Arial" charset="0"/>
            </a:rPr>
            <a:t>KEBIJAKAN</a:t>
          </a:r>
        </a:p>
      </dsp:txBody>
      <dsp:txXfrm>
        <a:off x="3043907" y="2658491"/>
        <a:ext cx="1608385" cy="1608385"/>
      </dsp:txXfrm>
    </dsp:sp>
    <dsp:sp modelId="{C16D8897-5020-4735-B9A0-CE131CBFD634}">
      <dsp:nvSpPr>
        <dsp:cNvPr id="0" name=""/>
        <dsp:cNvSpPr/>
      </dsp:nvSpPr>
      <dsp:spPr>
        <a:xfrm>
          <a:off x="1946028" y="-1687"/>
          <a:ext cx="3804143" cy="3804143"/>
        </a:xfrm>
        <a:prstGeom prst="circularArrow">
          <a:avLst>
            <a:gd name="adj1" fmla="val 8245"/>
            <a:gd name="adj2" fmla="val 575785"/>
            <a:gd name="adj3" fmla="val 10173509"/>
            <a:gd name="adj4" fmla="val 7258841"/>
            <a:gd name="adj5" fmla="val 961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0BF04-0475-4443-B505-90458E6B02DA}">
      <dsp:nvSpPr>
        <dsp:cNvPr id="0" name=""/>
        <dsp:cNvSpPr/>
      </dsp:nvSpPr>
      <dsp:spPr>
        <a:xfrm>
          <a:off x="1690915" y="315041"/>
          <a:ext cx="1608385" cy="1608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id-ID" sz="1400" b="1" i="0" u="none" strike="noStrike" kern="1200" cap="none" normalizeH="0" baseline="0">
              <a:ln>
                <a:noFill/>
              </a:ln>
              <a:solidFill>
                <a:srgbClr val="FF0066"/>
              </a:solidFill>
              <a:effectLst/>
              <a:latin typeface="Verdana" pitchFamily="34" charset="0"/>
              <a:cs typeface="Arial" charset="0"/>
            </a:rPr>
            <a:t>FORMULASI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id-ID" sz="1400" b="1" i="0" u="none" strike="noStrike" kern="1200" cap="none" normalizeH="0" baseline="0">
              <a:ln>
                <a:noFill/>
              </a:ln>
              <a:solidFill>
                <a:srgbClr val="FF0066"/>
              </a:solidFill>
              <a:effectLst/>
              <a:latin typeface="Verdana" pitchFamily="34" charset="0"/>
              <a:cs typeface="Arial" charset="0"/>
            </a:rPr>
            <a:t>KEBIJAKAN</a:t>
          </a:r>
        </a:p>
      </dsp:txBody>
      <dsp:txXfrm>
        <a:off x="1690915" y="315041"/>
        <a:ext cx="1608385" cy="1608385"/>
      </dsp:txXfrm>
    </dsp:sp>
    <dsp:sp modelId="{A4617644-BF6E-482B-B179-C826A579E33B}">
      <dsp:nvSpPr>
        <dsp:cNvPr id="0" name=""/>
        <dsp:cNvSpPr/>
      </dsp:nvSpPr>
      <dsp:spPr>
        <a:xfrm>
          <a:off x="1946028" y="-1687"/>
          <a:ext cx="3804143" cy="3804143"/>
        </a:xfrm>
        <a:prstGeom prst="circularArrow">
          <a:avLst>
            <a:gd name="adj1" fmla="val 8245"/>
            <a:gd name="adj2" fmla="val 575785"/>
            <a:gd name="adj3" fmla="val 16858138"/>
            <a:gd name="adj4" fmla="val 14966076"/>
            <a:gd name="adj5" fmla="val 9619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EE21B-BF22-4722-AC71-A90A40FA5F4B}" type="datetimeFigureOut">
              <a:rPr lang="id-ID" smtClean="0"/>
              <a:pPr/>
              <a:t>08/04/2021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E9FA2-391F-428D-9C96-00C9BF8627A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44545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4DD2574-3E7D-4CA8-8AB8-35562B6454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750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C35D37-C9F2-4576-9E57-5362894768D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 altLang="id-ID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4EC51C-B7D7-4645-BAA3-AFE23C2A316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 altLang="id-ID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4EC51C-B7D7-4645-BAA3-AFE23C2A316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 altLang="id-ID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4EC51C-B7D7-4645-BAA3-AFE23C2A316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 altLang="id-ID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CB7F17-33EE-44C1-AB61-CB50A125543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 altLang="id-ID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FA0FA5-53D2-4CC8-AA8C-5DB4DF879D6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 altLang="id-ID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DEF057-CBB6-4E53-8376-BB2FDA0C431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 altLang="id-ID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475C7E-CBA3-4880-A01C-E73F8510C0E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 altLang="id-ID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8585CF-39F6-473E-A73F-4D4387CC42C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228EDE-0F99-410A-A40B-4A48F3ADF12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91531FA-E6DA-4B0F-B430-7E1ADD278875}" type="slidenum">
              <a:rPr lang="de-DE" altLang="id-ID" smtClean="0"/>
              <a:pPr eaLnBrk="1" hangingPunct="1">
                <a:spcBef>
                  <a:spcPct val="0"/>
                </a:spcBef>
              </a:pPr>
              <a:t>22</a:t>
            </a:fld>
            <a:endParaRPr lang="de-DE" altLang="id-ID"/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260" name="Text Box 2"/>
          <p:cNvSpPr txBox="1">
            <a:spLocks noChangeArrowheads="1"/>
          </p:cNvSpPr>
          <p:nvPr/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 alt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id-ID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62C8D2-9059-4509-84C1-E3B689E5BA5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 altLang="id-ID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EB2EEB-5DAE-48DE-9D92-F5F2BF12422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 altLang="id-ID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B169CA-B539-4BB5-91E9-72C4F424DB2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 altLang="id-ID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7A4E61-DC56-47BA-B9DA-0104B73909B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 altLang="id-ID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A63B51-E2B9-4228-93CB-AFF5F51E096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 altLang="id-ID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512A8A-8F64-4514-BAA0-F767161960F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 altLang="id-ID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81EBCE-0532-4392-92ED-058F7F9391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d-ID" altLang="id-ID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4EC51C-B7D7-4645-BAA3-AFE23C2A316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png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0" name="Rectangle 28"/>
          <p:cNvSpPr>
            <a:spLocks noChangeArrowheads="1"/>
          </p:cNvSpPr>
          <p:nvPr/>
        </p:nvSpPr>
        <p:spPr bwMode="gray">
          <a:xfrm>
            <a:off x="0" y="2971800"/>
            <a:ext cx="70866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ltGray">
          <a:xfrm>
            <a:off x="7086600" y="2971800"/>
            <a:ext cx="2057400" cy="457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102" name="Object 30"/>
          <p:cNvGraphicFramePr>
            <a:graphicFrameLocks noChangeAspect="1"/>
          </p:cNvGraphicFramePr>
          <p:nvPr/>
        </p:nvGraphicFramePr>
        <p:xfrm>
          <a:off x="0" y="3429000"/>
          <a:ext cx="3009900" cy="182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6920635" imgH="4139683" progId="Photoshop.Image.6">
                  <p:embed/>
                </p:oleObj>
              </mc:Choice>
              <mc:Fallback>
                <p:oleObj name="Image" r:id="rId2" imgW="6920635" imgH="4139683" progId="Photoshop.Image.6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3429000"/>
                        <a:ext cx="3009900" cy="182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3" name="Object 31"/>
          <p:cNvGraphicFramePr>
            <a:graphicFrameLocks noChangeAspect="1"/>
          </p:cNvGraphicFramePr>
          <p:nvPr/>
        </p:nvGraphicFramePr>
        <p:xfrm>
          <a:off x="3028950" y="3429000"/>
          <a:ext cx="403542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9155556" imgH="3733333" progId="Photoshop.Image.6">
                  <p:embed/>
                </p:oleObj>
              </mc:Choice>
              <mc:Fallback>
                <p:oleObj name="Image" r:id="rId4" imgW="9155556" imgH="3733333" progId="Photoshop.Image.6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3028950" y="3429000"/>
                        <a:ext cx="4035425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4" name="Object 32"/>
          <p:cNvGraphicFramePr>
            <a:graphicFrameLocks noChangeAspect="1"/>
          </p:cNvGraphicFramePr>
          <p:nvPr/>
        </p:nvGraphicFramePr>
        <p:xfrm>
          <a:off x="7086600" y="3429000"/>
          <a:ext cx="20574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6" imgW="3250794" imgH="3276190" progId="Photoshop.Image.6">
                  <p:embed/>
                </p:oleObj>
              </mc:Choice>
              <mc:Fallback>
                <p:oleObj name="Image" r:id="rId6" imgW="3250794" imgH="3276190" progId="Photoshop.Image.6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7086600" y="3429000"/>
                        <a:ext cx="20574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6" name="AutoShape 34"/>
          <p:cNvSpPr>
            <a:spLocks noChangeArrowheads="1"/>
          </p:cNvSpPr>
          <p:nvPr/>
        </p:nvSpPr>
        <p:spPr bwMode="gray">
          <a:xfrm rot="-37800000">
            <a:off x="163513" y="3070225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7" name="AutoShape 35"/>
          <p:cNvSpPr>
            <a:spLocks noChangeArrowheads="1"/>
          </p:cNvSpPr>
          <p:nvPr/>
        </p:nvSpPr>
        <p:spPr bwMode="gray">
          <a:xfrm rot="-37800000">
            <a:off x="468313" y="3070225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84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8" name="AutoShape 36"/>
          <p:cNvSpPr>
            <a:spLocks noChangeArrowheads="1"/>
          </p:cNvSpPr>
          <p:nvPr/>
        </p:nvSpPr>
        <p:spPr bwMode="gray">
          <a:xfrm rot="-37800000">
            <a:off x="773113" y="3070225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56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9" name="AutoShape 37"/>
          <p:cNvSpPr>
            <a:spLocks noChangeArrowheads="1"/>
          </p:cNvSpPr>
          <p:nvPr/>
        </p:nvSpPr>
        <p:spPr bwMode="gray">
          <a:xfrm rot="-37800000">
            <a:off x="1077913" y="3070225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2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C778C6C3-FAC6-402A-A6CF-11112C90BA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1143000" y="1676400"/>
            <a:ext cx="6172200" cy="124142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524000" y="2971800"/>
            <a:ext cx="5410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614C4-8DD3-4117-A089-68606FEFC1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90550"/>
            <a:ext cx="2057400" cy="57340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90550"/>
            <a:ext cx="6019800" cy="57340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C3068-D93E-4777-8191-193E77844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950" y="590550"/>
            <a:ext cx="5943600" cy="563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BF0AE93F-6D7A-453D-B1A1-97F16E998C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A2481-3100-4688-8E90-9310EF409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5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2F7C3-391A-4198-82DC-41B607AEA97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81953" name="Picture 1" descr="C:\Users\DALEV\Documents\uang-cash-penting-bagi-pengusaha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332656"/>
            <a:ext cx="622158" cy="100466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45C0D-9FD0-45F2-BD08-A052B75EF3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084A1-C21A-4550-A857-1DCA415DE8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AF840-1F9E-45D9-B9C0-F03F67135B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12FC4-B540-4A6C-9730-6705A5CB4B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DB115-1F1E-4BFB-B517-84A4543CB3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F25A6-8A01-41D6-AF08-456AD2CF9B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2836E-1361-4FD3-93A4-12CEC17122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1447800" y="561975"/>
            <a:ext cx="7696200" cy="6461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ltGray">
          <a:xfrm>
            <a:off x="0" y="558800"/>
            <a:ext cx="1447800" cy="6604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6" name="AutoShape 32"/>
          <p:cNvSpPr>
            <a:spLocks noChangeArrowheads="1"/>
          </p:cNvSpPr>
          <p:nvPr/>
        </p:nvSpPr>
        <p:spPr bwMode="gray">
          <a:xfrm rot="-37800000">
            <a:off x="239713" y="1857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7" name="AutoShape 33"/>
          <p:cNvSpPr>
            <a:spLocks noChangeArrowheads="1"/>
          </p:cNvSpPr>
          <p:nvPr/>
        </p:nvSpPr>
        <p:spPr bwMode="gray">
          <a:xfrm rot="-37800000">
            <a:off x="544513" y="1857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84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8" name="AutoShape 34"/>
          <p:cNvSpPr>
            <a:spLocks noChangeArrowheads="1"/>
          </p:cNvSpPr>
          <p:nvPr/>
        </p:nvSpPr>
        <p:spPr bwMode="gray">
          <a:xfrm rot="-37800000">
            <a:off x="849313" y="1857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56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59" name="AutoShape 35"/>
          <p:cNvSpPr>
            <a:spLocks noChangeArrowheads="1"/>
          </p:cNvSpPr>
          <p:nvPr/>
        </p:nvSpPr>
        <p:spPr bwMode="gray">
          <a:xfrm rot="-37800000">
            <a:off x="1154113" y="1857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2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F0AE93F-6D7A-453D-B1A1-97F16E998C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885950" y="590550"/>
            <a:ext cx="5943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2272" y="1052736"/>
            <a:ext cx="8458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28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" pitchFamily="18" charset="0"/>
              </a:rPr>
              <a:t>MODEL-MODEL PERUMUSAN </a:t>
            </a:r>
            <a:r>
              <a:rPr lang="id-ID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Rockwell" pitchFamily="18" charset="0"/>
              </a:rPr>
              <a:t>KEBIJAKAN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Rockwell" pitchFamily="18" charset="0"/>
            </a:endParaRPr>
          </a:p>
        </p:txBody>
      </p:sp>
      <p:pic>
        <p:nvPicPr>
          <p:cNvPr id="7" name="Picture 13" descr="826923-001"/>
          <p:cNvPicPr>
            <a:picLocks noChangeAspect="1" noChangeArrowheads="1"/>
          </p:cNvPicPr>
          <p:nvPr/>
        </p:nvPicPr>
        <p:blipFill>
          <a:blip r:embed="rId2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0" y="3429000"/>
            <a:ext cx="3059832" cy="20002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Uang.jpg"/>
          <p:cNvPicPr>
            <a:picLocks noChangeAspect="1" noChangeArrowheads="1"/>
          </p:cNvPicPr>
          <p:nvPr/>
        </p:nvPicPr>
        <p:blipFill>
          <a:blip r:embed="rId3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3" t="8519" r="11603" b="13704"/>
          <a:stretch>
            <a:fillRect/>
          </a:stretch>
        </p:blipFill>
        <p:spPr bwMode="auto">
          <a:xfrm>
            <a:off x="3059832" y="3429000"/>
            <a:ext cx="324036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rupia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86"/>
          <a:stretch>
            <a:fillRect/>
          </a:stretch>
        </p:blipFill>
        <p:spPr bwMode="auto">
          <a:xfrm>
            <a:off x="6300192" y="3429000"/>
            <a:ext cx="2843808" cy="2016223"/>
          </a:xfrm>
          <a:prstGeom prst="rect">
            <a:avLst/>
          </a:prstGeom>
          <a:solidFill>
            <a:srgbClr val="000000"/>
          </a:solidFill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1" y="3429000"/>
            <a:ext cx="3651059" cy="2000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049" y="3439942"/>
            <a:ext cx="2826952" cy="19893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67800" cy="838200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en-US" altLang="id-ID" sz="3200" dirty="0"/>
              <a:t>Model-Model </a:t>
            </a:r>
            <a:r>
              <a:rPr lang="en-US" altLang="id-ID" sz="3200" dirty="0" err="1"/>
              <a:t>Perumusan</a:t>
            </a:r>
            <a:r>
              <a:rPr lang="en-US" altLang="id-ID" sz="3200" dirty="0"/>
              <a:t> </a:t>
            </a:r>
            <a:r>
              <a:rPr lang="en-US" altLang="id-ID" sz="3200" dirty="0" err="1"/>
              <a:t>Kebijakan</a:t>
            </a:r>
            <a:r>
              <a:rPr lang="en-US" altLang="id-ID" sz="3200" dirty="0"/>
              <a:t> </a:t>
            </a:r>
            <a:r>
              <a:rPr lang="en-US" altLang="id-ID" sz="3200" dirty="0" err="1"/>
              <a:t>Publik</a:t>
            </a:r>
            <a:endParaRPr lang="en-US" altLang="id-ID" sz="3200" dirty="0"/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0"/>
            <a:ext cx="84582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	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Merupakan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model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diskriptif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karena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lebih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berusaha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menggambarkan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senyatanya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yang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terjadi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dalam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pembuatan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kebijakan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	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Disusun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hanya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berasal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dari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sudut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pandang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para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pembuat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kebijakan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.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Dalam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hal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ini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para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pembuat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kebijakan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berperan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sebagai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perencana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dan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koordinator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untuk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menemukan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pemecahan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masalah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, yang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mempunyai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tugas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	-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menghitung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dukungan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internal &amp;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eksternal</a:t>
            </a:r>
            <a:endParaRPr lang="en-US" sz="2400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	-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merumuskan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permintaan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lingkungan</a:t>
            </a:r>
            <a:endParaRPr lang="en-US" sz="2400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	-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merumuskan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keinginan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dan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kepentingan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para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pembuat</a:t>
            </a:r>
            <a:endParaRPr lang="en-US" sz="2400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	 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kebijakan</a:t>
            </a:r>
            <a:endParaRPr lang="en-US" sz="2400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2057400" y="914400"/>
            <a:ext cx="6172200" cy="1006475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Model </a:t>
            </a:r>
            <a:r>
              <a:rPr lang="en-US" sz="3200" b="1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Sistem</a:t>
            </a:r>
            <a:endParaRPr lang="en-US" sz="3200" b="1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>
              <a:defRPr/>
            </a:pPr>
            <a:r>
              <a:rPr lang="en-US" sz="2800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(David Easton)</a:t>
            </a:r>
          </a:p>
        </p:txBody>
      </p:sp>
      <p:sp>
        <p:nvSpPr>
          <p:cNvPr id="12299" name="Oval 11"/>
          <p:cNvSpPr>
            <a:spLocks noChangeArrowheads="1"/>
          </p:cNvSpPr>
          <p:nvPr/>
        </p:nvSpPr>
        <p:spPr bwMode="auto">
          <a:xfrm>
            <a:off x="1066800" y="914400"/>
            <a:ext cx="914400" cy="914400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81320" dir="3080412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600" b="1">
                <a:latin typeface="Arial Black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9132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67800" cy="1268760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id-ID" altLang="id-ID" sz="3200" dirty="0"/>
              <a:t>Model Sistem </a:t>
            </a:r>
            <a:br>
              <a:rPr lang="id-ID" altLang="id-ID" sz="3200" dirty="0"/>
            </a:br>
            <a:r>
              <a:rPr lang="id-ID" altLang="id-ID" sz="3200" dirty="0"/>
              <a:t>(David Easton, Paine dan Naumes)</a:t>
            </a:r>
            <a:endParaRPr lang="en-US" altLang="id-ID" sz="3200" dirty="0"/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79512" y="1484784"/>
            <a:ext cx="8458200" cy="48006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id-ID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Menggambarkan model pembuatan kebijakan sebagai proses interaksi yang terjadi antara lingkungan dengan para pembentuk kebijakan dalam suatu proses yang dinamis</a:t>
            </a:r>
          </a:p>
          <a:p>
            <a:pPr>
              <a:lnSpc>
                <a:spcPct val="90000"/>
              </a:lnSpc>
              <a:defRPr/>
            </a:pPr>
            <a:r>
              <a:rPr lang="id-ID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Model ini mengasumsikan bahwa dalam pembentukan kebijakan terjadi interaksi yang terbuka antara pembentuk kebijakan dengan lingkungannya</a:t>
            </a:r>
          </a:p>
          <a:p>
            <a:pPr>
              <a:lnSpc>
                <a:spcPct val="90000"/>
              </a:lnSpc>
              <a:defRPr/>
            </a:pPr>
            <a:r>
              <a:rPr lang="id-ID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Interaksi yang terjadi dalam bentuk masukan dan keluaran (output dan input)</a:t>
            </a:r>
          </a:p>
          <a:p>
            <a:pPr>
              <a:lnSpc>
                <a:spcPct val="90000"/>
              </a:lnSpc>
              <a:defRPr/>
            </a:pPr>
            <a:r>
              <a:rPr lang="id-ID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Keluaran yang dihasilkan oleh organisasi pada akhirnya akan menjadi bagian lingkungan dan seterusnya akan berinteraksi dengan organisasi</a:t>
            </a:r>
          </a:p>
          <a:p>
            <a:pPr>
              <a:lnSpc>
                <a:spcPct val="90000"/>
              </a:lnSpc>
              <a:defRPr/>
            </a:pPr>
            <a:endParaRPr lang="id-ID" sz="2400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en-US" sz="2400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70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10"/>
          <p:cNvSpPr>
            <a:spLocks noGrp="1" noChangeArrowheads="1"/>
          </p:cNvSpPr>
          <p:nvPr>
            <p:ph type="title"/>
          </p:nvPr>
        </p:nvSpPr>
        <p:spPr>
          <a:xfrm>
            <a:off x="0" y="3379"/>
            <a:ext cx="9144000" cy="1143000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en-US" altLang="id-ID" sz="3200" dirty="0" err="1">
                <a:solidFill>
                  <a:srgbClr val="FF0000"/>
                </a:solidFill>
              </a:rPr>
              <a:t>Kerangka</a:t>
            </a:r>
            <a:r>
              <a:rPr lang="en-US" altLang="id-ID" sz="3200" dirty="0">
                <a:solidFill>
                  <a:srgbClr val="FF0000"/>
                </a:solidFill>
              </a:rPr>
              <a:t> </a:t>
            </a:r>
            <a:r>
              <a:rPr lang="en-US" altLang="id-ID" sz="3200" dirty="0" err="1">
                <a:solidFill>
                  <a:srgbClr val="FF0000"/>
                </a:solidFill>
              </a:rPr>
              <a:t>Kerja</a:t>
            </a:r>
            <a:r>
              <a:rPr lang="en-US" altLang="id-ID" sz="3200" dirty="0">
                <a:solidFill>
                  <a:srgbClr val="FF0000"/>
                </a:solidFill>
              </a:rPr>
              <a:t> </a:t>
            </a:r>
            <a:r>
              <a:rPr lang="en-US" altLang="id-ID" sz="3200" dirty="0" err="1">
                <a:solidFill>
                  <a:srgbClr val="FF0000"/>
                </a:solidFill>
              </a:rPr>
              <a:t>Sistem</a:t>
            </a:r>
            <a:r>
              <a:rPr lang="en-US" altLang="id-ID" sz="3200" dirty="0">
                <a:solidFill>
                  <a:srgbClr val="FF0000"/>
                </a:solidFill>
              </a:rPr>
              <a:t> Yang </a:t>
            </a:r>
            <a:r>
              <a:rPr lang="en-US" altLang="id-ID" sz="3200" dirty="0" err="1">
                <a:solidFill>
                  <a:srgbClr val="FF0000"/>
                </a:solidFill>
              </a:rPr>
              <a:t>Dikembangkan</a:t>
            </a:r>
            <a:r>
              <a:rPr lang="en-US" altLang="id-ID" sz="3200" dirty="0">
                <a:solidFill>
                  <a:srgbClr val="FF0000"/>
                </a:solidFill>
              </a:rPr>
              <a:t> Easton</a:t>
            </a:r>
          </a:p>
        </p:txBody>
      </p:sp>
      <p:grpSp>
        <p:nvGrpSpPr>
          <p:cNvPr id="17411" name="Group 11"/>
          <p:cNvGrpSpPr>
            <a:grpSpLocks/>
          </p:cNvGrpSpPr>
          <p:nvPr/>
        </p:nvGrpSpPr>
        <p:grpSpPr bwMode="auto">
          <a:xfrm>
            <a:off x="1219200" y="2514600"/>
            <a:ext cx="7315200" cy="3200400"/>
            <a:chOff x="1212" y="1724"/>
            <a:chExt cx="8190" cy="1651"/>
          </a:xfrm>
        </p:grpSpPr>
        <p:sp>
          <p:nvSpPr>
            <p:cNvPr id="9228" name="Text Box 12"/>
            <p:cNvSpPr txBox="1">
              <a:spLocks noChangeArrowheads="1"/>
            </p:cNvSpPr>
            <p:nvPr/>
          </p:nvSpPr>
          <p:spPr bwMode="auto">
            <a:xfrm>
              <a:off x="1212" y="1876"/>
              <a:ext cx="1639" cy="10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81320" dir="2319588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400">
                <a:cs typeface="Mangal" pitchFamily="2" charset="0"/>
              </a:endParaRPr>
            </a:p>
            <a:p>
              <a:pPr algn="ctr">
                <a:defRPr/>
              </a:pPr>
              <a:endParaRPr lang="en-US" sz="1400" b="1">
                <a:cs typeface="Mangal" pitchFamily="2" charset="0"/>
              </a:endParaRPr>
            </a:p>
            <a:p>
              <a:pPr algn="ctr">
                <a:defRPr/>
              </a:pPr>
              <a:endParaRPr lang="en-US" sz="1400" b="1">
                <a:cs typeface="Mangal" pitchFamily="2" charset="0"/>
              </a:endParaRPr>
            </a:p>
            <a:p>
              <a:pPr algn="ctr">
                <a:defRPr/>
              </a:pPr>
              <a:endParaRPr lang="en-US" sz="1400" b="1">
                <a:cs typeface="Mangal" pitchFamily="2" charset="0"/>
              </a:endParaRPr>
            </a:p>
            <a:p>
              <a:pPr algn="ctr">
                <a:defRPr/>
              </a:pPr>
              <a:r>
                <a:rPr lang="en-US" sz="1400" b="1">
                  <a:cs typeface="Mangal" pitchFamily="2" charset="0"/>
                </a:rPr>
                <a:t>INPUT</a:t>
              </a:r>
              <a:endParaRPr lang="en-US"/>
            </a:p>
          </p:txBody>
        </p:sp>
        <p:sp>
          <p:nvSpPr>
            <p:cNvPr id="9229" name="Text Box 13"/>
            <p:cNvSpPr txBox="1">
              <a:spLocks noChangeArrowheads="1"/>
            </p:cNvSpPr>
            <p:nvPr/>
          </p:nvSpPr>
          <p:spPr bwMode="auto">
            <a:xfrm>
              <a:off x="4020" y="1724"/>
              <a:ext cx="2106" cy="13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400">
                <a:cs typeface="Mangal" pitchFamily="2" charset="0"/>
              </a:endParaRPr>
            </a:p>
            <a:p>
              <a:pPr algn="ctr">
                <a:defRPr/>
              </a:pPr>
              <a:endParaRPr lang="en-US" sz="1400" b="1">
                <a:cs typeface="Mangal" pitchFamily="2" charset="0"/>
              </a:endParaRPr>
            </a:p>
            <a:p>
              <a:pPr algn="ctr">
                <a:defRPr/>
              </a:pPr>
              <a:endParaRPr lang="en-US" sz="1400" b="1">
                <a:cs typeface="Mangal" pitchFamily="2" charset="0"/>
              </a:endParaRPr>
            </a:p>
            <a:p>
              <a:pPr algn="ctr">
                <a:defRPr/>
              </a:pPr>
              <a:endParaRPr lang="en-US" sz="1400" b="1">
                <a:cs typeface="Mangal" pitchFamily="2" charset="0"/>
              </a:endParaRPr>
            </a:p>
            <a:p>
              <a:pPr algn="ctr">
                <a:defRPr/>
              </a:pPr>
              <a:endParaRPr lang="en-US" sz="1400" b="1">
                <a:cs typeface="Mangal" pitchFamily="2" charset="0"/>
              </a:endParaRPr>
            </a:p>
            <a:p>
              <a:pPr algn="ctr">
                <a:defRPr/>
              </a:pPr>
              <a:r>
                <a:rPr lang="en-US" sz="1400" b="1">
                  <a:cs typeface="Mangal" pitchFamily="2" charset="0"/>
                </a:rPr>
                <a:t>POLITICAL</a:t>
              </a:r>
            </a:p>
            <a:p>
              <a:pPr algn="ctr">
                <a:defRPr/>
              </a:pPr>
              <a:r>
                <a:rPr lang="en-US" sz="1400" b="1">
                  <a:cs typeface="Mangal" pitchFamily="2" charset="0"/>
                </a:rPr>
                <a:t>SISTEM</a:t>
              </a:r>
              <a:endParaRPr lang="en-US"/>
            </a:p>
          </p:txBody>
        </p:sp>
        <p:sp>
          <p:nvSpPr>
            <p:cNvPr id="9230" name="Text Box 14"/>
            <p:cNvSpPr txBox="1">
              <a:spLocks noChangeArrowheads="1"/>
            </p:cNvSpPr>
            <p:nvPr/>
          </p:nvSpPr>
          <p:spPr bwMode="auto">
            <a:xfrm>
              <a:off x="7763" y="1876"/>
              <a:ext cx="1639" cy="10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71842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400">
                <a:cs typeface="Mangal" pitchFamily="2" charset="0"/>
              </a:endParaRPr>
            </a:p>
            <a:p>
              <a:pPr algn="ctr">
                <a:defRPr/>
              </a:pPr>
              <a:endParaRPr lang="en-US" sz="1400" b="1">
                <a:cs typeface="Mangal" pitchFamily="2" charset="0"/>
              </a:endParaRPr>
            </a:p>
            <a:p>
              <a:pPr algn="ctr">
                <a:defRPr/>
              </a:pPr>
              <a:endParaRPr lang="en-US" sz="1400" b="1">
                <a:cs typeface="Mangal" pitchFamily="2" charset="0"/>
              </a:endParaRPr>
            </a:p>
            <a:p>
              <a:pPr algn="ctr">
                <a:defRPr/>
              </a:pPr>
              <a:endParaRPr lang="en-US" sz="1400" b="1">
                <a:cs typeface="Mangal" pitchFamily="2" charset="0"/>
              </a:endParaRPr>
            </a:p>
            <a:p>
              <a:pPr algn="ctr">
                <a:defRPr/>
              </a:pPr>
              <a:r>
                <a:rPr lang="en-US" sz="1400" b="1">
                  <a:cs typeface="Mangal" pitchFamily="2" charset="0"/>
                </a:rPr>
                <a:t>OUTPUT</a:t>
              </a:r>
              <a:endParaRPr lang="en-US"/>
            </a:p>
          </p:txBody>
        </p:sp>
        <p:sp>
          <p:nvSpPr>
            <p:cNvPr id="17416" name="Line 15"/>
            <p:cNvSpPr>
              <a:spLocks noChangeShapeType="1"/>
            </p:cNvSpPr>
            <p:nvPr/>
          </p:nvSpPr>
          <p:spPr bwMode="auto">
            <a:xfrm>
              <a:off x="2850" y="2194"/>
              <a:ext cx="9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7417" name="Line 16"/>
            <p:cNvSpPr>
              <a:spLocks noChangeShapeType="1"/>
            </p:cNvSpPr>
            <p:nvPr/>
          </p:nvSpPr>
          <p:spPr bwMode="auto">
            <a:xfrm>
              <a:off x="2850" y="2618"/>
              <a:ext cx="9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7418" name="Line 17"/>
            <p:cNvSpPr>
              <a:spLocks noChangeShapeType="1"/>
            </p:cNvSpPr>
            <p:nvPr/>
          </p:nvSpPr>
          <p:spPr bwMode="auto">
            <a:xfrm>
              <a:off x="6126" y="2406"/>
              <a:ext cx="156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7419" name="Line 18"/>
            <p:cNvSpPr>
              <a:spLocks noChangeShapeType="1"/>
            </p:cNvSpPr>
            <p:nvPr/>
          </p:nvSpPr>
          <p:spPr bwMode="auto">
            <a:xfrm flipV="1">
              <a:off x="3318" y="2618"/>
              <a:ext cx="0" cy="7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7420" name="Line 19"/>
            <p:cNvSpPr>
              <a:spLocks noChangeShapeType="1"/>
            </p:cNvSpPr>
            <p:nvPr/>
          </p:nvSpPr>
          <p:spPr bwMode="auto">
            <a:xfrm>
              <a:off x="3303" y="3360"/>
              <a:ext cx="35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7421" name="Line 20"/>
            <p:cNvSpPr>
              <a:spLocks noChangeShapeType="1"/>
            </p:cNvSpPr>
            <p:nvPr/>
          </p:nvSpPr>
          <p:spPr bwMode="auto">
            <a:xfrm flipV="1">
              <a:off x="6891" y="2421"/>
              <a:ext cx="0" cy="95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17412" name="Text Box 21"/>
          <p:cNvSpPr txBox="1">
            <a:spLocks noChangeArrowheads="1"/>
          </p:cNvSpPr>
          <p:nvPr/>
        </p:nvSpPr>
        <p:spPr bwMode="auto">
          <a:xfrm>
            <a:off x="3581400" y="5867400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id-ID" b="1"/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1599095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68760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id-ID" altLang="id-ID" sz="3200" dirty="0"/>
              <a:t>Kerangka Kerja Model Sistem </a:t>
            </a:r>
            <a:br>
              <a:rPr lang="id-ID" altLang="id-ID" sz="3200" dirty="0"/>
            </a:br>
            <a:endParaRPr lang="en-US" altLang="id-ID" sz="3200" dirty="0"/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0" y="1052736"/>
            <a:ext cx="9144000" cy="5544616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id-ID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Kebijakan publik dipandang sebagai tanggapan dari suatu sistem politik terhadap tuntutan-tuntutan yang timbul dari lingkungan yang merupakan kondisi atau keadaan yang berada di luar batas-batas sistem politik</a:t>
            </a:r>
          </a:p>
          <a:p>
            <a:pPr>
              <a:lnSpc>
                <a:spcPct val="90000"/>
              </a:lnSpc>
              <a:defRPr/>
            </a:pPr>
            <a:r>
              <a:rPr lang="id-ID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Kekuatan yang timbul dari dalam lingkungan dan mempengaruhi sistem politik dipandang sebagai masukan/input bagi sistem politik</a:t>
            </a:r>
          </a:p>
          <a:p>
            <a:pPr>
              <a:lnSpc>
                <a:spcPct val="90000"/>
              </a:lnSpc>
              <a:defRPr/>
            </a:pPr>
            <a:r>
              <a:rPr lang="id-ID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Hasil-hasil yang dikeluarkan oleh sistem politik yang merupakan tanggapan terhadap tuntutan-tuntutan dipandang sebagai keluaran/output bagi sistem politik</a:t>
            </a:r>
          </a:p>
          <a:p>
            <a:pPr>
              <a:lnSpc>
                <a:spcPct val="90000"/>
              </a:lnSpc>
              <a:defRPr/>
            </a:pPr>
            <a:r>
              <a:rPr lang="id-ID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Sistem politik adalah sekumpulan struktur dan proses yang saling berhubungan yang berfungsi secara otoritatif untuk mengelokasikan nilai-nilai bagi suatu masyarakat</a:t>
            </a:r>
          </a:p>
          <a:p>
            <a:pPr>
              <a:lnSpc>
                <a:spcPct val="90000"/>
              </a:lnSpc>
              <a:defRPr/>
            </a:pPr>
            <a:r>
              <a:rPr lang="id-ID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Keluaran/output dari sistem politik merupakan alokasi-alokasi nilai secara otoritatif  dari sistem politik dan alokasi-alokasi ini merupakan kebijakan publik</a:t>
            </a:r>
          </a:p>
          <a:p>
            <a:pPr>
              <a:lnSpc>
                <a:spcPct val="90000"/>
              </a:lnSpc>
              <a:defRPr/>
            </a:pPr>
            <a:endParaRPr lang="id-ID" sz="2400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id-ID" sz="2400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en-US" sz="2400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88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68760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id-ID" altLang="id-ID" sz="3200" dirty="0"/>
              <a:t>Kerangka Kerja Model Sistem </a:t>
            </a:r>
            <a:br>
              <a:rPr lang="id-ID" altLang="id-ID" sz="3200" dirty="0"/>
            </a:br>
            <a:endParaRPr lang="en-US" altLang="id-ID" sz="3200" dirty="0"/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0" y="1052736"/>
            <a:ext cx="9144000" cy="5544616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id-ID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Untuk mengubah tuntutan-tuntutan menjadi hasil-hasil kebijakan </a:t>
            </a:r>
            <a:r>
              <a:rPr lang="id-ID" sz="2400" i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(policy output), </a:t>
            </a:r>
            <a:r>
              <a:rPr lang="id-ID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suatu sistem harus mampu mengatur penyelesaian pertentangan atau konflik dan memberlakukan penyelesaian-penyelesaian ini pada pihak bersangkutan.</a:t>
            </a:r>
          </a:p>
          <a:p>
            <a:pPr>
              <a:lnSpc>
                <a:spcPct val="90000"/>
              </a:lnSpc>
              <a:defRPr/>
            </a:pPr>
            <a:r>
              <a:rPr lang="id-ID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Oleh karena suatu sistem dibangun berdasarkan elemen yang mendukung sistem tersebut dan hal ini bergantung pada interaksi  antar berbagai sub sistem , maka suatu sistem akan melindungi dirinya melalui tiga hal, yaitu:</a:t>
            </a:r>
          </a:p>
          <a:p>
            <a:pPr lvl="1">
              <a:lnSpc>
                <a:spcPct val="90000"/>
              </a:lnSpc>
              <a:defRPr/>
            </a:pPr>
            <a:r>
              <a:rPr lang="id-ID" sz="22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Menghasilkan output yang secara layak memuaskan</a:t>
            </a:r>
          </a:p>
          <a:p>
            <a:pPr lvl="1">
              <a:lnSpc>
                <a:spcPct val="90000"/>
              </a:lnSpc>
              <a:defRPr/>
            </a:pPr>
            <a:r>
              <a:rPr lang="id-ID" sz="22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Menyandarkan diri pada ikatan-ikatan yang berakar dalam sistem itu sendiri</a:t>
            </a:r>
          </a:p>
          <a:p>
            <a:pPr lvl="1">
              <a:lnSpc>
                <a:spcPct val="90000"/>
              </a:lnSpc>
              <a:defRPr/>
            </a:pPr>
            <a:r>
              <a:rPr lang="id-ID" sz="22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Menggunakan atau mengancam untuk menggunakan kekuatan (penggunaan otoritas)</a:t>
            </a:r>
          </a:p>
          <a:p>
            <a:pPr>
              <a:lnSpc>
                <a:spcPct val="90000"/>
              </a:lnSpc>
              <a:defRPr/>
            </a:pPr>
            <a:endParaRPr lang="id-ID" sz="2400" i="1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id-ID" sz="2400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id-ID" sz="2400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90000"/>
              </a:lnSpc>
              <a:defRPr/>
            </a:pPr>
            <a:endParaRPr lang="en-US" sz="2400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73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924800" cy="762000"/>
          </a:xfrm>
        </p:spPr>
        <p:txBody>
          <a:bodyPr/>
          <a:lstStyle/>
          <a:p>
            <a:pPr eaLnBrk="1" hangingPunct="1"/>
            <a:r>
              <a:rPr lang="en-US" altLang="id-ID" sz="2800"/>
              <a:t>Model Pembuatan Kebijakan Yang Dikembangkan Oleh Paine dan Naumes </a:t>
            </a:r>
          </a:p>
        </p:txBody>
      </p:sp>
      <p:grpSp>
        <p:nvGrpSpPr>
          <p:cNvPr id="18435" name="Group 28"/>
          <p:cNvGrpSpPr>
            <a:grpSpLocks/>
          </p:cNvGrpSpPr>
          <p:nvPr/>
        </p:nvGrpSpPr>
        <p:grpSpPr bwMode="auto">
          <a:xfrm>
            <a:off x="720725" y="838200"/>
            <a:ext cx="8042275" cy="5334000"/>
            <a:chOff x="454" y="672"/>
            <a:chExt cx="5066" cy="3360"/>
          </a:xfrm>
        </p:grpSpPr>
        <p:sp>
          <p:nvSpPr>
            <p:cNvPr id="45062" name="Text Box 6"/>
            <p:cNvSpPr txBox="1">
              <a:spLocks noChangeArrowheads="1"/>
            </p:cNvSpPr>
            <p:nvPr/>
          </p:nvSpPr>
          <p:spPr bwMode="auto">
            <a:xfrm>
              <a:off x="712" y="1810"/>
              <a:ext cx="1502" cy="103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81320" dir="2319588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r>
                <a:rPr lang="en-US" sz="1200">
                  <a:cs typeface="Mangal" pitchFamily="2" charset="0"/>
                </a:rPr>
                <a:t>Environmental Force External &amp; Internal</a:t>
              </a:r>
            </a:p>
            <a:p>
              <a:pPr>
                <a:defRPr/>
              </a:pPr>
              <a:endParaRPr lang="en-US" sz="1200">
                <a:cs typeface="Mangal" pitchFamily="2" charset="0"/>
              </a:endParaRPr>
            </a:p>
            <a:p>
              <a:pPr>
                <a:defRPr/>
              </a:pPr>
              <a:r>
                <a:rPr lang="en-US" sz="1200">
                  <a:cs typeface="Mangal" pitchFamily="2" charset="0"/>
                </a:rPr>
                <a:t>Demand</a:t>
              </a:r>
            </a:p>
            <a:p>
              <a:pPr>
                <a:defRPr/>
              </a:pPr>
              <a:r>
                <a:rPr lang="en-US" sz="1200">
                  <a:cs typeface="Mangal" pitchFamily="2" charset="0"/>
                </a:rPr>
                <a:t>	Requirement</a:t>
              </a:r>
            </a:p>
            <a:p>
              <a:pPr>
                <a:defRPr/>
              </a:pPr>
              <a:r>
                <a:rPr lang="en-US" sz="1200">
                  <a:cs typeface="Mangal" pitchFamily="2" charset="0"/>
                </a:rPr>
                <a:t>	Opportunities</a:t>
              </a:r>
            </a:p>
            <a:p>
              <a:pPr>
                <a:defRPr/>
              </a:pPr>
              <a:r>
                <a:rPr lang="en-US" sz="1200">
                  <a:cs typeface="Mangal" pitchFamily="2" charset="0"/>
                </a:rPr>
                <a:t>	Capabilitiies</a:t>
              </a:r>
            </a:p>
            <a:p>
              <a:pPr>
                <a:defRPr/>
              </a:pPr>
              <a:r>
                <a:rPr lang="en-US" sz="1200">
                  <a:cs typeface="Mangal" pitchFamily="2" charset="0"/>
                </a:rPr>
                <a:t>Support</a:t>
              </a:r>
              <a:endParaRPr lang="en-US"/>
            </a:p>
          </p:txBody>
        </p:sp>
        <p:sp>
          <p:nvSpPr>
            <p:cNvPr id="18440" name="Line 7"/>
            <p:cNvSpPr>
              <a:spLocks noChangeShapeType="1"/>
            </p:cNvSpPr>
            <p:nvPr/>
          </p:nvSpPr>
          <p:spPr bwMode="auto">
            <a:xfrm>
              <a:off x="1227" y="2329"/>
              <a:ext cx="0" cy="37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8441" name="Line 8"/>
            <p:cNvSpPr>
              <a:spLocks noChangeShapeType="1"/>
            </p:cNvSpPr>
            <p:nvPr/>
          </p:nvSpPr>
          <p:spPr bwMode="auto">
            <a:xfrm>
              <a:off x="1227" y="2515"/>
              <a:ext cx="1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5065" name="Text Box 9"/>
            <p:cNvSpPr txBox="1">
              <a:spLocks noChangeArrowheads="1"/>
            </p:cNvSpPr>
            <p:nvPr/>
          </p:nvSpPr>
          <p:spPr bwMode="auto">
            <a:xfrm>
              <a:off x="3459" y="889"/>
              <a:ext cx="1503" cy="5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81320" dir="2319588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r>
                <a:rPr lang="en-US" sz="1200">
                  <a:cs typeface="Mangal" pitchFamily="2" charset="0"/>
                </a:rPr>
                <a:t>Structure</a:t>
              </a:r>
            </a:p>
            <a:p>
              <a:pPr>
                <a:defRPr/>
              </a:pPr>
              <a:r>
                <a:rPr lang="en-US" sz="1200">
                  <a:cs typeface="Mangal" pitchFamily="2" charset="0"/>
                </a:rPr>
                <a:t>  Roles, Program</a:t>
              </a:r>
            </a:p>
            <a:p>
              <a:pPr>
                <a:defRPr/>
              </a:pPr>
              <a:r>
                <a:rPr lang="en-US" sz="1200">
                  <a:cs typeface="Mangal" pitchFamily="2" charset="0"/>
                </a:rPr>
                <a:t>  Self-interest or Values</a:t>
              </a:r>
            </a:p>
            <a:p>
              <a:pPr>
                <a:defRPr/>
              </a:pPr>
              <a:r>
                <a:rPr lang="en-US" sz="1200">
                  <a:cs typeface="Mangal" pitchFamily="2" charset="0"/>
                </a:rPr>
                <a:t>  Political Resources</a:t>
              </a:r>
              <a:endParaRPr lang="en-US"/>
            </a:p>
          </p:txBody>
        </p:sp>
        <p:sp>
          <p:nvSpPr>
            <p:cNvPr id="45066" name="Text Box 10"/>
            <p:cNvSpPr txBox="1">
              <a:spLocks noChangeArrowheads="1"/>
            </p:cNvSpPr>
            <p:nvPr/>
          </p:nvSpPr>
          <p:spPr bwMode="auto">
            <a:xfrm>
              <a:off x="2686" y="1810"/>
              <a:ext cx="1117" cy="43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81320" dir="2319588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r>
                <a:rPr lang="en-US" sz="1200">
                  <a:cs typeface="Mangal" pitchFamily="2" charset="0"/>
                </a:rPr>
                <a:t>Interaction Forces and</a:t>
              </a:r>
            </a:p>
            <a:p>
              <a:pPr>
                <a:defRPr/>
              </a:pPr>
              <a:r>
                <a:rPr lang="en-US" sz="1200">
                  <a:cs typeface="Mangal" pitchFamily="2" charset="0"/>
                </a:rPr>
                <a:t>Structure  </a:t>
              </a:r>
              <a:endParaRPr lang="en-US"/>
            </a:p>
          </p:txBody>
        </p:sp>
        <p:sp>
          <p:nvSpPr>
            <p:cNvPr id="45067" name="Text Box 11"/>
            <p:cNvSpPr txBox="1">
              <a:spLocks noChangeArrowheads="1"/>
            </p:cNvSpPr>
            <p:nvPr/>
          </p:nvSpPr>
          <p:spPr bwMode="auto">
            <a:xfrm>
              <a:off x="712" y="3382"/>
              <a:ext cx="1545" cy="3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81320" dir="2319588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US" sz="1200">
                  <a:cs typeface="Mangal" pitchFamily="2" charset="0"/>
                </a:rPr>
                <a:t>Change in environmental Force</a:t>
              </a:r>
              <a:endParaRPr lang="en-US"/>
            </a:p>
          </p:txBody>
        </p:sp>
        <p:sp>
          <p:nvSpPr>
            <p:cNvPr id="45068" name="Text Box 12"/>
            <p:cNvSpPr txBox="1">
              <a:spLocks noChangeArrowheads="1"/>
            </p:cNvSpPr>
            <p:nvPr/>
          </p:nvSpPr>
          <p:spPr bwMode="auto">
            <a:xfrm>
              <a:off x="3116" y="3111"/>
              <a:ext cx="1545" cy="9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81320" dir="2319588" algn="ctr" rotWithShape="0">
                <a:srgbClr val="808080"/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en-US" sz="1200">
                <a:cs typeface="Mangal" pitchFamily="2" charset="0"/>
              </a:endParaRPr>
            </a:p>
            <a:p>
              <a:pPr algn="ctr">
                <a:defRPr/>
              </a:pPr>
              <a:r>
                <a:rPr lang="en-US" sz="1200">
                  <a:cs typeface="Mangal" pitchFamily="2" charset="0"/>
                </a:rPr>
                <a:t>Objective, strategies</a:t>
              </a:r>
            </a:p>
            <a:p>
              <a:pPr algn="ctr">
                <a:defRPr/>
              </a:pPr>
              <a:endParaRPr lang="en-US" sz="1200">
                <a:cs typeface="Mangal" pitchFamily="2" charset="0"/>
              </a:endParaRPr>
            </a:p>
            <a:p>
              <a:pPr algn="ctr">
                <a:defRPr/>
              </a:pPr>
              <a:r>
                <a:rPr lang="en-US" sz="1200">
                  <a:cs typeface="Mangal" pitchFamily="2" charset="0"/>
                </a:rPr>
                <a:t>Role Performance</a:t>
              </a:r>
            </a:p>
            <a:p>
              <a:pPr algn="ctr">
                <a:defRPr/>
              </a:pPr>
              <a:endParaRPr lang="en-US" sz="1200">
                <a:cs typeface="Mangal" pitchFamily="2" charset="0"/>
              </a:endParaRPr>
            </a:p>
            <a:p>
              <a:pPr algn="ctr">
                <a:defRPr/>
              </a:pPr>
              <a:r>
                <a:rPr lang="en-US" sz="1200">
                  <a:cs typeface="Mangal" pitchFamily="2" charset="0"/>
                </a:rPr>
                <a:t>Organization Outcomes</a:t>
              </a:r>
              <a:endParaRPr lang="en-US"/>
            </a:p>
          </p:txBody>
        </p:sp>
        <p:sp>
          <p:nvSpPr>
            <p:cNvPr id="18446" name="Line 13"/>
            <p:cNvSpPr>
              <a:spLocks noChangeShapeType="1"/>
            </p:cNvSpPr>
            <p:nvPr/>
          </p:nvSpPr>
          <p:spPr bwMode="auto">
            <a:xfrm>
              <a:off x="3116" y="3714"/>
              <a:ext cx="154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8447" name="Line 14"/>
            <p:cNvSpPr>
              <a:spLocks noChangeShapeType="1"/>
            </p:cNvSpPr>
            <p:nvPr/>
          </p:nvSpPr>
          <p:spPr bwMode="auto">
            <a:xfrm>
              <a:off x="3116" y="3421"/>
              <a:ext cx="154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8448" name="Line 15"/>
            <p:cNvSpPr>
              <a:spLocks noChangeShapeType="1"/>
            </p:cNvSpPr>
            <p:nvPr/>
          </p:nvSpPr>
          <p:spPr bwMode="auto">
            <a:xfrm flipH="1">
              <a:off x="454" y="3544"/>
              <a:ext cx="25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8449" name="Line 16"/>
            <p:cNvSpPr>
              <a:spLocks noChangeShapeType="1"/>
            </p:cNvSpPr>
            <p:nvPr/>
          </p:nvSpPr>
          <p:spPr bwMode="auto">
            <a:xfrm flipV="1">
              <a:off x="454" y="2352"/>
              <a:ext cx="0" cy="119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8450" name="Line 17"/>
            <p:cNvSpPr>
              <a:spLocks noChangeShapeType="1"/>
            </p:cNvSpPr>
            <p:nvPr/>
          </p:nvSpPr>
          <p:spPr bwMode="auto">
            <a:xfrm>
              <a:off x="454" y="2352"/>
              <a:ext cx="25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8451" name="Line 18"/>
            <p:cNvSpPr>
              <a:spLocks noChangeShapeType="1"/>
            </p:cNvSpPr>
            <p:nvPr/>
          </p:nvSpPr>
          <p:spPr bwMode="auto">
            <a:xfrm>
              <a:off x="2214" y="1918"/>
              <a:ext cx="47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8452" name="Line 19"/>
            <p:cNvSpPr>
              <a:spLocks noChangeShapeType="1"/>
            </p:cNvSpPr>
            <p:nvPr/>
          </p:nvSpPr>
          <p:spPr bwMode="auto">
            <a:xfrm flipH="1">
              <a:off x="2257" y="3544"/>
              <a:ext cx="85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8453" name="Line 20"/>
            <p:cNvSpPr>
              <a:spLocks noChangeShapeType="1"/>
            </p:cNvSpPr>
            <p:nvPr/>
          </p:nvSpPr>
          <p:spPr bwMode="auto">
            <a:xfrm>
              <a:off x="3588" y="1485"/>
              <a:ext cx="0" cy="3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8454" name="Line 21"/>
            <p:cNvSpPr>
              <a:spLocks noChangeShapeType="1"/>
            </p:cNvSpPr>
            <p:nvPr/>
          </p:nvSpPr>
          <p:spPr bwMode="auto">
            <a:xfrm>
              <a:off x="3803" y="1918"/>
              <a:ext cx="141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8455" name="Line 22"/>
            <p:cNvSpPr>
              <a:spLocks noChangeShapeType="1"/>
            </p:cNvSpPr>
            <p:nvPr/>
          </p:nvSpPr>
          <p:spPr bwMode="auto">
            <a:xfrm flipV="1">
              <a:off x="5219" y="1268"/>
              <a:ext cx="0" cy="6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8456" name="Line 23"/>
            <p:cNvSpPr>
              <a:spLocks noChangeShapeType="1"/>
            </p:cNvSpPr>
            <p:nvPr/>
          </p:nvSpPr>
          <p:spPr bwMode="auto">
            <a:xfrm flipH="1">
              <a:off x="4962" y="1268"/>
              <a:ext cx="25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8457" name="Line 24"/>
            <p:cNvSpPr>
              <a:spLocks noChangeShapeType="1"/>
            </p:cNvSpPr>
            <p:nvPr/>
          </p:nvSpPr>
          <p:spPr bwMode="auto">
            <a:xfrm>
              <a:off x="3803" y="2027"/>
              <a:ext cx="141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8458" name="Line 25"/>
            <p:cNvSpPr>
              <a:spLocks noChangeShapeType="1"/>
            </p:cNvSpPr>
            <p:nvPr/>
          </p:nvSpPr>
          <p:spPr bwMode="auto">
            <a:xfrm>
              <a:off x="5219" y="2027"/>
              <a:ext cx="0" cy="151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8459" name="Line 26"/>
            <p:cNvSpPr>
              <a:spLocks noChangeShapeType="1"/>
            </p:cNvSpPr>
            <p:nvPr/>
          </p:nvSpPr>
          <p:spPr bwMode="auto">
            <a:xfrm>
              <a:off x="4661" y="3544"/>
              <a:ext cx="55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8460" name="Rectangle 27"/>
            <p:cNvSpPr>
              <a:spLocks noChangeArrowheads="1"/>
            </p:cNvSpPr>
            <p:nvPr/>
          </p:nvSpPr>
          <p:spPr bwMode="auto">
            <a:xfrm>
              <a:off x="2429" y="672"/>
              <a:ext cx="3091" cy="205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id-ID" altLang="id-ID"/>
            </a:p>
          </p:txBody>
        </p:sp>
      </p:grpSp>
      <p:sp>
        <p:nvSpPr>
          <p:cNvPr id="18436" name="Text Box 29"/>
          <p:cNvSpPr txBox="1">
            <a:spLocks noChangeArrowheads="1"/>
          </p:cNvSpPr>
          <p:nvPr/>
        </p:nvSpPr>
        <p:spPr bwMode="auto">
          <a:xfrm>
            <a:off x="1600200" y="63246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id-ID" b="1"/>
              <a:t>(Input)</a:t>
            </a:r>
          </a:p>
        </p:txBody>
      </p:sp>
      <p:sp>
        <p:nvSpPr>
          <p:cNvPr id="18437" name="Text Box 30"/>
          <p:cNvSpPr txBox="1">
            <a:spLocks noChangeArrowheads="1"/>
          </p:cNvSpPr>
          <p:nvPr/>
        </p:nvSpPr>
        <p:spPr bwMode="auto">
          <a:xfrm>
            <a:off x="3505200" y="63246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id-ID" b="1"/>
              <a:t>(Feedback)</a:t>
            </a:r>
          </a:p>
        </p:txBody>
      </p:sp>
      <p:sp>
        <p:nvSpPr>
          <p:cNvPr id="18438" name="Text Box 31"/>
          <p:cNvSpPr txBox="1">
            <a:spLocks noChangeArrowheads="1"/>
          </p:cNvSpPr>
          <p:nvPr/>
        </p:nvSpPr>
        <p:spPr bwMode="auto">
          <a:xfrm>
            <a:off x="5334000" y="63246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id-ID" b="1"/>
              <a:t>(Output)</a:t>
            </a:r>
          </a:p>
        </p:txBody>
      </p:sp>
    </p:spTree>
    <p:extLst>
      <p:ext uri="{BB962C8B-B14F-4D97-AF65-F5344CB8AC3E}">
        <p14:creationId xmlns:p14="http://schemas.microsoft.com/office/powerpoint/2010/main" val="583804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5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6858000" cy="838200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en-US" altLang="id-ID"/>
              <a:t>Model Rasional Komprehensif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14400" y="1295400"/>
            <a:ext cx="8001000" cy="5029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5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Pada</a:t>
            </a:r>
            <a:r>
              <a:rPr lang="en-US" sz="25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dasarnya</a:t>
            </a:r>
            <a:r>
              <a:rPr lang="en-US" sz="25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model </a:t>
            </a:r>
            <a:r>
              <a:rPr lang="en-US" sz="25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ini</a:t>
            </a:r>
            <a:r>
              <a:rPr lang="en-US" sz="25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terdiri</a:t>
            </a:r>
            <a:r>
              <a:rPr lang="en-US" sz="25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dari</a:t>
            </a:r>
            <a:r>
              <a:rPr lang="en-US" sz="25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beberapa</a:t>
            </a:r>
            <a:r>
              <a:rPr lang="en-US" sz="25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elemen</a:t>
            </a:r>
            <a:r>
              <a:rPr lang="en-US" sz="25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, </a:t>
            </a:r>
            <a:r>
              <a:rPr lang="en-US" sz="25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yaitu</a:t>
            </a:r>
            <a:r>
              <a:rPr lang="en-US" sz="25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: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500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 marL="350838" indent="-350838" eaLnBrk="1" hangingPunct="1">
              <a:lnSpc>
                <a:spcPct val="80000"/>
              </a:lnSpc>
              <a:defRPr/>
            </a:pPr>
            <a:r>
              <a:rPr lang="en-US" sz="25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Pembuat</a:t>
            </a:r>
            <a:r>
              <a:rPr lang="en-US" sz="25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keputusan</a:t>
            </a:r>
            <a:r>
              <a:rPr lang="en-US" sz="25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dihadapkan</a:t>
            </a:r>
            <a:r>
              <a:rPr lang="en-US" sz="25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pada</a:t>
            </a:r>
            <a:r>
              <a:rPr lang="en-US" sz="25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suatu</a:t>
            </a:r>
            <a:r>
              <a:rPr lang="en-US" sz="25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masalah</a:t>
            </a:r>
            <a:r>
              <a:rPr lang="en-US" sz="25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tertentu</a:t>
            </a:r>
            <a:endParaRPr lang="en-US" sz="2500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 marL="350838" indent="-350838" eaLnBrk="1" hangingPunct="1">
              <a:lnSpc>
                <a:spcPct val="80000"/>
              </a:lnSpc>
              <a:defRPr/>
            </a:pPr>
            <a:r>
              <a:rPr lang="en-US" sz="25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Tujuan-tujuan</a:t>
            </a:r>
            <a:r>
              <a:rPr lang="en-US" sz="25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, </a:t>
            </a:r>
            <a:r>
              <a:rPr lang="en-US" sz="25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nilai-nilai</a:t>
            </a:r>
            <a:r>
              <a:rPr lang="en-US" sz="25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atau</a:t>
            </a:r>
            <a:r>
              <a:rPr lang="en-US" sz="25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sasaran-sasaran</a:t>
            </a:r>
            <a:r>
              <a:rPr lang="en-US" sz="25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yang </a:t>
            </a:r>
            <a:r>
              <a:rPr lang="en-US" sz="25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mengarahkan</a:t>
            </a:r>
            <a:r>
              <a:rPr lang="en-US" sz="25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pembuat</a:t>
            </a:r>
            <a:r>
              <a:rPr lang="en-US" sz="25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keputusan</a:t>
            </a:r>
            <a:r>
              <a:rPr lang="en-US" sz="25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dijelaskan</a:t>
            </a:r>
            <a:r>
              <a:rPr lang="en-US" sz="25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dan</a:t>
            </a:r>
            <a:r>
              <a:rPr lang="en-US" sz="25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disusun</a:t>
            </a:r>
            <a:r>
              <a:rPr lang="en-US" sz="25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menurut</a:t>
            </a:r>
            <a:r>
              <a:rPr lang="en-US" sz="25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arti</a:t>
            </a:r>
            <a:r>
              <a:rPr lang="en-US" sz="25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pentingnya</a:t>
            </a:r>
            <a:endParaRPr lang="en-US" sz="2500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 marL="350838" indent="-350838" eaLnBrk="1" hangingPunct="1">
              <a:lnSpc>
                <a:spcPct val="80000"/>
              </a:lnSpc>
              <a:defRPr/>
            </a:pPr>
            <a:r>
              <a:rPr lang="en-US" sz="25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Berbagai</a:t>
            </a:r>
            <a:r>
              <a:rPr lang="en-US" sz="25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alternatif</a:t>
            </a:r>
            <a:r>
              <a:rPr lang="en-US" sz="25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untuk</a:t>
            </a:r>
            <a:r>
              <a:rPr lang="en-US" sz="25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mengatasi</a:t>
            </a:r>
            <a:r>
              <a:rPr lang="en-US" sz="25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masalah</a:t>
            </a:r>
            <a:r>
              <a:rPr lang="en-US" sz="25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perlu</a:t>
            </a:r>
            <a:r>
              <a:rPr lang="en-US" sz="25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diselidiki</a:t>
            </a:r>
            <a:endParaRPr lang="en-US" sz="2500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 marL="350838" indent="-350838" eaLnBrk="1" hangingPunct="1">
              <a:lnSpc>
                <a:spcPct val="80000"/>
              </a:lnSpc>
              <a:defRPr/>
            </a:pPr>
            <a:r>
              <a:rPr lang="en-US" sz="25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Konsekuensi-konsekuensi</a:t>
            </a:r>
            <a:r>
              <a:rPr lang="en-US" sz="25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(</a:t>
            </a:r>
            <a:r>
              <a:rPr lang="en-US" sz="25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biaya</a:t>
            </a:r>
            <a:r>
              <a:rPr lang="en-US" sz="25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dan</a:t>
            </a:r>
            <a:r>
              <a:rPr lang="en-US" sz="25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keuntungan</a:t>
            </a:r>
            <a:r>
              <a:rPr lang="en-US" sz="25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) yang </a:t>
            </a:r>
            <a:r>
              <a:rPr lang="en-US" sz="25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timbul</a:t>
            </a:r>
            <a:r>
              <a:rPr lang="en-US" sz="25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dari</a:t>
            </a:r>
            <a:r>
              <a:rPr lang="en-US" sz="25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setiap</a:t>
            </a:r>
            <a:r>
              <a:rPr lang="en-US" sz="25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pemilihan</a:t>
            </a:r>
            <a:r>
              <a:rPr lang="en-US" sz="25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alternatif</a:t>
            </a:r>
            <a:r>
              <a:rPr lang="en-US" sz="25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diteliti</a:t>
            </a:r>
            <a:endParaRPr lang="en-US" sz="2500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 marL="350838" indent="-350838" eaLnBrk="1" hangingPunct="1">
              <a:lnSpc>
                <a:spcPct val="80000"/>
              </a:lnSpc>
              <a:defRPr/>
            </a:pPr>
            <a:r>
              <a:rPr lang="en-US" sz="25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Setiap</a:t>
            </a:r>
            <a:r>
              <a:rPr lang="en-US" sz="25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alternatif</a:t>
            </a:r>
            <a:r>
              <a:rPr lang="en-US" sz="25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dan</a:t>
            </a:r>
            <a:r>
              <a:rPr lang="en-US" sz="25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konsekuensi</a:t>
            </a:r>
            <a:r>
              <a:rPr lang="en-US" sz="25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yang </a:t>
            </a:r>
            <a:r>
              <a:rPr lang="en-US" sz="25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menyertainya</a:t>
            </a:r>
            <a:r>
              <a:rPr lang="en-US" sz="25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dapat</a:t>
            </a:r>
            <a:r>
              <a:rPr lang="en-US" sz="25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dibandingkan</a:t>
            </a:r>
            <a:r>
              <a:rPr lang="en-US" sz="25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dengan</a:t>
            </a:r>
            <a:r>
              <a:rPr lang="en-US" sz="25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5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alternatif-alternatif</a:t>
            </a:r>
            <a:r>
              <a:rPr lang="en-US" sz="25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lain. </a:t>
            </a:r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762000" y="152400"/>
            <a:ext cx="914400" cy="914400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81320" dir="3080412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600" b="1">
                <a:latin typeface="Arial Black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33250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533400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en-US" altLang="id-ID" sz="2800" dirty="0" err="1"/>
              <a:t>Kritik</a:t>
            </a:r>
            <a:r>
              <a:rPr lang="en-US" altLang="id-ID" sz="2800" dirty="0"/>
              <a:t> </a:t>
            </a:r>
            <a:r>
              <a:rPr lang="en-US" altLang="id-ID" sz="2800" dirty="0" err="1"/>
              <a:t>Terhadap</a:t>
            </a:r>
            <a:r>
              <a:rPr lang="en-US" altLang="id-ID" sz="2800" dirty="0"/>
              <a:t> Model </a:t>
            </a:r>
            <a:r>
              <a:rPr lang="en-US" altLang="id-ID" sz="2800" dirty="0" err="1"/>
              <a:t>Rasional</a:t>
            </a:r>
            <a:r>
              <a:rPr lang="en-US" altLang="id-ID" sz="2800" dirty="0"/>
              <a:t> </a:t>
            </a:r>
            <a:r>
              <a:rPr lang="en-US" altLang="id-ID" sz="2800" dirty="0" err="1"/>
              <a:t>Komprehensif</a:t>
            </a:r>
            <a:endParaRPr lang="en-US" altLang="id-ID" sz="28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06500"/>
            <a:ext cx="8610600" cy="52705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id-ID" sz="2400"/>
              <a:t>Para pembuat keputusan tidak dihadapkan pada masalah-masalah konkrit yang celas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id-ID" sz="2400"/>
          </a:p>
          <a:p>
            <a:pPr eaLnBrk="1" hangingPunct="1">
              <a:lnSpc>
                <a:spcPct val="90000"/>
              </a:lnSpc>
            </a:pPr>
            <a:r>
              <a:rPr lang="en-US" altLang="id-ID" sz="2400"/>
              <a:t>Teori rasional komprehenship tidak realistis dalam tuntutan-tuntutan yang dibuat oleh para pembuat keputusan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d-ID" sz="2400"/>
              <a:t>Para pembuat keputusan publik biasanya dihadapkan dengan situasi konflik daripada kesepakatan nilai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d-ID" sz="2400"/>
              <a:t>Pembuat keputusan mempunyai kebutuhan-kebutuhan, hambatan-hambatan, sehingga menyebabkan mereka tidak dapat mengambil keputusan-keputusan atas dasar rasionalitas yang tinggi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d-ID" sz="2400"/>
              <a:t>Terdapat hambatan dalam mengumpulkan semua informasi yang diperlukan untuk mengetahui semua kemungkinan alternatif dan konsekuensi dari masing-masing alternatif.</a:t>
            </a:r>
          </a:p>
        </p:txBody>
      </p:sp>
    </p:spTree>
    <p:extLst>
      <p:ext uri="{BB962C8B-B14F-4D97-AF65-F5344CB8AC3E}">
        <p14:creationId xmlns:p14="http://schemas.microsoft.com/office/powerpoint/2010/main" val="2969032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AutoShape 5"/>
          <p:cNvSpPr>
            <a:spLocks noGrp="1" noChangeArrowheads="1"/>
          </p:cNvSpPr>
          <p:nvPr>
            <p:ph type="title"/>
          </p:nvPr>
        </p:nvSpPr>
        <p:spPr>
          <a:xfrm>
            <a:off x="3810000" y="0"/>
            <a:ext cx="5257800" cy="1143000"/>
          </a:xfrm>
          <a:solidFill>
            <a:schemeClr val="tx2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Model </a:t>
            </a:r>
            <a:r>
              <a:rPr lang="en-US" sz="3200" dirty="0" err="1"/>
              <a:t>Penambahan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(The Incremental Model)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8077200" cy="5486400"/>
          </a:xfrm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Beberapa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hal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yang harus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diperhatikan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dalam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Model </a:t>
            </a:r>
          </a:p>
          <a:p>
            <a:pPr marL="228600" indent="-228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Penambahan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yaitu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:</a:t>
            </a:r>
          </a:p>
          <a:p>
            <a:pPr marL="228600" indent="-228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 marL="228600" indent="-228600" eaLnBrk="1" hangingPunct="1">
              <a:lnSpc>
                <a:spcPct val="80000"/>
              </a:lnSpc>
              <a:defRPr/>
            </a:pP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Para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pembuat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keputusan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hanya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mempetimbangkan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beberapa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alternatif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(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hanya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melengkapi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yang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sudah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ada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)</a:t>
            </a:r>
          </a:p>
          <a:p>
            <a:pPr marL="228600" indent="-228600" eaLnBrk="1" hangingPunct="1">
              <a:lnSpc>
                <a:spcPct val="80000"/>
              </a:lnSpc>
              <a:defRPr/>
            </a:pP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Untuk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setiap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alterntif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pembuat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keputusan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hanya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mengevaluasi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beberapa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konsekuensi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yang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dianggap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penting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saja</a:t>
            </a:r>
            <a:endParaRPr lang="en-US" sz="2400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 marL="228600" indent="-228600" eaLnBrk="1" hangingPunct="1">
              <a:lnSpc>
                <a:spcPct val="80000"/>
              </a:lnSpc>
              <a:defRPr/>
            </a:pP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Masalah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yang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dihadapi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oleh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pembuat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keputusan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dibatasi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kembali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secara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berkesinambungan</a:t>
            </a:r>
            <a:endParaRPr lang="en-US" sz="2400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 marL="228600" indent="-228600" eaLnBrk="1" hangingPunct="1">
              <a:lnSpc>
                <a:spcPct val="80000"/>
              </a:lnSpc>
              <a:defRPr/>
            </a:pP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Tidak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ada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keputusan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tunggal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atau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penyelesaian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masalah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yang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dianggap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“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tepat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”</a:t>
            </a:r>
          </a:p>
          <a:p>
            <a:pPr marL="228600" indent="-228600" eaLnBrk="1" hangingPunct="1">
              <a:lnSpc>
                <a:spcPct val="80000"/>
              </a:lnSpc>
              <a:defRPr/>
            </a:pP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Pembuat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keputusan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secara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inkremental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pada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dasarnya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merupakan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i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remedial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dan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diarahkan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lebih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banyak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kepada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perbaikan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terhadap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ketidak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sempurnaan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sosial</a:t>
            </a:r>
            <a:r>
              <a:rPr lang="en-US" sz="24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</a:p>
        </p:txBody>
      </p:sp>
      <p:sp>
        <p:nvSpPr>
          <p:cNvPr id="15366" name="Oval 6"/>
          <p:cNvSpPr>
            <a:spLocks noChangeArrowheads="1"/>
          </p:cNvSpPr>
          <p:nvPr/>
        </p:nvSpPr>
        <p:spPr bwMode="auto">
          <a:xfrm>
            <a:off x="2667000" y="76200"/>
            <a:ext cx="914400" cy="914400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81320" dir="3080412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600" b="1">
                <a:latin typeface="Arial Black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22978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AutoShape 6"/>
          <p:cNvSpPr>
            <a:spLocks noGrp="1" noChangeArrowheads="1"/>
          </p:cNvSpPr>
          <p:nvPr>
            <p:ph type="title"/>
          </p:nvPr>
        </p:nvSpPr>
        <p:spPr>
          <a:xfrm>
            <a:off x="2915816" y="381000"/>
            <a:ext cx="6228184" cy="1600200"/>
          </a:xfrm>
          <a:solidFill>
            <a:schemeClr val="tx2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2800" dirty="0" err="1"/>
              <a:t>Penyelidikan</a:t>
            </a:r>
            <a:r>
              <a:rPr lang="en-US" sz="2800" dirty="0"/>
              <a:t> </a:t>
            </a:r>
            <a:r>
              <a:rPr lang="en-US" sz="2800" dirty="0" err="1"/>
              <a:t>Campuran</a:t>
            </a:r>
            <a:br>
              <a:rPr lang="en-US" sz="2800" dirty="0"/>
            </a:br>
            <a:r>
              <a:rPr lang="en-US" sz="2800" i="1" dirty="0"/>
              <a:t>(</a:t>
            </a:r>
            <a:r>
              <a:rPr lang="en-US" sz="2800" i="1" dirty="0" err="1"/>
              <a:t>mixedscanning</a:t>
            </a:r>
            <a:r>
              <a:rPr lang="en-US" sz="2800" i="1" dirty="0"/>
              <a:t>)</a:t>
            </a:r>
            <a:br>
              <a:rPr lang="en-US" sz="2800" i="1" dirty="0"/>
            </a:br>
            <a:r>
              <a:rPr lang="en-US" sz="2800" i="1" dirty="0" err="1"/>
              <a:t>Amitai</a:t>
            </a:r>
            <a:r>
              <a:rPr lang="en-US" sz="2800" i="1" dirty="0"/>
              <a:t> </a:t>
            </a:r>
            <a:r>
              <a:rPr lang="en-US" sz="2800" i="1" dirty="0" err="1"/>
              <a:t>Etzioni</a:t>
            </a:r>
            <a:endParaRPr lang="en-US" sz="2800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2362200"/>
            <a:ext cx="7693025" cy="37242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Pada</a:t>
            </a:r>
            <a:r>
              <a:rPr lang="en-US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dasarnya</a:t>
            </a:r>
            <a:r>
              <a:rPr lang="en-US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model </a:t>
            </a:r>
            <a:r>
              <a:rPr lang="en-US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ini</a:t>
            </a:r>
            <a:r>
              <a:rPr lang="en-US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sebagai</a:t>
            </a:r>
            <a:r>
              <a:rPr lang="en-US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suatu</a:t>
            </a:r>
            <a:r>
              <a:rPr lang="en-US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pendekatan</a:t>
            </a:r>
            <a:r>
              <a:rPr lang="en-US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terhadap</a:t>
            </a:r>
            <a:r>
              <a:rPr lang="en-US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pembuatan</a:t>
            </a:r>
            <a:r>
              <a:rPr lang="en-US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keputusan</a:t>
            </a:r>
            <a:r>
              <a:rPr lang="en-US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memperhitungkan</a:t>
            </a:r>
            <a:r>
              <a:rPr lang="en-US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keputusan-keputusan</a:t>
            </a:r>
            <a:r>
              <a:rPr lang="en-US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pokok</a:t>
            </a:r>
            <a:r>
              <a:rPr lang="en-US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dan</a:t>
            </a:r>
            <a:r>
              <a:rPr lang="en-US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inkremental</a:t>
            </a:r>
            <a:r>
              <a:rPr lang="en-US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menetapkan</a:t>
            </a:r>
            <a:r>
              <a:rPr lang="en-US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proses</a:t>
            </a:r>
            <a:r>
              <a:rPr lang="en-US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pembuatan</a:t>
            </a:r>
            <a:r>
              <a:rPr lang="en-US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kebijakan</a:t>
            </a:r>
            <a:r>
              <a:rPr lang="en-US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pokok</a:t>
            </a:r>
            <a:r>
              <a:rPr lang="en-US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dan</a:t>
            </a:r>
            <a:r>
              <a:rPr lang="en-US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urusan</a:t>
            </a:r>
            <a:r>
              <a:rPr lang="en-US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tinggi</a:t>
            </a:r>
            <a:r>
              <a:rPr lang="en-US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menentukan</a:t>
            </a:r>
            <a:r>
              <a:rPr lang="en-US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petunjuk</a:t>
            </a:r>
            <a:r>
              <a:rPr lang="en-US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dasar</a:t>
            </a:r>
            <a:r>
              <a:rPr lang="en-US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proses</a:t>
            </a:r>
            <a:r>
              <a:rPr lang="en-US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mempersiapkan</a:t>
            </a:r>
            <a:r>
              <a:rPr lang="en-US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keputusan</a:t>
            </a:r>
            <a:r>
              <a:rPr lang="en-US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pokok</a:t>
            </a:r>
            <a:r>
              <a:rPr lang="en-US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dan</a:t>
            </a:r>
            <a:r>
              <a:rPr lang="en-US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menjalankannya</a:t>
            </a:r>
            <a:r>
              <a:rPr lang="en-US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setelah</a:t>
            </a:r>
            <a:r>
              <a:rPr lang="en-US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keputusan</a:t>
            </a:r>
            <a:r>
              <a:rPr lang="en-US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itu</a:t>
            </a:r>
            <a:r>
              <a:rPr lang="en-US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90000"/>
                    <a:lumOff val="10000"/>
                  </a:schemeClr>
                </a:solidFill>
              </a:rPr>
              <a:t>tercapai</a:t>
            </a:r>
            <a:r>
              <a:rPr lang="en-US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.</a:t>
            </a:r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1828800" y="838200"/>
            <a:ext cx="914400" cy="914400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81320" dir="3080412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600" b="1">
                <a:latin typeface="Arial Black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70301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762000"/>
          </a:xfrm>
          <a:solidFill>
            <a:schemeClr val="tx2"/>
          </a:solidFill>
        </p:spPr>
        <p:txBody>
          <a:bodyPr/>
          <a:lstStyle/>
          <a:p>
            <a:pPr algn="ctr" eaLnBrk="1" hangingPunct="1"/>
            <a:r>
              <a:rPr lang="en-US" altLang="id-ID" sz="4100" b="1" dirty="0">
                <a:solidFill>
                  <a:srgbClr val="00B050"/>
                </a:solidFill>
              </a:rPr>
              <a:t>ANATOMI KEBIJAKAN</a:t>
            </a:r>
          </a:p>
        </p:txBody>
      </p:sp>
      <p:sp>
        <p:nvSpPr>
          <p:cNvPr id="1035" name="AutoShape 3"/>
          <p:cNvSpPr>
            <a:spLocks noChangeArrowheads="1"/>
          </p:cNvSpPr>
          <p:nvPr/>
        </p:nvSpPr>
        <p:spPr bwMode="auto">
          <a:xfrm>
            <a:off x="762000" y="990600"/>
            <a:ext cx="2209800" cy="1371600"/>
          </a:xfrm>
          <a:prstGeom prst="rightArrow">
            <a:avLst>
              <a:gd name="adj1" fmla="val 50000"/>
              <a:gd name="adj2" fmla="val 40278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id-ID" b="1">
                <a:latin typeface="Perpetua" pitchFamily="18" charset="0"/>
              </a:rPr>
              <a:t>PERENCANAAN</a:t>
            </a:r>
          </a:p>
        </p:txBody>
      </p:sp>
      <p:sp>
        <p:nvSpPr>
          <p:cNvPr id="1036" name="AutoShape 4"/>
          <p:cNvSpPr>
            <a:spLocks noChangeArrowheads="1"/>
          </p:cNvSpPr>
          <p:nvPr/>
        </p:nvSpPr>
        <p:spPr bwMode="auto">
          <a:xfrm>
            <a:off x="3200400" y="914400"/>
            <a:ext cx="2209800" cy="1447800"/>
          </a:xfrm>
          <a:prstGeom prst="flowChartMagneticDisk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id-ID" b="1">
                <a:latin typeface="Perpetua" pitchFamily="18" charset="0"/>
              </a:rPr>
              <a:t>PELAKSANAAN</a:t>
            </a:r>
          </a:p>
        </p:txBody>
      </p:sp>
      <p:sp>
        <p:nvSpPr>
          <p:cNvPr id="1037" name="AutoShape 5"/>
          <p:cNvSpPr>
            <a:spLocks noChangeArrowheads="1"/>
          </p:cNvSpPr>
          <p:nvPr/>
        </p:nvSpPr>
        <p:spPr bwMode="auto">
          <a:xfrm>
            <a:off x="5562600" y="1066800"/>
            <a:ext cx="3505200" cy="1066800"/>
          </a:xfrm>
          <a:prstGeom prst="parallelogram">
            <a:avLst>
              <a:gd name="adj" fmla="val 82143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id-ID" b="1">
                <a:latin typeface="Perpetua" pitchFamily="18" charset="0"/>
              </a:rPr>
              <a:t>PENGEVALUASIAN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533400" y="2667000"/>
          <a:ext cx="76962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7261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AutoShap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68760"/>
          </a:xfrm>
          <a:solidFill>
            <a:schemeClr val="tx2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dirty="0" err="1"/>
              <a:t>Tahap-tahap</a:t>
            </a:r>
            <a:r>
              <a:rPr lang="en-US" sz="3200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perumusan</a:t>
            </a:r>
            <a:r>
              <a:rPr lang="en-US" sz="3200" dirty="0"/>
              <a:t> </a:t>
            </a:r>
            <a:r>
              <a:rPr lang="en-US" sz="3200" dirty="0" err="1"/>
              <a:t>kebijakan</a:t>
            </a:r>
            <a:r>
              <a:rPr lang="en-US" sz="3200" dirty="0"/>
              <a:t>:</a:t>
            </a:r>
          </a:p>
        </p:txBody>
      </p:sp>
      <p:sp>
        <p:nvSpPr>
          <p:cNvPr id="2355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id-ID" dirty="0" err="1">
                <a:solidFill>
                  <a:schemeClr val="tx2"/>
                </a:solidFill>
              </a:rPr>
              <a:t>Perumusan</a:t>
            </a:r>
            <a:r>
              <a:rPr lang="en-US" altLang="id-ID" dirty="0">
                <a:solidFill>
                  <a:schemeClr val="tx2"/>
                </a:solidFill>
              </a:rPr>
              <a:t> </a:t>
            </a:r>
            <a:r>
              <a:rPr lang="en-US" altLang="id-ID" dirty="0" err="1">
                <a:solidFill>
                  <a:schemeClr val="tx2"/>
                </a:solidFill>
              </a:rPr>
              <a:t>Masalah</a:t>
            </a:r>
            <a:r>
              <a:rPr lang="en-US" altLang="id-ID" dirty="0">
                <a:solidFill>
                  <a:schemeClr val="tx2"/>
                </a:solidFill>
              </a:rPr>
              <a:t> (defining problem)</a:t>
            </a:r>
          </a:p>
          <a:p>
            <a:pPr eaLnBrk="1" hangingPunct="1"/>
            <a:r>
              <a:rPr lang="en-US" altLang="id-ID" dirty="0">
                <a:solidFill>
                  <a:schemeClr val="tx2"/>
                </a:solidFill>
              </a:rPr>
              <a:t>Agenda </a:t>
            </a:r>
            <a:r>
              <a:rPr lang="en-US" altLang="id-ID" dirty="0" err="1">
                <a:solidFill>
                  <a:schemeClr val="tx2"/>
                </a:solidFill>
              </a:rPr>
              <a:t>Kebijakan</a:t>
            </a:r>
            <a:endParaRPr lang="en-US" altLang="id-ID" dirty="0">
              <a:solidFill>
                <a:schemeClr val="tx2"/>
              </a:solidFill>
            </a:endParaRPr>
          </a:p>
          <a:p>
            <a:pPr eaLnBrk="1" hangingPunct="1"/>
            <a:r>
              <a:rPr lang="en-US" altLang="id-ID" dirty="0" err="1">
                <a:solidFill>
                  <a:schemeClr val="tx2"/>
                </a:solidFill>
              </a:rPr>
              <a:t>Pemilihan</a:t>
            </a:r>
            <a:r>
              <a:rPr lang="en-US" altLang="id-ID" dirty="0">
                <a:solidFill>
                  <a:schemeClr val="tx2"/>
                </a:solidFill>
              </a:rPr>
              <a:t> </a:t>
            </a:r>
            <a:r>
              <a:rPr lang="en-US" altLang="id-ID" dirty="0" err="1">
                <a:solidFill>
                  <a:schemeClr val="tx2"/>
                </a:solidFill>
              </a:rPr>
              <a:t>Alternatif</a:t>
            </a:r>
            <a:r>
              <a:rPr lang="en-US" altLang="id-ID" dirty="0">
                <a:solidFill>
                  <a:schemeClr val="tx2"/>
                </a:solidFill>
              </a:rPr>
              <a:t> </a:t>
            </a:r>
            <a:r>
              <a:rPr lang="en-US" altLang="id-ID" dirty="0" err="1">
                <a:solidFill>
                  <a:schemeClr val="tx2"/>
                </a:solidFill>
              </a:rPr>
              <a:t>kebijakan</a:t>
            </a:r>
            <a:r>
              <a:rPr lang="en-US" altLang="id-ID" dirty="0">
                <a:solidFill>
                  <a:schemeClr val="tx2"/>
                </a:solidFill>
              </a:rPr>
              <a:t> </a:t>
            </a:r>
            <a:r>
              <a:rPr lang="en-US" altLang="id-ID" dirty="0" err="1">
                <a:solidFill>
                  <a:schemeClr val="tx2"/>
                </a:solidFill>
              </a:rPr>
              <a:t>untuk</a:t>
            </a:r>
            <a:r>
              <a:rPr lang="en-US" altLang="id-ID" dirty="0">
                <a:solidFill>
                  <a:schemeClr val="tx2"/>
                </a:solidFill>
              </a:rPr>
              <a:t> </a:t>
            </a:r>
            <a:r>
              <a:rPr lang="en-US" altLang="id-ID" dirty="0" err="1">
                <a:solidFill>
                  <a:schemeClr val="tx2"/>
                </a:solidFill>
              </a:rPr>
              <a:t>memecahkan</a:t>
            </a:r>
            <a:r>
              <a:rPr lang="en-US" altLang="id-ID" dirty="0">
                <a:solidFill>
                  <a:schemeClr val="tx2"/>
                </a:solidFill>
              </a:rPr>
              <a:t> </a:t>
            </a:r>
            <a:r>
              <a:rPr lang="en-US" altLang="id-ID" dirty="0" err="1">
                <a:solidFill>
                  <a:schemeClr val="tx2"/>
                </a:solidFill>
              </a:rPr>
              <a:t>masalah</a:t>
            </a:r>
            <a:endParaRPr lang="en-US" altLang="id-ID" dirty="0">
              <a:solidFill>
                <a:schemeClr val="tx2"/>
              </a:solidFill>
            </a:endParaRPr>
          </a:p>
          <a:p>
            <a:pPr eaLnBrk="1" hangingPunct="1"/>
            <a:r>
              <a:rPr lang="en-US" altLang="id-ID" dirty="0" err="1">
                <a:solidFill>
                  <a:schemeClr val="tx2"/>
                </a:solidFill>
              </a:rPr>
              <a:t>Penetapan</a:t>
            </a:r>
            <a:r>
              <a:rPr lang="en-US" altLang="id-ID" dirty="0">
                <a:solidFill>
                  <a:schemeClr val="tx2"/>
                </a:solidFill>
              </a:rPr>
              <a:t> </a:t>
            </a:r>
            <a:r>
              <a:rPr lang="en-US" altLang="id-ID" dirty="0" err="1">
                <a:solidFill>
                  <a:schemeClr val="tx2"/>
                </a:solidFill>
              </a:rPr>
              <a:t>kebijakan</a:t>
            </a:r>
            <a:endParaRPr lang="en-US" altLang="id-ID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87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4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924800" cy="1143000"/>
          </a:xfrm>
        </p:spPr>
        <p:txBody>
          <a:bodyPr/>
          <a:lstStyle/>
          <a:p>
            <a:pPr eaLnBrk="1" hangingPunct="1"/>
            <a:r>
              <a:rPr lang="en-US" altLang="id-ID" sz="3200"/>
              <a:t>Aktor-aktor dalam perumusan Kebijakan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id-ID" dirty="0"/>
              <a:t>Badan-badan </a:t>
            </a:r>
            <a:r>
              <a:rPr lang="en-US" altLang="id-ID" dirty="0" err="1"/>
              <a:t>administrasi</a:t>
            </a:r>
            <a:r>
              <a:rPr lang="en-US" altLang="id-ID" dirty="0"/>
              <a:t> (</a:t>
            </a:r>
            <a:r>
              <a:rPr lang="en-US" altLang="id-ID" dirty="0" err="1"/>
              <a:t>agen-agen</a:t>
            </a:r>
            <a:r>
              <a:rPr lang="en-US" altLang="id-ID" dirty="0"/>
              <a:t> </a:t>
            </a:r>
            <a:r>
              <a:rPr lang="en-US" altLang="id-ID" dirty="0" err="1"/>
              <a:t>pemerintah</a:t>
            </a:r>
            <a:r>
              <a:rPr lang="en-US" altLang="id-ID" dirty="0"/>
              <a:t>)</a:t>
            </a:r>
          </a:p>
          <a:p>
            <a:pPr eaLnBrk="1" hangingPunct="1"/>
            <a:r>
              <a:rPr lang="en-US" altLang="id-ID" dirty="0" err="1"/>
              <a:t>Presiden</a:t>
            </a:r>
            <a:r>
              <a:rPr lang="en-US" altLang="id-ID" dirty="0"/>
              <a:t> (</a:t>
            </a:r>
            <a:r>
              <a:rPr lang="en-US" altLang="id-ID" dirty="0" err="1"/>
              <a:t>eksekutif</a:t>
            </a:r>
            <a:r>
              <a:rPr lang="en-US" altLang="id-ID" dirty="0"/>
              <a:t>)</a:t>
            </a:r>
          </a:p>
          <a:p>
            <a:pPr eaLnBrk="1" hangingPunct="1"/>
            <a:r>
              <a:rPr lang="en-US" altLang="id-ID" dirty="0"/>
              <a:t>Lembaga </a:t>
            </a:r>
            <a:r>
              <a:rPr lang="en-US" altLang="id-ID" dirty="0" err="1"/>
              <a:t>yudikatif</a:t>
            </a:r>
            <a:endParaRPr lang="en-US" altLang="id-ID" dirty="0"/>
          </a:p>
          <a:p>
            <a:pPr eaLnBrk="1" hangingPunct="1"/>
            <a:r>
              <a:rPr lang="en-US" altLang="id-ID" dirty="0"/>
              <a:t>Lembaga </a:t>
            </a:r>
            <a:r>
              <a:rPr lang="en-US" altLang="id-ID" dirty="0" err="1"/>
              <a:t>legislatif</a:t>
            </a:r>
            <a:endParaRPr lang="en-US" altLang="id-ID" dirty="0"/>
          </a:p>
          <a:p>
            <a:pPr eaLnBrk="1" hangingPunct="1"/>
            <a:endParaRPr lang="en-US" altLang="id-ID" dirty="0"/>
          </a:p>
        </p:txBody>
      </p:sp>
    </p:spTree>
    <p:extLst>
      <p:ext uri="{BB962C8B-B14F-4D97-AF65-F5344CB8AC3E}">
        <p14:creationId xmlns:p14="http://schemas.microsoft.com/office/powerpoint/2010/main" val="138425353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1"/>
          <p:cNvSpPr txBox="1">
            <a:spLocks noChangeArrowheads="1"/>
          </p:cNvSpPr>
          <p:nvPr/>
        </p:nvSpPr>
        <p:spPr bwMode="auto">
          <a:xfrm>
            <a:off x="1096963" y="1920875"/>
            <a:ext cx="7391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id-ID" sz="4000" b="1">
                <a:cs typeface="Arial Unicode MS" charset="0"/>
              </a:rPr>
              <a:t>REFERENSI/ SUMBER BACAAN</a:t>
            </a:r>
            <a:br>
              <a:rPr lang="en-US" altLang="id-ID" b="1">
                <a:cs typeface="Arial Unicode MS" charset="0"/>
              </a:rPr>
            </a:br>
            <a:endParaRPr lang="en-US" altLang="id-ID" b="1">
              <a:cs typeface="Arial Unicode MS" charset="0"/>
            </a:endParaRPr>
          </a:p>
        </p:txBody>
      </p:sp>
      <p:sp>
        <p:nvSpPr>
          <p:cNvPr id="92163" name="Text Box 2"/>
          <p:cNvSpPr txBox="1">
            <a:spLocks noChangeArrowheads="1"/>
          </p:cNvSpPr>
          <p:nvPr/>
        </p:nvSpPr>
        <p:spPr bwMode="auto">
          <a:xfrm>
            <a:off x="571500" y="1428750"/>
            <a:ext cx="7943850" cy="450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ts val="8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endParaRPr lang="en-US" altLang="id-ID" b="1" dirty="0">
              <a:cs typeface="Arial Unicode MS" charset="0"/>
            </a:endParaRPr>
          </a:p>
          <a:p>
            <a:pPr algn="ctr" eaLnBrk="1" hangingPunct="1">
              <a:buClrTx/>
              <a:buFontTx/>
              <a:buNone/>
            </a:pPr>
            <a:endParaRPr lang="en-US" altLang="id-ID" b="1" dirty="0">
              <a:cs typeface="Arial Unicode MS" charset="0"/>
            </a:endParaRPr>
          </a:p>
          <a:p>
            <a:pPr eaLnBrk="1" hangingPunct="1">
              <a:spcBef>
                <a:spcPts val="500"/>
              </a:spcBef>
            </a:pPr>
            <a:r>
              <a:rPr lang="nn-NO" altLang="id-ID" sz="2400" dirty="0">
                <a:latin typeface="Berlin Sans FB Demi" pitchFamily="34" charset="0"/>
                <a:cs typeface="Arial Unicode MS" charset="0"/>
              </a:rPr>
              <a:t>Winarno, B. (2007). </a:t>
            </a:r>
            <a:r>
              <a:rPr lang="nn-NO" altLang="id-ID" sz="2400" i="1" dirty="0">
                <a:latin typeface="Berlin Sans FB Demi" pitchFamily="34" charset="0"/>
                <a:cs typeface="Arial Unicode MS" charset="0"/>
              </a:rPr>
              <a:t>Kebijakan publik: Teori dan proses</a:t>
            </a:r>
            <a:r>
              <a:rPr lang="nn-NO" altLang="id-ID" sz="2400" dirty="0">
                <a:latin typeface="Berlin Sans FB Demi" pitchFamily="34" charset="0"/>
                <a:cs typeface="Arial Unicode MS" charset="0"/>
              </a:rPr>
              <a:t>. Yogyakarta: Media Pressindo.</a:t>
            </a:r>
            <a:endParaRPr lang="id-ID" altLang="id-ID" sz="2400" dirty="0">
              <a:latin typeface="Berlin Sans FB Demi" pitchFamily="34" charset="0"/>
              <a:cs typeface="Arial Unicode MS" charset="0"/>
            </a:endParaRPr>
          </a:p>
          <a:p>
            <a:pPr eaLnBrk="1" hangingPunct="1">
              <a:spcBef>
                <a:spcPts val="500"/>
              </a:spcBef>
              <a:buClrTx/>
            </a:pPr>
            <a:r>
              <a:rPr lang="en-US" altLang="id-ID" sz="2400" dirty="0" err="1">
                <a:latin typeface="Berlin Sans FB Demi" pitchFamily="34" charset="0"/>
                <a:cs typeface="Arial Unicode MS" charset="0"/>
              </a:rPr>
              <a:t>Howlett</a:t>
            </a:r>
            <a:r>
              <a:rPr lang="en-US" altLang="id-ID" sz="2400" dirty="0">
                <a:latin typeface="Berlin Sans FB Demi" pitchFamily="34" charset="0"/>
                <a:cs typeface="Arial Unicode MS" charset="0"/>
              </a:rPr>
              <a:t> &amp; Ramesh. </a:t>
            </a:r>
            <a:r>
              <a:rPr lang="id-ID" altLang="id-ID" sz="2400" dirty="0">
                <a:latin typeface="Berlin Sans FB Demi" pitchFamily="34" charset="0"/>
                <a:cs typeface="Arial Unicode MS" charset="0"/>
              </a:rPr>
              <a:t>(</a:t>
            </a:r>
            <a:r>
              <a:rPr lang="en-US" altLang="id-ID" sz="2400" dirty="0">
                <a:latin typeface="Berlin Sans FB Demi" pitchFamily="34" charset="0"/>
                <a:cs typeface="Arial Unicode MS" charset="0"/>
              </a:rPr>
              <a:t>1995</a:t>
            </a:r>
            <a:r>
              <a:rPr lang="id-ID" altLang="id-ID" sz="2400" dirty="0">
                <a:latin typeface="Berlin Sans FB Demi" pitchFamily="34" charset="0"/>
                <a:cs typeface="Arial Unicode MS" charset="0"/>
              </a:rPr>
              <a:t>)</a:t>
            </a:r>
            <a:r>
              <a:rPr lang="en-US" altLang="id-ID" sz="2400" dirty="0">
                <a:latin typeface="Berlin Sans FB Demi" pitchFamily="34" charset="0"/>
                <a:cs typeface="Arial Unicode MS" charset="0"/>
              </a:rPr>
              <a:t>. </a:t>
            </a:r>
            <a:r>
              <a:rPr lang="en-US" altLang="id-ID" sz="2400" i="1" dirty="0">
                <a:latin typeface="Berlin Sans FB Demi" pitchFamily="34" charset="0"/>
                <a:cs typeface="Arial Unicode MS" charset="0"/>
              </a:rPr>
              <a:t>Studying Public Policy: Policy Cycles and Policy Subsystems</a:t>
            </a:r>
            <a:r>
              <a:rPr lang="en-US" altLang="id-ID" sz="2400" dirty="0">
                <a:latin typeface="Berlin Sans FB Demi" pitchFamily="34" charset="0"/>
                <a:cs typeface="Arial Unicode MS" charset="0"/>
              </a:rPr>
              <a:t>. Oxford University Press.</a:t>
            </a:r>
            <a:endParaRPr lang="id-ID" altLang="id-ID" sz="2400" dirty="0">
              <a:latin typeface="Berlin Sans FB Demi" pitchFamily="34" charset="0"/>
              <a:cs typeface="Arial Unicode MS" charset="0"/>
            </a:endParaRPr>
          </a:p>
          <a:p>
            <a:pPr eaLnBrk="1" hangingPunct="1">
              <a:spcBef>
                <a:spcPts val="500"/>
              </a:spcBef>
              <a:buClrTx/>
            </a:pPr>
            <a:r>
              <a:rPr lang="en-US" altLang="id-ID" sz="2400" dirty="0">
                <a:latin typeface="Berlin Sans FB Demi" pitchFamily="34" charset="0"/>
                <a:cs typeface="Arial Unicode MS" charset="0"/>
              </a:rPr>
              <a:t>Fischer, F., &amp; Miller, G. J. (Eds.). (2006). </a:t>
            </a:r>
            <a:r>
              <a:rPr lang="en-US" altLang="id-ID" sz="2400" i="1" dirty="0">
                <a:latin typeface="Berlin Sans FB Demi" pitchFamily="34" charset="0"/>
                <a:cs typeface="Arial Unicode MS" charset="0"/>
              </a:rPr>
              <a:t>Handbook of public policy analysis: theory, politics, and methods</a:t>
            </a:r>
            <a:r>
              <a:rPr lang="en-US" altLang="id-ID" sz="2400" dirty="0">
                <a:latin typeface="Berlin Sans FB Demi" pitchFamily="34" charset="0"/>
                <a:cs typeface="Arial Unicode MS" charset="0"/>
              </a:rPr>
              <a:t>. </a:t>
            </a:r>
            <a:r>
              <a:rPr lang="en-US" altLang="id-ID" sz="2400" dirty="0" err="1">
                <a:latin typeface="Berlin Sans FB Demi" pitchFamily="34" charset="0"/>
                <a:cs typeface="Arial Unicode MS" charset="0"/>
              </a:rPr>
              <a:t>crc</a:t>
            </a:r>
            <a:r>
              <a:rPr lang="en-US" altLang="id-ID" sz="2400" dirty="0">
                <a:latin typeface="Berlin Sans FB Demi" pitchFamily="34" charset="0"/>
                <a:cs typeface="Arial Unicode MS" charset="0"/>
              </a:rPr>
              <a:t> Press.</a:t>
            </a:r>
            <a:endParaRPr lang="id-ID" altLang="id-ID" sz="2400" dirty="0">
              <a:latin typeface="Berlin Sans FB Demi" pitchFamily="34" charset="0"/>
              <a:cs typeface="Arial Unicode MS" charset="0"/>
            </a:endParaRPr>
          </a:p>
          <a:p>
            <a:pPr eaLnBrk="1" hangingPunct="1">
              <a:spcBef>
                <a:spcPts val="500"/>
              </a:spcBef>
            </a:pPr>
            <a:endParaRPr lang="nn-NO" altLang="id-ID" sz="2400" dirty="0"/>
          </a:p>
          <a:p>
            <a:pPr eaLnBrk="1" hangingPunct="1">
              <a:spcBef>
                <a:spcPts val="500"/>
              </a:spcBef>
              <a:buClrTx/>
            </a:pPr>
            <a:endParaRPr lang="en-US" altLang="id-ID" sz="2400" dirty="0"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1958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68760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en-US" altLang="id-ID" sz="3600" dirty="0"/>
              <a:t>PROSES PENEMUAN MASALAH</a:t>
            </a:r>
          </a:p>
        </p:txBody>
      </p:sp>
      <p:pic>
        <p:nvPicPr>
          <p:cNvPr id="9219" name="Picture 5" descr="j029912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971800"/>
            <a:ext cx="1371600" cy="2185988"/>
          </a:xfrm>
          <a:noFill/>
        </p:spPr>
      </p:pic>
      <p:pic>
        <p:nvPicPr>
          <p:cNvPr id="9220" name="Picture 7" descr="j02353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63850" y="2978150"/>
            <a:ext cx="2012950" cy="2279650"/>
          </a:xfrm>
          <a:noFill/>
        </p:spPr>
      </p:pic>
      <p:sp>
        <p:nvSpPr>
          <p:cNvPr id="9221" name="Text Box 9"/>
          <p:cNvSpPr txBox="1">
            <a:spLocks noChangeArrowheads="1"/>
          </p:cNvSpPr>
          <p:nvPr/>
        </p:nvSpPr>
        <p:spPr bwMode="auto">
          <a:xfrm>
            <a:off x="381000" y="2286000"/>
            <a:ext cx="160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d-ID">
                <a:latin typeface="Perpetua" pitchFamily="18" charset="0"/>
              </a:rPr>
              <a:t>Penentu Kebijakan </a:t>
            </a:r>
          </a:p>
        </p:txBody>
      </p:sp>
      <p:sp>
        <p:nvSpPr>
          <p:cNvPr id="9222" name="Text Box 10"/>
          <p:cNvSpPr txBox="1">
            <a:spLocks noChangeArrowheads="1"/>
          </p:cNvSpPr>
          <p:nvPr/>
        </p:nvSpPr>
        <p:spPr bwMode="auto">
          <a:xfrm>
            <a:off x="2971800" y="2286000"/>
            <a:ext cx="160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d-ID">
                <a:latin typeface="Perpetua" pitchFamily="18" charset="0"/>
              </a:rPr>
              <a:t>Fenomena Ekonomi </a:t>
            </a:r>
          </a:p>
        </p:txBody>
      </p:sp>
      <p:sp>
        <p:nvSpPr>
          <p:cNvPr id="9223" name="AutoShape 11"/>
          <p:cNvSpPr>
            <a:spLocks noChangeArrowheads="1"/>
          </p:cNvSpPr>
          <p:nvPr/>
        </p:nvSpPr>
        <p:spPr bwMode="auto">
          <a:xfrm>
            <a:off x="5334000" y="3429000"/>
            <a:ext cx="1143000" cy="13716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id-ID" b="1">
                <a:solidFill>
                  <a:srgbClr val="FFFF00"/>
                </a:solidFill>
                <a:latin typeface="Perpetua" pitchFamily="18" charset="0"/>
              </a:rPr>
              <a:t>Hipotesa</a:t>
            </a:r>
          </a:p>
        </p:txBody>
      </p:sp>
      <p:sp>
        <p:nvSpPr>
          <p:cNvPr id="9224" name="AutoShape 13"/>
          <p:cNvSpPr>
            <a:spLocks noChangeArrowheads="1"/>
          </p:cNvSpPr>
          <p:nvPr/>
        </p:nvSpPr>
        <p:spPr bwMode="auto">
          <a:xfrm>
            <a:off x="1828800" y="3810000"/>
            <a:ext cx="914400" cy="685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id-ID" b="1">
                <a:solidFill>
                  <a:srgbClr val="00B0F0"/>
                </a:solidFill>
                <a:latin typeface="Perpetua" pitchFamily="18" charset="0"/>
              </a:rPr>
              <a:t>teori</a:t>
            </a:r>
          </a:p>
        </p:txBody>
      </p:sp>
      <p:sp>
        <p:nvSpPr>
          <p:cNvPr id="9225" name="AutoShape 15"/>
          <p:cNvSpPr>
            <a:spLocks noChangeArrowheads="1"/>
          </p:cNvSpPr>
          <p:nvPr/>
        </p:nvSpPr>
        <p:spPr bwMode="auto">
          <a:xfrm>
            <a:off x="4876800" y="3810000"/>
            <a:ext cx="304800" cy="68580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d-ID" altLang="id-ID">
              <a:latin typeface="Perpetua" pitchFamily="18" charset="0"/>
            </a:endParaRPr>
          </a:p>
        </p:txBody>
      </p:sp>
      <p:sp>
        <p:nvSpPr>
          <p:cNvPr id="9226" name="AutoShape 16"/>
          <p:cNvSpPr>
            <a:spLocks noChangeArrowheads="1"/>
          </p:cNvSpPr>
          <p:nvPr/>
        </p:nvSpPr>
        <p:spPr bwMode="auto">
          <a:xfrm rot="5400000">
            <a:off x="5486400" y="3429000"/>
            <a:ext cx="3048000" cy="1219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id-ID" altLang="id-ID">
              <a:latin typeface="Perpetua" pitchFamily="18" charset="0"/>
            </a:endParaRPr>
          </a:p>
        </p:txBody>
      </p:sp>
      <p:sp>
        <p:nvSpPr>
          <p:cNvPr id="9227" name="AutoShape 17"/>
          <p:cNvSpPr>
            <a:spLocks noChangeArrowheads="1"/>
          </p:cNvSpPr>
          <p:nvPr/>
        </p:nvSpPr>
        <p:spPr bwMode="auto">
          <a:xfrm>
            <a:off x="7696200" y="3048000"/>
            <a:ext cx="1371600" cy="1905000"/>
          </a:xfrm>
          <a:prstGeom prst="can">
            <a:avLst>
              <a:gd name="adj" fmla="val 34722"/>
            </a:avLst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id-ID" b="1">
                <a:solidFill>
                  <a:srgbClr val="FF0066"/>
                </a:solidFill>
                <a:latin typeface="Perpetua" pitchFamily="18" charset="0"/>
              </a:rPr>
              <a:t>Formulasi </a:t>
            </a:r>
          </a:p>
          <a:p>
            <a:pPr algn="ctr" eaLnBrk="1" hangingPunct="1"/>
            <a:r>
              <a:rPr lang="en-US" altLang="id-ID" b="1">
                <a:solidFill>
                  <a:srgbClr val="FF0066"/>
                </a:solidFill>
                <a:latin typeface="Perpetua" pitchFamily="18" charset="0"/>
              </a:rPr>
              <a:t>Kebijakan</a:t>
            </a:r>
          </a:p>
        </p:txBody>
      </p:sp>
      <p:sp>
        <p:nvSpPr>
          <p:cNvPr id="9228" name="Text Box 19"/>
          <p:cNvSpPr txBox="1">
            <a:spLocks noChangeArrowheads="1"/>
          </p:cNvSpPr>
          <p:nvPr/>
        </p:nvSpPr>
        <p:spPr bwMode="auto">
          <a:xfrm>
            <a:off x="6248400" y="20574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d-ID">
                <a:latin typeface="Perpetua" pitchFamily="18" charset="0"/>
              </a:rPr>
              <a:t>Masalah</a:t>
            </a:r>
          </a:p>
        </p:txBody>
      </p:sp>
      <p:sp>
        <p:nvSpPr>
          <p:cNvPr id="9229" name="Text Box 20"/>
          <p:cNvSpPr txBox="1">
            <a:spLocks noChangeArrowheads="1"/>
          </p:cNvSpPr>
          <p:nvPr/>
        </p:nvSpPr>
        <p:spPr bwMode="auto">
          <a:xfrm>
            <a:off x="6477000" y="5638800"/>
            <a:ext cx="12192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d-ID">
                <a:latin typeface="Perpetua" pitchFamily="18" charset="0"/>
              </a:rPr>
              <a:t>Bukan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id-ID">
                <a:latin typeface="Perpetua" pitchFamily="18" charset="0"/>
              </a:rPr>
              <a:t>Masalah</a:t>
            </a:r>
          </a:p>
        </p:txBody>
      </p:sp>
    </p:spTree>
    <p:extLst>
      <p:ext uri="{BB962C8B-B14F-4D97-AF65-F5344CB8AC3E}">
        <p14:creationId xmlns:p14="http://schemas.microsoft.com/office/powerpoint/2010/main" val="3505951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en-US" altLang="id-ID" sz="2800" dirty="0" err="1"/>
              <a:t>Empat</a:t>
            </a:r>
            <a:r>
              <a:rPr lang="en-US" altLang="id-ID" sz="2800" dirty="0"/>
              <a:t> </a:t>
            </a:r>
            <a:r>
              <a:rPr lang="en-US" altLang="id-ID" sz="2800" dirty="0" err="1"/>
              <a:t>Ciri</a:t>
            </a:r>
            <a:r>
              <a:rPr lang="en-US" altLang="id-ID" sz="2800" dirty="0"/>
              <a:t> </a:t>
            </a:r>
            <a:r>
              <a:rPr lang="en-US" altLang="id-ID" sz="2800" dirty="0" err="1"/>
              <a:t>Pokok</a:t>
            </a:r>
            <a:r>
              <a:rPr lang="en-US" altLang="id-ID" sz="2800" dirty="0"/>
              <a:t> </a:t>
            </a:r>
            <a:r>
              <a:rPr lang="en-US" altLang="id-ID" sz="2800" dirty="0" err="1"/>
              <a:t>Masalah</a:t>
            </a:r>
            <a:r>
              <a:rPr lang="en-US" altLang="id-ID" sz="2800" dirty="0"/>
              <a:t> </a:t>
            </a:r>
            <a:r>
              <a:rPr lang="en-US" altLang="id-ID" sz="2800" dirty="0" err="1"/>
              <a:t>Kebijakan</a:t>
            </a:r>
            <a:endParaRPr lang="en-US" altLang="id-ID" sz="2800" dirty="0"/>
          </a:p>
        </p:txBody>
      </p:sp>
      <p:sp>
        <p:nvSpPr>
          <p:cNvPr id="1024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1268760"/>
            <a:ext cx="8686800" cy="5589240"/>
          </a:xfrm>
        </p:spPr>
        <p:txBody>
          <a:bodyPr/>
          <a:lstStyle/>
          <a:p>
            <a:pPr defTabSz="808038" eaLnBrk="1" hangingPunct="1">
              <a:lnSpc>
                <a:spcPct val="80000"/>
              </a:lnSpc>
            </a:pPr>
            <a:r>
              <a:rPr lang="en-US" altLang="id-ID" dirty="0" err="1">
                <a:solidFill>
                  <a:schemeClr val="tx2"/>
                </a:solidFill>
                <a:sym typeface="Wingdings" pitchFamily="2" charset="2"/>
              </a:rPr>
              <a:t>Saling</a:t>
            </a:r>
            <a:r>
              <a:rPr lang="en-US" altLang="id-ID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altLang="id-ID" dirty="0" err="1">
                <a:solidFill>
                  <a:schemeClr val="tx2"/>
                </a:solidFill>
                <a:sym typeface="Wingdings" pitchFamily="2" charset="2"/>
              </a:rPr>
              <a:t>Ketergantungan</a:t>
            </a:r>
            <a:endParaRPr lang="en-US" altLang="id-ID" dirty="0">
              <a:solidFill>
                <a:schemeClr val="tx2"/>
              </a:solidFill>
              <a:sym typeface="Wingdings" pitchFamily="2" charset="2"/>
            </a:endParaRPr>
          </a:p>
          <a:p>
            <a:pPr defTabSz="80803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id-ID" sz="1800" dirty="0">
                <a:solidFill>
                  <a:schemeClr val="tx2"/>
                </a:solidFill>
                <a:sym typeface="Wingdings" pitchFamily="2" charset="2"/>
              </a:rPr>
              <a:t>	</a:t>
            </a:r>
            <a:r>
              <a:rPr lang="id-ID" altLang="id-ID" sz="2400" dirty="0">
                <a:solidFill>
                  <a:schemeClr val="tx2"/>
                </a:solidFill>
                <a:sym typeface="Wingdings" pitchFamily="2" charset="2"/>
              </a:rPr>
              <a:t>Masalah-masalah</a:t>
            </a:r>
            <a:r>
              <a:rPr lang="en-US" altLang="id-ID" sz="24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altLang="id-ID" sz="2400" dirty="0" err="1">
                <a:solidFill>
                  <a:schemeClr val="tx2"/>
                </a:solidFill>
                <a:sym typeface="Wingdings" pitchFamily="2" charset="2"/>
              </a:rPr>
              <a:t>kebijakan</a:t>
            </a:r>
            <a:r>
              <a:rPr lang="en-US" altLang="id-ID" sz="24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altLang="id-ID" sz="2400" dirty="0" err="1">
                <a:solidFill>
                  <a:schemeClr val="tx2"/>
                </a:solidFill>
                <a:sym typeface="Wingdings" pitchFamily="2" charset="2"/>
              </a:rPr>
              <a:t>dalam</a:t>
            </a:r>
            <a:r>
              <a:rPr lang="en-US" altLang="id-ID" sz="24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altLang="id-ID" sz="2400" dirty="0" err="1">
                <a:solidFill>
                  <a:schemeClr val="tx2"/>
                </a:solidFill>
                <a:sym typeface="Wingdings" pitchFamily="2" charset="2"/>
              </a:rPr>
              <a:t>satu</a:t>
            </a:r>
            <a:r>
              <a:rPr lang="en-US" altLang="id-ID" sz="24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altLang="id-ID" sz="2400" dirty="0" err="1">
                <a:solidFill>
                  <a:schemeClr val="tx2"/>
                </a:solidFill>
                <a:sym typeface="Wingdings" pitchFamily="2" charset="2"/>
              </a:rPr>
              <a:t>bidang</a:t>
            </a:r>
            <a:r>
              <a:rPr lang="en-US" altLang="id-ID" sz="24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altLang="id-ID" sz="2400" dirty="0" err="1">
                <a:solidFill>
                  <a:schemeClr val="tx2"/>
                </a:solidFill>
                <a:sym typeface="Wingdings" pitchFamily="2" charset="2"/>
              </a:rPr>
              <a:t>kadang-kadang</a:t>
            </a:r>
            <a:r>
              <a:rPr lang="en-US" altLang="id-ID" sz="24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altLang="id-ID" sz="2400" dirty="0" err="1">
                <a:solidFill>
                  <a:schemeClr val="tx2"/>
                </a:solidFill>
                <a:sym typeface="Wingdings" pitchFamily="2" charset="2"/>
              </a:rPr>
              <a:t>mempengaruhi</a:t>
            </a:r>
            <a:r>
              <a:rPr lang="en-US" altLang="id-ID" sz="2400" dirty="0">
                <a:solidFill>
                  <a:schemeClr val="tx2"/>
                </a:solidFill>
                <a:sym typeface="Wingdings" pitchFamily="2" charset="2"/>
              </a:rPr>
              <a:t> masalah</a:t>
            </a:r>
            <a:r>
              <a:rPr lang="en-US" altLang="id-ID" sz="1600" dirty="0">
                <a:solidFill>
                  <a:schemeClr val="tx2"/>
                </a:solidFill>
                <a:sym typeface="Wingdings" pitchFamily="2" charset="2"/>
              </a:rPr>
              <a:t>2</a:t>
            </a:r>
            <a:r>
              <a:rPr lang="en-US" altLang="id-ID" sz="24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altLang="id-ID" sz="2400" dirty="0" err="1">
                <a:solidFill>
                  <a:schemeClr val="tx2"/>
                </a:solidFill>
                <a:sym typeface="Wingdings" pitchFamily="2" charset="2"/>
              </a:rPr>
              <a:t>kebijakan</a:t>
            </a:r>
            <a:r>
              <a:rPr lang="en-US" altLang="id-ID" sz="24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altLang="id-ID" sz="2400" dirty="0" err="1">
                <a:solidFill>
                  <a:schemeClr val="tx2"/>
                </a:solidFill>
                <a:sym typeface="Wingdings" pitchFamily="2" charset="2"/>
              </a:rPr>
              <a:t>dlm</a:t>
            </a:r>
            <a:r>
              <a:rPr lang="en-US" altLang="id-ID" sz="24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altLang="id-ID" sz="2400" dirty="0" err="1">
                <a:solidFill>
                  <a:schemeClr val="tx2"/>
                </a:solidFill>
                <a:sym typeface="Wingdings" pitchFamily="2" charset="2"/>
              </a:rPr>
              <a:t>bidang</a:t>
            </a:r>
            <a:r>
              <a:rPr lang="en-US" altLang="id-ID" sz="2400" dirty="0">
                <a:solidFill>
                  <a:schemeClr val="tx2"/>
                </a:solidFill>
                <a:sym typeface="Wingdings" pitchFamily="2" charset="2"/>
              </a:rPr>
              <a:t> lain</a:t>
            </a:r>
          </a:p>
          <a:p>
            <a:pPr defTabSz="808038" eaLnBrk="1" hangingPunct="1">
              <a:lnSpc>
                <a:spcPct val="80000"/>
              </a:lnSpc>
            </a:pPr>
            <a:r>
              <a:rPr lang="en-US" altLang="id-ID" dirty="0" err="1">
                <a:solidFill>
                  <a:schemeClr val="tx2"/>
                </a:solidFill>
                <a:sym typeface="Wingdings" pitchFamily="2" charset="2"/>
              </a:rPr>
              <a:t>Subyektivitas</a:t>
            </a:r>
            <a:endParaRPr lang="en-US" altLang="id-ID" dirty="0">
              <a:solidFill>
                <a:schemeClr val="tx2"/>
              </a:solidFill>
              <a:sym typeface="Wingdings" pitchFamily="2" charset="2"/>
            </a:endParaRPr>
          </a:p>
          <a:p>
            <a:pPr defTabSz="80803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id-ID" sz="1800" dirty="0">
                <a:solidFill>
                  <a:schemeClr val="tx2"/>
                </a:solidFill>
                <a:sym typeface="Wingdings" pitchFamily="2" charset="2"/>
              </a:rPr>
              <a:t>	</a:t>
            </a:r>
            <a:r>
              <a:rPr lang="en-US" altLang="id-ID" sz="2400" dirty="0" err="1">
                <a:solidFill>
                  <a:schemeClr val="tx2"/>
                </a:solidFill>
                <a:sym typeface="Wingdings" pitchFamily="2" charset="2"/>
              </a:rPr>
              <a:t>Masalah</a:t>
            </a:r>
            <a:r>
              <a:rPr lang="en-US" altLang="id-ID" sz="24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altLang="id-ID" sz="2400" dirty="0" err="1">
                <a:solidFill>
                  <a:schemeClr val="tx2"/>
                </a:solidFill>
                <a:sym typeface="Wingdings" pitchFamily="2" charset="2"/>
              </a:rPr>
              <a:t>kebijakan</a:t>
            </a:r>
            <a:r>
              <a:rPr lang="en-US" altLang="id-ID" sz="24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altLang="id-ID" sz="2400" dirty="0" err="1">
                <a:solidFill>
                  <a:schemeClr val="tx2"/>
                </a:solidFill>
                <a:sym typeface="Wingdings" pitchFamily="2" charset="2"/>
              </a:rPr>
              <a:t>merupakan</a:t>
            </a:r>
            <a:r>
              <a:rPr lang="en-US" altLang="id-ID" sz="24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altLang="id-ID" sz="2400" dirty="0" err="1">
                <a:solidFill>
                  <a:schemeClr val="tx2"/>
                </a:solidFill>
                <a:sym typeface="Wingdings" pitchFamily="2" charset="2"/>
              </a:rPr>
              <a:t>suatu</a:t>
            </a:r>
            <a:r>
              <a:rPr lang="en-US" altLang="id-ID" sz="24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altLang="id-ID" sz="2400" dirty="0" err="1">
                <a:solidFill>
                  <a:schemeClr val="tx2"/>
                </a:solidFill>
                <a:sym typeface="Wingdings" pitchFamily="2" charset="2"/>
              </a:rPr>
              <a:t>hasil</a:t>
            </a:r>
            <a:r>
              <a:rPr lang="en-US" altLang="id-ID" sz="24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altLang="id-ID" sz="2400" dirty="0" err="1">
                <a:solidFill>
                  <a:schemeClr val="tx2"/>
                </a:solidFill>
                <a:sym typeface="Wingdings" pitchFamily="2" charset="2"/>
              </a:rPr>
              <a:t>pemikiran</a:t>
            </a:r>
            <a:r>
              <a:rPr lang="en-US" altLang="id-ID" sz="2400" dirty="0">
                <a:solidFill>
                  <a:schemeClr val="tx2"/>
                </a:solidFill>
                <a:sym typeface="Wingdings" pitchFamily="2" charset="2"/>
              </a:rPr>
              <a:t> yang </a:t>
            </a:r>
            <a:r>
              <a:rPr lang="en-US" altLang="id-ID" sz="2400" dirty="0" err="1">
                <a:solidFill>
                  <a:schemeClr val="tx2"/>
                </a:solidFill>
                <a:sym typeface="Wingdings" pitchFamily="2" charset="2"/>
              </a:rPr>
              <a:t>dibuat</a:t>
            </a:r>
            <a:r>
              <a:rPr lang="en-US" altLang="id-ID" sz="24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altLang="id-ID" sz="2400" dirty="0" err="1">
                <a:solidFill>
                  <a:schemeClr val="tx2"/>
                </a:solidFill>
                <a:sym typeface="Wingdings" pitchFamily="2" charset="2"/>
              </a:rPr>
              <a:t>pada</a:t>
            </a:r>
            <a:r>
              <a:rPr lang="en-US" altLang="id-ID" sz="24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altLang="id-ID" sz="2400" dirty="0" err="1">
                <a:solidFill>
                  <a:schemeClr val="tx2"/>
                </a:solidFill>
                <a:sym typeface="Wingdings" pitchFamily="2" charset="2"/>
              </a:rPr>
              <a:t>suatu</a:t>
            </a:r>
            <a:r>
              <a:rPr lang="en-US" altLang="id-ID" sz="24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altLang="id-ID" sz="2400" dirty="0" err="1">
                <a:solidFill>
                  <a:schemeClr val="tx2"/>
                </a:solidFill>
                <a:sym typeface="Wingdings" pitchFamily="2" charset="2"/>
              </a:rPr>
              <a:t>lingkungan</a:t>
            </a:r>
            <a:r>
              <a:rPr lang="en-US" altLang="id-ID" sz="24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altLang="id-ID" sz="2400" dirty="0" err="1">
                <a:solidFill>
                  <a:schemeClr val="tx2"/>
                </a:solidFill>
                <a:sym typeface="Wingdings" pitchFamily="2" charset="2"/>
              </a:rPr>
              <a:t>tertentu</a:t>
            </a:r>
            <a:r>
              <a:rPr lang="en-US" altLang="id-ID" sz="2400" dirty="0">
                <a:solidFill>
                  <a:schemeClr val="tx2"/>
                </a:solidFill>
                <a:sym typeface="Wingdings" pitchFamily="2" charset="2"/>
              </a:rPr>
              <a:t>; </a:t>
            </a:r>
            <a:r>
              <a:rPr lang="en-US" altLang="id-ID" sz="2400" dirty="0" err="1">
                <a:solidFill>
                  <a:schemeClr val="tx2"/>
                </a:solidFill>
                <a:sym typeface="Wingdings" pitchFamily="2" charset="2"/>
              </a:rPr>
              <a:t>masalah</a:t>
            </a:r>
            <a:r>
              <a:rPr lang="en-US" altLang="id-ID" sz="24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altLang="id-ID" sz="2400" dirty="0" err="1">
                <a:solidFill>
                  <a:schemeClr val="tx2"/>
                </a:solidFill>
                <a:sym typeface="Wingdings" pitchFamily="2" charset="2"/>
              </a:rPr>
              <a:t>tersebut</a:t>
            </a:r>
            <a:r>
              <a:rPr lang="en-US" altLang="id-ID" sz="24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altLang="id-ID" sz="2400" dirty="0" err="1">
                <a:solidFill>
                  <a:schemeClr val="tx2"/>
                </a:solidFill>
                <a:sym typeface="Wingdings" pitchFamily="2" charset="2"/>
              </a:rPr>
              <a:t>merupakan</a:t>
            </a:r>
            <a:r>
              <a:rPr lang="en-US" altLang="id-ID" sz="24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altLang="id-ID" sz="2400" dirty="0" err="1">
                <a:solidFill>
                  <a:schemeClr val="tx2"/>
                </a:solidFill>
                <a:sym typeface="Wingdings" pitchFamily="2" charset="2"/>
              </a:rPr>
              <a:t>elemen</a:t>
            </a:r>
            <a:r>
              <a:rPr lang="en-US" altLang="id-ID" sz="24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altLang="id-ID" sz="2400" dirty="0" err="1">
                <a:solidFill>
                  <a:schemeClr val="tx2"/>
                </a:solidFill>
                <a:sym typeface="Wingdings" pitchFamily="2" charset="2"/>
              </a:rPr>
              <a:t>dari</a:t>
            </a:r>
            <a:r>
              <a:rPr lang="en-US" altLang="id-ID" sz="24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altLang="id-ID" sz="2400" dirty="0" err="1">
                <a:solidFill>
                  <a:schemeClr val="tx2"/>
                </a:solidFill>
                <a:sym typeface="Wingdings" pitchFamily="2" charset="2"/>
              </a:rPr>
              <a:t>suatu</a:t>
            </a:r>
            <a:r>
              <a:rPr lang="en-US" altLang="id-ID" sz="24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altLang="id-ID" sz="2400" dirty="0" err="1">
                <a:solidFill>
                  <a:schemeClr val="tx2"/>
                </a:solidFill>
                <a:sym typeface="Wingdings" pitchFamily="2" charset="2"/>
              </a:rPr>
              <a:t>situasi</a:t>
            </a:r>
            <a:r>
              <a:rPr lang="en-US" altLang="id-ID" sz="24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altLang="id-ID" sz="2400" dirty="0" err="1">
                <a:solidFill>
                  <a:schemeClr val="tx2"/>
                </a:solidFill>
                <a:sym typeface="Wingdings" pitchFamily="2" charset="2"/>
              </a:rPr>
              <a:t>masalah</a:t>
            </a:r>
            <a:r>
              <a:rPr lang="en-US" altLang="id-ID" sz="2400" dirty="0">
                <a:solidFill>
                  <a:schemeClr val="tx2"/>
                </a:solidFill>
                <a:sym typeface="Wingdings" pitchFamily="2" charset="2"/>
              </a:rPr>
              <a:t> yang </a:t>
            </a:r>
            <a:r>
              <a:rPr lang="en-US" altLang="id-ID" sz="2400" dirty="0" err="1">
                <a:solidFill>
                  <a:schemeClr val="tx2"/>
                </a:solidFill>
                <a:sym typeface="Wingdings" pitchFamily="2" charset="2"/>
              </a:rPr>
              <a:t>diabstraksikan</a:t>
            </a:r>
            <a:r>
              <a:rPr lang="en-US" altLang="id-ID" sz="24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altLang="id-ID" sz="2400" dirty="0" err="1">
                <a:solidFill>
                  <a:schemeClr val="tx2"/>
                </a:solidFill>
                <a:sym typeface="Wingdings" pitchFamily="2" charset="2"/>
              </a:rPr>
              <a:t>dari</a:t>
            </a:r>
            <a:r>
              <a:rPr lang="en-US" altLang="id-ID" sz="24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altLang="id-ID" sz="2400" dirty="0" err="1">
                <a:solidFill>
                  <a:schemeClr val="tx2"/>
                </a:solidFill>
                <a:sym typeface="Wingdings" pitchFamily="2" charset="2"/>
              </a:rPr>
              <a:t>situasi</a:t>
            </a:r>
            <a:r>
              <a:rPr lang="en-US" altLang="id-ID" sz="24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altLang="id-ID" sz="2400" dirty="0" err="1">
                <a:solidFill>
                  <a:schemeClr val="tx2"/>
                </a:solidFill>
                <a:sym typeface="Wingdings" pitchFamily="2" charset="2"/>
              </a:rPr>
              <a:t>tersebut</a:t>
            </a:r>
            <a:r>
              <a:rPr lang="en-US" altLang="id-ID" sz="24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altLang="id-ID" sz="2400" dirty="0" err="1">
                <a:solidFill>
                  <a:schemeClr val="tx2"/>
                </a:solidFill>
                <a:sym typeface="Wingdings" pitchFamily="2" charset="2"/>
              </a:rPr>
              <a:t>oleh</a:t>
            </a:r>
            <a:r>
              <a:rPr lang="en-US" altLang="id-ID" sz="24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altLang="id-ID" sz="2400" dirty="0" err="1">
                <a:solidFill>
                  <a:schemeClr val="tx2"/>
                </a:solidFill>
                <a:sym typeface="Wingdings" pitchFamily="2" charset="2"/>
              </a:rPr>
              <a:t>analisis</a:t>
            </a:r>
            <a:r>
              <a:rPr lang="en-US" altLang="id-ID" sz="1800" dirty="0">
                <a:solidFill>
                  <a:schemeClr val="tx2"/>
                </a:solidFill>
                <a:sym typeface="Wingdings" pitchFamily="2" charset="2"/>
              </a:rPr>
              <a:t>  </a:t>
            </a:r>
          </a:p>
          <a:p>
            <a:pPr defTabSz="808038" eaLnBrk="1" hangingPunct="1">
              <a:lnSpc>
                <a:spcPct val="80000"/>
              </a:lnSpc>
            </a:pPr>
            <a:r>
              <a:rPr lang="en-US" altLang="id-ID" dirty="0" err="1">
                <a:solidFill>
                  <a:schemeClr val="tx2"/>
                </a:solidFill>
                <a:sym typeface="Wingdings" pitchFamily="2" charset="2"/>
              </a:rPr>
              <a:t>Sifat</a:t>
            </a:r>
            <a:r>
              <a:rPr lang="en-US" altLang="id-ID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altLang="id-ID" dirty="0" err="1">
                <a:solidFill>
                  <a:schemeClr val="tx2"/>
                </a:solidFill>
                <a:sym typeface="Wingdings" pitchFamily="2" charset="2"/>
              </a:rPr>
              <a:t>Buatan</a:t>
            </a:r>
            <a:endParaRPr lang="en-US" altLang="id-ID" dirty="0">
              <a:solidFill>
                <a:schemeClr val="tx2"/>
              </a:solidFill>
              <a:sym typeface="Wingdings" pitchFamily="2" charset="2"/>
            </a:endParaRPr>
          </a:p>
          <a:p>
            <a:pPr defTabSz="80803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id-ID" sz="1800" dirty="0">
                <a:solidFill>
                  <a:schemeClr val="tx2"/>
                </a:solidFill>
                <a:sym typeface="Wingdings" pitchFamily="2" charset="2"/>
              </a:rPr>
              <a:t>	</a:t>
            </a:r>
            <a:r>
              <a:rPr lang="en-US" altLang="id-ID" sz="2400" dirty="0" err="1">
                <a:solidFill>
                  <a:schemeClr val="tx2"/>
                </a:solidFill>
                <a:sym typeface="Wingdings" pitchFamily="2" charset="2"/>
              </a:rPr>
              <a:t>Masalah-masalah</a:t>
            </a:r>
            <a:r>
              <a:rPr lang="en-US" altLang="id-ID" sz="24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altLang="id-ID" sz="2400" dirty="0" err="1">
                <a:solidFill>
                  <a:schemeClr val="tx2"/>
                </a:solidFill>
                <a:sym typeface="Wingdings" pitchFamily="2" charset="2"/>
              </a:rPr>
              <a:t>kebijakan</a:t>
            </a:r>
            <a:r>
              <a:rPr lang="en-US" altLang="id-ID" sz="24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altLang="id-ID" sz="2400" dirty="0" err="1">
                <a:solidFill>
                  <a:schemeClr val="tx2"/>
                </a:solidFill>
                <a:sym typeface="Wingdings" pitchFamily="2" charset="2"/>
              </a:rPr>
              <a:t>hanya</a:t>
            </a:r>
            <a:r>
              <a:rPr lang="en-US" altLang="id-ID" sz="24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altLang="id-ID" sz="2400" dirty="0" err="1">
                <a:solidFill>
                  <a:schemeClr val="tx2"/>
                </a:solidFill>
                <a:sym typeface="Wingdings" pitchFamily="2" charset="2"/>
              </a:rPr>
              <a:t>mungkin</a:t>
            </a:r>
            <a:r>
              <a:rPr lang="en-US" altLang="id-ID" sz="24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altLang="id-ID" sz="2400" dirty="0" err="1">
                <a:solidFill>
                  <a:schemeClr val="tx2"/>
                </a:solidFill>
                <a:sym typeface="Wingdings" pitchFamily="2" charset="2"/>
              </a:rPr>
              <a:t>ketika</a:t>
            </a:r>
            <a:r>
              <a:rPr lang="en-US" altLang="id-ID" sz="24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altLang="id-ID" sz="2400" dirty="0" err="1">
                <a:solidFill>
                  <a:schemeClr val="tx2"/>
                </a:solidFill>
                <a:sym typeface="Wingdings" pitchFamily="2" charset="2"/>
              </a:rPr>
              <a:t>manusia</a:t>
            </a:r>
            <a:r>
              <a:rPr lang="en-US" altLang="id-ID" sz="24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altLang="id-ID" sz="2400" dirty="0" err="1">
                <a:solidFill>
                  <a:schemeClr val="tx2"/>
                </a:solidFill>
                <a:sym typeface="Wingdings" pitchFamily="2" charset="2"/>
              </a:rPr>
              <a:t>membut</a:t>
            </a:r>
            <a:r>
              <a:rPr lang="en-US" altLang="id-ID" sz="24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altLang="id-ID" sz="2400" dirty="0" err="1">
                <a:solidFill>
                  <a:schemeClr val="tx2"/>
                </a:solidFill>
                <a:sym typeface="Wingdings" pitchFamily="2" charset="2"/>
              </a:rPr>
              <a:t>penilaian</a:t>
            </a:r>
            <a:r>
              <a:rPr lang="en-US" altLang="id-ID" sz="24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altLang="id-ID" sz="2400" dirty="0" err="1">
                <a:solidFill>
                  <a:schemeClr val="tx2"/>
                </a:solidFill>
                <a:sym typeface="Wingdings" pitchFamily="2" charset="2"/>
              </a:rPr>
              <a:t>mengenai</a:t>
            </a:r>
            <a:r>
              <a:rPr lang="en-US" altLang="id-ID" sz="24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altLang="id-ID" sz="2400" dirty="0" err="1">
                <a:solidFill>
                  <a:schemeClr val="tx2"/>
                </a:solidFill>
                <a:sym typeface="Wingdings" pitchFamily="2" charset="2"/>
              </a:rPr>
              <a:t>keinginannya</a:t>
            </a:r>
            <a:r>
              <a:rPr lang="en-US" altLang="id-ID" sz="24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altLang="id-ID" sz="2400" dirty="0" err="1">
                <a:solidFill>
                  <a:schemeClr val="tx2"/>
                </a:solidFill>
                <a:sym typeface="Wingdings" pitchFamily="2" charset="2"/>
              </a:rPr>
              <a:t>untuk</a:t>
            </a:r>
            <a:r>
              <a:rPr lang="en-US" altLang="id-ID" sz="24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altLang="id-ID" sz="2400" dirty="0" err="1">
                <a:solidFill>
                  <a:schemeClr val="tx2"/>
                </a:solidFill>
                <a:sym typeface="Wingdings" pitchFamily="2" charset="2"/>
              </a:rPr>
              <a:t>mengubah</a:t>
            </a:r>
            <a:r>
              <a:rPr lang="en-US" altLang="id-ID" sz="24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altLang="id-ID" sz="2400" dirty="0" err="1">
                <a:solidFill>
                  <a:schemeClr val="tx2"/>
                </a:solidFill>
                <a:sym typeface="Wingdings" pitchFamily="2" charset="2"/>
              </a:rPr>
              <a:t>beberapa</a:t>
            </a:r>
            <a:r>
              <a:rPr lang="en-US" altLang="id-ID" sz="24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altLang="id-ID" sz="2400" dirty="0" err="1">
                <a:solidFill>
                  <a:schemeClr val="tx2"/>
                </a:solidFill>
                <a:sym typeface="Wingdings" pitchFamily="2" charset="2"/>
              </a:rPr>
              <a:t>situasi</a:t>
            </a:r>
            <a:r>
              <a:rPr lang="en-US" altLang="id-ID" sz="24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altLang="id-ID" sz="2400" dirty="0" err="1">
                <a:solidFill>
                  <a:schemeClr val="tx2"/>
                </a:solidFill>
                <a:sym typeface="Wingdings" pitchFamily="2" charset="2"/>
              </a:rPr>
              <a:t>masalah</a:t>
            </a:r>
            <a:endParaRPr lang="en-US" altLang="id-ID" sz="2400" dirty="0">
              <a:solidFill>
                <a:schemeClr val="tx2"/>
              </a:solidFill>
              <a:sym typeface="Wingdings" pitchFamily="2" charset="2"/>
            </a:endParaRPr>
          </a:p>
          <a:p>
            <a:pPr defTabSz="808038" eaLnBrk="1" hangingPunct="1">
              <a:lnSpc>
                <a:spcPct val="80000"/>
              </a:lnSpc>
            </a:pPr>
            <a:r>
              <a:rPr lang="en-US" altLang="id-ID" dirty="0" err="1">
                <a:solidFill>
                  <a:schemeClr val="tx2"/>
                </a:solidFill>
                <a:sym typeface="Wingdings" pitchFamily="2" charset="2"/>
              </a:rPr>
              <a:t>Dinamika</a:t>
            </a:r>
            <a:r>
              <a:rPr lang="en-US" altLang="id-ID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altLang="id-ID" dirty="0" err="1">
                <a:solidFill>
                  <a:schemeClr val="tx2"/>
                </a:solidFill>
                <a:sym typeface="Wingdings" pitchFamily="2" charset="2"/>
              </a:rPr>
              <a:t>Masalah</a:t>
            </a:r>
            <a:r>
              <a:rPr lang="en-US" altLang="id-ID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altLang="id-ID" dirty="0" err="1">
                <a:solidFill>
                  <a:schemeClr val="tx2"/>
                </a:solidFill>
                <a:sym typeface="Wingdings" pitchFamily="2" charset="2"/>
              </a:rPr>
              <a:t>Kebijakan</a:t>
            </a:r>
            <a:endParaRPr lang="en-US" altLang="id-ID" dirty="0">
              <a:solidFill>
                <a:schemeClr val="tx2"/>
              </a:solidFill>
              <a:sym typeface="Wingdings" pitchFamily="2" charset="2"/>
            </a:endParaRPr>
          </a:p>
          <a:p>
            <a:pPr defTabSz="808038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id-ID" sz="1800" dirty="0">
                <a:solidFill>
                  <a:schemeClr val="tx2"/>
                </a:solidFill>
                <a:sym typeface="Wingdings" pitchFamily="2" charset="2"/>
              </a:rPr>
              <a:t>	</a:t>
            </a:r>
            <a:r>
              <a:rPr lang="en-US" altLang="id-ID" sz="2400" dirty="0">
                <a:solidFill>
                  <a:schemeClr val="tx2"/>
                </a:solidFill>
                <a:sym typeface="Wingdings" pitchFamily="2" charset="2"/>
              </a:rPr>
              <a:t>Ada </a:t>
            </a:r>
            <a:r>
              <a:rPr lang="en-US" altLang="id-ID" sz="2400" dirty="0" err="1">
                <a:solidFill>
                  <a:schemeClr val="tx2"/>
                </a:solidFill>
                <a:sym typeface="Wingdings" pitchFamily="2" charset="2"/>
              </a:rPr>
              <a:t>banyak</a:t>
            </a:r>
            <a:r>
              <a:rPr lang="en-US" altLang="id-ID" sz="24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altLang="id-ID" sz="2400" dirty="0" err="1">
                <a:solidFill>
                  <a:schemeClr val="tx2"/>
                </a:solidFill>
                <a:sym typeface="Wingdings" pitchFamily="2" charset="2"/>
              </a:rPr>
              <a:t>solusi</a:t>
            </a:r>
            <a:r>
              <a:rPr lang="en-US" altLang="id-ID" sz="2400" dirty="0">
                <a:solidFill>
                  <a:schemeClr val="tx2"/>
                </a:solidFill>
                <a:sym typeface="Wingdings" pitchFamily="2" charset="2"/>
              </a:rPr>
              <a:t> yang </a:t>
            </a:r>
            <a:r>
              <a:rPr lang="en-US" altLang="id-ID" sz="2400" dirty="0" err="1">
                <a:solidFill>
                  <a:schemeClr val="tx2"/>
                </a:solidFill>
                <a:sym typeface="Wingdings" pitchFamily="2" charset="2"/>
              </a:rPr>
              <a:t>bisa</a:t>
            </a:r>
            <a:r>
              <a:rPr lang="en-US" altLang="id-ID" sz="24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altLang="id-ID" sz="2400" dirty="0" err="1">
                <a:solidFill>
                  <a:schemeClr val="tx2"/>
                </a:solidFill>
                <a:sym typeface="Wingdings" pitchFamily="2" charset="2"/>
              </a:rPr>
              <a:t>ditawarkan</a:t>
            </a:r>
            <a:r>
              <a:rPr lang="en-US" altLang="id-ID" sz="24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altLang="id-ID" sz="2400" dirty="0" err="1">
                <a:solidFill>
                  <a:schemeClr val="tx2"/>
                </a:solidFill>
                <a:sym typeface="Wingdings" pitchFamily="2" charset="2"/>
              </a:rPr>
              <a:t>untuk</a:t>
            </a:r>
            <a:r>
              <a:rPr lang="en-US" altLang="id-ID" sz="24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altLang="id-ID" sz="2400" dirty="0" err="1">
                <a:solidFill>
                  <a:schemeClr val="tx2"/>
                </a:solidFill>
                <a:sym typeface="Wingdings" pitchFamily="2" charset="2"/>
              </a:rPr>
              <a:t>memecahkan</a:t>
            </a:r>
            <a:r>
              <a:rPr lang="en-US" altLang="id-ID" sz="24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altLang="id-ID" sz="2400" dirty="0" err="1">
                <a:solidFill>
                  <a:schemeClr val="tx2"/>
                </a:solidFill>
                <a:sym typeface="Wingdings" pitchFamily="2" charset="2"/>
              </a:rPr>
              <a:t>suatu</a:t>
            </a:r>
            <a:r>
              <a:rPr lang="en-US" altLang="id-ID" sz="24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altLang="id-ID" sz="2400" dirty="0" err="1">
                <a:solidFill>
                  <a:schemeClr val="tx2"/>
                </a:solidFill>
                <a:sym typeface="Wingdings" pitchFamily="2" charset="2"/>
              </a:rPr>
              <a:t>masalah</a:t>
            </a:r>
            <a:r>
              <a:rPr lang="en-US" altLang="id-ID" sz="24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altLang="id-ID" sz="2400" dirty="0" err="1">
                <a:solidFill>
                  <a:schemeClr val="tx2"/>
                </a:solidFill>
                <a:sym typeface="Wingdings" pitchFamily="2" charset="2"/>
              </a:rPr>
              <a:t>sebagaimana</a:t>
            </a:r>
            <a:r>
              <a:rPr lang="en-US" altLang="id-ID" sz="24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altLang="id-ID" sz="2400" dirty="0" err="1">
                <a:solidFill>
                  <a:schemeClr val="tx2"/>
                </a:solidFill>
                <a:sym typeface="Wingdings" pitchFamily="2" charset="2"/>
              </a:rPr>
              <a:t>terdapat</a:t>
            </a:r>
            <a:r>
              <a:rPr lang="en-US" altLang="id-ID" sz="24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altLang="id-ID" sz="2400" dirty="0" err="1">
                <a:solidFill>
                  <a:schemeClr val="tx2"/>
                </a:solidFill>
                <a:sym typeface="Wingdings" pitchFamily="2" charset="2"/>
              </a:rPr>
              <a:t>banyak</a:t>
            </a:r>
            <a:r>
              <a:rPr lang="en-US" altLang="id-ID" sz="24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altLang="id-ID" sz="2400" dirty="0" err="1">
                <a:solidFill>
                  <a:schemeClr val="tx2"/>
                </a:solidFill>
                <a:sym typeface="Wingdings" pitchFamily="2" charset="2"/>
              </a:rPr>
              <a:t>definisi</a:t>
            </a:r>
            <a:r>
              <a:rPr lang="en-US" altLang="id-ID" sz="24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altLang="id-ID" sz="2400" dirty="0" err="1">
                <a:solidFill>
                  <a:schemeClr val="tx2"/>
                </a:solidFill>
                <a:sym typeface="Wingdings" pitchFamily="2" charset="2"/>
              </a:rPr>
              <a:t>terhadap</a:t>
            </a:r>
            <a:r>
              <a:rPr lang="en-US" altLang="id-ID" sz="24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altLang="id-ID" sz="2400" dirty="0" err="1">
                <a:solidFill>
                  <a:schemeClr val="tx2"/>
                </a:solidFill>
                <a:sym typeface="Wingdings" pitchFamily="2" charset="2"/>
              </a:rPr>
              <a:t>masalah-masalah</a:t>
            </a:r>
            <a:r>
              <a:rPr lang="en-US" altLang="id-ID" sz="2400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altLang="id-ID" sz="2400" dirty="0" err="1">
                <a:solidFill>
                  <a:schemeClr val="tx2"/>
                </a:solidFill>
                <a:sym typeface="Wingdings" pitchFamily="2" charset="2"/>
              </a:rPr>
              <a:t>tersebut</a:t>
            </a:r>
            <a:endParaRPr lang="en-US" altLang="id-ID" sz="2400" dirty="0">
              <a:solidFill>
                <a:schemeClr val="tx2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28147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AutoShap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tx2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200" dirty="0" err="1"/>
              <a:t>Perencanaan</a:t>
            </a:r>
            <a:r>
              <a:rPr lang="en-US" sz="3200" dirty="0"/>
              <a:t> </a:t>
            </a:r>
            <a:r>
              <a:rPr lang="en-US" sz="3200" dirty="0" err="1"/>
              <a:t>Kebijakan</a:t>
            </a:r>
            <a:r>
              <a:rPr lang="en-US" sz="3200" dirty="0"/>
              <a:t> </a:t>
            </a:r>
            <a:r>
              <a:rPr lang="en-US" sz="3200" dirty="0" err="1"/>
              <a:t>Publik</a:t>
            </a:r>
            <a:endParaRPr lang="en-US" sz="3200" dirty="0"/>
          </a:p>
        </p:txBody>
      </p:sp>
      <p:sp>
        <p:nvSpPr>
          <p:cNvPr id="112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196752"/>
            <a:ext cx="8305800" cy="5328592"/>
          </a:xfrm>
          <a:noFill/>
        </p:spPr>
        <p:txBody>
          <a:bodyPr/>
          <a:lstStyle/>
          <a:p>
            <a:pPr marL="396875" indent="-396875" defTabSz="808038" eaLnBrk="1" hangingPunct="1">
              <a:lnSpc>
                <a:spcPct val="90000"/>
              </a:lnSpc>
            </a:pPr>
            <a:r>
              <a:rPr lang="en-US" altLang="id-ID" sz="3200" dirty="0" err="1"/>
              <a:t>Isu</a:t>
            </a:r>
            <a:r>
              <a:rPr lang="en-US" altLang="id-ID" sz="3200" dirty="0"/>
              <a:t> </a:t>
            </a:r>
            <a:r>
              <a:rPr lang="en-US" altLang="id-ID" sz="3200" dirty="0" err="1"/>
              <a:t>Kebijakan</a:t>
            </a:r>
            <a:r>
              <a:rPr lang="en-US" altLang="id-ID" sz="3200" dirty="0"/>
              <a:t> </a:t>
            </a:r>
            <a:r>
              <a:rPr lang="en-US" altLang="id-ID" sz="3200" dirty="0" err="1"/>
              <a:t>Publik</a:t>
            </a:r>
            <a:endParaRPr lang="en-US" altLang="id-ID" sz="3200" dirty="0"/>
          </a:p>
          <a:p>
            <a:pPr marL="396875" indent="-396875" defTabSz="808038" eaLnBrk="1" hangingPunct="1">
              <a:lnSpc>
                <a:spcPct val="90000"/>
              </a:lnSpc>
              <a:buFont typeface="Wingdings" pitchFamily="2" charset="2"/>
              <a:buChar char="F"/>
            </a:pPr>
            <a:r>
              <a:rPr lang="en-US" altLang="id-ID" sz="2400" dirty="0" err="1">
                <a:sym typeface="Wingdings" pitchFamily="2" charset="2"/>
              </a:rPr>
              <a:t>merupakan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hasil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dari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perdebatan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tentang</a:t>
            </a:r>
            <a:r>
              <a:rPr lang="en-US" altLang="id-ID" sz="2400" dirty="0">
                <a:sym typeface="Wingdings" pitchFamily="2" charset="2"/>
              </a:rPr>
              <a:t>  </a:t>
            </a:r>
            <a:r>
              <a:rPr lang="en-US" altLang="id-ID" sz="2400" dirty="0" err="1">
                <a:sym typeface="Wingdings" pitchFamily="2" charset="2"/>
              </a:rPr>
              <a:t>definisi</a:t>
            </a:r>
            <a:r>
              <a:rPr lang="en-US" altLang="id-ID" sz="2400" dirty="0">
                <a:sym typeface="Wingdings" pitchFamily="2" charset="2"/>
              </a:rPr>
              <a:t>, </a:t>
            </a:r>
            <a:r>
              <a:rPr lang="en-US" altLang="id-ID" sz="2400" dirty="0" err="1">
                <a:sym typeface="Wingdings" pitchFamily="2" charset="2"/>
              </a:rPr>
              <a:t>eksplanasi</a:t>
            </a:r>
            <a:r>
              <a:rPr lang="en-US" altLang="id-ID" sz="2400" dirty="0">
                <a:sym typeface="Wingdings" pitchFamily="2" charset="2"/>
              </a:rPr>
              <a:t>, </a:t>
            </a:r>
            <a:r>
              <a:rPr lang="en-US" altLang="id-ID" sz="2400" dirty="0" err="1">
                <a:sym typeface="Wingdings" pitchFamily="2" charset="2"/>
              </a:rPr>
              <a:t>dan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evaluasi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masalah</a:t>
            </a:r>
            <a:r>
              <a:rPr lang="en-US" altLang="id-ID" sz="2400" dirty="0">
                <a:sym typeface="Wingdings" pitchFamily="2" charset="2"/>
              </a:rPr>
              <a:t>.</a:t>
            </a:r>
          </a:p>
          <a:p>
            <a:pPr marL="396875" indent="-396875" defTabSz="808038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id-ID" sz="2400" b="1" dirty="0">
              <a:latin typeface="Monotype Corsiva" pitchFamily="66" charset="0"/>
              <a:sym typeface="Wingdings" pitchFamily="2" charset="2"/>
            </a:endParaRPr>
          </a:p>
          <a:p>
            <a:pPr marL="396875" indent="-396875" defTabSz="808038" eaLnBrk="1" hangingPunct="1">
              <a:lnSpc>
                <a:spcPct val="90000"/>
              </a:lnSpc>
            </a:pPr>
            <a:r>
              <a:rPr lang="en-US" altLang="id-ID" sz="3200" dirty="0"/>
              <a:t>Agenda </a:t>
            </a:r>
            <a:r>
              <a:rPr lang="en-US" altLang="id-ID" sz="3200" dirty="0" err="1"/>
              <a:t>Kebijakan</a:t>
            </a:r>
            <a:endParaRPr lang="en-US" altLang="id-ID" sz="3200" dirty="0"/>
          </a:p>
          <a:p>
            <a:pPr marL="396875" indent="-396875" defTabSz="80803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id-ID" sz="2400" dirty="0">
                <a:sym typeface="Wingdings" pitchFamily="2" charset="2"/>
              </a:rPr>
              <a:t></a:t>
            </a:r>
            <a:r>
              <a:rPr lang="en-US" altLang="id-ID" sz="2400" dirty="0" err="1">
                <a:sym typeface="Wingdings" pitchFamily="2" charset="2"/>
              </a:rPr>
              <a:t>sebagai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tuntutan-tuntutan</a:t>
            </a:r>
            <a:r>
              <a:rPr lang="en-US" altLang="id-ID" sz="2400" dirty="0">
                <a:sym typeface="Wingdings" pitchFamily="2" charset="2"/>
              </a:rPr>
              <a:t> agar para </a:t>
            </a:r>
            <a:r>
              <a:rPr lang="en-US" altLang="id-ID" sz="2400" dirty="0" err="1">
                <a:sym typeface="Wingdings" pitchFamily="2" charset="2"/>
              </a:rPr>
              <a:t>pembuat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kebijakan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memilih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atau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merasa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terdorong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untuk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melakukan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tindakan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tertentu</a:t>
            </a:r>
            <a:r>
              <a:rPr lang="en-US" altLang="id-ID" sz="2400" dirty="0">
                <a:sym typeface="Wingdings" pitchFamily="2" charset="2"/>
              </a:rPr>
              <a:t>. </a:t>
            </a:r>
          </a:p>
          <a:p>
            <a:pPr marL="396875" indent="-396875" defTabSz="808038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id-ID" sz="2400" dirty="0"/>
          </a:p>
          <a:p>
            <a:pPr marL="396875" indent="-396875" defTabSz="808038" eaLnBrk="1" hangingPunct="1">
              <a:lnSpc>
                <a:spcPct val="90000"/>
              </a:lnSpc>
            </a:pPr>
            <a:r>
              <a:rPr lang="en-US" altLang="id-ID" sz="3200" dirty="0" err="1"/>
              <a:t>Rumusan</a:t>
            </a:r>
            <a:r>
              <a:rPr lang="en-US" altLang="id-ID" sz="3200" dirty="0"/>
              <a:t> </a:t>
            </a:r>
            <a:r>
              <a:rPr lang="en-US" altLang="id-ID" sz="3200" dirty="0" err="1"/>
              <a:t>Kebijakan</a:t>
            </a:r>
            <a:endParaRPr lang="en-US" altLang="id-ID" sz="3200" dirty="0"/>
          </a:p>
          <a:p>
            <a:pPr marL="396875" indent="-396875" defTabSz="808038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id-ID" sz="2400" dirty="0">
                <a:sym typeface="Wingdings" pitchFamily="2" charset="2"/>
              </a:rPr>
              <a:t></a:t>
            </a:r>
            <a:r>
              <a:rPr lang="en-US" altLang="id-ID" sz="2400" dirty="0" err="1">
                <a:sym typeface="Wingdings" pitchFamily="2" charset="2"/>
              </a:rPr>
              <a:t>merumuskan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masalah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kebijakan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merupakan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salah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satu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tahap</a:t>
            </a:r>
            <a:r>
              <a:rPr lang="en-US" altLang="id-ID" sz="2400" dirty="0">
                <a:sym typeface="Wingdings" pitchFamily="2" charset="2"/>
              </a:rPr>
              <a:t> yang </a:t>
            </a:r>
            <a:r>
              <a:rPr lang="en-US" altLang="id-ID" sz="2400" dirty="0" err="1">
                <a:sym typeface="Wingdings" pitchFamily="2" charset="2"/>
              </a:rPr>
              <a:t>cukup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krusial</a:t>
            </a:r>
            <a:r>
              <a:rPr lang="en-US" altLang="id-ID" sz="2400" dirty="0">
                <a:sym typeface="Wingdings" pitchFamily="2" charset="2"/>
              </a:rPr>
              <a:t> di </a:t>
            </a:r>
            <a:r>
              <a:rPr lang="en-US" altLang="id-ID" sz="2400" dirty="0" err="1">
                <a:sym typeface="Wingdings" pitchFamily="2" charset="2"/>
              </a:rPr>
              <a:t>dalam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mengkaji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kebijakan</a:t>
            </a:r>
            <a:r>
              <a:rPr lang="en-US" altLang="id-ID" sz="2400" dirty="0">
                <a:sym typeface="Wingdings" pitchFamily="2" charset="2"/>
              </a:rPr>
              <a:t> </a:t>
            </a:r>
            <a:r>
              <a:rPr lang="en-US" altLang="id-ID" sz="2400" dirty="0" err="1">
                <a:sym typeface="Wingdings" pitchFamily="2" charset="2"/>
              </a:rPr>
              <a:t>publik</a:t>
            </a:r>
            <a:endParaRPr lang="en-US" altLang="id-ID" sz="2400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78089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0" y="1484784"/>
            <a:ext cx="84582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96875" indent="-3968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id-ID" sz="2000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F"/>
            </a:pPr>
            <a:r>
              <a:rPr lang="en-US" altLang="id-ID" sz="2800" dirty="0" err="1">
                <a:sym typeface="Wingdings" pitchFamily="2" charset="2"/>
              </a:rPr>
              <a:t>Mempunyai</a:t>
            </a:r>
            <a:r>
              <a:rPr lang="en-US" altLang="id-ID" sz="2800" dirty="0">
                <a:sym typeface="Wingdings" pitchFamily="2" charset="2"/>
              </a:rPr>
              <a:t> </a:t>
            </a:r>
            <a:r>
              <a:rPr lang="en-US" altLang="id-ID" sz="2800" dirty="0" err="1">
                <a:sym typeface="Wingdings" pitchFamily="2" charset="2"/>
              </a:rPr>
              <a:t>proporsi</a:t>
            </a:r>
            <a:r>
              <a:rPr lang="en-US" altLang="id-ID" sz="2800" dirty="0">
                <a:sym typeface="Wingdings" pitchFamily="2" charset="2"/>
              </a:rPr>
              <a:t> </a:t>
            </a:r>
            <a:r>
              <a:rPr lang="en-US" altLang="id-ID" sz="2800" dirty="0" err="1">
                <a:sym typeface="Wingdings" pitchFamily="2" charset="2"/>
              </a:rPr>
              <a:t>suatu</a:t>
            </a:r>
            <a:r>
              <a:rPr lang="en-US" altLang="id-ID" sz="2800" dirty="0">
                <a:sym typeface="Wingdings" pitchFamily="2" charset="2"/>
              </a:rPr>
              <a:t> </a:t>
            </a:r>
            <a:r>
              <a:rPr lang="en-US" altLang="id-ID" sz="2800" dirty="0" err="1">
                <a:sym typeface="Wingdings" pitchFamily="2" charset="2"/>
              </a:rPr>
              <a:t>krisis</a:t>
            </a:r>
            <a:r>
              <a:rPr lang="en-US" altLang="id-ID" sz="2800" dirty="0">
                <a:sym typeface="Wingdings" pitchFamily="2" charset="2"/>
              </a:rPr>
              <a:t> </a:t>
            </a:r>
            <a:r>
              <a:rPr lang="en-US" altLang="id-ID" sz="2800" dirty="0" err="1">
                <a:sym typeface="Wingdings" pitchFamily="2" charset="2"/>
              </a:rPr>
              <a:t>dan</a:t>
            </a:r>
            <a:r>
              <a:rPr lang="en-US" altLang="id-ID" sz="2800" dirty="0">
                <a:sym typeface="Wingdings" pitchFamily="2" charset="2"/>
              </a:rPr>
              <a:t> </a:t>
            </a:r>
            <a:r>
              <a:rPr lang="en-US" altLang="id-ID" sz="2800" dirty="0" err="1">
                <a:sym typeface="Wingdings" pitchFamily="2" charset="2"/>
              </a:rPr>
              <a:t>tidak</a:t>
            </a:r>
            <a:r>
              <a:rPr lang="en-US" altLang="id-ID" sz="2800" dirty="0">
                <a:sym typeface="Wingdings" pitchFamily="2" charset="2"/>
              </a:rPr>
              <a:t> </a:t>
            </a:r>
            <a:r>
              <a:rPr lang="en-US" altLang="id-ID" sz="2800" dirty="0" err="1">
                <a:sym typeface="Wingdings" pitchFamily="2" charset="2"/>
              </a:rPr>
              <a:t>terlalu</a:t>
            </a:r>
            <a:r>
              <a:rPr lang="en-US" altLang="id-ID" sz="2800" dirty="0">
                <a:sym typeface="Wingdings" pitchFamily="2" charset="2"/>
              </a:rPr>
              <a:t> lama </a:t>
            </a:r>
            <a:r>
              <a:rPr lang="en-US" altLang="id-ID" sz="2800" dirty="0" err="1">
                <a:sym typeface="Wingdings" pitchFamily="2" charset="2"/>
              </a:rPr>
              <a:t>didiamkan</a:t>
            </a:r>
            <a:endParaRPr lang="en-US" altLang="id-ID" sz="2800" dirty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F"/>
            </a:pPr>
            <a:r>
              <a:rPr lang="en-US" altLang="id-ID" sz="2800" dirty="0" err="1">
                <a:sym typeface="Wingdings" pitchFamily="2" charset="2"/>
              </a:rPr>
              <a:t>Mempunyai</a:t>
            </a:r>
            <a:r>
              <a:rPr lang="en-US" altLang="id-ID" sz="2800" dirty="0">
                <a:sym typeface="Wingdings" pitchFamily="2" charset="2"/>
              </a:rPr>
              <a:t> </a:t>
            </a:r>
            <a:r>
              <a:rPr lang="en-US" altLang="id-ID" sz="2800" dirty="0" err="1">
                <a:sym typeface="Wingdings" pitchFamily="2" charset="2"/>
              </a:rPr>
              <a:t>sifat</a:t>
            </a:r>
            <a:r>
              <a:rPr lang="en-US" altLang="id-ID" sz="2800" dirty="0">
                <a:sym typeface="Wingdings" pitchFamily="2" charset="2"/>
              </a:rPr>
              <a:t> </a:t>
            </a:r>
            <a:r>
              <a:rPr lang="en-US" altLang="id-ID" sz="2800" dirty="0" err="1">
                <a:sym typeface="Wingdings" pitchFamily="2" charset="2"/>
              </a:rPr>
              <a:t>partikularitas</a:t>
            </a:r>
            <a:r>
              <a:rPr lang="en-US" altLang="id-ID" sz="2800" dirty="0">
                <a:sym typeface="Wingdings" pitchFamily="2" charset="2"/>
              </a:rPr>
              <a:t> (</a:t>
            </a:r>
            <a:r>
              <a:rPr lang="en-US" altLang="id-ID" sz="2800" dirty="0" err="1">
                <a:sym typeface="Wingdings" pitchFamily="2" charset="2"/>
              </a:rPr>
              <a:t>keterkaitan</a:t>
            </a:r>
            <a:r>
              <a:rPr lang="id-ID" altLang="id-ID" sz="2800" dirty="0">
                <a:sym typeface="Wingdings" pitchFamily="2" charset="2"/>
              </a:rPr>
              <a:t> </a:t>
            </a:r>
            <a:r>
              <a:rPr lang="en-US" altLang="id-ID" sz="2800" dirty="0">
                <a:sym typeface="Wingdings" pitchFamily="2" charset="2"/>
              </a:rPr>
              <a:t>yang </a:t>
            </a:r>
            <a:r>
              <a:rPr lang="en-US" altLang="id-ID" sz="2800" dirty="0" err="1">
                <a:sym typeface="Wingdings" pitchFamily="2" charset="2"/>
              </a:rPr>
              <a:t>komplek</a:t>
            </a:r>
            <a:r>
              <a:rPr lang="en-US" altLang="id-ID" sz="2800" dirty="0">
                <a:sym typeface="Wingdings" pitchFamily="2" charset="2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F"/>
            </a:pPr>
            <a:r>
              <a:rPr lang="en-US" altLang="id-ID" sz="2800" dirty="0" err="1">
                <a:sym typeface="Wingdings" pitchFamily="2" charset="2"/>
              </a:rPr>
              <a:t>Mempunyai</a:t>
            </a:r>
            <a:r>
              <a:rPr lang="en-US" altLang="id-ID" sz="2800" dirty="0">
                <a:sym typeface="Wingdings" pitchFamily="2" charset="2"/>
              </a:rPr>
              <a:t> </a:t>
            </a:r>
            <a:r>
              <a:rPr lang="en-US" altLang="id-ID" sz="2800" dirty="0" err="1">
                <a:sym typeface="Wingdings" pitchFamily="2" charset="2"/>
              </a:rPr>
              <a:t>aspek</a:t>
            </a:r>
            <a:r>
              <a:rPr lang="en-US" altLang="id-ID" sz="2800" dirty="0">
                <a:sym typeface="Wingdings" pitchFamily="2" charset="2"/>
              </a:rPr>
              <a:t> </a:t>
            </a:r>
            <a:r>
              <a:rPr lang="en-US" altLang="id-ID" sz="2800" dirty="0" err="1">
                <a:sym typeface="Wingdings" pitchFamily="2" charset="2"/>
              </a:rPr>
              <a:t>emosional</a:t>
            </a:r>
            <a:endParaRPr lang="en-US" altLang="id-ID" sz="2800" dirty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F"/>
            </a:pPr>
            <a:r>
              <a:rPr lang="en-US" altLang="id-ID" sz="2800" dirty="0" err="1">
                <a:sym typeface="Wingdings" pitchFamily="2" charset="2"/>
              </a:rPr>
              <a:t>Mendorong</a:t>
            </a:r>
            <a:r>
              <a:rPr lang="en-US" altLang="id-ID" sz="2800" dirty="0">
                <a:sym typeface="Wingdings" pitchFamily="2" charset="2"/>
              </a:rPr>
              <a:t> </a:t>
            </a:r>
            <a:r>
              <a:rPr lang="en-US" altLang="id-ID" sz="2800" dirty="0" err="1">
                <a:sym typeface="Wingdings" pitchFamily="2" charset="2"/>
              </a:rPr>
              <a:t>munculnya</a:t>
            </a:r>
            <a:r>
              <a:rPr lang="en-US" altLang="id-ID" sz="2800" dirty="0">
                <a:sym typeface="Wingdings" pitchFamily="2" charset="2"/>
              </a:rPr>
              <a:t> </a:t>
            </a:r>
            <a:r>
              <a:rPr lang="en-US" altLang="id-ID" sz="2800" dirty="0" err="1">
                <a:sym typeface="Wingdings" pitchFamily="2" charset="2"/>
              </a:rPr>
              <a:t>pertanyaan</a:t>
            </a:r>
            <a:r>
              <a:rPr lang="en-US" altLang="id-ID" sz="2800" dirty="0">
                <a:sym typeface="Wingdings" pitchFamily="2" charset="2"/>
              </a:rPr>
              <a:t> </a:t>
            </a:r>
            <a:r>
              <a:rPr lang="en-US" altLang="id-ID" sz="2800" dirty="0" err="1">
                <a:sym typeface="Wingdings" pitchFamily="2" charset="2"/>
              </a:rPr>
              <a:t>menyangkut</a:t>
            </a:r>
            <a:r>
              <a:rPr lang="en-US" altLang="id-ID" sz="2800" dirty="0">
                <a:sym typeface="Wingdings" pitchFamily="2" charset="2"/>
              </a:rPr>
              <a:t> </a:t>
            </a:r>
            <a:r>
              <a:rPr lang="en-US" altLang="id-ID" sz="2800" dirty="0" err="1">
                <a:sym typeface="Wingdings" pitchFamily="2" charset="2"/>
              </a:rPr>
              <a:t>kekuasaan</a:t>
            </a:r>
            <a:r>
              <a:rPr lang="en-US" altLang="id-ID" sz="2800" dirty="0">
                <a:sym typeface="Wingdings" pitchFamily="2" charset="2"/>
              </a:rPr>
              <a:t> </a:t>
            </a:r>
            <a:r>
              <a:rPr lang="en-US" altLang="id-ID" sz="2800" dirty="0" err="1">
                <a:sym typeface="Wingdings" pitchFamily="2" charset="2"/>
              </a:rPr>
              <a:t>dan</a:t>
            </a:r>
            <a:r>
              <a:rPr lang="en-US" altLang="id-ID" sz="2800" dirty="0">
                <a:sym typeface="Wingdings" pitchFamily="2" charset="2"/>
              </a:rPr>
              <a:t> </a:t>
            </a:r>
            <a:r>
              <a:rPr lang="en-US" altLang="id-ID" sz="2800" dirty="0" err="1">
                <a:sym typeface="Wingdings" pitchFamily="2" charset="2"/>
              </a:rPr>
              <a:t>legitimasi</a:t>
            </a:r>
            <a:r>
              <a:rPr lang="en-US" altLang="id-ID" sz="2800" dirty="0">
                <a:sym typeface="Wingdings" pitchFamily="2" charset="2"/>
              </a:rPr>
              <a:t> </a:t>
            </a:r>
            <a:r>
              <a:rPr lang="en-US" altLang="id-ID" sz="2800" dirty="0" err="1">
                <a:sym typeface="Wingdings" pitchFamily="2" charset="2"/>
              </a:rPr>
              <a:t>dari</a:t>
            </a:r>
            <a:r>
              <a:rPr lang="en-US" altLang="id-ID" sz="2800" dirty="0">
                <a:sym typeface="Wingdings" pitchFamily="2" charset="2"/>
              </a:rPr>
              <a:t> </a:t>
            </a:r>
            <a:r>
              <a:rPr lang="en-US" altLang="id-ID" sz="2800" dirty="0" err="1">
                <a:sym typeface="Wingdings" pitchFamily="2" charset="2"/>
              </a:rPr>
              <a:t>masyarakat</a:t>
            </a:r>
            <a:endParaRPr lang="en-US" altLang="id-ID" sz="2800" dirty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F"/>
            </a:pPr>
            <a:r>
              <a:rPr lang="en-US" altLang="id-ID" sz="2800" dirty="0" err="1"/>
              <a:t>Sedang</a:t>
            </a:r>
            <a:r>
              <a:rPr lang="en-US" altLang="id-ID" sz="2800" dirty="0"/>
              <a:t> </a:t>
            </a:r>
            <a:r>
              <a:rPr lang="en-US" altLang="id-ID" sz="2800" dirty="0" err="1"/>
              <a:t>menjadi</a:t>
            </a:r>
            <a:r>
              <a:rPr lang="en-US" altLang="id-ID" sz="2800" dirty="0"/>
              <a:t> </a:t>
            </a:r>
            <a:r>
              <a:rPr lang="en-US" altLang="id-ID" sz="2800" i="1" dirty="0"/>
              <a:t>trend </a:t>
            </a:r>
            <a:r>
              <a:rPr lang="en-US" altLang="id-ID" sz="2800" dirty="0" err="1"/>
              <a:t>atau</a:t>
            </a:r>
            <a:r>
              <a:rPr lang="en-US" altLang="id-ID" sz="2800" dirty="0"/>
              <a:t> </a:t>
            </a:r>
            <a:r>
              <a:rPr lang="en-US" altLang="id-ID" sz="2800" dirty="0" err="1"/>
              <a:t>sedang</a:t>
            </a:r>
            <a:r>
              <a:rPr lang="en-US" altLang="id-ID" sz="2800" dirty="0"/>
              <a:t> </a:t>
            </a:r>
            <a:r>
              <a:rPr lang="en-US" altLang="id-ID" sz="2800" dirty="0" err="1"/>
              <a:t>diminati</a:t>
            </a:r>
            <a:r>
              <a:rPr lang="en-US" altLang="id-ID" sz="2800" dirty="0"/>
              <a:t> </a:t>
            </a:r>
            <a:r>
              <a:rPr lang="en-US" altLang="id-ID" sz="2800" dirty="0" err="1"/>
              <a:t>oleh</a:t>
            </a:r>
            <a:r>
              <a:rPr lang="en-US" altLang="id-ID" sz="2800" dirty="0"/>
              <a:t> </a:t>
            </a:r>
            <a:r>
              <a:rPr lang="en-US" altLang="id-ID" sz="2800" dirty="0" err="1"/>
              <a:t>banyak</a:t>
            </a:r>
            <a:r>
              <a:rPr lang="en-US" altLang="id-ID" sz="2800" dirty="0"/>
              <a:t> orang</a:t>
            </a:r>
          </a:p>
        </p:txBody>
      </p:sp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0" y="18000"/>
            <a:ext cx="9144000" cy="8925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id-ID" sz="2800" b="1" dirty="0" err="1">
                <a:solidFill>
                  <a:schemeClr val="bg1"/>
                </a:solidFill>
              </a:rPr>
              <a:t>Isu</a:t>
            </a:r>
            <a:r>
              <a:rPr lang="en-US" altLang="id-ID" sz="2800" b="1" dirty="0">
                <a:solidFill>
                  <a:schemeClr val="bg1"/>
                </a:solidFill>
              </a:rPr>
              <a:t> </a:t>
            </a:r>
            <a:r>
              <a:rPr lang="en-US" altLang="id-ID" sz="2800" b="1" dirty="0" err="1">
                <a:solidFill>
                  <a:schemeClr val="bg1"/>
                </a:solidFill>
              </a:rPr>
              <a:t>akan</a:t>
            </a:r>
            <a:r>
              <a:rPr lang="en-US" altLang="id-ID" sz="2800" b="1" dirty="0">
                <a:solidFill>
                  <a:schemeClr val="bg1"/>
                </a:solidFill>
              </a:rPr>
              <a:t> </a:t>
            </a:r>
            <a:r>
              <a:rPr lang="en-US" altLang="id-ID" sz="2800" b="1" dirty="0" err="1">
                <a:solidFill>
                  <a:schemeClr val="bg1"/>
                </a:solidFill>
              </a:rPr>
              <a:t>mendapat</a:t>
            </a:r>
            <a:r>
              <a:rPr lang="en-US" altLang="id-ID" sz="2800" b="1" dirty="0">
                <a:solidFill>
                  <a:schemeClr val="bg1"/>
                </a:solidFill>
              </a:rPr>
              <a:t> </a:t>
            </a:r>
            <a:r>
              <a:rPr lang="en-US" altLang="id-ID" sz="2800" b="1" dirty="0" err="1">
                <a:solidFill>
                  <a:schemeClr val="bg1"/>
                </a:solidFill>
              </a:rPr>
              <a:t>perhatian</a:t>
            </a:r>
            <a:r>
              <a:rPr lang="en-US" altLang="id-ID" sz="2800" b="1" dirty="0">
                <a:solidFill>
                  <a:schemeClr val="bg1"/>
                </a:solidFill>
              </a:rPr>
              <a:t> </a:t>
            </a:r>
            <a:r>
              <a:rPr lang="en-US" altLang="id-ID" sz="2800" b="1" dirty="0" err="1">
                <a:solidFill>
                  <a:schemeClr val="bg1"/>
                </a:solidFill>
              </a:rPr>
              <a:t>bila</a:t>
            </a:r>
            <a:r>
              <a:rPr lang="en-US" altLang="id-ID" sz="2800" b="1" dirty="0">
                <a:solidFill>
                  <a:schemeClr val="bg1"/>
                </a:solidFill>
              </a:rPr>
              <a:t> </a:t>
            </a:r>
            <a:r>
              <a:rPr lang="en-US" altLang="id-ID" sz="2800" b="1" dirty="0" err="1">
                <a:solidFill>
                  <a:schemeClr val="bg1"/>
                </a:solidFill>
              </a:rPr>
              <a:t>memenuhi</a:t>
            </a:r>
            <a:r>
              <a:rPr lang="en-US" altLang="id-ID" sz="2800" b="1" dirty="0">
                <a:solidFill>
                  <a:schemeClr val="bg1"/>
                </a:solidFill>
              </a:rPr>
              <a:t> </a:t>
            </a:r>
            <a:r>
              <a:rPr lang="en-US" altLang="id-ID" sz="2800" b="1" dirty="0" err="1">
                <a:solidFill>
                  <a:schemeClr val="bg1"/>
                </a:solidFill>
              </a:rPr>
              <a:t>kreteria</a:t>
            </a:r>
            <a:r>
              <a:rPr lang="en-US" altLang="id-ID" sz="2800" b="1" dirty="0">
                <a:solidFill>
                  <a:schemeClr val="bg1"/>
                </a:solidFill>
              </a:rPr>
              <a:t> </a:t>
            </a:r>
            <a:r>
              <a:rPr lang="en-US" altLang="id-ID" b="1" dirty="0">
                <a:solidFill>
                  <a:schemeClr val="bg1"/>
                </a:solidFill>
              </a:rPr>
              <a:t>(</a:t>
            </a:r>
            <a:r>
              <a:rPr lang="en-US" altLang="id-ID" b="1" dirty="0" err="1">
                <a:solidFill>
                  <a:schemeClr val="bg1"/>
                </a:solidFill>
              </a:rPr>
              <a:t>Menurut</a:t>
            </a:r>
            <a:r>
              <a:rPr lang="en-US" altLang="id-ID" b="1" dirty="0">
                <a:solidFill>
                  <a:schemeClr val="bg1"/>
                </a:solidFill>
              </a:rPr>
              <a:t> Lester </a:t>
            </a:r>
            <a:r>
              <a:rPr lang="en-US" altLang="id-ID" b="1" dirty="0" err="1">
                <a:solidFill>
                  <a:schemeClr val="bg1"/>
                </a:solidFill>
              </a:rPr>
              <a:t>dan</a:t>
            </a:r>
            <a:r>
              <a:rPr lang="en-US" altLang="id-ID" b="1" dirty="0">
                <a:solidFill>
                  <a:schemeClr val="bg1"/>
                </a:solidFill>
              </a:rPr>
              <a:t> Stewart) </a:t>
            </a:r>
          </a:p>
        </p:txBody>
      </p:sp>
    </p:spTree>
    <p:extLst>
      <p:ext uri="{BB962C8B-B14F-4D97-AF65-F5344CB8AC3E}">
        <p14:creationId xmlns:p14="http://schemas.microsoft.com/office/powerpoint/2010/main" val="4050284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229600" cy="1554163"/>
          </a:xfrm>
        </p:spPr>
        <p:txBody>
          <a:bodyPr/>
          <a:lstStyle/>
          <a:p>
            <a:pPr eaLnBrk="1" hangingPunct="1"/>
            <a:r>
              <a:rPr lang="en-US" altLang="id-ID" sz="2800" dirty="0" err="1"/>
              <a:t>Isu</a:t>
            </a:r>
            <a:r>
              <a:rPr lang="en-US" altLang="id-ID" sz="2800" dirty="0"/>
              <a:t> Akan </a:t>
            </a:r>
            <a:r>
              <a:rPr lang="en-US" altLang="id-ID" sz="2800" dirty="0" err="1"/>
              <a:t>Menjadi</a:t>
            </a:r>
            <a:r>
              <a:rPr lang="en-US" altLang="id-ID" sz="2800" dirty="0"/>
              <a:t> Agenda </a:t>
            </a:r>
            <a:r>
              <a:rPr lang="en-US" altLang="id-ID" sz="2800" dirty="0" err="1"/>
              <a:t>Kebijakan</a:t>
            </a:r>
            <a:r>
              <a:rPr lang="en-US" altLang="id-ID" sz="2800" dirty="0"/>
              <a:t> </a:t>
            </a:r>
            <a:r>
              <a:rPr lang="en-US" altLang="id-ID" sz="2800" dirty="0" err="1"/>
              <a:t>Melalui</a:t>
            </a:r>
            <a:r>
              <a:rPr lang="en-US" altLang="id-ID" sz="2800" dirty="0"/>
              <a:t> </a:t>
            </a:r>
            <a:r>
              <a:rPr lang="en-US" altLang="id-ID" sz="2800" dirty="0" err="1"/>
              <a:t>Tiga</a:t>
            </a:r>
            <a:r>
              <a:rPr lang="en-US" altLang="id-ID" sz="2800" dirty="0"/>
              <a:t> </a:t>
            </a:r>
            <a:r>
              <a:rPr lang="en-US" altLang="id-ID" sz="2800" dirty="0" err="1"/>
              <a:t>Tahap</a:t>
            </a:r>
            <a:br>
              <a:rPr lang="en-US" altLang="id-ID" sz="2800" dirty="0"/>
            </a:br>
            <a:r>
              <a:rPr lang="en-US" altLang="id-ID" sz="2400" dirty="0"/>
              <a:t>(Mark </a:t>
            </a:r>
            <a:r>
              <a:rPr lang="en-US" altLang="id-ID" sz="2400" dirty="0" err="1"/>
              <a:t>Rushefky</a:t>
            </a:r>
            <a:r>
              <a:rPr lang="en-US" altLang="id-ID" sz="2400" dirty="0"/>
              <a:t>)</a:t>
            </a:r>
            <a:endParaRPr lang="en-US" altLang="id-ID" sz="32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00808"/>
            <a:ext cx="8229600" cy="3657600"/>
          </a:xfrm>
        </p:spPr>
        <p:txBody>
          <a:bodyPr/>
          <a:lstStyle/>
          <a:p>
            <a:pPr eaLnBrk="1" hangingPunct="1"/>
            <a:r>
              <a:rPr lang="en-US" altLang="id-ID" i="1"/>
              <a:t>Problem Stream, </a:t>
            </a:r>
            <a:r>
              <a:rPr lang="en-US" altLang="id-ID"/>
              <a:t>tahap pengidentifikasian masalah yang didiskusikan sebelumnya.</a:t>
            </a:r>
          </a:p>
          <a:p>
            <a:pPr eaLnBrk="1" hangingPunct="1"/>
            <a:r>
              <a:rPr lang="en-US" altLang="id-ID"/>
              <a:t>Menitikberatkan pada kebijakan atau pemecahan masalah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id-ID" sz="2000"/>
              <a:t>	(biasanya terdiri dari para spesialis di bidang kebijakan seperti: birokrat, staf legislatif, akademisi, dan para ahli dalam kelompok-kelompok kepentingan)</a:t>
            </a:r>
          </a:p>
          <a:p>
            <a:pPr eaLnBrk="1" hangingPunct="1"/>
            <a:r>
              <a:rPr lang="en-US" altLang="id-ID" i="1"/>
              <a:t>Political Stream, </a:t>
            </a:r>
            <a:r>
              <a:rPr lang="en-US" altLang="id-ID"/>
              <a:t>merupakan urutan politik </a:t>
            </a:r>
            <a:endParaRPr lang="en-US" altLang="id-ID" i="1"/>
          </a:p>
        </p:txBody>
      </p:sp>
    </p:spTree>
    <p:extLst>
      <p:ext uri="{BB962C8B-B14F-4D97-AF65-F5344CB8AC3E}">
        <p14:creationId xmlns:p14="http://schemas.microsoft.com/office/powerpoint/2010/main" val="3057225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924800" cy="1143000"/>
          </a:xfrm>
        </p:spPr>
        <p:txBody>
          <a:bodyPr/>
          <a:lstStyle/>
          <a:p>
            <a:pPr eaLnBrk="1" hangingPunct="1"/>
            <a:r>
              <a:rPr lang="en-US" altLang="id-ID" sz="3200"/>
              <a:t>Jenis-Jenis Agenda Kebijakan</a:t>
            </a:r>
            <a:br>
              <a:rPr lang="en-US" altLang="id-ID" sz="2800"/>
            </a:br>
            <a:r>
              <a:rPr lang="en-US" altLang="id-ID" sz="2000"/>
              <a:t>(Roger W. Cobb dan Charles D.)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0"/>
            <a:ext cx="84582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id-ID" sz="3200" b="1"/>
              <a:t>Agenda Sistematik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id-ID" sz="2000"/>
              <a:t>	Terdiri dari semua isu-isu yang menurut pandangan anggota-anggota masyarakat politik pantas mendapat perhatian publik dan mencakup masalah-masalah yang berada dalam yuridiksi wewenang pemerintah yang secara sah ada.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d-ID" sz="3200" b="1"/>
              <a:t>Agenda Lembaga atau Pemerintah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id-ID" sz="2000"/>
              <a:t>	Terdiri dari masalah-masalah yang mendapatkan perhatian yang sungguh-sungguh dari pejabat pemerintah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id-ID" sz="2000"/>
              <a:t>	Agenda lembaga merupakan agenda tindakan yang mempunyai sifat lebih khusus dan lebih kongkrit bila dibandingkan dengan agenda sistematis.</a:t>
            </a:r>
          </a:p>
        </p:txBody>
      </p:sp>
    </p:spTree>
    <p:extLst>
      <p:ext uri="{BB962C8B-B14F-4D97-AF65-F5344CB8AC3E}">
        <p14:creationId xmlns:p14="http://schemas.microsoft.com/office/powerpoint/2010/main" val="3111149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>
          <a:xfrm>
            <a:off x="18118" y="24124"/>
            <a:ext cx="9125882" cy="1172627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en-US" altLang="id-ID" sz="2800" dirty="0" err="1"/>
              <a:t>Dua</a:t>
            </a:r>
            <a:r>
              <a:rPr lang="en-US" altLang="id-ID" sz="2800" dirty="0"/>
              <a:t> </a:t>
            </a:r>
            <a:r>
              <a:rPr lang="en-US" altLang="id-ID" sz="2800" dirty="0" err="1"/>
              <a:t>hal</a:t>
            </a:r>
            <a:r>
              <a:rPr lang="en-US" altLang="id-ID" sz="2800" dirty="0"/>
              <a:t> yang </a:t>
            </a:r>
            <a:r>
              <a:rPr lang="en-US" altLang="id-ID" sz="2800" dirty="0" err="1"/>
              <a:t>perlu</a:t>
            </a:r>
            <a:r>
              <a:rPr lang="en-US" altLang="id-ID" sz="2800" dirty="0"/>
              <a:t> </a:t>
            </a:r>
            <a:r>
              <a:rPr lang="en-US" altLang="id-ID" sz="2800" dirty="0" err="1"/>
              <a:t>diperhatikan</a:t>
            </a:r>
            <a:r>
              <a:rPr lang="en-US" altLang="id-ID" sz="2800" dirty="0"/>
              <a:t> </a:t>
            </a:r>
            <a:r>
              <a:rPr lang="en-US" altLang="id-ID" sz="2800" dirty="0" err="1"/>
              <a:t>dalam</a:t>
            </a:r>
            <a:r>
              <a:rPr lang="en-US" altLang="id-ID" sz="2800" dirty="0"/>
              <a:t> </a:t>
            </a:r>
            <a:r>
              <a:rPr lang="en-US" altLang="id-ID" sz="2800" dirty="0" err="1"/>
              <a:t>merumuskan</a:t>
            </a:r>
            <a:r>
              <a:rPr lang="en-US" altLang="id-ID" sz="2800" dirty="0"/>
              <a:t> </a:t>
            </a:r>
            <a:r>
              <a:rPr lang="en-US" altLang="id-ID" sz="2800" dirty="0" err="1"/>
              <a:t>kebijakan</a:t>
            </a:r>
            <a:r>
              <a:rPr lang="en-US" altLang="id-ID" sz="2800" dirty="0"/>
              <a:t>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84784"/>
            <a:ext cx="8229600" cy="3733800"/>
          </a:xfrm>
        </p:spPr>
        <p:txBody>
          <a:bodyPr/>
          <a:lstStyle/>
          <a:p>
            <a:pPr eaLnBrk="1" hangingPunct="1"/>
            <a:r>
              <a:rPr lang="en-US" altLang="id-ID" dirty="0" err="1"/>
              <a:t>Kelompok</a:t>
            </a:r>
            <a:r>
              <a:rPr lang="en-US" altLang="id-ID" dirty="0"/>
              <a:t> </a:t>
            </a:r>
            <a:r>
              <a:rPr lang="en-US" altLang="id-ID" dirty="0" err="1"/>
              <a:t>atau</a:t>
            </a:r>
            <a:r>
              <a:rPr lang="en-US" altLang="id-ID" dirty="0"/>
              <a:t> </a:t>
            </a:r>
            <a:r>
              <a:rPr lang="en-US" altLang="id-ID" dirty="0" err="1"/>
              <a:t>individu</a:t>
            </a:r>
            <a:r>
              <a:rPr lang="en-US" altLang="id-ID" dirty="0"/>
              <a:t> yang </a:t>
            </a:r>
            <a:r>
              <a:rPr lang="en-US" altLang="id-ID" dirty="0" err="1"/>
              <a:t>merumuskan</a:t>
            </a:r>
            <a:r>
              <a:rPr lang="en-US" altLang="id-ID" dirty="0"/>
              <a:t> </a:t>
            </a:r>
            <a:r>
              <a:rPr lang="en-US" altLang="id-ID" dirty="0" err="1"/>
              <a:t>masalah</a:t>
            </a:r>
            <a:r>
              <a:rPr lang="en-US" altLang="id-ID" dirty="0"/>
              <a:t> </a:t>
            </a:r>
            <a:r>
              <a:rPr lang="en-US" altLang="id-ID" dirty="0" err="1"/>
              <a:t>tersebut</a:t>
            </a:r>
            <a:r>
              <a:rPr lang="en-US" altLang="id-ID" dirty="0"/>
              <a:t>. </a:t>
            </a:r>
          </a:p>
          <a:p>
            <a:pPr eaLnBrk="1" hangingPunct="1"/>
            <a:r>
              <a:rPr lang="en-US" altLang="id-ID" dirty="0" err="1"/>
              <a:t>Menyangkut</a:t>
            </a:r>
            <a:r>
              <a:rPr lang="en-US" altLang="id-ID" dirty="0"/>
              <a:t> </a:t>
            </a:r>
            <a:r>
              <a:rPr lang="en-US" altLang="id-ID" dirty="0" err="1"/>
              <a:t>kompleksitas</a:t>
            </a:r>
            <a:r>
              <a:rPr lang="en-US" altLang="id-ID" dirty="0"/>
              <a:t> </a:t>
            </a:r>
            <a:r>
              <a:rPr lang="en-US" altLang="id-ID" dirty="0" err="1"/>
              <a:t>dan</a:t>
            </a:r>
            <a:r>
              <a:rPr lang="en-US" altLang="id-ID" dirty="0"/>
              <a:t> </a:t>
            </a:r>
            <a:r>
              <a:rPr lang="en-US" altLang="id-ID" dirty="0" err="1"/>
              <a:t>sifat</a:t>
            </a:r>
            <a:r>
              <a:rPr lang="en-US" altLang="id-ID" dirty="0"/>
              <a:t> </a:t>
            </a:r>
            <a:r>
              <a:rPr lang="en-US" altLang="id-ID" dirty="0" err="1"/>
              <a:t>masalah</a:t>
            </a:r>
            <a:endParaRPr lang="en-US" altLang="id-ID" dirty="0"/>
          </a:p>
          <a:p>
            <a:pPr eaLnBrk="1" hangingPunct="1">
              <a:buFont typeface="Wingdings" pitchFamily="2" charset="2"/>
              <a:buNone/>
            </a:pPr>
            <a:r>
              <a:rPr lang="en-US" altLang="id-ID" dirty="0"/>
              <a:t>	</a:t>
            </a:r>
            <a:r>
              <a:rPr lang="en-US" altLang="id-ID" dirty="0" err="1"/>
              <a:t>Menurut</a:t>
            </a:r>
            <a:r>
              <a:rPr lang="en-US" altLang="id-ID" dirty="0"/>
              <a:t> </a:t>
            </a:r>
            <a:r>
              <a:rPr lang="en-US" altLang="id-ID" dirty="0" err="1"/>
              <a:t>Mitroff</a:t>
            </a:r>
            <a:r>
              <a:rPr lang="en-US" altLang="id-ID" dirty="0"/>
              <a:t> </a:t>
            </a:r>
            <a:r>
              <a:rPr lang="en-US" altLang="id-ID" dirty="0" err="1"/>
              <a:t>dan</a:t>
            </a:r>
            <a:r>
              <a:rPr lang="en-US" altLang="id-ID" dirty="0"/>
              <a:t> </a:t>
            </a:r>
            <a:r>
              <a:rPr lang="en-US" altLang="id-ID" dirty="0" err="1"/>
              <a:t>Sagasti</a:t>
            </a:r>
            <a:r>
              <a:rPr lang="en-US" altLang="id-ID" dirty="0"/>
              <a:t>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id-ID" dirty="0"/>
              <a:t>	- </a:t>
            </a:r>
            <a:r>
              <a:rPr lang="en-US" altLang="id-ID" i="1" dirty="0"/>
              <a:t>well-structured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id-ID" i="1" dirty="0"/>
              <a:t>	- moderately-structured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id-ID" i="1" dirty="0"/>
              <a:t>	- ill-structured</a:t>
            </a:r>
            <a:endParaRPr lang="en-US" altLang="id-ID" dirty="0"/>
          </a:p>
        </p:txBody>
      </p:sp>
    </p:spTree>
    <p:extLst>
      <p:ext uri="{BB962C8B-B14F-4D97-AF65-F5344CB8AC3E}">
        <p14:creationId xmlns:p14="http://schemas.microsoft.com/office/powerpoint/2010/main" val="1629293272"/>
      </p:ext>
    </p:extLst>
  </p:cSld>
  <p:clrMapOvr>
    <a:masterClrMapping/>
  </p:clrMapOvr>
</p:sld>
</file>

<file path=ppt/theme/theme1.xml><?xml version="1.0" encoding="utf-8"?>
<a:theme xmlns:a="http://schemas.openxmlformats.org/drawingml/2006/main" name="1_170Gp_natural_light">
  <a:themeElements>
    <a:clrScheme name="170Gp_natural_light 2">
      <a:dk1>
        <a:srgbClr val="000000"/>
      </a:dk1>
      <a:lt1>
        <a:srgbClr val="FFFFFF"/>
      </a:lt1>
      <a:dk2>
        <a:srgbClr val="333399"/>
      </a:dk2>
      <a:lt2>
        <a:srgbClr val="C0C0C0"/>
      </a:lt2>
      <a:accent1>
        <a:srgbClr val="2EA9B6"/>
      </a:accent1>
      <a:accent2>
        <a:srgbClr val="F1900F"/>
      </a:accent2>
      <a:accent3>
        <a:srgbClr val="FFFFFF"/>
      </a:accent3>
      <a:accent4>
        <a:srgbClr val="000000"/>
      </a:accent4>
      <a:accent5>
        <a:srgbClr val="ADD1D7"/>
      </a:accent5>
      <a:accent6>
        <a:srgbClr val="DA820C"/>
      </a:accent6>
      <a:hlink>
        <a:srgbClr val="CC3300"/>
      </a:hlink>
      <a:folHlink>
        <a:srgbClr val="0066CC"/>
      </a:folHlink>
    </a:clrScheme>
    <a:fontScheme name="170Gp_natural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0Gp_natural_light 1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2">
        <a:dk1>
          <a:srgbClr val="000000"/>
        </a:dk1>
        <a:lt1>
          <a:srgbClr val="FFFFFF"/>
        </a:lt1>
        <a:dk2>
          <a:srgbClr val="333399"/>
        </a:dk2>
        <a:lt2>
          <a:srgbClr val="C0C0C0"/>
        </a:lt2>
        <a:accent1>
          <a:srgbClr val="2EA9B6"/>
        </a:accent1>
        <a:accent2>
          <a:srgbClr val="F1900F"/>
        </a:accent2>
        <a:accent3>
          <a:srgbClr val="FFFFFF"/>
        </a:accent3>
        <a:accent4>
          <a:srgbClr val="000000"/>
        </a:accent4>
        <a:accent5>
          <a:srgbClr val="ADD1D7"/>
        </a:accent5>
        <a:accent6>
          <a:srgbClr val="DA820C"/>
        </a:accent6>
        <a:hlink>
          <a:srgbClr val="CC330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3">
        <a:dk1>
          <a:srgbClr val="000000"/>
        </a:dk1>
        <a:lt1>
          <a:srgbClr val="FFFFFF"/>
        </a:lt1>
        <a:dk2>
          <a:srgbClr val="26728A"/>
        </a:dk2>
        <a:lt2>
          <a:srgbClr val="DDDDDD"/>
        </a:lt2>
        <a:accent1>
          <a:srgbClr val="E29B3C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ECBAF"/>
        </a:accent5>
        <a:accent6>
          <a:srgbClr val="A1A1A1"/>
        </a:accent6>
        <a:hlink>
          <a:srgbClr val="7DA0D3"/>
        </a:hlink>
        <a:folHlink>
          <a:srgbClr val="B2E38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11484</TotalTime>
  <Words>1255</Words>
  <Application>Microsoft Office PowerPoint</Application>
  <PresentationFormat>On-screen Show (4:3)</PresentationFormat>
  <Paragraphs>201</Paragraphs>
  <Slides>22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Arial Black</vt:lpstr>
      <vt:lpstr>Berlin Sans FB Demi</vt:lpstr>
      <vt:lpstr>Calibri</vt:lpstr>
      <vt:lpstr>Monotype Corsiva</vt:lpstr>
      <vt:lpstr>Perpetua</vt:lpstr>
      <vt:lpstr>Rockwell</vt:lpstr>
      <vt:lpstr>Times New Roman</vt:lpstr>
      <vt:lpstr>Verdana</vt:lpstr>
      <vt:lpstr>Wingdings</vt:lpstr>
      <vt:lpstr>1_170Gp_natural_light</vt:lpstr>
      <vt:lpstr>Image</vt:lpstr>
      <vt:lpstr>PowerPoint Presentation</vt:lpstr>
      <vt:lpstr>ANATOMI KEBIJAKAN</vt:lpstr>
      <vt:lpstr>PROSES PENEMUAN MASALAH</vt:lpstr>
      <vt:lpstr>Empat Ciri Pokok Masalah Kebijakan</vt:lpstr>
      <vt:lpstr>Perencanaan Kebijakan Publik</vt:lpstr>
      <vt:lpstr>PowerPoint Presentation</vt:lpstr>
      <vt:lpstr>Isu Akan Menjadi Agenda Kebijakan Melalui Tiga Tahap (Mark Rushefky)</vt:lpstr>
      <vt:lpstr>Jenis-Jenis Agenda Kebijakan (Roger W. Cobb dan Charles D.)</vt:lpstr>
      <vt:lpstr>Dua hal yang perlu diperhatikan dalam merumuskan kebijakan:</vt:lpstr>
      <vt:lpstr>Model-Model Perumusan Kebijakan Publik</vt:lpstr>
      <vt:lpstr>Model Sistem  (David Easton, Paine dan Naumes)</vt:lpstr>
      <vt:lpstr>Kerangka Kerja Sistem Yang Dikembangkan Easton</vt:lpstr>
      <vt:lpstr>Kerangka Kerja Model Sistem  </vt:lpstr>
      <vt:lpstr>Kerangka Kerja Model Sistem  </vt:lpstr>
      <vt:lpstr>Model Pembuatan Kebijakan Yang Dikembangkan Oleh Paine dan Naumes </vt:lpstr>
      <vt:lpstr>Model Rasional Komprehensif</vt:lpstr>
      <vt:lpstr>Kritik Terhadap Model Rasional Komprehensif</vt:lpstr>
      <vt:lpstr>Model Penambahan  (The Incremental Model)</vt:lpstr>
      <vt:lpstr>Penyelidikan Campuran (mixedscanning) Amitai Etzioni</vt:lpstr>
      <vt:lpstr>Tahap-tahap dalam perumusan kebijakan:</vt:lpstr>
      <vt:lpstr>Aktor-aktor dalam perumusan Kebijakan</vt:lpstr>
      <vt:lpstr>PowerPoint Presentation</vt:lpstr>
    </vt:vector>
  </TitlesOfParts>
  <Company>SATELLITE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PENGELOLAAN KEUANGAN DAERAH</dc:title>
  <dc:creator>AMAN SUDARTO</dc:creator>
  <cp:lastModifiedBy>ASUS</cp:lastModifiedBy>
  <cp:revision>404</cp:revision>
  <dcterms:created xsi:type="dcterms:W3CDTF">2006-06-13T14:09:59Z</dcterms:created>
  <dcterms:modified xsi:type="dcterms:W3CDTF">2021-04-08T08:20:14Z</dcterms:modified>
</cp:coreProperties>
</file>