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7" r:id="rId10"/>
    <p:sldId id="274" r:id="rId11"/>
    <p:sldId id="265" r:id="rId12"/>
    <p:sldId id="266"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E852D4-B2E5-4F2C-B5EA-1DC0EA1E8A9B}" type="datetimeFigureOut">
              <a:rPr lang="id-ID" smtClean="0"/>
              <a:t>02/03/2021</a:t>
            </a:fld>
            <a:endParaRPr lang="id-ID"/>
          </a:p>
        </p:txBody>
      </p:sp>
      <p:sp>
        <p:nvSpPr>
          <p:cNvPr id="5" name="Footer Placeholder 4"/>
          <p:cNvSpPr>
            <a:spLocks noGrp="1"/>
          </p:cNvSpPr>
          <p:nvPr>
            <p:ph type="ftr" sz="quarter" idx="11"/>
          </p:nvPr>
        </p:nvSpPr>
        <p:spPr/>
        <p:txBody>
          <a:bodyPr/>
          <a:lstStyle/>
          <a:p>
            <a:endParaRPr lang="id-ID"/>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1688619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852D4-B2E5-4F2C-B5EA-1DC0EA1E8A9B}" type="datetimeFigureOut">
              <a:rPr lang="id-ID" smtClean="0"/>
              <a:t>02/03/2021</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3884568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852D4-B2E5-4F2C-B5EA-1DC0EA1E8A9B}" type="datetimeFigureOut">
              <a:rPr lang="id-ID" smtClean="0"/>
              <a:t>02/03/2021</a:t>
            </a:fld>
            <a:endParaRPr lang="id-ID"/>
          </a:p>
        </p:txBody>
      </p:sp>
      <p:sp>
        <p:nvSpPr>
          <p:cNvPr id="5" name="Footer Placeholder 4"/>
          <p:cNvSpPr>
            <a:spLocks noGrp="1"/>
          </p:cNvSpPr>
          <p:nvPr>
            <p:ph type="ftr" sz="quarter" idx="11"/>
          </p:nvPr>
        </p:nvSpPr>
        <p:spPr/>
        <p:txBody>
          <a:bodyPr/>
          <a:lstStyle/>
          <a:p>
            <a:endParaRPr lang="id-ID"/>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61A8C3-0E4D-4298-936B-FD8004C72BB7}" type="slidenum">
              <a:rPr lang="id-ID" smtClean="0"/>
              <a:t>‹#›</a:t>
            </a:fld>
            <a:endParaRPr lang="id-I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83286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DE852D4-B2E5-4F2C-B5EA-1DC0EA1E8A9B}" type="datetimeFigureOut">
              <a:rPr lang="id-ID" smtClean="0"/>
              <a:t>02/03/2021</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21534125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DE852D4-B2E5-4F2C-B5EA-1DC0EA1E8A9B}" type="datetimeFigureOut">
              <a:rPr lang="id-ID" smtClean="0"/>
              <a:t>02/03/2021</a:t>
            </a:fld>
            <a:endParaRPr lang="id-ID"/>
          </a:p>
        </p:txBody>
      </p:sp>
      <p:sp>
        <p:nvSpPr>
          <p:cNvPr id="6" name="Footer Placeholder 5"/>
          <p:cNvSpPr>
            <a:spLocks noGrp="1"/>
          </p:cNvSpPr>
          <p:nvPr>
            <p:ph type="ftr" sz="quarter" idx="11"/>
          </p:nvPr>
        </p:nvSpPr>
        <p:spPr/>
        <p:txBody>
          <a:bodyPr/>
          <a:lstStyle/>
          <a:p>
            <a:endParaRPr lang="id-ID"/>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61A8C3-0E4D-4298-936B-FD8004C72BB7}" type="slidenum">
              <a:rPr lang="id-ID" smtClean="0"/>
              <a:t>‹#›</a:t>
            </a:fld>
            <a:endParaRPr lang="id-I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560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DE852D4-B2E5-4F2C-B5EA-1DC0EA1E8A9B}" type="datetimeFigureOut">
              <a:rPr lang="id-ID" smtClean="0"/>
              <a:t>02/03/2021</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2761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852D4-B2E5-4F2C-B5EA-1DC0EA1E8A9B}" type="datetimeFigureOut">
              <a:rPr lang="id-ID" smtClean="0"/>
              <a:t>02/03/2021</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12699234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852D4-B2E5-4F2C-B5EA-1DC0EA1E8A9B}" type="datetimeFigureOut">
              <a:rPr lang="id-ID" smtClean="0"/>
              <a:t>02/03/2021</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1536902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852D4-B2E5-4F2C-B5EA-1DC0EA1E8A9B}" type="datetimeFigureOut">
              <a:rPr lang="id-ID" smtClean="0"/>
              <a:t>02/03/2021</a:t>
            </a:fld>
            <a:endParaRPr lang="id-ID"/>
          </a:p>
        </p:txBody>
      </p:sp>
      <p:sp>
        <p:nvSpPr>
          <p:cNvPr id="5" name="Footer Placeholder 4"/>
          <p:cNvSpPr>
            <a:spLocks noGrp="1"/>
          </p:cNvSpPr>
          <p:nvPr>
            <p:ph type="ftr" sz="quarter" idx="11"/>
          </p:nvPr>
        </p:nvSpPr>
        <p:spPr/>
        <p:txBody>
          <a:bodyPr/>
          <a:lstStyle/>
          <a:p>
            <a:endParaRPr lang="id-ID"/>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333621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852D4-B2E5-4F2C-B5EA-1DC0EA1E8A9B}" type="datetimeFigureOut">
              <a:rPr lang="id-ID" smtClean="0"/>
              <a:t>02/03/2021</a:t>
            </a:fld>
            <a:endParaRPr lang="id-ID"/>
          </a:p>
        </p:txBody>
      </p:sp>
      <p:sp>
        <p:nvSpPr>
          <p:cNvPr id="5" name="Footer Placeholder 4"/>
          <p:cNvSpPr>
            <a:spLocks noGrp="1"/>
          </p:cNvSpPr>
          <p:nvPr>
            <p:ph type="ftr" sz="quarter" idx="11"/>
          </p:nvPr>
        </p:nvSpPr>
        <p:spPr/>
        <p:txBody>
          <a:bodyPr/>
          <a:lstStyle/>
          <a:p>
            <a:endParaRPr lang="id-ID"/>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308644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E852D4-B2E5-4F2C-B5EA-1DC0EA1E8A9B}" type="datetimeFigureOut">
              <a:rPr lang="id-ID" smtClean="0"/>
              <a:t>02/03/2021</a:t>
            </a:fld>
            <a:endParaRPr lang="id-ID"/>
          </a:p>
        </p:txBody>
      </p:sp>
      <p:sp>
        <p:nvSpPr>
          <p:cNvPr id="6" name="Footer Placeholder 5"/>
          <p:cNvSpPr>
            <a:spLocks noGrp="1"/>
          </p:cNvSpPr>
          <p:nvPr>
            <p:ph type="ftr" sz="quarter" idx="11"/>
          </p:nvPr>
        </p:nvSpPr>
        <p:spPr/>
        <p:txBody>
          <a:bodyPr/>
          <a:lstStyle/>
          <a:p>
            <a:endParaRPr lang="id-ID"/>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375376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E852D4-B2E5-4F2C-B5EA-1DC0EA1E8A9B}" type="datetimeFigureOut">
              <a:rPr lang="id-ID" smtClean="0"/>
              <a:t>02/03/2021</a:t>
            </a:fld>
            <a:endParaRPr lang="id-ID"/>
          </a:p>
        </p:txBody>
      </p:sp>
      <p:sp>
        <p:nvSpPr>
          <p:cNvPr id="8" name="Footer Placeholder 7"/>
          <p:cNvSpPr>
            <a:spLocks noGrp="1"/>
          </p:cNvSpPr>
          <p:nvPr>
            <p:ph type="ftr" sz="quarter" idx="11"/>
          </p:nvPr>
        </p:nvSpPr>
        <p:spPr/>
        <p:txBody>
          <a:bodyPr/>
          <a:lstStyle/>
          <a:p>
            <a:endParaRPr lang="id-ID"/>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1105834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E852D4-B2E5-4F2C-B5EA-1DC0EA1E8A9B}" type="datetimeFigureOut">
              <a:rPr lang="id-ID" smtClean="0"/>
              <a:t>02/03/2021</a:t>
            </a:fld>
            <a:endParaRPr lang="id-ID"/>
          </a:p>
        </p:txBody>
      </p:sp>
      <p:sp>
        <p:nvSpPr>
          <p:cNvPr id="4" name="Footer Placeholder 3"/>
          <p:cNvSpPr>
            <a:spLocks noGrp="1"/>
          </p:cNvSpPr>
          <p:nvPr>
            <p:ph type="ftr" sz="quarter" idx="11"/>
          </p:nvPr>
        </p:nvSpPr>
        <p:spPr/>
        <p:txBody>
          <a:bodyPr/>
          <a:lstStyle/>
          <a:p>
            <a:endParaRPr lang="id-ID"/>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1040202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852D4-B2E5-4F2C-B5EA-1DC0EA1E8A9B}" type="datetimeFigureOut">
              <a:rPr lang="id-ID" smtClean="0"/>
              <a:t>02/03/2021</a:t>
            </a:fld>
            <a:endParaRPr lang="id-ID"/>
          </a:p>
        </p:txBody>
      </p:sp>
      <p:sp>
        <p:nvSpPr>
          <p:cNvPr id="3" name="Footer Placeholder 2"/>
          <p:cNvSpPr>
            <a:spLocks noGrp="1"/>
          </p:cNvSpPr>
          <p:nvPr>
            <p:ph type="ftr" sz="quarter" idx="11"/>
          </p:nvPr>
        </p:nvSpPr>
        <p:spPr/>
        <p:txBody>
          <a:bodyPr/>
          <a:lstStyle/>
          <a:p>
            <a:endParaRPr lang="id-ID"/>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1695107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E852D4-B2E5-4F2C-B5EA-1DC0EA1E8A9B}" type="datetimeFigureOut">
              <a:rPr lang="id-ID" smtClean="0"/>
              <a:t>02/03/2021</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2872384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E852D4-B2E5-4F2C-B5EA-1DC0EA1E8A9B}" type="datetimeFigureOut">
              <a:rPr lang="id-ID" smtClean="0"/>
              <a:t>02/03/2021</a:t>
            </a:fld>
            <a:endParaRPr lang="id-ID"/>
          </a:p>
        </p:txBody>
      </p:sp>
      <p:sp>
        <p:nvSpPr>
          <p:cNvPr id="6" name="Footer Placeholder 5"/>
          <p:cNvSpPr>
            <a:spLocks noGrp="1"/>
          </p:cNvSpPr>
          <p:nvPr>
            <p:ph type="ftr" sz="quarter" idx="11"/>
          </p:nvPr>
        </p:nvSpPr>
        <p:spPr/>
        <p:txBody>
          <a:bodyPr/>
          <a:lstStyle/>
          <a:p>
            <a:endParaRPr lang="id-ID"/>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661A8C3-0E4D-4298-936B-FD8004C72BB7}" type="slidenum">
              <a:rPr lang="id-ID" smtClean="0"/>
              <a:t>‹#›</a:t>
            </a:fld>
            <a:endParaRPr lang="id-ID"/>
          </a:p>
        </p:txBody>
      </p:sp>
    </p:spTree>
    <p:extLst>
      <p:ext uri="{BB962C8B-B14F-4D97-AF65-F5344CB8AC3E}">
        <p14:creationId xmlns:p14="http://schemas.microsoft.com/office/powerpoint/2010/main" val="2376133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852D4-B2E5-4F2C-B5EA-1DC0EA1E8A9B}" type="datetimeFigureOut">
              <a:rPr lang="id-ID" smtClean="0"/>
              <a:t>02/03/2021</a:t>
            </a:fld>
            <a:endParaRPr lang="id-I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d-ID"/>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661A8C3-0E4D-4298-936B-FD8004C72BB7}" type="slidenum">
              <a:rPr lang="id-ID" smtClean="0"/>
              <a:t>‹#›</a:t>
            </a:fld>
            <a:endParaRPr lang="id-ID"/>
          </a:p>
        </p:txBody>
      </p:sp>
    </p:spTree>
    <p:extLst>
      <p:ext uri="{BB962C8B-B14F-4D97-AF65-F5344CB8AC3E}">
        <p14:creationId xmlns:p14="http://schemas.microsoft.com/office/powerpoint/2010/main" val="32630149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CB378-0795-4376-944A-FABE7B87F1B6}"/>
              </a:ext>
            </a:extLst>
          </p:cNvPr>
          <p:cNvSpPr>
            <a:spLocks noGrp="1"/>
          </p:cNvSpPr>
          <p:nvPr>
            <p:ph type="title"/>
          </p:nvPr>
        </p:nvSpPr>
        <p:spPr>
          <a:xfrm>
            <a:off x="2589212" y="1117752"/>
            <a:ext cx="8911687" cy="1280890"/>
          </a:xfrm>
        </p:spPr>
        <p:txBody>
          <a:bodyPr>
            <a:normAutofit/>
          </a:bodyPr>
          <a:lstStyle/>
          <a:p>
            <a:r>
              <a:rPr lang="en-US" sz="4400" b="1" dirty="0" err="1"/>
              <a:t>Pengantar</a:t>
            </a:r>
            <a:r>
              <a:rPr lang="en-US" sz="4400" b="1" dirty="0"/>
              <a:t> </a:t>
            </a:r>
            <a:r>
              <a:rPr lang="en-US" sz="4400" b="1" dirty="0" err="1"/>
              <a:t>Formulasi</a:t>
            </a:r>
            <a:r>
              <a:rPr lang="en-US" sz="4400" b="1" dirty="0"/>
              <a:t> </a:t>
            </a:r>
            <a:r>
              <a:rPr lang="en-US" sz="4400" b="1" dirty="0" err="1"/>
              <a:t>Kebijakan</a:t>
            </a:r>
            <a:r>
              <a:rPr lang="en-US" sz="4400" b="1" dirty="0"/>
              <a:t> </a:t>
            </a:r>
            <a:endParaRPr lang="id-ID" sz="4400" b="1" dirty="0"/>
          </a:p>
        </p:txBody>
      </p:sp>
      <p:sp>
        <p:nvSpPr>
          <p:cNvPr id="3" name="Content Placeholder 2">
            <a:extLst>
              <a:ext uri="{FF2B5EF4-FFF2-40B4-BE49-F238E27FC236}">
                <a16:creationId xmlns:a16="http://schemas.microsoft.com/office/drawing/2014/main" id="{941EFE09-CEDC-4121-B348-BC54AA8E33CE}"/>
              </a:ext>
            </a:extLst>
          </p:cNvPr>
          <p:cNvSpPr>
            <a:spLocks noGrp="1"/>
          </p:cNvSpPr>
          <p:nvPr>
            <p:ph idx="1"/>
          </p:nvPr>
        </p:nvSpPr>
        <p:spPr>
          <a:xfrm>
            <a:off x="2589212" y="2398642"/>
            <a:ext cx="8915400" cy="3512579"/>
          </a:xfrm>
        </p:spPr>
        <p:txBody>
          <a:bodyPr/>
          <a:lstStyle/>
          <a:p>
            <a:r>
              <a:rPr lang="en-US" dirty="0"/>
              <a:t>Nur Fitri Mutmainah, S.IP.,MPA </a:t>
            </a:r>
          </a:p>
          <a:p>
            <a:r>
              <a:rPr lang="en-US" dirty="0" err="1"/>
              <a:t>Administrasi</a:t>
            </a:r>
            <a:r>
              <a:rPr lang="en-US" dirty="0"/>
              <a:t> </a:t>
            </a:r>
            <a:r>
              <a:rPr lang="en-US" dirty="0" err="1"/>
              <a:t>Publik</a:t>
            </a:r>
            <a:r>
              <a:rPr lang="en-US" dirty="0"/>
              <a:t> </a:t>
            </a:r>
          </a:p>
          <a:p>
            <a:r>
              <a:rPr lang="en-US" dirty="0"/>
              <a:t>Universitas ‘</a:t>
            </a:r>
            <a:r>
              <a:rPr lang="en-US" dirty="0" err="1"/>
              <a:t>Aisyiyah</a:t>
            </a:r>
            <a:r>
              <a:rPr lang="en-US" dirty="0"/>
              <a:t> Yogyakarta </a:t>
            </a:r>
          </a:p>
          <a:p>
            <a:r>
              <a:rPr lang="en-US" dirty="0" err="1"/>
              <a:t>Genap</a:t>
            </a:r>
            <a:r>
              <a:rPr lang="en-US" dirty="0"/>
              <a:t> 20202021 </a:t>
            </a:r>
            <a:endParaRPr lang="id-ID" dirty="0"/>
          </a:p>
        </p:txBody>
      </p:sp>
    </p:spTree>
    <p:extLst>
      <p:ext uri="{BB962C8B-B14F-4D97-AF65-F5344CB8AC3E}">
        <p14:creationId xmlns:p14="http://schemas.microsoft.com/office/powerpoint/2010/main" val="421575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A6316-406F-4BBB-B8EE-8FEC0E701026}"/>
              </a:ext>
            </a:extLst>
          </p:cNvPr>
          <p:cNvSpPr>
            <a:spLocks noGrp="1"/>
          </p:cNvSpPr>
          <p:nvPr>
            <p:ph idx="1"/>
          </p:nvPr>
        </p:nvSpPr>
        <p:spPr>
          <a:xfrm>
            <a:off x="2589212" y="1149178"/>
            <a:ext cx="8915400" cy="4762044"/>
          </a:xfrm>
        </p:spPr>
        <p:txBody>
          <a:bodyPr>
            <a:normAutofit/>
          </a:bodyPr>
          <a:lstStyle/>
          <a:p>
            <a:pPr marL="0" indent="0" algn="ctr">
              <a:buNone/>
            </a:pPr>
            <a:r>
              <a:rPr lang="en-US" sz="2800" b="1" dirty="0">
                <a:latin typeface="Gadugi" panose="020B0502040204020203" pitchFamily="34" charset="0"/>
                <a:ea typeface="Gadugi" panose="020B0502040204020203" pitchFamily="34" charset="0"/>
              </a:rPr>
              <a:t>TOPIK DISKUSI </a:t>
            </a:r>
          </a:p>
          <a:p>
            <a:pPr marL="0" indent="0">
              <a:buNone/>
            </a:pPr>
            <a:endParaRPr lang="en-US" sz="2800" b="1" dirty="0">
              <a:latin typeface="Gadugi" panose="020B0502040204020203" pitchFamily="34" charset="0"/>
              <a:ea typeface="Gadugi" panose="020B0502040204020203" pitchFamily="34" charset="0"/>
            </a:endParaRPr>
          </a:p>
          <a:p>
            <a:pPr marL="0" indent="0" algn="just">
              <a:lnSpc>
                <a:spcPct val="150000"/>
              </a:lnSpc>
              <a:buNone/>
            </a:pPr>
            <a:r>
              <a:rPr lang="en-US" sz="2800" b="1" dirty="0">
                <a:latin typeface="Gadugi" panose="020B0502040204020203" pitchFamily="34" charset="0"/>
                <a:ea typeface="Gadugi" panose="020B0502040204020203" pitchFamily="34" charset="0"/>
              </a:rPr>
              <a:t>CARI 1 MASALAH YANG MENURUT SAUDARA PENTING UNTUK DIRUMUSKAN DALAM SUATU PERUMUSAN MASALAH KEBIJAKAN (DISERTAI DATA DAN ALASAN YANG TEPAT) </a:t>
            </a:r>
          </a:p>
          <a:p>
            <a:pPr marL="0" indent="0" algn="just">
              <a:lnSpc>
                <a:spcPct val="150000"/>
              </a:lnSpc>
              <a:buNone/>
            </a:pPr>
            <a:r>
              <a:rPr lang="en-US" sz="2800" b="1" dirty="0">
                <a:latin typeface="Gadugi" panose="020B0502040204020203" pitchFamily="34" charset="0"/>
                <a:ea typeface="Gadugi" panose="020B0502040204020203" pitchFamily="34" charset="0"/>
              </a:rPr>
              <a:t>OUTPUT : PAPARAN INDIVIDU </a:t>
            </a:r>
            <a:endParaRPr lang="id-ID" sz="2800" b="1"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190711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9DAEA-B695-4E1C-8C72-209511839625}"/>
              </a:ext>
            </a:extLst>
          </p:cNvPr>
          <p:cNvSpPr>
            <a:spLocks noGrp="1"/>
          </p:cNvSpPr>
          <p:nvPr>
            <p:ph type="title"/>
          </p:nvPr>
        </p:nvSpPr>
        <p:spPr/>
        <p:txBody>
          <a:bodyPr/>
          <a:lstStyle/>
          <a:p>
            <a:r>
              <a:rPr lang="en-US" b="1" dirty="0">
                <a:latin typeface="Gadugi" panose="020B0502040204020203" pitchFamily="34" charset="0"/>
                <a:ea typeface="Gadugi" panose="020B0502040204020203" pitchFamily="34" charset="0"/>
              </a:rPr>
              <a:t>AGENDA SETTING </a:t>
            </a:r>
            <a:endParaRPr lang="id-ID" b="1" dirty="0">
              <a:latin typeface="Gadugi" panose="020B0502040204020203" pitchFamily="34" charset="0"/>
              <a:ea typeface="Gadugi" panose="020B0502040204020203" pitchFamily="34" charset="0"/>
            </a:endParaRPr>
          </a:p>
        </p:txBody>
      </p:sp>
      <p:sp>
        <p:nvSpPr>
          <p:cNvPr id="3" name="Content Placeholder 2">
            <a:extLst>
              <a:ext uri="{FF2B5EF4-FFF2-40B4-BE49-F238E27FC236}">
                <a16:creationId xmlns:a16="http://schemas.microsoft.com/office/drawing/2014/main" id="{0FB247B0-95DD-45B2-B95E-B200DDE6F986}"/>
              </a:ext>
            </a:extLst>
          </p:cNvPr>
          <p:cNvSpPr>
            <a:spLocks noGrp="1"/>
          </p:cNvSpPr>
          <p:nvPr>
            <p:ph idx="1"/>
          </p:nvPr>
        </p:nvSpPr>
        <p:spPr/>
        <p:txBody>
          <a:bodyPr>
            <a:normAutofit/>
          </a:bodyPr>
          <a:lstStyle/>
          <a:p>
            <a:pPr algn="just">
              <a:lnSpc>
                <a:spcPct val="150000"/>
              </a:lnSpc>
            </a:pPr>
            <a:r>
              <a:rPr lang="en-US" sz="2000" dirty="0" err="1">
                <a:latin typeface="Gadugi" panose="020B0502040204020203" pitchFamily="34" charset="0"/>
                <a:ea typeface="Gadugi" panose="020B0502040204020203" pitchFamily="34" charset="0"/>
              </a:rPr>
              <a:t>Mempersempit</a:t>
            </a:r>
            <a:r>
              <a:rPr lang="en-US" sz="2000" dirty="0">
                <a:latin typeface="Gadugi" panose="020B0502040204020203" pitchFamily="34" charset="0"/>
                <a:ea typeface="Gadugi" panose="020B0502040204020203" pitchFamily="34" charset="0"/>
              </a:rPr>
              <a:t> </a:t>
            </a:r>
            <a:r>
              <a:rPr lang="en-US" sz="2000" dirty="0" err="1">
                <a:latin typeface="Gadugi" panose="020B0502040204020203" pitchFamily="34" charset="0"/>
                <a:ea typeface="Gadugi" panose="020B0502040204020203" pitchFamily="34" charset="0"/>
              </a:rPr>
              <a:t>lingkup</a:t>
            </a:r>
            <a:r>
              <a:rPr lang="en-US" sz="2000" dirty="0">
                <a:latin typeface="Gadugi" panose="020B0502040204020203" pitchFamily="34" charset="0"/>
                <a:ea typeface="Gadugi" panose="020B0502040204020203" pitchFamily="34" charset="0"/>
              </a:rPr>
              <a:t> </a:t>
            </a:r>
            <a:r>
              <a:rPr lang="en-US" sz="2000" dirty="0" err="1">
                <a:latin typeface="Gadugi" panose="020B0502040204020203" pitchFamily="34" charset="0"/>
                <a:ea typeface="Gadugi" panose="020B0502040204020203" pitchFamily="34" charset="0"/>
              </a:rPr>
              <a:t>persoalan</a:t>
            </a:r>
            <a:r>
              <a:rPr lang="en-US" sz="2000" dirty="0">
                <a:latin typeface="Gadugi" panose="020B0502040204020203" pitchFamily="34" charset="0"/>
                <a:ea typeface="Gadugi" panose="020B0502040204020203" pitchFamily="34" charset="0"/>
              </a:rPr>
              <a:t> yang </a:t>
            </a:r>
            <a:r>
              <a:rPr lang="en-US" sz="2000" dirty="0" err="1">
                <a:latin typeface="Gadugi" panose="020B0502040204020203" pitchFamily="34" charset="0"/>
                <a:ea typeface="Gadugi" panose="020B0502040204020203" pitchFamily="34" charset="0"/>
              </a:rPr>
              <a:t>telah</a:t>
            </a:r>
            <a:r>
              <a:rPr lang="en-US" sz="2000" dirty="0">
                <a:latin typeface="Gadugi" panose="020B0502040204020203" pitchFamily="34" charset="0"/>
                <a:ea typeface="Gadugi" panose="020B0502040204020203" pitchFamily="34" charset="0"/>
              </a:rPr>
              <a:t> di </a:t>
            </a:r>
            <a:r>
              <a:rPr lang="en-US" sz="2000" dirty="0" err="1">
                <a:latin typeface="Gadugi" panose="020B0502040204020203" pitchFamily="34" charset="0"/>
                <a:ea typeface="Gadugi" panose="020B0502040204020203" pitchFamily="34" charset="0"/>
              </a:rPr>
              <a:t>identifikasi</a:t>
            </a:r>
            <a:r>
              <a:rPr lang="en-US" sz="2000" dirty="0">
                <a:latin typeface="Gadugi" panose="020B0502040204020203" pitchFamily="34" charset="0"/>
                <a:ea typeface="Gadugi" panose="020B0502040204020203" pitchFamily="34" charset="0"/>
              </a:rPr>
              <a:t>. </a:t>
            </a:r>
          </a:p>
          <a:p>
            <a:pPr algn="just">
              <a:lnSpc>
                <a:spcPct val="150000"/>
              </a:lnSpc>
            </a:pPr>
            <a:r>
              <a:rPr lang="id-ID" sz="2000" dirty="0">
                <a:latin typeface="Gadugi" panose="020B0502040204020203" pitchFamily="34" charset="0"/>
                <a:ea typeface="Gadugi" panose="020B0502040204020203" pitchFamily="34" charset="0"/>
              </a:rPr>
              <a:t>Masalah publik diartikan sebagai masalah yang mempunyai akibat yang luas, termasuk akibat-akibat yang mengenai orang-orang yang terlibat secara tidak langsung.</a:t>
            </a:r>
            <a:r>
              <a:rPr lang="en-US" sz="2000" dirty="0">
                <a:latin typeface="Gadugi" panose="020B0502040204020203" pitchFamily="34" charset="0"/>
                <a:ea typeface="Gadugi" panose="020B0502040204020203" pitchFamily="34" charset="0"/>
              </a:rPr>
              <a:t> </a:t>
            </a:r>
          </a:p>
          <a:p>
            <a:pPr algn="just">
              <a:lnSpc>
                <a:spcPct val="150000"/>
              </a:lnSpc>
            </a:pPr>
            <a:r>
              <a:rPr lang="id-ID" sz="2000" dirty="0">
                <a:latin typeface="Gadugi" panose="020B0502040204020203" pitchFamily="34" charset="0"/>
                <a:ea typeface="Gadugi" panose="020B0502040204020203" pitchFamily="34" charset="0"/>
              </a:rPr>
              <a:t>Masalah publik tersebut kemungkinan akan berkembang menjadi isu kebijakan (policy issues). Isu kebijakan kemudian mengalir dan masuk dalam agenda setting(Kingdon, 1984).</a:t>
            </a:r>
          </a:p>
        </p:txBody>
      </p:sp>
    </p:spTree>
    <p:extLst>
      <p:ext uri="{BB962C8B-B14F-4D97-AF65-F5344CB8AC3E}">
        <p14:creationId xmlns:p14="http://schemas.microsoft.com/office/powerpoint/2010/main" val="4126012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AD67E-E9F6-4832-A19F-D22DA13DAA9C}"/>
              </a:ext>
            </a:extLst>
          </p:cNvPr>
          <p:cNvSpPr>
            <a:spLocks noGrp="1"/>
          </p:cNvSpPr>
          <p:nvPr>
            <p:ph type="title"/>
          </p:nvPr>
        </p:nvSpPr>
        <p:spPr/>
        <p:txBody>
          <a:bodyPr/>
          <a:lstStyle/>
          <a:p>
            <a:r>
              <a:rPr lang="en-US" b="1" dirty="0"/>
              <a:t>PERUMUSAN KEBIJAKAN  </a:t>
            </a:r>
            <a:endParaRPr lang="id-ID" b="1" dirty="0"/>
          </a:p>
        </p:txBody>
      </p:sp>
      <p:sp>
        <p:nvSpPr>
          <p:cNvPr id="3" name="Content Placeholder 2">
            <a:extLst>
              <a:ext uri="{FF2B5EF4-FFF2-40B4-BE49-F238E27FC236}">
                <a16:creationId xmlns:a16="http://schemas.microsoft.com/office/drawing/2014/main" id="{F45CEDD5-62FA-4857-8873-C03A38DB28EE}"/>
              </a:ext>
            </a:extLst>
          </p:cNvPr>
          <p:cNvSpPr>
            <a:spLocks noGrp="1"/>
          </p:cNvSpPr>
          <p:nvPr>
            <p:ph idx="1"/>
          </p:nvPr>
        </p:nvSpPr>
        <p:spPr/>
        <p:txBody>
          <a:bodyPr>
            <a:normAutofit/>
          </a:bodyPr>
          <a:lstStyle/>
          <a:p>
            <a:pPr algn="just" eaLnBrk="1" hangingPunct="1">
              <a:lnSpc>
                <a:spcPct val="150000"/>
              </a:lnSpc>
              <a:buClrTx/>
              <a:buFontTx/>
              <a:buNone/>
            </a:pP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Menurut</a:t>
            </a:r>
            <a:r>
              <a:rPr lang="en-US" altLang="id-ID" sz="2400" dirty="0">
                <a:latin typeface="Gadugi" panose="020B0502040204020203" pitchFamily="34" charset="0"/>
                <a:ea typeface="Gadugi" panose="020B0502040204020203" pitchFamily="34" charset="0"/>
                <a:cs typeface="Arial Unicode MS" charset="0"/>
              </a:rPr>
              <a:t> Anderson, </a:t>
            </a:r>
            <a:r>
              <a:rPr lang="en-US" altLang="id-ID" sz="2400" dirty="0" err="1">
                <a:latin typeface="Gadugi" panose="020B0502040204020203" pitchFamily="34" charset="0"/>
                <a:ea typeface="Gadugi" panose="020B0502040204020203" pitchFamily="34" charset="0"/>
                <a:cs typeface="Arial Unicode MS" charset="0"/>
              </a:rPr>
              <a:t>Perumusan</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kebijakan</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menyangkut</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upaya</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untuk</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pertanyaan</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bagaimana</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berbagai</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alternatif</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disepakati</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untuk</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masalah-masalah</a:t>
            </a:r>
            <a:r>
              <a:rPr lang="en-US" altLang="id-ID" sz="2400" dirty="0">
                <a:latin typeface="Gadugi" panose="020B0502040204020203" pitchFamily="34" charset="0"/>
                <a:ea typeface="Gadugi" panose="020B0502040204020203" pitchFamily="34" charset="0"/>
                <a:cs typeface="Arial Unicode MS" charset="0"/>
              </a:rPr>
              <a:t> yang </a:t>
            </a:r>
            <a:r>
              <a:rPr lang="en-US" altLang="id-ID" sz="2400" dirty="0" err="1">
                <a:latin typeface="Gadugi" panose="020B0502040204020203" pitchFamily="34" charset="0"/>
                <a:ea typeface="Gadugi" panose="020B0502040204020203" pitchFamily="34" charset="0"/>
                <a:cs typeface="Arial Unicode MS" charset="0"/>
              </a:rPr>
              <a:t>dikembangkan</a:t>
            </a:r>
            <a:r>
              <a:rPr lang="en-US" altLang="id-ID" sz="2400" dirty="0">
                <a:latin typeface="Gadugi" panose="020B0502040204020203" pitchFamily="34" charset="0"/>
                <a:ea typeface="Gadugi" panose="020B0502040204020203" pitchFamily="34" charset="0"/>
                <a:cs typeface="Arial Unicode MS" charset="0"/>
              </a:rPr>
              <a:t> dan </a:t>
            </a:r>
            <a:r>
              <a:rPr lang="en-US" altLang="id-ID" sz="2400" dirty="0" err="1">
                <a:latin typeface="Gadugi" panose="020B0502040204020203" pitchFamily="34" charset="0"/>
                <a:ea typeface="Gadugi" panose="020B0502040204020203" pitchFamily="34" charset="0"/>
                <a:cs typeface="Arial Unicode MS" charset="0"/>
              </a:rPr>
              <a:t>siapa</a:t>
            </a:r>
            <a:r>
              <a:rPr lang="en-US" altLang="id-ID" sz="2400" dirty="0">
                <a:latin typeface="Gadugi" panose="020B0502040204020203" pitchFamily="34" charset="0"/>
                <a:ea typeface="Gadugi" panose="020B0502040204020203" pitchFamily="34" charset="0"/>
                <a:cs typeface="Arial Unicode MS" charset="0"/>
              </a:rPr>
              <a:t> yang </a:t>
            </a:r>
            <a:r>
              <a:rPr lang="en-US" altLang="id-ID" sz="2400" dirty="0" err="1">
                <a:latin typeface="Gadugi" panose="020B0502040204020203" pitchFamily="34" charset="0"/>
                <a:ea typeface="Gadugi" panose="020B0502040204020203" pitchFamily="34" charset="0"/>
                <a:cs typeface="Arial Unicode MS" charset="0"/>
              </a:rPr>
              <a:t>berpartisipasi</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Perumusan</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kebijakan</a:t>
            </a:r>
            <a:r>
              <a:rPr lang="en-US" altLang="id-ID" sz="2400" dirty="0">
                <a:latin typeface="Gadugi" panose="020B0502040204020203" pitchFamily="34" charset="0"/>
                <a:ea typeface="Gadugi" panose="020B0502040204020203" pitchFamily="34" charset="0"/>
                <a:cs typeface="Arial Unicode MS" charset="0"/>
              </a:rPr>
              <a:t> juga </a:t>
            </a:r>
            <a:r>
              <a:rPr lang="en-US" altLang="id-ID" sz="2400" dirty="0" err="1">
                <a:latin typeface="Gadugi" panose="020B0502040204020203" pitchFamily="34" charset="0"/>
                <a:ea typeface="Gadugi" panose="020B0502040204020203" pitchFamily="34" charset="0"/>
                <a:cs typeface="Arial Unicode MS" charset="0"/>
              </a:rPr>
              <a:t>merupakan</a:t>
            </a:r>
            <a:r>
              <a:rPr lang="en-US" altLang="id-ID" sz="2400" dirty="0">
                <a:latin typeface="Gadugi" panose="020B0502040204020203" pitchFamily="34" charset="0"/>
                <a:ea typeface="Gadugi" panose="020B0502040204020203" pitchFamily="34" charset="0"/>
                <a:cs typeface="Arial Unicode MS" charset="0"/>
              </a:rPr>
              <a:t> proses yang </a:t>
            </a:r>
            <a:r>
              <a:rPr lang="en-US" altLang="id-ID" sz="2400" dirty="0" err="1">
                <a:latin typeface="Gadugi" panose="020B0502040204020203" pitchFamily="34" charset="0"/>
                <a:ea typeface="Gadugi" panose="020B0502040204020203" pitchFamily="34" charset="0"/>
                <a:cs typeface="Arial Unicode MS" charset="0"/>
              </a:rPr>
              <a:t>secara</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spesifik</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ditunjukkan</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untuk</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menyelesaikan</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persoalan-persoalan</a:t>
            </a:r>
            <a:r>
              <a:rPr lang="en-US" altLang="id-ID" sz="2400" dirty="0">
                <a:latin typeface="Gadugi" panose="020B0502040204020203" pitchFamily="34" charset="0"/>
                <a:ea typeface="Gadugi" panose="020B0502040204020203" pitchFamily="34" charset="0"/>
                <a:cs typeface="Arial Unicode MS" charset="0"/>
              </a:rPr>
              <a:t> </a:t>
            </a:r>
            <a:r>
              <a:rPr lang="en-US" altLang="id-ID" sz="2400" dirty="0" err="1">
                <a:latin typeface="Gadugi" panose="020B0502040204020203" pitchFamily="34" charset="0"/>
                <a:ea typeface="Gadugi" panose="020B0502040204020203" pitchFamily="34" charset="0"/>
                <a:cs typeface="Arial Unicode MS" charset="0"/>
              </a:rPr>
              <a:t>khusus</a:t>
            </a:r>
            <a:r>
              <a:rPr lang="en-US" altLang="id-ID" sz="2400" dirty="0">
                <a:latin typeface="Gadugi" panose="020B0502040204020203" pitchFamily="34" charset="0"/>
                <a:ea typeface="Gadugi" panose="020B0502040204020203" pitchFamily="34" charset="0"/>
                <a:cs typeface="Arial Unicode MS" charset="0"/>
              </a:rPr>
              <a:t>.</a:t>
            </a:r>
          </a:p>
          <a:p>
            <a:pPr marL="0" indent="0">
              <a:lnSpc>
                <a:spcPct val="150000"/>
              </a:lnSpc>
              <a:buNone/>
            </a:pPr>
            <a:endParaRPr lang="id-ID" sz="24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1218920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AF95-ADA2-4881-ADA2-8B5A58B27995}"/>
              </a:ext>
            </a:extLst>
          </p:cNvPr>
          <p:cNvSpPr>
            <a:spLocks noGrp="1"/>
          </p:cNvSpPr>
          <p:nvPr>
            <p:ph type="title"/>
          </p:nvPr>
        </p:nvSpPr>
        <p:spPr/>
        <p:txBody>
          <a:bodyPr/>
          <a:lstStyle/>
          <a:p>
            <a:r>
              <a:rPr lang="en-US" b="1" dirty="0" err="1"/>
              <a:t>Lanjutan</a:t>
            </a:r>
            <a:r>
              <a:rPr lang="en-US" b="1" dirty="0"/>
              <a:t> </a:t>
            </a:r>
            <a:endParaRPr lang="id-ID" b="1" dirty="0"/>
          </a:p>
        </p:txBody>
      </p:sp>
      <p:sp>
        <p:nvSpPr>
          <p:cNvPr id="3" name="Content Placeholder 2">
            <a:extLst>
              <a:ext uri="{FF2B5EF4-FFF2-40B4-BE49-F238E27FC236}">
                <a16:creationId xmlns:a16="http://schemas.microsoft.com/office/drawing/2014/main" id="{A70EC22E-3775-4038-89E8-28F592179F0A}"/>
              </a:ext>
            </a:extLst>
          </p:cNvPr>
          <p:cNvSpPr>
            <a:spLocks noGrp="1"/>
          </p:cNvSpPr>
          <p:nvPr>
            <p:ph idx="1"/>
          </p:nvPr>
        </p:nvSpPr>
        <p:spPr>
          <a:xfrm>
            <a:off x="2589212" y="1458097"/>
            <a:ext cx="8915400" cy="4453125"/>
          </a:xfrm>
        </p:spPr>
        <p:txBody>
          <a:bodyPr/>
          <a:lstStyle/>
          <a:p>
            <a:pPr algn="ctr" eaLnBrk="1" hangingPunct="1">
              <a:buClr>
                <a:srgbClr val="000000"/>
              </a:buClr>
              <a:buSzPct val="100000"/>
              <a:buFont typeface="Times New Roman" panose="02020603050405020304" pitchFamily="18" charset="0"/>
              <a:buNone/>
              <a:defRPr/>
            </a:pPr>
            <a:r>
              <a:rPr lang="en-US" sz="1800" dirty="0">
                <a:solidFill>
                  <a:schemeClr val="tx2"/>
                </a:solidFill>
                <a:latin typeface="Arial" panose="020B0604020202020204" pitchFamily="34" charset="0"/>
              </a:rPr>
              <a:t>Model </a:t>
            </a:r>
            <a:r>
              <a:rPr lang="en-US" sz="1800" dirty="0" err="1">
                <a:solidFill>
                  <a:schemeClr val="tx2"/>
                </a:solidFill>
                <a:latin typeface="Arial" panose="020B0604020202020204" pitchFamily="34" charset="0"/>
              </a:rPr>
              <a:t>Perumusan</a:t>
            </a:r>
            <a:r>
              <a:rPr lang="en-US" sz="1800" dirty="0">
                <a:solidFill>
                  <a:schemeClr val="tx2"/>
                </a:solidFill>
                <a:latin typeface="Arial" panose="020B0604020202020204" pitchFamily="34" charset="0"/>
              </a:rPr>
              <a:t> </a:t>
            </a:r>
            <a:r>
              <a:rPr lang="en-US" sz="1800" dirty="0" err="1">
                <a:solidFill>
                  <a:schemeClr val="tx2"/>
                </a:solidFill>
                <a:latin typeface="Arial" panose="020B0604020202020204" pitchFamily="34" charset="0"/>
              </a:rPr>
              <a:t>Kebijakan</a:t>
            </a:r>
            <a:r>
              <a:rPr lang="en-US" sz="1800" dirty="0">
                <a:solidFill>
                  <a:schemeClr val="tx2"/>
                </a:solidFill>
                <a:latin typeface="Arial" panose="020B0604020202020204" pitchFamily="34" charset="0"/>
              </a:rPr>
              <a:t> </a:t>
            </a:r>
            <a:r>
              <a:rPr lang="en-US" sz="1800" dirty="0" err="1">
                <a:solidFill>
                  <a:schemeClr val="tx2"/>
                </a:solidFill>
                <a:latin typeface="Arial" panose="020B0604020202020204" pitchFamily="34" charset="0"/>
              </a:rPr>
              <a:t>Publik</a:t>
            </a:r>
            <a:endParaRPr lang="en-US" sz="1800" dirty="0">
              <a:solidFill>
                <a:schemeClr val="tx2"/>
              </a:solidFill>
              <a:latin typeface="Arial" panose="020B0604020202020204" pitchFamily="34" charset="0"/>
            </a:endParaRPr>
          </a:p>
          <a:p>
            <a:pPr algn="ctr" eaLnBrk="1" hangingPunct="1">
              <a:buClr>
                <a:srgbClr val="000000"/>
              </a:buClr>
              <a:buSzPct val="100000"/>
              <a:buFont typeface="Times New Roman" panose="02020603050405020304" pitchFamily="18" charset="0"/>
              <a:buNone/>
              <a:defRPr/>
            </a:pPr>
            <a:r>
              <a:rPr lang="en-US" sz="1800" dirty="0">
                <a:solidFill>
                  <a:schemeClr val="tx2"/>
                </a:solidFill>
                <a:latin typeface="Arial" panose="020B0604020202020204" pitchFamily="34" charset="0"/>
              </a:rPr>
              <a:t>Ada </a:t>
            </a:r>
            <a:r>
              <a:rPr lang="en-US" sz="1800" dirty="0" err="1">
                <a:solidFill>
                  <a:schemeClr val="tx2"/>
                </a:solidFill>
                <a:latin typeface="Arial" panose="020B0604020202020204" pitchFamily="34" charset="0"/>
              </a:rPr>
              <a:t>beberapa</a:t>
            </a:r>
            <a:r>
              <a:rPr lang="en-US" sz="1800" dirty="0">
                <a:solidFill>
                  <a:schemeClr val="tx2"/>
                </a:solidFill>
                <a:latin typeface="Arial" panose="020B0604020202020204" pitchFamily="34" charset="0"/>
              </a:rPr>
              <a:t> model </a:t>
            </a:r>
            <a:r>
              <a:rPr lang="en-US" sz="1800" dirty="0" err="1">
                <a:solidFill>
                  <a:schemeClr val="tx2"/>
                </a:solidFill>
                <a:latin typeface="Arial" panose="020B0604020202020204" pitchFamily="34" charset="0"/>
              </a:rPr>
              <a:t>dalam</a:t>
            </a:r>
            <a:r>
              <a:rPr lang="en-US" sz="1800" dirty="0">
                <a:solidFill>
                  <a:schemeClr val="tx2"/>
                </a:solidFill>
                <a:latin typeface="Arial" panose="020B0604020202020204" pitchFamily="34" charset="0"/>
              </a:rPr>
              <a:t> </a:t>
            </a:r>
            <a:r>
              <a:rPr lang="en-US" sz="1800" dirty="0" err="1">
                <a:solidFill>
                  <a:schemeClr val="tx2"/>
                </a:solidFill>
                <a:latin typeface="Arial" panose="020B0604020202020204" pitchFamily="34" charset="0"/>
              </a:rPr>
              <a:t>perumusan</a:t>
            </a:r>
            <a:r>
              <a:rPr lang="en-US" sz="1800" dirty="0">
                <a:solidFill>
                  <a:schemeClr val="tx2"/>
                </a:solidFill>
                <a:latin typeface="Arial" panose="020B0604020202020204" pitchFamily="34" charset="0"/>
              </a:rPr>
              <a:t> public policy:</a:t>
            </a:r>
          </a:p>
          <a:p>
            <a:pPr algn="ctr" eaLnBrk="1" hangingPunct="1">
              <a:buClr>
                <a:srgbClr val="000000"/>
              </a:buClr>
              <a:buSzPct val="100000"/>
              <a:buFont typeface="Times New Roman" panose="02020603050405020304" pitchFamily="18" charset="0"/>
              <a:buNone/>
              <a:defRPr/>
            </a:pPr>
            <a:endParaRPr lang="en-US" sz="1800" dirty="0">
              <a:solidFill>
                <a:schemeClr val="tx2"/>
              </a:solidFill>
              <a:latin typeface="Arial" panose="020B0604020202020204"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1800" dirty="0">
                <a:solidFill>
                  <a:schemeClr val="tx2"/>
                </a:solidFill>
                <a:latin typeface="Arial" panose="020B0604020202020204" pitchFamily="34" charset="0"/>
              </a:rPr>
              <a:t>Model </a:t>
            </a:r>
            <a:r>
              <a:rPr lang="en-US" sz="1800" dirty="0" err="1">
                <a:solidFill>
                  <a:schemeClr val="tx2"/>
                </a:solidFill>
                <a:latin typeface="Arial" panose="020B0604020202020204" pitchFamily="34" charset="0"/>
              </a:rPr>
              <a:t>sistem</a:t>
            </a:r>
            <a:endParaRPr lang="en-US" sz="1800" dirty="0">
              <a:solidFill>
                <a:schemeClr val="tx2"/>
              </a:solidFill>
              <a:latin typeface="Arial" panose="020B0604020202020204"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1800" dirty="0">
                <a:solidFill>
                  <a:schemeClr val="tx2"/>
                </a:solidFill>
                <a:latin typeface="Arial" panose="020B0604020202020204" pitchFamily="34" charset="0"/>
              </a:rPr>
              <a:t>Model </a:t>
            </a:r>
            <a:r>
              <a:rPr lang="en-US" sz="1800" dirty="0" err="1">
                <a:solidFill>
                  <a:schemeClr val="tx2"/>
                </a:solidFill>
                <a:latin typeface="Arial" panose="020B0604020202020204" pitchFamily="34" charset="0"/>
              </a:rPr>
              <a:t>Rasional</a:t>
            </a:r>
            <a:r>
              <a:rPr lang="en-US" sz="1800" dirty="0">
                <a:solidFill>
                  <a:schemeClr val="tx2"/>
                </a:solidFill>
                <a:latin typeface="Arial" panose="020B0604020202020204" pitchFamily="34" charset="0"/>
              </a:rPr>
              <a:t> </a:t>
            </a:r>
            <a:r>
              <a:rPr lang="en-US" sz="1800" dirty="0" err="1">
                <a:solidFill>
                  <a:schemeClr val="tx2"/>
                </a:solidFill>
                <a:latin typeface="Arial" panose="020B0604020202020204" pitchFamily="34" charset="0"/>
              </a:rPr>
              <a:t>Komprehensif</a:t>
            </a:r>
            <a:endParaRPr lang="en-US" sz="1800" dirty="0">
              <a:solidFill>
                <a:schemeClr val="tx2"/>
              </a:solidFill>
              <a:latin typeface="Arial" panose="020B0604020202020204"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1800" dirty="0">
                <a:solidFill>
                  <a:schemeClr val="tx2"/>
                </a:solidFill>
                <a:latin typeface="Arial" panose="020B0604020202020204" pitchFamily="34" charset="0"/>
              </a:rPr>
              <a:t>Model </a:t>
            </a:r>
            <a:r>
              <a:rPr lang="en-US" sz="1800" dirty="0" err="1">
                <a:solidFill>
                  <a:schemeClr val="tx2"/>
                </a:solidFill>
                <a:latin typeface="Arial" panose="020B0604020202020204" pitchFamily="34" charset="0"/>
              </a:rPr>
              <a:t>Kepuasan</a:t>
            </a:r>
            <a:endParaRPr lang="en-US" sz="1800" dirty="0">
              <a:solidFill>
                <a:schemeClr val="tx2"/>
              </a:solidFill>
              <a:latin typeface="Arial" panose="020B0604020202020204"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1800" dirty="0">
                <a:solidFill>
                  <a:schemeClr val="tx2"/>
                </a:solidFill>
                <a:latin typeface="Arial" panose="020B0604020202020204" pitchFamily="34" charset="0"/>
              </a:rPr>
              <a:t>Model </a:t>
            </a:r>
            <a:r>
              <a:rPr lang="en-US" sz="1800" dirty="0" err="1">
                <a:solidFill>
                  <a:schemeClr val="tx2"/>
                </a:solidFill>
                <a:latin typeface="Arial" panose="020B0604020202020204" pitchFamily="34" charset="0"/>
              </a:rPr>
              <a:t>Inkremental</a:t>
            </a:r>
            <a:endParaRPr lang="en-US" sz="1800" dirty="0">
              <a:solidFill>
                <a:schemeClr val="tx2"/>
              </a:solidFill>
              <a:latin typeface="Arial" panose="020B0604020202020204"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1800" dirty="0" err="1">
                <a:solidFill>
                  <a:schemeClr val="tx2"/>
                </a:solidFill>
                <a:latin typeface="Arial" panose="020B0604020202020204" pitchFamily="34" charset="0"/>
              </a:rPr>
              <a:t>dll</a:t>
            </a:r>
            <a:endParaRPr lang="en-US" sz="1800" dirty="0">
              <a:solidFill>
                <a:schemeClr val="bg1"/>
              </a:solidFill>
              <a:latin typeface="Arial" panose="020B0604020202020204" pitchFamily="34" charset="0"/>
            </a:endParaRPr>
          </a:p>
          <a:p>
            <a:pPr marL="0" indent="0">
              <a:buNone/>
            </a:pPr>
            <a:endParaRPr lang="id-ID" dirty="0"/>
          </a:p>
        </p:txBody>
      </p:sp>
    </p:spTree>
    <p:extLst>
      <p:ext uri="{BB962C8B-B14F-4D97-AF65-F5344CB8AC3E}">
        <p14:creationId xmlns:p14="http://schemas.microsoft.com/office/powerpoint/2010/main" val="36929169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28085-7C3A-4F03-8E71-3A38E560CB8F}"/>
              </a:ext>
            </a:extLst>
          </p:cNvPr>
          <p:cNvSpPr>
            <a:spLocks noGrp="1"/>
          </p:cNvSpPr>
          <p:nvPr>
            <p:ph type="title"/>
          </p:nvPr>
        </p:nvSpPr>
        <p:spPr/>
        <p:txBody>
          <a:bodyPr/>
          <a:lstStyle/>
          <a:p>
            <a:r>
              <a:rPr lang="en-US" b="1" dirty="0" err="1"/>
              <a:t>Lanjutan</a:t>
            </a:r>
            <a:r>
              <a:rPr lang="en-US" b="1" dirty="0"/>
              <a:t> </a:t>
            </a:r>
            <a:endParaRPr lang="id-ID" b="1" dirty="0"/>
          </a:p>
        </p:txBody>
      </p:sp>
      <p:sp>
        <p:nvSpPr>
          <p:cNvPr id="3" name="Content Placeholder 2">
            <a:extLst>
              <a:ext uri="{FF2B5EF4-FFF2-40B4-BE49-F238E27FC236}">
                <a16:creationId xmlns:a16="http://schemas.microsoft.com/office/drawing/2014/main" id="{40A9A15F-DC93-431B-9071-0BD1853BF374}"/>
              </a:ext>
            </a:extLst>
          </p:cNvPr>
          <p:cNvSpPr>
            <a:spLocks noGrp="1"/>
          </p:cNvSpPr>
          <p:nvPr>
            <p:ph idx="1"/>
          </p:nvPr>
        </p:nvSpPr>
        <p:spPr>
          <a:xfrm>
            <a:off x="2589212" y="1445741"/>
            <a:ext cx="8915400" cy="4465481"/>
          </a:xfrm>
        </p:spPr>
        <p:txBody>
          <a:bodyPr>
            <a:normAutofit/>
          </a:bodyPr>
          <a:lstStyle/>
          <a:p>
            <a:pPr marL="0" indent="0" algn="just">
              <a:buNone/>
              <a:defRPr/>
            </a:pPr>
            <a:r>
              <a:rPr lang="id-ID" sz="2400" dirty="0">
                <a:solidFill>
                  <a:schemeClr val="tx1"/>
                </a:solidFill>
                <a:latin typeface="Gadugi" panose="020B0502040204020203" pitchFamily="34" charset="0"/>
                <a:ea typeface="Gadugi" panose="020B0502040204020203" pitchFamily="34" charset="0"/>
                <a:cs typeface="Times New Roman" pitchFamily="18" charset="0"/>
              </a:rPr>
              <a:t>Ada 4 pertanyaan pokok dalam mendalami model-model perumusan kebijaka</a:t>
            </a:r>
            <a:r>
              <a:rPr lang="en-US" sz="2400" dirty="0">
                <a:solidFill>
                  <a:schemeClr val="tx1"/>
                </a:solidFill>
                <a:latin typeface="Gadugi" panose="020B0502040204020203" pitchFamily="34" charset="0"/>
                <a:ea typeface="Gadugi" panose="020B0502040204020203" pitchFamily="34" charset="0"/>
                <a:cs typeface="Times New Roman" pitchFamily="18" charset="0"/>
              </a:rPr>
              <a:t>n:</a:t>
            </a:r>
          </a:p>
          <a:p>
            <a:pPr marL="457200" indent="-457200" algn="just">
              <a:buFont typeface="+mj-lt"/>
              <a:buAutoNum type="arabicPeriod"/>
              <a:defRPr/>
            </a:pPr>
            <a:r>
              <a:rPr lang="id-ID" sz="2400" dirty="0">
                <a:solidFill>
                  <a:schemeClr val="tx1"/>
                </a:solidFill>
                <a:latin typeface="Gadugi" panose="020B0502040204020203" pitchFamily="34" charset="0"/>
                <a:ea typeface="Gadugi" panose="020B0502040204020203" pitchFamily="34" charset="0"/>
                <a:cs typeface="Times New Roman" pitchFamily="18" charset="0"/>
              </a:rPr>
              <a:t>Siapa aktor yang harus berpartisipasi dalam perumusan kebijakan</a:t>
            </a:r>
            <a:r>
              <a:rPr lang="en-US" sz="2400" dirty="0">
                <a:solidFill>
                  <a:schemeClr val="tx1"/>
                </a:solidFill>
                <a:latin typeface="Gadugi" panose="020B0502040204020203" pitchFamily="34" charset="0"/>
                <a:ea typeface="Gadugi" panose="020B0502040204020203" pitchFamily="34" charset="0"/>
                <a:cs typeface="Times New Roman" pitchFamily="18" charset="0"/>
              </a:rPr>
              <a:t>?</a:t>
            </a:r>
            <a:r>
              <a:rPr lang="id-ID" sz="2400" dirty="0">
                <a:solidFill>
                  <a:schemeClr val="tx1"/>
                </a:solidFill>
                <a:latin typeface="Gadugi" panose="020B0502040204020203" pitchFamily="34" charset="0"/>
                <a:ea typeface="Gadugi" panose="020B0502040204020203" pitchFamily="34" charset="0"/>
                <a:cs typeface="Times New Roman" pitchFamily="18" charset="0"/>
              </a:rPr>
              <a:t> </a:t>
            </a:r>
          </a:p>
          <a:p>
            <a:pPr marL="514350" indent="-514350" algn="just">
              <a:buFont typeface="+mj-lt"/>
              <a:buAutoNum type="arabicPeriod"/>
              <a:defRPr/>
            </a:pPr>
            <a:r>
              <a:rPr lang="id-ID" sz="2400" dirty="0">
                <a:solidFill>
                  <a:schemeClr val="tx1"/>
                </a:solidFill>
                <a:latin typeface="Gadugi" panose="020B0502040204020203" pitchFamily="34" charset="0"/>
                <a:ea typeface="Gadugi" panose="020B0502040204020203" pitchFamily="34" charset="0"/>
                <a:cs typeface="Times New Roman" pitchFamily="18" charset="0"/>
              </a:rPr>
              <a:t>Bagaimanakah proses dalam perumusan kebijakannya</a:t>
            </a:r>
            <a:r>
              <a:rPr lang="en-US" sz="2400" dirty="0">
                <a:solidFill>
                  <a:schemeClr val="tx1"/>
                </a:solidFill>
                <a:latin typeface="Gadugi" panose="020B0502040204020203" pitchFamily="34" charset="0"/>
                <a:ea typeface="Gadugi" panose="020B0502040204020203" pitchFamily="34" charset="0"/>
                <a:cs typeface="Times New Roman" pitchFamily="18" charset="0"/>
              </a:rPr>
              <a:t>?</a:t>
            </a:r>
            <a:r>
              <a:rPr lang="id-ID" sz="2400" dirty="0">
                <a:solidFill>
                  <a:schemeClr val="tx1"/>
                </a:solidFill>
                <a:latin typeface="Gadugi" panose="020B0502040204020203" pitchFamily="34" charset="0"/>
                <a:ea typeface="Gadugi" panose="020B0502040204020203" pitchFamily="34" charset="0"/>
                <a:cs typeface="Times New Roman" pitchFamily="18" charset="0"/>
              </a:rPr>
              <a:t> </a:t>
            </a:r>
          </a:p>
          <a:p>
            <a:pPr marL="514350" indent="-514350" algn="just">
              <a:buFont typeface="+mj-lt"/>
              <a:buAutoNum type="arabicPeriod"/>
              <a:defRPr/>
            </a:pPr>
            <a:r>
              <a:rPr lang="id-ID" sz="2400" dirty="0">
                <a:solidFill>
                  <a:schemeClr val="tx1"/>
                </a:solidFill>
                <a:latin typeface="Gadugi" panose="020B0502040204020203" pitchFamily="34" charset="0"/>
                <a:ea typeface="Gadugi" panose="020B0502040204020203" pitchFamily="34" charset="0"/>
                <a:cs typeface="Times New Roman" pitchFamily="18" charset="0"/>
              </a:rPr>
              <a:t>Asumsi-asumsi teoritis apa yang mendasari sebuah model?</a:t>
            </a:r>
          </a:p>
          <a:p>
            <a:pPr marL="514350" indent="-514350" algn="just">
              <a:buFont typeface="+mj-lt"/>
              <a:buAutoNum type="arabicPeriod"/>
              <a:defRPr/>
            </a:pPr>
            <a:r>
              <a:rPr lang="id-ID" sz="2400" dirty="0">
                <a:solidFill>
                  <a:schemeClr val="tx1"/>
                </a:solidFill>
                <a:latin typeface="Gadugi" panose="020B0502040204020203" pitchFamily="34" charset="0"/>
                <a:ea typeface="Gadugi" panose="020B0502040204020203" pitchFamily="34" charset="0"/>
                <a:cs typeface="Times New Roman" pitchFamily="18" charset="0"/>
              </a:rPr>
              <a:t>Apa implikasi yang muncul dari penerapan suatu model</a:t>
            </a:r>
            <a:r>
              <a:rPr lang="en-US" sz="2400" dirty="0">
                <a:solidFill>
                  <a:schemeClr val="tx1"/>
                </a:solidFill>
                <a:latin typeface="Gadugi" panose="020B0502040204020203" pitchFamily="34" charset="0"/>
                <a:ea typeface="Gadugi" panose="020B0502040204020203" pitchFamily="34" charset="0"/>
                <a:cs typeface="Times New Roman" pitchFamily="18" charset="0"/>
              </a:rPr>
              <a:t>?</a:t>
            </a:r>
          </a:p>
          <a:p>
            <a:pPr>
              <a:defRPr/>
            </a:pPr>
            <a:endParaRPr lang="en-US" sz="2400" dirty="0">
              <a:solidFill>
                <a:schemeClr val="tx1"/>
              </a:solidFill>
              <a:latin typeface="Gadugi" panose="020B0502040204020203" pitchFamily="34" charset="0"/>
              <a:ea typeface="Gadugi" panose="020B0502040204020203" pitchFamily="34" charset="0"/>
            </a:endParaRPr>
          </a:p>
          <a:p>
            <a:pPr marL="0" indent="0">
              <a:buNone/>
            </a:pPr>
            <a:endParaRPr lang="id-ID" sz="2400" dirty="0">
              <a:solidFill>
                <a:schemeClr val="tx1"/>
              </a:solidFill>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166470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2978-A480-487E-B371-3E09901DDD83}"/>
              </a:ext>
            </a:extLst>
          </p:cNvPr>
          <p:cNvSpPr>
            <a:spLocks noGrp="1"/>
          </p:cNvSpPr>
          <p:nvPr>
            <p:ph type="title"/>
          </p:nvPr>
        </p:nvSpPr>
        <p:spPr/>
        <p:txBody>
          <a:bodyPr/>
          <a:lstStyle/>
          <a:p>
            <a:r>
              <a:rPr lang="en-US" dirty="0" err="1"/>
              <a:t>Lanjutan</a:t>
            </a:r>
            <a:r>
              <a:rPr lang="en-US" dirty="0"/>
              <a:t> </a:t>
            </a:r>
            <a:endParaRPr lang="id-ID" dirty="0"/>
          </a:p>
        </p:txBody>
      </p:sp>
      <p:sp>
        <p:nvSpPr>
          <p:cNvPr id="3" name="Content Placeholder 2">
            <a:extLst>
              <a:ext uri="{FF2B5EF4-FFF2-40B4-BE49-F238E27FC236}">
                <a16:creationId xmlns:a16="http://schemas.microsoft.com/office/drawing/2014/main" id="{4C3635A1-512D-4B03-92DB-441CCB53431A}"/>
              </a:ext>
            </a:extLst>
          </p:cNvPr>
          <p:cNvSpPr>
            <a:spLocks noGrp="1"/>
          </p:cNvSpPr>
          <p:nvPr>
            <p:ph idx="1"/>
          </p:nvPr>
        </p:nvSpPr>
        <p:spPr>
          <a:xfrm>
            <a:off x="2589212" y="1458097"/>
            <a:ext cx="8915400" cy="4453125"/>
          </a:xfrm>
        </p:spPr>
        <p:txBody>
          <a:bodyPr>
            <a:noAutofit/>
          </a:bodyPr>
          <a:lstStyle/>
          <a:p>
            <a:pPr algn="ctr" eaLnBrk="1" hangingPunct="1">
              <a:buClr>
                <a:srgbClr val="000000"/>
              </a:buClr>
              <a:buSzPct val="100000"/>
              <a:buFont typeface="Times New Roman" panose="02020603050405020304" pitchFamily="18" charset="0"/>
              <a:buNone/>
              <a:defRPr/>
            </a:pPr>
            <a:r>
              <a:rPr lang="en-US" sz="2000" dirty="0" err="1">
                <a:solidFill>
                  <a:schemeClr val="tx2"/>
                </a:solidFill>
                <a:latin typeface="Gadugi" panose="020B0502040204020203" pitchFamily="34" charset="0"/>
                <a:ea typeface="Gadugi" panose="020B0502040204020203" pitchFamily="34" charset="0"/>
              </a:rPr>
              <a:t>Aktor-Aktor</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dalam</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perumusan</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kebijakan</a:t>
            </a:r>
            <a:endParaRPr lang="en-US" sz="2000" dirty="0">
              <a:solidFill>
                <a:schemeClr val="tx2"/>
              </a:solidFill>
              <a:latin typeface="Gadugi" panose="020B0502040204020203" pitchFamily="34" charset="0"/>
              <a:ea typeface="Gadugi" panose="020B0502040204020203" pitchFamily="34" charset="0"/>
            </a:endParaRPr>
          </a:p>
          <a:p>
            <a:pPr algn="ctr" eaLnBrk="1" hangingPunct="1">
              <a:buClr>
                <a:srgbClr val="000000"/>
              </a:buClr>
              <a:buSzPct val="100000"/>
              <a:buFont typeface="Times New Roman" panose="02020603050405020304" pitchFamily="18" charset="0"/>
              <a:buNone/>
              <a:defRPr/>
            </a:pPr>
            <a:endParaRPr lang="en-US" sz="2000" dirty="0">
              <a:solidFill>
                <a:schemeClr val="tx2"/>
              </a:solidFill>
              <a:latin typeface="Gadugi" panose="020B0502040204020203" pitchFamily="34" charset="0"/>
              <a:ea typeface="Gadugi" panose="020B0502040204020203"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2000" dirty="0">
                <a:solidFill>
                  <a:schemeClr val="tx2"/>
                </a:solidFill>
                <a:latin typeface="Gadugi" panose="020B0502040204020203" pitchFamily="34" charset="0"/>
                <a:ea typeface="Gadugi" panose="020B0502040204020203" pitchFamily="34" charset="0"/>
              </a:rPr>
              <a:t>Badan-badan </a:t>
            </a:r>
            <a:r>
              <a:rPr lang="en-US" sz="2000" dirty="0" err="1">
                <a:solidFill>
                  <a:schemeClr val="tx2"/>
                </a:solidFill>
                <a:latin typeface="Gadugi" panose="020B0502040204020203" pitchFamily="34" charset="0"/>
                <a:ea typeface="Gadugi" panose="020B0502040204020203" pitchFamily="34" charset="0"/>
              </a:rPr>
              <a:t>administrasi</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agen-agen</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pemerintah</a:t>
            </a:r>
            <a:r>
              <a:rPr lang="en-US" sz="2000" dirty="0">
                <a:solidFill>
                  <a:schemeClr val="tx2"/>
                </a:solidFill>
                <a:latin typeface="Gadugi" panose="020B0502040204020203" pitchFamily="34" charset="0"/>
                <a:ea typeface="Gadugi" panose="020B0502040204020203" pitchFamily="34" charset="0"/>
              </a:rPr>
              <a:t>)</a:t>
            </a:r>
          </a:p>
          <a:p>
            <a:pPr marL="457200" indent="-457200" eaLnBrk="1" hangingPunct="1">
              <a:buClr>
                <a:srgbClr val="000000"/>
              </a:buClr>
              <a:buSzPct val="100000"/>
              <a:buFont typeface="Times New Roman" panose="02020603050405020304" pitchFamily="18" charset="0"/>
              <a:buAutoNum type="arabicPeriod"/>
              <a:defRPr/>
            </a:pPr>
            <a:r>
              <a:rPr lang="en-US" sz="2000" dirty="0" err="1">
                <a:solidFill>
                  <a:schemeClr val="tx2"/>
                </a:solidFill>
                <a:latin typeface="Gadugi" panose="020B0502040204020203" pitchFamily="34" charset="0"/>
                <a:ea typeface="Gadugi" panose="020B0502040204020203" pitchFamily="34" charset="0"/>
              </a:rPr>
              <a:t>Presiden</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eksekutif</a:t>
            </a:r>
            <a:r>
              <a:rPr lang="en-US" sz="2000" dirty="0">
                <a:solidFill>
                  <a:schemeClr val="tx2"/>
                </a:solidFill>
                <a:latin typeface="Gadugi" panose="020B0502040204020203" pitchFamily="34" charset="0"/>
                <a:ea typeface="Gadugi" panose="020B0502040204020203" pitchFamily="34" charset="0"/>
              </a:rPr>
              <a:t>)</a:t>
            </a:r>
          </a:p>
          <a:p>
            <a:pPr marL="457200" indent="-457200" eaLnBrk="1" hangingPunct="1">
              <a:buClr>
                <a:srgbClr val="000000"/>
              </a:buClr>
              <a:buSzPct val="100000"/>
              <a:buFont typeface="Times New Roman" panose="02020603050405020304" pitchFamily="18" charset="0"/>
              <a:buAutoNum type="arabicPeriod"/>
              <a:defRPr/>
            </a:pPr>
            <a:r>
              <a:rPr lang="en-US" sz="2000" dirty="0">
                <a:solidFill>
                  <a:schemeClr val="tx2"/>
                </a:solidFill>
                <a:latin typeface="Gadugi" panose="020B0502040204020203" pitchFamily="34" charset="0"/>
                <a:ea typeface="Gadugi" panose="020B0502040204020203" pitchFamily="34" charset="0"/>
              </a:rPr>
              <a:t>Lembaga </a:t>
            </a:r>
            <a:r>
              <a:rPr lang="en-US" sz="2000" dirty="0" err="1">
                <a:solidFill>
                  <a:schemeClr val="tx2"/>
                </a:solidFill>
                <a:latin typeface="Gadugi" panose="020B0502040204020203" pitchFamily="34" charset="0"/>
                <a:ea typeface="Gadugi" panose="020B0502040204020203" pitchFamily="34" charset="0"/>
              </a:rPr>
              <a:t>yudikatif</a:t>
            </a:r>
            <a:endParaRPr lang="en-US" sz="2000" dirty="0">
              <a:solidFill>
                <a:schemeClr val="tx2"/>
              </a:solidFill>
              <a:latin typeface="Gadugi" panose="020B0502040204020203" pitchFamily="34" charset="0"/>
              <a:ea typeface="Gadugi" panose="020B0502040204020203"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2000" dirty="0">
                <a:solidFill>
                  <a:schemeClr val="tx2"/>
                </a:solidFill>
                <a:latin typeface="Gadugi" panose="020B0502040204020203" pitchFamily="34" charset="0"/>
                <a:ea typeface="Gadugi" panose="020B0502040204020203" pitchFamily="34" charset="0"/>
              </a:rPr>
              <a:t>Lembaga legislative</a:t>
            </a:r>
          </a:p>
          <a:p>
            <a:pPr marL="457200" indent="-457200" eaLnBrk="1" hangingPunct="1">
              <a:buClr>
                <a:srgbClr val="000000"/>
              </a:buClr>
              <a:buSzPct val="100000"/>
              <a:buFont typeface="Times New Roman" panose="02020603050405020304" pitchFamily="18" charset="0"/>
              <a:buAutoNum type="arabicPeriod"/>
              <a:defRPr/>
            </a:pPr>
            <a:r>
              <a:rPr lang="en-US" sz="2000" dirty="0" err="1">
                <a:solidFill>
                  <a:schemeClr val="tx2"/>
                </a:solidFill>
                <a:latin typeface="Gadugi" panose="020B0502040204020203" pitchFamily="34" charset="0"/>
                <a:ea typeface="Gadugi" panose="020B0502040204020203" pitchFamily="34" charset="0"/>
              </a:rPr>
              <a:t>Aktor</a:t>
            </a:r>
            <a:r>
              <a:rPr lang="en-US" sz="2000" dirty="0">
                <a:solidFill>
                  <a:schemeClr val="tx2"/>
                </a:solidFill>
                <a:latin typeface="Gadugi" panose="020B0502040204020203" pitchFamily="34" charset="0"/>
                <a:ea typeface="Gadugi" panose="020B0502040204020203" pitchFamily="34" charset="0"/>
              </a:rPr>
              <a:t> non-</a:t>
            </a:r>
            <a:r>
              <a:rPr lang="en-US" sz="2000" dirty="0" err="1">
                <a:solidFill>
                  <a:schemeClr val="tx2"/>
                </a:solidFill>
                <a:latin typeface="Gadugi" panose="020B0502040204020203" pitchFamily="34" charset="0"/>
                <a:ea typeface="Gadugi" panose="020B0502040204020203" pitchFamily="34" charset="0"/>
              </a:rPr>
              <a:t>pemerintah</a:t>
            </a:r>
            <a:endParaRPr lang="en-US" sz="2000" dirty="0">
              <a:solidFill>
                <a:schemeClr val="tx2"/>
              </a:solidFill>
              <a:latin typeface="Gadugi" panose="020B0502040204020203" pitchFamily="34" charset="0"/>
              <a:ea typeface="Gadugi" panose="020B0502040204020203"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2000" dirty="0" err="1">
                <a:solidFill>
                  <a:schemeClr val="tx2"/>
                </a:solidFill>
                <a:latin typeface="Gadugi" panose="020B0502040204020203" pitchFamily="34" charset="0"/>
                <a:ea typeface="Gadugi" panose="020B0502040204020203" pitchFamily="34" charset="0"/>
              </a:rPr>
              <a:t>Kelompok</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kepentingan</a:t>
            </a:r>
            <a:endParaRPr lang="en-US" sz="2000" dirty="0">
              <a:solidFill>
                <a:schemeClr val="tx2"/>
              </a:solidFill>
              <a:latin typeface="Gadugi" panose="020B0502040204020203" pitchFamily="34" charset="0"/>
              <a:ea typeface="Gadugi" panose="020B0502040204020203"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2000" dirty="0" err="1">
                <a:solidFill>
                  <a:schemeClr val="tx2"/>
                </a:solidFill>
                <a:latin typeface="Gadugi" panose="020B0502040204020203" pitchFamily="34" charset="0"/>
                <a:ea typeface="Gadugi" panose="020B0502040204020203" pitchFamily="34" charset="0"/>
              </a:rPr>
              <a:t>Parta</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politik</a:t>
            </a:r>
            <a:endParaRPr lang="en-US" sz="2000" dirty="0">
              <a:solidFill>
                <a:schemeClr val="tx2"/>
              </a:solidFill>
              <a:latin typeface="Gadugi" panose="020B0502040204020203" pitchFamily="34" charset="0"/>
              <a:ea typeface="Gadugi" panose="020B0502040204020203" pitchFamily="34" charset="0"/>
            </a:endParaRPr>
          </a:p>
          <a:p>
            <a:pPr marL="457200" indent="-457200" eaLnBrk="1" hangingPunct="1">
              <a:buClr>
                <a:srgbClr val="000000"/>
              </a:buClr>
              <a:buSzPct val="100000"/>
              <a:buFont typeface="Times New Roman" panose="02020603050405020304" pitchFamily="18" charset="0"/>
              <a:buAutoNum type="arabicPeriod"/>
              <a:defRPr/>
            </a:pPr>
            <a:r>
              <a:rPr lang="en-US" sz="2000" dirty="0" err="1">
                <a:solidFill>
                  <a:schemeClr val="tx2"/>
                </a:solidFill>
                <a:latin typeface="Gadugi" panose="020B0502040204020203" pitchFamily="34" charset="0"/>
                <a:ea typeface="Gadugi" panose="020B0502040204020203" pitchFamily="34" charset="0"/>
              </a:rPr>
              <a:t>Warga</a:t>
            </a:r>
            <a:r>
              <a:rPr lang="en-US" sz="2000" dirty="0">
                <a:solidFill>
                  <a:schemeClr val="tx2"/>
                </a:solidFill>
                <a:latin typeface="Gadugi" panose="020B0502040204020203" pitchFamily="34" charset="0"/>
                <a:ea typeface="Gadugi" panose="020B0502040204020203" pitchFamily="34" charset="0"/>
              </a:rPr>
              <a:t> negara </a:t>
            </a:r>
            <a:r>
              <a:rPr lang="en-US" sz="2000" dirty="0" err="1">
                <a:solidFill>
                  <a:schemeClr val="tx2"/>
                </a:solidFill>
                <a:latin typeface="Gadugi" panose="020B0502040204020203" pitchFamily="34" charset="0"/>
                <a:ea typeface="Gadugi" panose="020B0502040204020203" pitchFamily="34" charset="0"/>
              </a:rPr>
              <a:t>individu</a:t>
            </a:r>
            <a:r>
              <a:rPr lang="en-US" sz="2000" dirty="0">
                <a:solidFill>
                  <a:schemeClr val="tx2"/>
                </a:solidFill>
                <a:latin typeface="Gadugi" panose="020B0502040204020203" pitchFamily="34" charset="0"/>
                <a:ea typeface="Gadugi" panose="020B0502040204020203" pitchFamily="34" charset="0"/>
              </a:rPr>
              <a:t> (</a:t>
            </a:r>
            <a:r>
              <a:rPr lang="en-US" sz="2000" dirty="0" err="1">
                <a:solidFill>
                  <a:schemeClr val="tx2"/>
                </a:solidFill>
                <a:latin typeface="Gadugi" panose="020B0502040204020203" pitchFamily="34" charset="0"/>
                <a:ea typeface="Gadugi" panose="020B0502040204020203" pitchFamily="34" charset="0"/>
              </a:rPr>
              <a:t>masyarakat</a:t>
            </a:r>
            <a:r>
              <a:rPr lang="en-US" sz="2000" dirty="0">
                <a:solidFill>
                  <a:schemeClr val="tx2"/>
                </a:solidFill>
                <a:latin typeface="Gadugi" panose="020B0502040204020203" pitchFamily="34" charset="0"/>
                <a:ea typeface="Gadugi" panose="020B0502040204020203" pitchFamily="34" charset="0"/>
              </a:rPr>
              <a:t>)</a:t>
            </a:r>
          </a:p>
          <a:p>
            <a:pPr marL="0" indent="0">
              <a:buNone/>
            </a:pPr>
            <a:endParaRPr lang="id-ID" sz="20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3356775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62B7-9409-4017-8C6B-C0EBDB7283BC}"/>
              </a:ext>
            </a:extLst>
          </p:cNvPr>
          <p:cNvSpPr>
            <a:spLocks noGrp="1"/>
          </p:cNvSpPr>
          <p:nvPr>
            <p:ph type="title"/>
          </p:nvPr>
        </p:nvSpPr>
        <p:spPr/>
        <p:txBody>
          <a:bodyPr/>
          <a:lstStyle/>
          <a:p>
            <a:r>
              <a:rPr lang="en-US" b="1" dirty="0"/>
              <a:t>LEGITIMASI KEBIJAKAN </a:t>
            </a:r>
            <a:endParaRPr lang="id-ID" b="1" dirty="0"/>
          </a:p>
        </p:txBody>
      </p:sp>
      <p:sp>
        <p:nvSpPr>
          <p:cNvPr id="3" name="Content Placeholder 2">
            <a:extLst>
              <a:ext uri="{FF2B5EF4-FFF2-40B4-BE49-F238E27FC236}">
                <a16:creationId xmlns:a16="http://schemas.microsoft.com/office/drawing/2014/main" id="{B3591843-3E81-40F8-8046-655BBE93DF93}"/>
              </a:ext>
            </a:extLst>
          </p:cNvPr>
          <p:cNvSpPr>
            <a:spLocks noGrp="1"/>
          </p:cNvSpPr>
          <p:nvPr>
            <p:ph idx="1"/>
          </p:nvPr>
        </p:nvSpPr>
        <p:spPr/>
        <p:txBody>
          <a:bodyPr>
            <a:normAutofit/>
          </a:bodyPr>
          <a:lstStyle/>
          <a:p>
            <a:pPr algn="just">
              <a:lnSpc>
                <a:spcPct val="150000"/>
              </a:lnSpc>
            </a:pPr>
            <a:r>
              <a:rPr lang="id-ID" sz="2400" dirty="0">
                <a:latin typeface="Gadugi" panose="020B0502040204020203" pitchFamily="34" charset="0"/>
                <a:ea typeface="Gadugi" panose="020B0502040204020203" pitchFamily="34" charset="0"/>
              </a:rPr>
              <a:t>Tujuan legitimasi adalah untuk memberikan otorisasi pada proses dasar pemerintahan. Jika tindakan legitimasi dalam suatu masyarakat diatur oleh kedaulatan rakyat, warga negara akan mengikuti arahan pemerintah. Namun warga negara harus percaya bahwa tindakan pemerintah yang sah</a:t>
            </a:r>
          </a:p>
        </p:txBody>
      </p:sp>
    </p:spTree>
    <p:extLst>
      <p:ext uri="{BB962C8B-B14F-4D97-AF65-F5344CB8AC3E}">
        <p14:creationId xmlns:p14="http://schemas.microsoft.com/office/powerpoint/2010/main" val="4241286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5D980-2D85-4D27-A2FC-0D9A50A393AF}"/>
              </a:ext>
            </a:extLst>
          </p:cNvPr>
          <p:cNvSpPr>
            <a:spLocks noGrp="1"/>
          </p:cNvSpPr>
          <p:nvPr>
            <p:ph type="title"/>
          </p:nvPr>
        </p:nvSpPr>
        <p:spPr/>
        <p:txBody>
          <a:bodyPr/>
          <a:lstStyle/>
          <a:p>
            <a:r>
              <a:rPr lang="en-US" b="1" dirty="0"/>
              <a:t>IMPLEMENTASI KEBIJAKAN </a:t>
            </a:r>
            <a:endParaRPr lang="id-ID" b="1" dirty="0"/>
          </a:p>
        </p:txBody>
      </p:sp>
      <p:sp>
        <p:nvSpPr>
          <p:cNvPr id="3" name="Content Placeholder 2">
            <a:extLst>
              <a:ext uri="{FF2B5EF4-FFF2-40B4-BE49-F238E27FC236}">
                <a16:creationId xmlns:a16="http://schemas.microsoft.com/office/drawing/2014/main" id="{27AADDA0-88EF-41B8-B208-C6A0774A8A2E}"/>
              </a:ext>
            </a:extLst>
          </p:cNvPr>
          <p:cNvSpPr>
            <a:spLocks noGrp="1"/>
          </p:cNvSpPr>
          <p:nvPr>
            <p:ph idx="1"/>
          </p:nvPr>
        </p:nvSpPr>
        <p:spPr/>
        <p:txBody>
          <a:bodyPr/>
          <a:lstStyle/>
          <a:p>
            <a:pPr algn="just">
              <a:lnSpc>
                <a:spcPct val="150000"/>
              </a:lnSpc>
            </a:pPr>
            <a:r>
              <a:rPr lang="id-ID" dirty="0">
                <a:latin typeface="Gadugi" panose="020B0502040204020203" pitchFamily="34" charset="0"/>
                <a:ea typeface="Gadugi" panose="020B0502040204020203" pitchFamily="34" charset="0"/>
              </a:rPr>
              <a:t>Pada tahap inilah alternatif pemecahan yang telah disepakati tersebut kemudian dilaksanakan. Pada tahap ini, suatu kebijakan seringkali menemukan berbagai kendala. Rumusan-rumusan yang telah ditetapkan secara terencana dapat saja berbeda di lapangan. Hal ini disebabkan berbagai faktor yang sering mempengaruhi pelaksanaan kebijakan. Kebijakan yang telah melewati tahaptahap pemilihan masalah tidak serta merta berhasil dalam implementasi. Dalam rangka mengupayakan keberhasilan dalam implementasi kebijakan, maka kendala-kendala yang dapat menjadi penghambat harus dapat diatasi sedini mungkin</a:t>
            </a:r>
          </a:p>
        </p:txBody>
      </p:sp>
    </p:spTree>
    <p:extLst>
      <p:ext uri="{BB962C8B-B14F-4D97-AF65-F5344CB8AC3E}">
        <p14:creationId xmlns:p14="http://schemas.microsoft.com/office/powerpoint/2010/main" val="343292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2EE1B-6A8E-4810-A730-9DBFC9A8BAD1}"/>
              </a:ext>
            </a:extLst>
          </p:cNvPr>
          <p:cNvSpPr>
            <a:spLocks noGrp="1"/>
          </p:cNvSpPr>
          <p:nvPr>
            <p:ph type="title"/>
          </p:nvPr>
        </p:nvSpPr>
        <p:spPr/>
        <p:txBody>
          <a:bodyPr/>
          <a:lstStyle/>
          <a:p>
            <a:r>
              <a:rPr lang="en-US" b="1" dirty="0"/>
              <a:t>EVALUASI KEBIJAKAN </a:t>
            </a:r>
            <a:endParaRPr lang="id-ID" b="1" dirty="0"/>
          </a:p>
        </p:txBody>
      </p:sp>
      <p:sp>
        <p:nvSpPr>
          <p:cNvPr id="3" name="Content Placeholder 2">
            <a:extLst>
              <a:ext uri="{FF2B5EF4-FFF2-40B4-BE49-F238E27FC236}">
                <a16:creationId xmlns:a16="http://schemas.microsoft.com/office/drawing/2014/main" id="{FB96D7EF-4995-41A7-AF00-9559B957EA77}"/>
              </a:ext>
            </a:extLst>
          </p:cNvPr>
          <p:cNvSpPr>
            <a:spLocks noGrp="1"/>
          </p:cNvSpPr>
          <p:nvPr>
            <p:ph idx="1"/>
          </p:nvPr>
        </p:nvSpPr>
        <p:spPr/>
        <p:txBody>
          <a:bodyPr/>
          <a:lstStyle/>
          <a:p>
            <a:pPr algn="just">
              <a:lnSpc>
                <a:spcPct val="150000"/>
              </a:lnSpc>
            </a:pPr>
            <a:r>
              <a:rPr lang="id-ID" dirty="0">
                <a:latin typeface="Gadugi" panose="020B0502040204020203" pitchFamily="34" charset="0"/>
                <a:ea typeface="Gadugi" panose="020B0502040204020203" pitchFamily="34" charset="0"/>
              </a:rPr>
              <a:t>Secara umum evaluasi kebijakan dapat dikatakan sebagai kegiatan yang menyangkut estimasi atau penilaian kebijakan yang mencakup substansi, implementasi dan dampak. Dalam hal ini , evaluasi dipandang sebagai suatu</a:t>
            </a:r>
            <a:r>
              <a:rPr lang="en-US" dirty="0">
                <a:latin typeface="Gadugi" panose="020B0502040204020203" pitchFamily="34" charset="0"/>
                <a:ea typeface="Gadugi" panose="020B0502040204020203" pitchFamily="34" charset="0"/>
              </a:rPr>
              <a:t> </a:t>
            </a:r>
            <a:r>
              <a:rPr lang="id-ID" dirty="0">
                <a:latin typeface="Gadugi" panose="020B0502040204020203" pitchFamily="34" charset="0"/>
                <a:ea typeface="Gadugi" panose="020B0502040204020203" pitchFamily="34" charset="0"/>
              </a:rPr>
              <a:t>kegiatan fungsional. Artinya, evaluasi kebijakan tidak hanya dilakukan pada tahap akhir saja, melainkan dilakukan dalam seluruh proses kebijakan. Dengan demikian, evaluasi kebijakan bisa meliputi tahap perumusan masal</a:t>
            </a:r>
            <a:r>
              <a:rPr lang="en-US" dirty="0">
                <a:latin typeface="Gadugi" panose="020B0502040204020203" pitchFamily="34" charset="0"/>
                <a:ea typeface="Gadugi" panose="020B0502040204020203" pitchFamily="34" charset="0"/>
              </a:rPr>
              <a:t>a</a:t>
            </a:r>
            <a:r>
              <a:rPr lang="id-ID" dirty="0">
                <a:latin typeface="Gadugi" panose="020B0502040204020203" pitchFamily="34" charset="0"/>
                <a:ea typeface="Gadugi" panose="020B0502040204020203" pitchFamily="34" charset="0"/>
              </a:rPr>
              <a:t>h-masalah kebijakan, program-program yang diusulkan untuk menyelesaikan masalah kebijakan, implementasi, maupun tahap dampak kebijakan (Dunn, 2003:27).</a:t>
            </a:r>
          </a:p>
        </p:txBody>
      </p:sp>
    </p:spTree>
    <p:extLst>
      <p:ext uri="{BB962C8B-B14F-4D97-AF65-F5344CB8AC3E}">
        <p14:creationId xmlns:p14="http://schemas.microsoft.com/office/powerpoint/2010/main" val="388434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93A36-EE96-46CF-BF7D-9210D9E0D8DD}"/>
              </a:ext>
            </a:extLst>
          </p:cNvPr>
          <p:cNvSpPr>
            <a:spLocks noGrp="1"/>
          </p:cNvSpPr>
          <p:nvPr>
            <p:ph idx="1"/>
          </p:nvPr>
        </p:nvSpPr>
        <p:spPr>
          <a:xfrm>
            <a:off x="2589212" y="1126435"/>
            <a:ext cx="8915400" cy="4784787"/>
          </a:xfrm>
        </p:spPr>
        <p:txBody>
          <a:bodyPr>
            <a:normAutofit/>
          </a:bodyPr>
          <a:lstStyle/>
          <a:p>
            <a:pPr marL="0" indent="0" algn="just">
              <a:lnSpc>
                <a:spcPct val="150000"/>
              </a:lnSpc>
              <a:buNone/>
            </a:pPr>
            <a:r>
              <a:rPr lang="en-US" sz="2400" dirty="0" err="1">
                <a:latin typeface="Gadugi" panose="020B0502040204020203" pitchFamily="34" charset="0"/>
                <a:ea typeface="Gadugi" panose="020B0502040204020203" pitchFamily="34" charset="0"/>
              </a:rPr>
              <a:t>Kebijakan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ada</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sebagai</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suatu</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bentuk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respon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terhadap</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berbagai</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persoalan</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menyangkut</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kepentingan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masyarakat</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luas</a:t>
            </a:r>
            <a:r>
              <a:rPr lang="en-US" sz="2400" dirty="0">
                <a:latin typeface="Gadugi" panose="020B0502040204020203" pitchFamily="34" charset="0"/>
                <a:ea typeface="Gadugi" panose="020B0502040204020203" pitchFamily="34" charset="0"/>
              </a:rPr>
              <a:t>. </a:t>
            </a:r>
          </a:p>
          <a:p>
            <a:pPr marL="0" indent="0" algn="ctr">
              <a:lnSpc>
                <a:spcPct val="150000"/>
              </a:lnSpc>
              <a:buNone/>
            </a:pPr>
            <a:r>
              <a:rPr lang="en-US" sz="2400" dirty="0" err="1">
                <a:latin typeface="Gadugi" panose="020B0502040204020203" pitchFamily="34" charset="0"/>
                <a:ea typeface="Gadugi" panose="020B0502040204020203" pitchFamily="34" charset="0"/>
              </a:rPr>
              <a:t>Persoalan</a:t>
            </a:r>
            <a:r>
              <a:rPr lang="en-US" sz="2400" dirty="0">
                <a:latin typeface="Gadugi" panose="020B0502040204020203" pitchFamily="34" charset="0"/>
                <a:ea typeface="Gadugi" panose="020B0502040204020203" pitchFamily="34" charset="0"/>
              </a:rPr>
              <a:t> di </a:t>
            </a:r>
            <a:r>
              <a:rPr lang="en-US" sz="2400" dirty="0" err="1">
                <a:latin typeface="Gadugi" panose="020B0502040204020203" pitchFamily="34" charset="0"/>
                <a:ea typeface="Gadugi" panose="020B0502040204020203" pitchFamily="34" charset="0"/>
              </a:rPr>
              <a:t>masyarakat</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itu</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banyak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sekali</a:t>
            </a:r>
            <a:r>
              <a:rPr lang="en-US" sz="2400" dirty="0">
                <a:latin typeface="Gadugi" panose="020B0502040204020203" pitchFamily="34" charset="0"/>
                <a:ea typeface="Gadugi" panose="020B0502040204020203" pitchFamily="34" charset="0"/>
              </a:rPr>
              <a:t> </a:t>
            </a:r>
          </a:p>
          <a:p>
            <a:pPr marL="0" indent="0" algn="ctr">
              <a:lnSpc>
                <a:spcPct val="150000"/>
              </a:lnSpc>
              <a:buNone/>
            </a:pPr>
            <a:endParaRPr lang="en-US" sz="2400" dirty="0">
              <a:latin typeface="Gadugi" panose="020B0502040204020203" pitchFamily="34" charset="0"/>
              <a:ea typeface="Gadugi" panose="020B0502040204020203" pitchFamily="34" charset="0"/>
            </a:endParaRPr>
          </a:p>
          <a:p>
            <a:pPr marL="0" indent="0" algn="ctr">
              <a:lnSpc>
                <a:spcPct val="150000"/>
              </a:lnSpc>
              <a:buNone/>
            </a:pPr>
            <a:endParaRPr lang="en-US" sz="2400" dirty="0">
              <a:latin typeface="Gadugi" panose="020B0502040204020203" pitchFamily="34" charset="0"/>
              <a:ea typeface="Gadugi" panose="020B0502040204020203" pitchFamily="34" charset="0"/>
            </a:endParaRPr>
          </a:p>
          <a:p>
            <a:pPr marL="0" indent="0" algn="ctr">
              <a:lnSpc>
                <a:spcPct val="150000"/>
              </a:lnSpc>
              <a:buNone/>
            </a:pPr>
            <a:r>
              <a:rPr lang="en-US" sz="2400" dirty="0">
                <a:latin typeface="Gadugi" panose="020B0502040204020203" pitchFamily="34" charset="0"/>
                <a:ea typeface="Gadugi" panose="020B0502040204020203" pitchFamily="34" charset="0"/>
              </a:rPr>
              <a:t>“</a:t>
            </a:r>
            <a:r>
              <a:rPr lang="en-US" sz="2400" dirty="0" err="1">
                <a:latin typeface="Gadugi" panose="020B0502040204020203" pitchFamily="34" charset="0"/>
                <a:ea typeface="Gadugi" panose="020B0502040204020203" pitchFamily="34" charset="0"/>
              </a:rPr>
              <a:t>Persoalan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apa</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dapat</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direspon</a:t>
            </a:r>
            <a:r>
              <a:rPr lang="en-US" sz="2400" dirty="0">
                <a:latin typeface="Gadugi" panose="020B0502040204020203" pitchFamily="34" charset="0"/>
                <a:ea typeface="Gadugi" panose="020B0502040204020203" pitchFamily="34" charset="0"/>
              </a:rPr>
              <a:t> dan </a:t>
            </a:r>
            <a:r>
              <a:rPr lang="en-US" sz="2400" dirty="0" err="1">
                <a:latin typeface="Gadugi" panose="020B0502040204020203" pitchFamily="34" charset="0"/>
                <a:ea typeface="Gadugi" panose="020B0502040204020203" pitchFamily="34" charset="0"/>
              </a:rPr>
              <a:t>ditindak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lanjuti</a:t>
            </a:r>
            <a:r>
              <a:rPr lang="en-US" sz="2400" dirty="0">
                <a:latin typeface="Gadugi" panose="020B0502040204020203" pitchFamily="34" charset="0"/>
                <a:ea typeface="Gadugi" panose="020B0502040204020203" pitchFamily="34" charset="0"/>
              </a:rPr>
              <a:t> ??”</a:t>
            </a:r>
          </a:p>
          <a:p>
            <a:pPr marL="0" indent="0">
              <a:buNone/>
            </a:pPr>
            <a:endParaRPr lang="en-US" dirty="0"/>
          </a:p>
          <a:p>
            <a:pPr marL="0" indent="0">
              <a:buNone/>
            </a:pPr>
            <a:endParaRPr lang="en-US" dirty="0"/>
          </a:p>
          <a:p>
            <a:pPr marL="0" indent="0">
              <a:buNone/>
            </a:pPr>
            <a:endParaRPr lang="en-US" dirty="0"/>
          </a:p>
        </p:txBody>
      </p:sp>
      <p:sp>
        <p:nvSpPr>
          <p:cNvPr id="4" name="Arrow: Down 3">
            <a:extLst>
              <a:ext uri="{FF2B5EF4-FFF2-40B4-BE49-F238E27FC236}">
                <a16:creationId xmlns:a16="http://schemas.microsoft.com/office/drawing/2014/main" id="{3025D0A0-CABB-4722-8BD3-B3F9C9C8C1D3}"/>
              </a:ext>
            </a:extLst>
          </p:cNvPr>
          <p:cNvSpPr/>
          <p:nvPr/>
        </p:nvSpPr>
        <p:spPr>
          <a:xfrm>
            <a:off x="6096000" y="2922481"/>
            <a:ext cx="1298713" cy="15107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3537263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B7649-8163-4DB7-95F7-B3C93AD9F119}"/>
              </a:ext>
            </a:extLst>
          </p:cNvPr>
          <p:cNvSpPr>
            <a:spLocks noGrp="1"/>
          </p:cNvSpPr>
          <p:nvPr>
            <p:ph type="title"/>
          </p:nvPr>
        </p:nvSpPr>
        <p:spPr/>
        <p:txBody>
          <a:bodyPr/>
          <a:lstStyle/>
          <a:p>
            <a:r>
              <a:rPr lang="en-US" dirty="0" err="1"/>
              <a:t>Masalah</a:t>
            </a:r>
            <a:r>
              <a:rPr lang="en-US" dirty="0"/>
              <a:t> </a:t>
            </a:r>
            <a:r>
              <a:rPr lang="en-US" dirty="0" err="1"/>
              <a:t>Publik</a:t>
            </a:r>
            <a:r>
              <a:rPr lang="en-US" dirty="0"/>
              <a:t> / </a:t>
            </a:r>
            <a:r>
              <a:rPr lang="en-US" dirty="0" err="1"/>
              <a:t>Masalah</a:t>
            </a:r>
            <a:r>
              <a:rPr lang="en-US" dirty="0"/>
              <a:t> </a:t>
            </a:r>
            <a:r>
              <a:rPr lang="en-US" dirty="0" err="1"/>
              <a:t>Kebijakan</a:t>
            </a:r>
            <a:r>
              <a:rPr lang="en-US" dirty="0"/>
              <a:t> / Policy Problem </a:t>
            </a:r>
            <a:endParaRPr lang="id-ID" dirty="0"/>
          </a:p>
        </p:txBody>
      </p:sp>
      <p:sp>
        <p:nvSpPr>
          <p:cNvPr id="3" name="Content Placeholder 2">
            <a:extLst>
              <a:ext uri="{FF2B5EF4-FFF2-40B4-BE49-F238E27FC236}">
                <a16:creationId xmlns:a16="http://schemas.microsoft.com/office/drawing/2014/main" id="{A6637410-B704-41D7-8B06-23DC2A072A69}"/>
              </a:ext>
            </a:extLst>
          </p:cNvPr>
          <p:cNvSpPr>
            <a:spLocks noGrp="1"/>
          </p:cNvSpPr>
          <p:nvPr>
            <p:ph idx="1"/>
          </p:nvPr>
        </p:nvSpPr>
        <p:spPr/>
        <p:txBody>
          <a:bodyPr/>
          <a:lstStyle/>
          <a:p>
            <a:pPr>
              <a:buFont typeface="Wingdings" panose="05000000000000000000" pitchFamily="2" charset="2"/>
              <a:buChar char="v"/>
            </a:pPr>
            <a:r>
              <a:rPr lang="en-US" dirty="0"/>
              <a:t>Tingkat </a:t>
            </a:r>
            <a:r>
              <a:rPr lang="en-US" dirty="0" err="1"/>
              <a:t>kesejahteraan</a:t>
            </a:r>
            <a:r>
              <a:rPr lang="en-US" dirty="0"/>
              <a:t> </a:t>
            </a:r>
            <a:r>
              <a:rPr lang="en-US" dirty="0" err="1"/>
              <a:t>masyarakat</a:t>
            </a:r>
            <a:r>
              <a:rPr lang="en-US" dirty="0"/>
              <a:t> </a:t>
            </a:r>
          </a:p>
          <a:p>
            <a:pPr>
              <a:buFont typeface="Wingdings" panose="05000000000000000000" pitchFamily="2" charset="2"/>
              <a:buChar char="v"/>
            </a:pPr>
            <a:r>
              <a:rPr lang="en-US" dirty="0" err="1"/>
              <a:t>Kualitas</a:t>
            </a:r>
            <a:r>
              <a:rPr lang="en-US" dirty="0"/>
              <a:t> Pendidikan (</a:t>
            </a:r>
            <a:r>
              <a:rPr lang="en-US" dirty="0" err="1"/>
              <a:t>mempengaruhi</a:t>
            </a:r>
            <a:r>
              <a:rPr lang="en-US" dirty="0"/>
              <a:t> </a:t>
            </a:r>
            <a:r>
              <a:rPr lang="en-US" dirty="0" err="1"/>
              <a:t>adanya</a:t>
            </a:r>
            <a:r>
              <a:rPr lang="en-US" dirty="0"/>
              <a:t> </a:t>
            </a:r>
            <a:r>
              <a:rPr lang="en-US" dirty="0" err="1"/>
              <a:t>pengambilan</a:t>
            </a:r>
            <a:r>
              <a:rPr lang="en-US" dirty="0"/>
              <a:t> </a:t>
            </a:r>
            <a:r>
              <a:rPr lang="en-US" dirty="0" err="1"/>
              <a:t>keputusan</a:t>
            </a:r>
            <a:r>
              <a:rPr lang="en-US" dirty="0"/>
              <a:t> yang </a:t>
            </a:r>
            <a:r>
              <a:rPr lang="en-US" dirty="0" err="1"/>
              <a:t>sesuai</a:t>
            </a:r>
            <a:r>
              <a:rPr lang="en-US" dirty="0"/>
              <a:t> </a:t>
            </a:r>
            <a:r>
              <a:rPr lang="en-US" dirty="0" err="1"/>
              <a:t>dengan</a:t>
            </a:r>
            <a:r>
              <a:rPr lang="en-US" dirty="0"/>
              <a:t> </a:t>
            </a:r>
            <a:r>
              <a:rPr lang="en-US" dirty="0" err="1"/>
              <a:t>kebutuhan</a:t>
            </a:r>
            <a:r>
              <a:rPr lang="en-US" dirty="0"/>
              <a:t>) </a:t>
            </a:r>
          </a:p>
          <a:p>
            <a:pPr>
              <a:buFont typeface="Wingdings" panose="05000000000000000000" pitchFamily="2" charset="2"/>
              <a:buChar char="v"/>
            </a:pPr>
            <a:r>
              <a:rPr lang="en-US" dirty="0" err="1"/>
              <a:t>Masalah</a:t>
            </a:r>
            <a:r>
              <a:rPr lang="en-US" dirty="0"/>
              <a:t> </a:t>
            </a:r>
            <a:r>
              <a:rPr lang="en-US" dirty="0" err="1"/>
              <a:t>ekonomi</a:t>
            </a:r>
            <a:r>
              <a:rPr lang="en-US" dirty="0"/>
              <a:t> </a:t>
            </a:r>
          </a:p>
          <a:p>
            <a:pPr>
              <a:buFont typeface="Wingdings" panose="05000000000000000000" pitchFamily="2" charset="2"/>
              <a:buChar char="v"/>
            </a:pPr>
            <a:r>
              <a:rPr lang="en-US" dirty="0" err="1"/>
              <a:t>Ketertiban</a:t>
            </a:r>
            <a:r>
              <a:rPr lang="en-US" dirty="0"/>
              <a:t> </a:t>
            </a:r>
            <a:r>
              <a:rPr lang="en-US" dirty="0" err="1"/>
              <a:t>umum</a:t>
            </a:r>
            <a:r>
              <a:rPr lang="en-US" dirty="0"/>
              <a:t> </a:t>
            </a:r>
          </a:p>
          <a:p>
            <a:pPr>
              <a:buFont typeface="Wingdings" panose="05000000000000000000" pitchFamily="2" charset="2"/>
              <a:buChar char="v"/>
            </a:pPr>
            <a:r>
              <a:rPr lang="en-US" dirty="0" err="1"/>
              <a:t>Masalah</a:t>
            </a:r>
            <a:r>
              <a:rPr lang="en-US" dirty="0"/>
              <a:t> social </a:t>
            </a:r>
          </a:p>
          <a:p>
            <a:pPr>
              <a:buFont typeface="Wingdings" panose="05000000000000000000" pitchFamily="2" charset="2"/>
              <a:buChar char="v"/>
            </a:pPr>
            <a:r>
              <a:rPr lang="en-US" dirty="0" err="1"/>
              <a:t>Pelayanan</a:t>
            </a:r>
            <a:r>
              <a:rPr lang="en-US" dirty="0"/>
              <a:t> </a:t>
            </a:r>
          </a:p>
          <a:p>
            <a:pPr>
              <a:buFont typeface="Wingdings" panose="05000000000000000000" pitchFamily="2" charset="2"/>
              <a:buChar char="v"/>
            </a:pPr>
            <a:r>
              <a:rPr lang="en-US" b="1" dirty="0" err="1"/>
              <a:t>Seberapa</a:t>
            </a:r>
            <a:r>
              <a:rPr lang="en-US" b="1" dirty="0"/>
              <a:t> </a:t>
            </a:r>
            <a:r>
              <a:rPr lang="en-US" b="1" dirty="0" err="1"/>
              <a:t>besar</a:t>
            </a:r>
            <a:r>
              <a:rPr lang="en-US" b="1" dirty="0"/>
              <a:t> </a:t>
            </a:r>
            <a:r>
              <a:rPr lang="en-US" b="1" dirty="0" err="1"/>
              <a:t>pengaruh</a:t>
            </a:r>
            <a:r>
              <a:rPr lang="en-US" b="1" dirty="0"/>
              <a:t> </a:t>
            </a:r>
            <a:r>
              <a:rPr lang="en-US" b="1" dirty="0" err="1"/>
              <a:t>masalah</a:t>
            </a:r>
            <a:r>
              <a:rPr lang="en-US" b="1" dirty="0"/>
              <a:t> / </a:t>
            </a:r>
            <a:r>
              <a:rPr lang="en-US" b="1" dirty="0" err="1"/>
              <a:t>persoalan</a:t>
            </a:r>
            <a:r>
              <a:rPr lang="en-US" b="1" dirty="0"/>
              <a:t> yang </a:t>
            </a:r>
            <a:r>
              <a:rPr lang="en-US" b="1" dirty="0" err="1"/>
              <a:t>ada</a:t>
            </a:r>
            <a:r>
              <a:rPr lang="en-US" b="1" dirty="0"/>
              <a:t> </a:t>
            </a:r>
            <a:r>
              <a:rPr lang="en-US" b="1" dirty="0" err="1"/>
              <a:t>dengan</a:t>
            </a:r>
            <a:r>
              <a:rPr lang="en-US" b="1" dirty="0"/>
              <a:t> </a:t>
            </a:r>
            <a:r>
              <a:rPr lang="en-US" b="1" dirty="0" err="1"/>
              <a:t>aspek</a:t>
            </a:r>
            <a:r>
              <a:rPr lang="en-US" b="1" dirty="0"/>
              <a:t> </a:t>
            </a:r>
            <a:r>
              <a:rPr lang="en-US" b="1" dirty="0" err="1"/>
              <a:t>bidang</a:t>
            </a:r>
            <a:r>
              <a:rPr lang="en-US" b="1" dirty="0"/>
              <a:t> lain. </a:t>
            </a:r>
          </a:p>
          <a:p>
            <a:pPr>
              <a:buFont typeface="Wingdings" panose="05000000000000000000" pitchFamily="2" charset="2"/>
              <a:buChar char="v"/>
            </a:pPr>
            <a:r>
              <a:rPr lang="en-US" b="1" dirty="0" err="1"/>
              <a:t>Dukungan</a:t>
            </a:r>
            <a:r>
              <a:rPr lang="en-US" b="1" dirty="0"/>
              <a:t> </a:t>
            </a:r>
            <a:r>
              <a:rPr lang="en-US" b="1" dirty="0" err="1"/>
              <a:t>Sumber</a:t>
            </a:r>
            <a:r>
              <a:rPr lang="en-US" b="1" dirty="0"/>
              <a:t> </a:t>
            </a:r>
            <a:r>
              <a:rPr lang="en-US" b="1" dirty="0" err="1"/>
              <a:t>daya</a:t>
            </a:r>
            <a:r>
              <a:rPr lang="en-US" b="1" dirty="0"/>
              <a:t> </a:t>
            </a:r>
          </a:p>
          <a:p>
            <a:pPr marL="0" indent="0">
              <a:buNone/>
            </a:pPr>
            <a:endParaRPr lang="en-US" b="1" dirty="0"/>
          </a:p>
          <a:p>
            <a:pPr>
              <a:buFont typeface="Wingdings" panose="05000000000000000000" pitchFamily="2" charset="2"/>
              <a:buChar char="v"/>
            </a:pPr>
            <a:endParaRPr lang="id-ID" dirty="0"/>
          </a:p>
        </p:txBody>
      </p:sp>
    </p:spTree>
    <p:extLst>
      <p:ext uri="{BB962C8B-B14F-4D97-AF65-F5344CB8AC3E}">
        <p14:creationId xmlns:p14="http://schemas.microsoft.com/office/powerpoint/2010/main" val="2220967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6D469-EA56-4668-8CB5-BC677E2731BD}"/>
              </a:ext>
            </a:extLst>
          </p:cNvPr>
          <p:cNvSpPr>
            <a:spLocks noGrp="1"/>
          </p:cNvSpPr>
          <p:nvPr>
            <p:ph type="title"/>
          </p:nvPr>
        </p:nvSpPr>
        <p:spPr/>
        <p:txBody>
          <a:bodyPr/>
          <a:lstStyle/>
          <a:p>
            <a:r>
              <a:rPr lang="en-US" dirty="0" err="1"/>
              <a:t>Apa</a:t>
            </a:r>
            <a:r>
              <a:rPr lang="en-US" dirty="0"/>
              <a:t> </a:t>
            </a:r>
            <a:r>
              <a:rPr lang="en-US" dirty="0" err="1"/>
              <a:t>itu</a:t>
            </a:r>
            <a:r>
              <a:rPr lang="en-US" dirty="0"/>
              <a:t> </a:t>
            </a:r>
            <a:r>
              <a:rPr lang="en-US" dirty="0" err="1"/>
              <a:t>Formulasi</a:t>
            </a:r>
            <a:r>
              <a:rPr lang="en-US" dirty="0"/>
              <a:t> ??</a:t>
            </a:r>
            <a:endParaRPr lang="id-ID" dirty="0"/>
          </a:p>
        </p:txBody>
      </p:sp>
      <p:sp>
        <p:nvSpPr>
          <p:cNvPr id="3" name="Content Placeholder 2">
            <a:extLst>
              <a:ext uri="{FF2B5EF4-FFF2-40B4-BE49-F238E27FC236}">
                <a16:creationId xmlns:a16="http://schemas.microsoft.com/office/drawing/2014/main" id="{5B6D713E-9D63-4611-8CAD-84630D419509}"/>
              </a:ext>
            </a:extLst>
          </p:cNvPr>
          <p:cNvSpPr>
            <a:spLocks noGrp="1"/>
          </p:cNvSpPr>
          <p:nvPr>
            <p:ph idx="1"/>
          </p:nvPr>
        </p:nvSpPr>
        <p:spPr/>
        <p:txBody>
          <a:bodyPr>
            <a:normAutofit/>
          </a:bodyPr>
          <a:lstStyle/>
          <a:p>
            <a:pPr algn="just">
              <a:lnSpc>
                <a:spcPct val="150000"/>
              </a:lnSpc>
            </a:pPr>
            <a:r>
              <a:rPr lang="en-US" sz="2400" dirty="0" err="1">
                <a:latin typeface="Gadugi" panose="020B0502040204020203" pitchFamily="34" charset="0"/>
                <a:ea typeface="Gadugi" panose="020B0502040204020203" pitchFamily="34" charset="0"/>
              </a:rPr>
              <a:t>Perumusan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suatu</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masalah</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kebijakan</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bertujuan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untuk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menciptakan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suatu</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aturan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kebijakan</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baik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tanggung</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jawab</a:t>
            </a:r>
            <a:r>
              <a:rPr lang="en-US" sz="2400" dirty="0">
                <a:latin typeface="Gadugi" panose="020B0502040204020203" pitchFamily="34" charset="0"/>
                <a:ea typeface="Gadugi" panose="020B0502040204020203" pitchFamily="34" charset="0"/>
              </a:rPr>
              <a:t> dan </a:t>
            </a:r>
            <a:r>
              <a:rPr lang="en-US" sz="2400" dirty="0" err="1">
                <a:latin typeface="Gadugi" panose="020B0502040204020203" pitchFamily="34" charset="0"/>
                <a:ea typeface="Gadugi" panose="020B0502040204020203" pitchFamily="34" charset="0"/>
              </a:rPr>
              <a:t>menciptakan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suatu</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kondisi</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kesejahteraan</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dikehendaki</a:t>
            </a:r>
            <a:r>
              <a:rPr lang="en-US" sz="2400" dirty="0">
                <a:latin typeface="Gadugi" panose="020B0502040204020203" pitchFamily="34" charset="0"/>
                <a:ea typeface="Gadugi" panose="020B0502040204020203" pitchFamily="34" charset="0"/>
              </a:rPr>
              <a:t>. </a:t>
            </a:r>
          </a:p>
          <a:p>
            <a:pPr algn="just">
              <a:lnSpc>
                <a:spcPct val="150000"/>
              </a:lnSpc>
            </a:pPr>
            <a:r>
              <a:rPr lang="en-US" sz="2400" dirty="0" err="1">
                <a:latin typeface="Gadugi" panose="020B0502040204020203" pitchFamily="34" charset="0"/>
                <a:ea typeface="Gadugi" panose="020B0502040204020203" pitchFamily="34" charset="0"/>
              </a:rPr>
              <a:t>Mengapa</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formulasi</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kebijakan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menjadi</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penting</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untuk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dilakukan</a:t>
            </a:r>
            <a:r>
              <a:rPr lang="en-US" sz="2400" dirty="0">
                <a:latin typeface="Gadugi" panose="020B0502040204020203" pitchFamily="34" charset="0"/>
                <a:ea typeface="Gadugi" panose="020B0502040204020203" pitchFamily="34" charset="0"/>
              </a:rPr>
              <a:t> ??</a:t>
            </a:r>
            <a:endParaRPr lang="id-ID" sz="24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58541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43168F-2A36-4E76-8068-FB52F6756610}"/>
              </a:ext>
            </a:extLst>
          </p:cNvPr>
          <p:cNvSpPr>
            <a:spLocks noGrp="1"/>
          </p:cNvSpPr>
          <p:nvPr>
            <p:ph idx="1"/>
          </p:nvPr>
        </p:nvSpPr>
        <p:spPr>
          <a:xfrm>
            <a:off x="2589212" y="1020417"/>
            <a:ext cx="8915400" cy="4890805"/>
          </a:xfrm>
        </p:spPr>
        <p:txBody>
          <a:bodyPr>
            <a:normAutofit lnSpcReduction="10000"/>
          </a:bodyPr>
          <a:lstStyle/>
          <a:p>
            <a:pPr algn="just">
              <a:lnSpc>
                <a:spcPct val="150000"/>
              </a:lnSpc>
              <a:buFont typeface="Wingdings" panose="05000000000000000000" pitchFamily="2" charset="2"/>
              <a:buChar char="v"/>
            </a:pPr>
            <a:r>
              <a:rPr lang="en-US" sz="2400" dirty="0">
                <a:latin typeface="Gadugi" panose="020B0502040204020203" pitchFamily="34" charset="0"/>
                <a:ea typeface="Gadugi" panose="020B0502040204020203" pitchFamily="34" charset="0"/>
              </a:rPr>
              <a:t>Banyak </a:t>
            </a:r>
            <a:r>
              <a:rPr lang="en-US" sz="2400" dirty="0" err="1">
                <a:latin typeface="Gadugi" panose="020B0502040204020203" pitchFamily="34" charset="0"/>
                <a:ea typeface="Gadugi" panose="020B0502040204020203" pitchFamily="34" charset="0"/>
              </a:rPr>
              <a:t>kebijakan</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diambil</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karena</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kurangnya</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identifikasi</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masalah</a:t>
            </a:r>
            <a:r>
              <a:rPr lang="en-US" sz="2400" dirty="0">
                <a:latin typeface="Gadugi" panose="020B0502040204020203" pitchFamily="34" charset="0"/>
                <a:ea typeface="Gadugi" panose="020B0502040204020203" pitchFamily="34" charset="0"/>
              </a:rPr>
              <a:t> , </a:t>
            </a:r>
            <a:r>
              <a:rPr lang="en-US" sz="2400" dirty="0" err="1">
                <a:latin typeface="Gadugi" panose="020B0502040204020203" pitchFamily="34" charset="0"/>
                <a:ea typeface="Gadugi" panose="020B0502040204020203" pitchFamily="34" charset="0"/>
              </a:rPr>
              <a:t>dampaknya</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kebijakan</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tidak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menyelesaikan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masalah</a:t>
            </a:r>
            <a:r>
              <a:rPr lang="en-US" sz="2400" dirty="0">
                <a:latin typeface="Gadugi" panose="020B0502040204020203" pitchFamily="34" charset="0"/>
                <a:ea typeface="Gadugi" panose="020B0502040204020203" pitchFamily="34" charset="0"/>
              </a:rPr>
              <a:t> yang </a:t>
            </a:r>
            <a:r>
              <a:rPr lang="en-US" sz="2400" dirty="0" err="1">
                <a:latin typeface="Gadugi" panose="020B0502040204020203" pitchFamily="34" charset="0"/>
                <a:ea typeface="Gadugi" panose="020B0502040204020203" pitchFamily="34" charset="0"/>
              </a:rPr>
              <a:t>ada</a:t>
            </a:r>
            <a:r>
              <a:rPr lang="en-US" sz="2400" dirty="0">
                <a:latin typeface="Gadugi" panose="020B0502040204020203" pitchFamily="34" charset="0"/>
                <a:ea typeface="Gadugi" panose="020B0502040204020203" pitchFamily="34" charset="0"/>
              </a:rPr>
              <a:t>. </a:t>
            </a:r>
          </a:p>
          <a:p>
            <a:pPr marL="0" indent="0" algn="just">
              <a:lnSpc>
                <a:spcPct val="150000"/>
              </a:lnSpc>
              <a:buNone/>
            </a:pPr>
            <a:r>
              <a:rPr lang="en-US" sz="2400" dirty="0" err="1">
                <a:latin typeface="Gadugi" panose="020B0502040204020203" pitchFamily="34" charset="0"/>
                <a:ea typeface="Gadugi" panose="020B0502040204020203" pitchFamily="34" charset="0"/>
              </a:rPr>
              <a:t>Contoh</a:t>
            </a:r>
            <a:r>
              <a:rPr lang="en-US" sz="2400" dirty="0">
                <a:latin typeface="Gadugi" panose="020B0502040204020203" pitchFamily="34" charset="0"/>
                <a:ea typeface="Gadugi" panose="020B0502040204020203" pitchFamily="34" charset="0"/>
              </a:rPr>
              <a:t> : </a:t>
            </a:r>
            <a:r>
              <a:rPr lang="en-US" sz="2400" dirty="0" err="1">
                <a:latin typeface="Gadugi" panose="020B0502040204020203" pitchFamily="34" charset="0"/>
                <a:ea typeface="Gadugi" panose="020B0502040204020203" pitchFamily="34" charset="0"/>
              </a:rPr>
              <a:t>pembuatan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taman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kuliner</a:t>
            </a:r>
            <a:r>
              <a:rPr lang="en-US" sz="2400" dirty="0">
                <a:latin typeface="Gadugi" panose="020B0502040204020203" pitchFamily="34" charset="0"/>
                <a:ea typeface="Gadugi" panose="020B0502040204020203" pitchFamily="34" charset="0"/>
              </a:rPr>
              <a:t> di </a:t>
            </a:r>
            <a:r>
              <a:rPr lang="en-US" sz="2400" dirty="0" err="1">
                <a:latin typeface="Gadugi" panose="020B0502040204020203" pitchFamily="34" charset="0"/>
                <a:ea typeface="Gadugi" panose="020B0502040204020203" pitchFamily="34" charset="0"/>
              </a:rPr>
              <a:t>jogja</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pembangunan</a:t>
            </a:r>
            <a:r>
              <a:rPr lang="en-US" sz="2400" dirty="0">
                <a:latin typeface="Gadugi" panose="020B0502040204020203" pitchFamily="34" charset="0"/>
                <a:ea typeface="Gadugi" panose="020B0502040204020203" pitchFamily="34" charset="0"/>
              </a:rPr>
              <a:t> XT </a:t>
            </a:r>
            <a:r>
              <a:rPr lang="en-US" sz="2400" dirty="0" err="1">
                <a:latin typeface="Gadugi" panose="020B0502040204020203" pitchFamily="34" charset="0"/>
                <a:ea typeface="Gadugi" panose="020B0502040204020203" pitchFamily="34" charset="0"/>
              </a:rPr>
              <a:t>Quare</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dll</a:t>
            </a:r>
            <a:r>
              <a:rPr lang="en-US" sz="2400" dirty="0">
                <a:latin typeface="Gadugi" panose="020B0502040204020203" pitchFamily="34" charset="0"/>
                <a:ea typeface="Gadugi" panose="020B0502040204020203" pitchFamily="34" charset="0"/>
              </a:rPr>
              <a:t> </a:t>
            </a:r>
            <a:r>
              <a:rPr lang="en-US" sz="2400" b="1" dirty="0">
                <a:latin typeface="Gadugi" panose="020B0502040204020203" pitchFamily="34" charset="0"/>
                <a:ea typeface="Gadugi" panose="020B0502040204020203" pitchFamily="34" charset="0"/>
              </a:rPr>
              <a:t>(</a:t>
            </a:r>
            <a:r>
              <a:rPr lang="en-US" sz="2400" b="1" dirty="0" err="1">
                <a:latin typeface="Gadugi" panose="020B0502040204020203" pitchFamily="34" charset="0"/>
                <a:ea typeface="Gadugi" panose="020B0502040204020203" pitchFamily="34" charset="0"/>
              </a:rPr>
              <a:t>cantumkan</a:t>
            </a:r>
            <a:r>
              <a:rPr lang="en-US" sz="2400" b="1" dirty="0">
                <a:latin typeface="Gadugi" panose="020B0502040204020203" pitchFamily="34" charset="0"/>
                <a:ea typeface="Gadugi" panose="020B0502040204020203" pitchFamily="34" charset="0"/>
              </a:rPr>
              <a:t> </a:t>
            </a:r>
            <a:r>
              <a:rPr lang="en-US" sz="2400" b="1" dirty="0" err="1">
                <a:latin typeface="Gadugi" panose="020B0502040204020203" pitchFamily="34" charset="0"/>
                <a:ea typeface="Gadugi" panose="020B0502040204020203" pitchFamily="34" charset="0"/>
              </a:rPr>
              <a:t>beberapa</a:t>
            </a:r>
            <a:r>
              <a:rPr lang="en-US" sz="2400" b="1" dirty="0">
                <a:latin typeface="Gadugi" panose="020B0502040204020203" pitchFamily="34" charset="0"/>
                <a:ea typeface="Gadugi" panose="020B0502040204020203" pitchFamily="34" charset="0"/>
              </a:rPr>
              <a:t> </a:t>
            </a:r>
            <a:r>
              <a:rPr lang="en-US" sz="2400" b="1" dirty="0" err="1">
                <a:latin typeface="Gadugi" panose="020B0502040204020203" pitchFamily="34" charset="0"/>
                <a:ea typeface="Gadugi" panose="020B0502040204020203" pitchFamily="34" charset="0"/>
              </a:rPr>
              <a:t>contoh</a:t>
            </a:r>
            <a:r>
              <a:rPr lang="en-US" sz="2400" b="1" dirty="0">
                <a:latin typeface="Gadugi" panose="020B0502040204020203" pitchFamily="34" charset="0"/>
                <a:ea typeface="Gadugi" panose="020B0502040204020203" pitchFamily="34" charset="0"/>
              </a:rPr>
              <a:t> dan </a:t>
            </a:r>
            <a:r>
              <a:rPr lang="en-US" sz="2400" b="1" dirty="0" err="1">
                <a:latin typeface="Gadugi" panose="020B0502040204020203" pitchFamily="34" charset="0"/>
                <a:ea typeface="Gadugi" panose="020B0502040204020203" pitchFamily="34" charset="0"/>
              </a:rPr>
              <a:t>analisis</a:t>
            </a:r>
            <a:r>
              <a:rPr lang="en-US" sz="2400" b="1" dirty="0">
                <a:latin typeface="Gadugi" panose="020B0502040204020203" pitchFamily="34" charset="0"/>
                <a:ea typeface="Gadugi" panose="020B0502040204020203" pitchFamily="34" charset="0"/>
              </a:rPr>
              <a:t>) </a:t>
            </a:r>
          </a:p>
          <a:p>
            <a:pPr algn="just">
              <a:lnSpc>
                <a:spcPct val="150000"/>
              </a:lnSpc>
              <a:buFont typeface="Wingdings" panose="05000000000000000000" pitchFamily="2" charset="2"/>
              <a:buChar char="v"/>
            </a:pPr>
            <a:r>
              <a:rPr lang="en-US" sz="2400" dirty="0" err="1">
                <a:latin typeface="Gadugi" panose="020B0502040204020203" pitchFamily="34" charset="0"/>
                <a:ea typeface="Gadugi" panose="020B0502040204020203" pitchFamily="34" charset="0"/>
              </a:rPr>
              <a:t>Pemborosan</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anggaran</a:t>
            </a:r>
            <a:r>
              <a:rPr lang="en-US" sz="2400" dirty="0">
                <a:latin typeface="Gadugi" panose="020B0502040204020203" pitchFamily="34" charset="0"/>
                <a:ea typeface="Gadugi" panose="020B0502040204020203" pitchFamily="34" charset="0"/>
              </a:rPr>
              <a:t> </a:t>
            </a:r>
          </a:p>
          <a:p>
            <a:pPr algn="just">
              <a:lnSpc>
                <a:spcPct val="150000"/>
              </a:lnSpc>
              <a:buFont typeface="Wingdings" panose="05000000000000000000" pitchFamily="2" charset="2"/>
              <a:buChar char="v"/>
            </a:pPr>
            <a:r>
              <a:rPr lang="en-US" sz="2400" dirty="0" err="1">
                <a:latin typeface="Gadugi" panose="020B0502040204020203" pitchFamily="34" charset="0"/>
                <a:ea typeface="Gadugi" panose="020B0502040204020203" pitchFamily="34" charset="0"/>
              </a:rPr>
              <a:t>Tidak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tepat</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sasaran</a:t>
            </a:r>
            <a:r>
              <a:rPr lang="en-US" sz="2400" dirty="0">
                <a:latin typeface="Gadugi" panose="020B0502040204020203" pitchFamily="34" charset="0"/>
                <a:ea typeface="Gadugi" panose="020B0502040204020203" pitchFamily="34" charset="0"/>
              </a:rPr>
              <a:t> </a:t>
            </a:r>
          </a:p>
          <a:p>
            <a:pPr algn="just">
              <a:lnSpc>
                <a:spcPct val="150000"/>
              </a:lnSpc>
              <a:buFont typeface="Wingdings" panose="05000000000000000000" pitchFamily="2" charset="2"/>
              <a:buChar char="v"/>
            </a:pPr>
            <a:r>
              <a:rPr lang="en-US" sz="2400" dirty="0" err="1">
                <a:latin typeface="Gadugi" panose="020B0502040204020203" pitchFamily="34" charset="0"/>
                <a:ea typeface="Gadugi" panose="020B0502040204020203" pitchFamily="34" charset="0"/>
              </a:rPr>
              <a:t>Tidak</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dapat</a:t>
            </a:r>
            <a:r>
              <a:rPr lang="en-US" sz="2400" dirty="0">
                <a:latin typeface="Gadugi" panose="020B0502040204020203" pitchFamily="34" charset="0"/>
                <a:ea typeface="Gadugi" panose="020B0502040204020203" pitchFamily="34" charset="0"/>
              </a:rPr>
              <a:t> </a:t>
            </a:r>
            <a:r>
              <a:rPr lang="en-US" sz="2400" dirty="0" err="1">
                <a:latin typeface="Gadugi" panose="020B0502040204020203" pitchFamily="34" charset="0"/>
                <a:ea typeface="Gadugi" panose="020B0502040204020203" pitchFamily="34" charset="0"/>
              </a:rPr>
              <a:t>dipertanggungjawabkan</a:t>
            </a:r>
            <a:r>
              <a:rPr lang="en-US" sz="2400" dirty="0">
                <a:latin typeface="Gadugi" panose="020B0502040204020203" pitchFamily="34" charset="0"/>
                <a:ea typeface="Gadugi" panose="020B0502040204020203" pitchFamily="34" charset="0"/>
              </a:rPr>
              <a:t> </a:t>
            </a:r>
            <a:endParaRPr lang="id-ID" sz="24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946573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46846D-BCB6-47BD-AC7A-C0BA7CBA1142}"/>
              </a:ext>
            </a:extLst>
          </p:cNvPr>
          <p:cNvSpPr>
            <a:spLocks noGrp="1"/>
          </p:cNvSpPr>
          <p:nvPr>
            <p:ph idx="1"/>
          </p:nvPr>
        </p:nvSpPr>
        <p:spPr>
          <a:xfrm>
            <a:off x="2522951" y="1540189"/>
            <a:ext cx="8915400" cy="3777622"/>
          </a:xfrm>
        </p:spPr>
        <p:txBody>
          <a:bodyPr>
            <a:normAutofit/>
          </a:bodyPr>
          <a:lstStyle/>
          <a:p>
            <a:pPr marL="0" indent="0" algn="ctr">
              <a:buNone/>
            </a:pPr>
            <a:r>
              <a:rPr lang="en-US" sz="4000" b="1" dirty="0">
                <a:latin typeface="Gadugi" panose="020B0502040204020203" pitchFamily="34" charset="0"/>
                <a:ea typeface="Gadugi" panose="020B0502040204020203" pitchFamily="34" charset="0"/>
              </a:rPr>
              <a:t>APA YANG DILAKUKAN AGAR SUATU KEBIJAKAN ITU DAPAT BERJALAN DENGAN BAIK ??</a:t>
            </a:r>
            <a:endParaRPr lang="id-ID" sz="4000" b="1"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74106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DD4B2B2-430D-482D-A1EA-C7B75C9D8905}"/>
              </a:ext>
            </a:extLst>
          </p:cNvPr>
          <p:cNvPicPr>
            <a:picLocks noChangeAspect="1"/>
          </p:cNvPicPr>
          <p:nvPr/>
        </p:nvPicPr>
        <p:blipFill>
          <a:blip r:embed="rId2"/>
          <a:stretch>
            <a:fillRect/>
          </a:stretch>
        </p:blipFill>
        <p:spPr>
          <a:xfrm>
            <a:off x="2814637" y="689115"/>
            <a:ext cx="7455798" cy="5870712"/>
          </a:xfrm>
          <a:prstGeom prst="rect">
            <a:avLst/>
          </a:prstGeom>
        </p:spPr>
      </p:pic>
    </p:spTree>
    <p:extLst>
      <p:ext uri="{BB962C8B-B14F-4D97-AF65-F5344CB8AC3E}">
        <p14:creationId xmlns:p14="http://schemas.microsoft.com/office/powerpoint/2010/main" val="432286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5F4B2-421C-4D78-A291-97B33DA196EB}"/>
              </a:ext>
            </a:extLst>
          </p:cNvPr>
          <p:cNvSpPr>
            <a:spLocks noGrp="1"/>
          </p:cNvSpPr>
          <p:nvPr>
            <p:ph type="title"/>
          </p:nvPr>
        </p:nvSpPr>
        <p:spPr/>
        <p:txBody>
          <a:bodyPr/>
          <a:lstStyle/>
          <a:p>
            <a:r>
              <a:rPr lang="en-US" b="1" dirty="0">
                <a:latin typeface="Gadugi" panose="020B0502040204020203" pitchFamily="34" charset="0"/>
                <a:ea typeface="Gadugi" panose="020B0502040204020203" pitchFamily="34" charset="0"/>
              </a:rPr>
              <a:t>IDENTIFIKASI MASALAH </a:t>
            </a:r>
            <a:endParaRPr lang="id-ID" b="1" dirty="0">
              <a:latin typeface="Gadugi" panose="020B0502040204020203" pitchFamily="34" charset="0"/>
              <a:ea typeface="Gadugi" panose="020B0502040204020203" pitchFamily="34" charset="0"/>
            </a:endParaRPr>
          </a:p>
        </p:txBody>
      </p:sp>
      <p:sp>
        <p:nvSpPr>
          <p:cNvPr id="3" name="Content Placeholder 2">
            <a:extLst>
              <a:ext uri="{FF2B5EF4-FFF2-40B4-BE49-F238E27FC236}">
                <a16:creationId xmlns:a16="http://schemas.microsoft.com/office/drawing/2014/main" id="{EDADE1DC-A922-4D7F-90E3-551225A5271E}"/>
              </a:ext>
            </a:extLst>
          </p:cNvPr>
          <p:cNvSpPr>
            <a:spLocks noGrp="1"/>
          </p:cNvSpPr>
          <p:nvPr>
            <p:ph idx="1"/>
          </p:nvPr>
        </p:nvSpPr>
        <p:spPr/>
        <p:txBody>
          <a:bodyPr>
            <a:normAutofit fontScale="92500" lnSpcReduction="10000"/>
          </a:bodyPr>
          <a:lstStyle/>
          <a:p>
            <a:pPr algn="just">
              <a:lnSpc>
                <a:spcPct val="150000"/>
              </a:lnSpc>
            </a:pPr>
            <a:r>
              <a:rPr lang="en-US" sz="2800" dirty="0" err="1">
                <a:latin typeface="Gadugi" panose="020B0502040204020203" pitchFamily="34" charset="0"/>
                <a:ea typeface="Gadugi" panose="020B0502040204020203" pitchFamily="34" charset="0"/>
              </a:rPr>
              <a:t>Melakukan</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identifikasi</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terhadap</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suatu</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masalah</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didasarkan</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atas</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berbagai</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aspek</a:t>
            </a:r>
            <a:r>
              <a:rPr lang="en-US" sz="2800" dirty="0">
                <a:latin typeface="Gadugi" panose="020B0502040204020203" pitchFamily="34" charset="0"/>
                <a:ea typeface="Gadugi" panose="020B0502040204020203" pitchFamily="34" charset="0"/>
              </a:rPr>
              <a:t> yang </a:t>
            </a:r>
            <a:r>
              <a:rPr lang="en-US" sz="2800" dirty="0" err="1">
                <a:latin typeface="Gadugi" panose="020B0502040204020203" pitchFamily="34" charset="0"/>
                <a:ea typeface="Gadugi" panose="020B0502040204020203" pitchFamily="34" charset="0"/>
              </a:rPr>
              <a:t>berpengaruh</a:t>
            </a:r>
            <a:r>
              <a:rPr lang="en-US" sz="2800" dirty="0">
                <a:latin typeface="Gadugi" panose="020B0502040204020203" pitchFamily="34" charset="0"/>
                <a:ea typeface="Gadugi" panose="020B0502040204020203" pitchFamily="34" charset="0"/>
              </a:rPr>
              <a:t> dan </a:t>
            </a:r>
            <a:r>
              <a:rPr lang="en-US" sz="2800" dirty="0" err="1">
                <a:latin typeface="Gadugi" panose="020B0502040204020203" pitchFamily="34" charset="0"/>
                <a:ea typeface="Gadugi" panose="020B0502040204020203" pitchFamily="34" charset="0"/>
              </a:rPr>
              <a:t>berkaitan</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dengan</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persoalan</a:t>
            </a:r>
            <a:r>
              <a:rPr lang="en-US" sz="2800" dirty="0">
                <a:latin typeface="Gadugi" panose="020B0502040204020203" pitchFamily="34" charset="0"/>
                <a:ea typeface="Gadugi" panose="020B0502040204020203" pitchFamily="34" charset="0"/>
              </a:rPr>
              <a:t> yang </a:t>
            </a:r>
            <a:r>
              <a:rPr lang="en-US" sz="2800" dirty="0" err="1">
                <a:latin typeface="Gadugi" panose="020B0502040204020203" pitchFamily="34" charset="0"/>
                <a:ea typeface="Gadugi" panose="020B0502040204020203" pitchFamily="34" charset="0"/>
              </a:rPr>
              <a:t>ada</a:t>
            </a:r>
            <a:r>
              <a:rPr lang="en-US" sz="2800" dirty="0">
                <a:latin typeface="Gadugi" panose="020B0502040204020203" pitchFamily="34" charset="0"/>
                <a:ea typeface="Gadugi" panose="020B0502040204020203" pitchFamily="34" charset="0"/>
              </a:rPr>
              <a:t> </a:t>
            </a:r>
          </a:p>
          <a:p>
            <a:pPr algn="just">
              <a:lnSpc>
                <a:spcPct val="150000"/>
              </a:lnSpc>
            </a:pPr>
            <a:r>
              <a:rPr lang="en-US" sz="2800" dirty="0">
                <a:latin typeface="Gadugi" panose="020B0502040204020203" pitchFamily="34" charset="0"/>
                <a:ea typeface="Gadugi" panose="020B0502040204020203" pitchFamily="34" charset="0"/>
              </a:rPr>
              <a:t>Dari </a:t>
            </a:r>
            <a:r>
              <a:rPr lang="en-US" sz="2800" dirty="0" err="1">
                <a:latin typeface="Gadugi" panose="020B0502040204020203" pitchFamily="34" charset="0"/>
                <a:ea typeface="Gadugi" panose="020B0502040204020203" pitchFamily="34" charset="0"/>
              </a:rPr>
              <a:t>masalah</a:t>
            </a:r>
            <a:r>
              <a:rPr lang="en-US" sz="2800" dirty="0">
                <a:latin typeface="Gadugi" panose="020B0502040204020203" pitchFamily="34" charset="0"/>
                <a:ea typeface="Gadugi" panose="020B0502040204020203" pitchFamily="34" charset="0"/>
              </a:rPr>
              <a:t> yang </a:t>
            </a:r>
            <a:r>
              <a:rPr lang="en-US" sz="2800" dirty="0" err="1">
                <a:latin typeface="Gadugi" panose="020B0502040204020203" pitchFamily="34" charset="0"/>
                <a:ea typeface="Gadugi" panose="020B0502040204020203" pitchFamily="34" charset="0"/>
              </a:rPr>
              <a:t>telah</a:t>
            </a:r>
            <a:r>
              <a:rPr lang="en-US" sz="2800" dirty="0">
                <a:latin typeface="Gadugi" panose="020B0502040204020203" pitchFamily="34" charset="0"/>
                <a:ea typeface="Gadugi" panose="020B0502040204020203" pitchFamily="34" charset="0"/>
              </a:rPr>
              <a:t> di </a:t>
            </a:r>
            <a:r>
              <a:rPr lang="en-US" sz="2800" dirty="0" err="1">
                <a:latin typeface="Gadugi" panose="020B0502040204020203" pitchFamily="34" charset="0"/>
                <a:ea typeface="Gadugi" panose="020B0502040204020203" pitchFamily="34" charset="0"/>
              </a:rPr>
              <a:t>identifikasi</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selanjutnya</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dibuat</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suatu</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rumusan</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masalah</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untuk</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memperjelas</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persoalan</a:t>
            </a:r>
            <a:r>
              <a:rPr lang="en-US" sz="2800" dirty="0">
                <a:latin typeface="Gadugi" panose="020B0502040204020203" pitchFamily="34" charset="0"/>
                <a:ea typeface="Gadugi" panose="020B0502040204020203" pitchFamily="34" charset="0"/>
              </a:rPr>
              <a:t> yang </a:t>
            </a:r>
            <a:r>
              <a:rPr lang="en-US" sz="2800" dirty="0" err="1">
                <a:latin typeface="Gadugi" panose="020B0502040204020203" pitchFamily="34" charset="0"/>
                <a:ea typeface="Gadugi" panose="020B0502040204020203" pitchFamily="34" charset="0"/>
              </a:rPr>
              <a:t>ingin</a:t>
            </a:r>
            <a:r>
              <a:rPr lang="en-US" sz="2800" dirty="0">
                <a:latin typeface="Gadugi" panose="020B0502040204020203" pitchFamily="34" charset="0"/>
                <a:ea typeface="Gadugi" panose="020B0502040204020203" pitchFamily="34" charset="0"/>
              </a:rPr>
              <a:t> </a:t>
            </a:r>
            <a:r>
              <a:rPr lang="en-US" sz="2800" dirty="0" err="1">
                <a:latin typeface="Gadugi" panose="020B0502040204020203" pitchFamily="34" charset="0"/>
                <a:ea typeface="Gadugi" panose="020B0502040204020203" pitchFamily="34" charset="0"/>
              </a:rPr>
              <a:t>diselesaikan</a:t>
            </a:r>
            <a:r>
              <a:rPr lang="en-US" sz="2800" dirty="0">
                <a:latin typeface="Gadugi" panose="020B0502040204020203" pitchFamily="34" charset="0"/>
                <a:ea typeface="Gadugi" panose="020B0502040204020203" pitchFamily="34" charset="0"/>
              </a:rPr>
              <a:t>. </a:t>
            </a:r>
          </a:p>
          <a:p>
            <a:pPr algn="just">
              <a:lnSpc>
                <a:spcPct val="150000"/>
              </a:lnSpc>
            </a:pPr>
            <a:endParaRPr lang="id-ID" sz="28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127575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4E6E6-3483-4FBD-B157-B767CAB1267B}"/>
              </a:ext>
            </a:extLst>
          </p:cNvPr>
          <p:cNvSpPr>
            <a:spLocks noGrp="1"/>
          </p:cNvSpPr>
          <p:nvPr>
            <p:ph type="title"/>
          </p:nvPr>
        </p:nvSpPr>
        <p:spPr/>
        <p:txBody>
          <a:bodyPr/>
          <a:lstStyle/>
          <a:p>
            <a:r>
              <a:rPr lang="en-US" b="1" dirty="0" err="1"/>
              <a:t>Lanjutan</a:t>
            </a:r>
            <a:r>
              <a:rPr lang="en-US" b="1" dirty="0"/>
              <a:t> </a:t>
            </a:r>
            <a:endParaRPr lang="id-ID" b="1" dirty="0"/>
          </a:p>
        </p:txBody>
      </p:sp>
      <p:sp>
        <p:nvSpPr>
          <p:cNvPr id="3" name="Content Placeholder 2">
            <a:extLst>
              <a:ext uri="{FF2B5EF4-FFF2-40B4-BE49-F238E27FC236}">
                <a16:creationId xmlns:a16="http://schemas.microsoft.com/office/drawing/2014/main" id="{021A9B9D-C0C0-47C8-9F7D-B0558475200F}"/>
              </a:ext>
            </a:extLst>
          </p:cNvPr>
          <p:cNvSpPr>
            <a:spLocks noGrp="1"/>
          </p:cNvSpPr>
          <p:nvPr>
            <p:ph idx="1"/>
          </p:nvPr>
        </p:nvSpPr>
        <p:spPr/>
        <p:txBody>
          <a:bodyPr>
            <a:normAutofit/>
          </a:bodyPr>
          <a:lstStyle/>
          <a:p>
            <a:pPr marL="0" indent="0" algn="just">
              <a:lnSpc>
                <a:spcPct val="150000"/>
              </a:lnSpc>
              <a:buNone/>
              <a:defRPr/>
            </a:pPr>
            <a:r>
              <a:rPr lang="en-US" sz="2000" dirty="0">
                <a:solidFill>
                  <a:schemeClr val="tx2"/>
                </a:solidFill>
                <a:latin typeface="Gadugi" panose="020B0502040204020203" pitchFamily="34" charset="0"/>
                <a:ea typeface="Gadugi" panose="020B0502040204020203" pitchFamily="34" charset="0"/>
              </a:rPr>
              <a:t>“KEBERHASILAN DALAM MEMECAHKAN SUATU MASALAH MEMERLUKAN PENEMUAN SOLUSI YANG TEPAT TERHADAP MASALAH YANG JUGA TEPAT. KITA LEBIH SERING GAGAL KARENA KITA MEMECAHKAN SUATU MASALAH YANG SALAH DARIPADA MENEMUKAN SOLUSI YANG SALAH TERHADAP MASALAH YANG TEPAT” RUSSELL L. ACKOFF, REDESIGNING THE FUTURE: A SYSTEMS APPROACH TO SOCIETAL PROBLEMS (1974)</a:t>
            </a:r>
          </a:p>
          <a:p>
            <a:pPr marL="0" indent="0">
              <a:lnSpc>
                <a:spcPct val="150000"/>
              </a:lnSpc>
              <a:buNone/>
            </a:pPr>
            <a:endParaRPr lang="id-ID" sz="2000" dirty="0">
              <a:latin typeface="Gadugi" panose="020B0502040204020203" pitchFamily="34" charset="0"/>
              <a:ea typeface="Gadugi" panose="020B0502040204020203" pitchFamily="34" charset="0"/>
            </a:endParaRPr>
          </a:p>
        </p:txBody>
      </p:sp>
    </p:spTree>
    <p:extLst>
      <p:ext uri="{BB962C8B-B14F-4D97-AF65-F5344CB8AC3E}">
        <p14:creationId xmlns:p14="http://schemas.microsoft.com/office/powerpoint/2010/main" val="20371521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104</TotalTime>
  <Words>719</Words>
  <Application>Microsoft Office PowerPoint</Application>
  <PresentationFormat>Widescreen</PresentationFormat>
  <Paragraphs>76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Century Gothic</vt:lpstr>
      <vt:lpstr>Gadugi</vt:lpstr>
      <vt:lpstr>Times New Roman</vt:lpstr>
      <vt:lpstr>Wingdings</vt:lpstr>
      <vt:lpstr>Wingdings 3</vt:lpstr>
      <vt:lpstr>Wisp</vt:lpstr>
      <vt:lpstr>Pengantar Formulasi Kebijakan </vt:lpstr>
      <vt:lpstr>PowerPoint Presentation</vt:lpstr>
      <vt:lpstr>Masalah Publik / Masalah Kebijakan / Policy Problem </vt:lpstr>
      <vt:lpstr>Apa itu Formulasi ??</vt:lpstr>
      <vt:lpstr>PowerPoint Presentation</vt:lpstr>
      <vt:lpstr>PowerPoint Presentation</vt:lpstr>
      <vt:lpstr>PowerPoint Presentation</vt:lpstr>
      <vt:lpstr>IDENTIFIKASI MASALAH </vt:lpstr>
      <vt:lpstr>Lanjutan </vt:lpstr>
      <vt:lpstr>PowerPoint Presentation</vt:lpstr>
      <vt:lpstr>AGENDA SETTING </vt:lpstr>
      <vt:lpstr>PERUMUSAN KEBIJAKAN  </vt:lpstr>
      <vt:lpstr>Lanjutan </vt:lpstr>
      <vt:lpstr>Lanjutan </vt:lpstr>
      <vt:lpstr>Lanjutan </vt:lpstr>
      <vt:lpstr>LEGITIMASI KEBIJAKAN </vt:lpstr>
      <vt:lpstr>IMPLEMENTASI KEBIJAKAN </vt:lpstr>
      <vt:lpstr>EVALUASI KEBIJAKAN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Formulasi Kebijakan</dc:title>
  <dc:creator>Nur Fitri Mutmainah</dc:creator>
  <cp:lastModifiedBy>Nur Fitri Mutmainah</cp:lastModifiedBy>
  <cp:revision>10</cp:revision>
  <dcterms:created xsi:type="dcterms:W3CDTF">2021-02-23T00:17:13Z</dcterms:created>
  <dcterms:modified xsi:type="dcterms:W3CDTF">2021-03-01T20:37:52Z</dcterms:modified>
</cp:coreProperties>
</file>