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5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66" r:id="rId24"/>
    <p:sldId id="268" r:id="rId25"/>
  </p:sldIdLst>
  <p:sldSz cx="10693400" cy="7561263"/>
  <p:notesSz cx="6858000" cy="9144000"/>
  <p:defaultTextStyle>
    <a:defPPr>
      <a:defRPr lang="id-ID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>
      <p:cViewPr varScale="1">
        <p:scale>
          <a:sx n="110" d="100"/>
          <a:sy n="110" d="100"/>
        </p:scale>
        <p:origin x="1144" y="18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5T13:36:13.58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91F1C-9AAB-4D5D-986E-D2957E9D2D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7ED7DCD-6E63-4039-98A7-40BF20FE41B7}">
      <dgm:prSet phldrT="[Text]"/>
      <dgm:spPr/>
      <dgm:t>
        <a:bodyPr/>
        <a:lstStyle/>
        <a:p>
          <a:r>
            <a:rPr lang="id-ID" dirty="0" smtClean="0"/>
            <a:t>Hipotesis deskriptif:  </a:t>
          </a:r>
          <a:endParaRPr lang="id-ID" dirty="0"/>
        </a:p>
      </dgm:t>
    </dgm:pt>
    <dgm:pt modelId="{E042453F-4159-4A91-ACC4-250453096CCB}" type="parTrans" cxnId="{EBECADF8-ABDE-4A2C-96E6-7EEBF518AC6A}">
      <dgm:prSet/>
      <dgm:spPr/>
      <dgm:t>
        <a:bodyPr/>
        <a:lstStyle/>
        <a:p>
          <a:endParaRPr lang="id-ID"/>
        </a:p>
      </dgm:t>
    </dgm:pt>
    <dgm:pt modelId="{00706A2B-8256-4BCE-A328-8A4CEE97433B}" type="sibTrans" cxnId="{EBECADF8-ABDE-4A2C-96E6-7EEBF518AC6A}">
      <dgm:prSet/>
      <dgm:spPr/>
      <dgm:t>
        <a:bodyPr/>
        <a:lstStyle/>
        <a:p>
          <a:endParaRPr lang="id-ID"/>
        </a:p>
      </dgm:t>
    </dgm:pt>
    <dgm:pt modelId="{14F5DD80-FFCD-4A5F-85B3-F4DF3484237A}">
      <dgm:prSet phldrT="[Text]"/>
      <dgm:spPr/>
      <dgm:t>
        <a:bodyPr/>
        <a:lstStyle/>
        <a:p>
          <a:r>
            <a:rPr lang="id-ID" dirty="0" smtClean="0"/>
            <a:t>Hipotesis komparatif </a:t>
          </a:r>
          <a:endParaRPr lang="id-ID" dirty="0"/>
        </a:p>
      </dgm:t>
    </dgm:pt>
    <dgm:pt modelId="{9CE33C9F-7C04-46F1-8C22-EB04DDFDCD2C}" type="parTrans" cxnId="{17C834C0-F2F7-4E77-94FA-D951AE43321E}">
      <dgm:prSet/>
      <dgm:spPr/>
      <dgm:t>
        <a:bodyPr/>
        <a:lstStyle/>
        <a:p>
          <a:endParaRPr lang="id-ID"/>
        </a:p>
      </dgm:t>
    </dgm:pt>
    <dgm:pt modelId="{052AF974-DD14-495C-BA30-24B0647B91DA}" type="sibTrans" cxnId="{17C834C0-F2F7-4E77-94FA-D951AE43321E}">
      <dgm:prSet/>
      <dgm:spPr/>
      <dgm:t>
        <a:bodyPr/>
        <a:lstStyle/>
        <a:p>
          <a:endParaRPr lang="id-ID"/>
        </a:p>
      </dgm:t>
    </dgm:pt>
    <dgm:pt modelId="{F9846C2D-48A7-42EF-8D43-2786DDE8EC5C}">
      <dgm:prSet phldrT="[Text]"/>
      <dgm:spPr/>
      <dgm:t>
        <a:bodyPr/>
        <a:lstStyle/>
        <a:p>
          <a:r>
            <a:rPr lang="id-ID" dirty="0" smtClean="0"/>
            <a:t>Hipotesis asosiatif</a:t>
          </a:r>
          <a:endParaRPr lang="id-ID" dirty="0"/>
        </a:p>
      </dgm:t>
    </dgm:pt>
    <dgm:pt modelId="{A800E373-68B0-4FD7-81AD-797DE5895EE5}" type="parTrans" cxnId="{52D19065-B3DA-414B-BCD7-E52FFFB9A759}">
      <dgm:prSet/>
      <dgm:spPr/>
      <dgm:t>
        <a:bodyPr/>
        <a:lstStyle/>
        <a:p>
          <a:endParaRPr lang="id-ID"/>
        </a:p>
      </dgm:t>
    </dgm:pt>
    <dgm:pt modelId="{774114ED-3A71-42D2-844C-3E7018198111}" type="sibTrans" cxnId="{52D19065-B3DA-414B-BCD7-E52FFFB9A759}">
      <dgm:prSet/>
      <dgm:spPr/>
      <dgm:t>
        <a:bodyPr/>
        <a:lstStyle/>
        <a:p>
          <a:endParaRPr lang="id-ID"/>
        </a:p>
      </dgm:t>
    </dgm:pt>
    <dgm:pt modelId="{1AA9D6D4-AED6-402E-A18F-C30B6052C0D4}">
      <dgm:prSet/>
      <dgm:spPr/>
      <dgm:t>
        <a:bodyPr/>
        <a:lstStyle/>
        <a:p>
          <a:r>
            <a:rPr lang="id-ID" dirty="0" smtClean="0"/>
            <a:t>Hipotesis utk tingkat gambaran satu variabel</a:t>
          </a:r>
          <a:endParaRPr lang="id-ID" dirty="0"/>
        </a:p>
      </dgm:t>
    </dgm:pt>
    <dgm:pt modelId="{197D9597-2238-4D43-87F1-3FA2A5006ED9}" type="parTrans" cxnId="{36D1D9E4-E233-48B1-8ED8-C1843EBB99B2}">
      <dgm:prSet/>
      <dgm:spPr/>
    </dgm:pt>
    <dgm:pt modelId="{C80AB406-A8FA-4646-935B-5762337E769D}" type="sibTrans" cxnId="{36D1D9E4-E233-48B1-8ED8-C1843EBB99B2}">
      <dgm:prSet/>
      <dgm:spPr/>
    </dgm:pt>
    <dgm:pt modelId="{D72738EA-A3FD-40ED-9814-812E3FE8C2DF}">
      <dgm:prSet/>
      <dgm:spPr/>
      <dgm:t>
        <a:bodyPr/>
        <a:lstStyle/>
        <a:p>
          <a:r>
            <a:rPr lang="id-ID" dirty="0" smtClean="0"/>
            <a:t>Hipotesis yang menunjukkan dugaan adanya hubungan atau pengaruh antara dua variabel atau lebih</a:t>
          </a:r>
          <a:endParaRPr lang="id-ID" dirty="0"/>
        </a:p>
      </dgm:t>
    </dgm:pt>
    <dgm:pt modelId="{67AB1CAE-3536-4556-8417-B1BB865399AE}" type="parTrans" cxnId="{17915F3E-2C60-4E5D-BC32-BDC755063E7E}">
      <dgm:prSet/>
      <dgm:spPr/>
    </dgm:pt>
    <dgm:pt modelId="{E744CBBF-998C-41B5-A31D-5BE9CBE5FF97}" type="sibTrans" cxnId="{17915F3E-2C60-4E5D-BC32-BDC755063E7E}">
      <dgm:prSet/>
      <dgm:spPr/>
    </dgm:pt>
    <dgm:pt modelId="{F7ADCD98-4E26-4049-8C61-3481982B0D1B}">
      <dgm:prSet/>
      <dgm:spPr/>
      <dgm:t>
        <a:bodyPr/>
        <a:lstStyle/>
        <a:p>
          <a:r>
            <a:rPr lang="id-ID" dirty="0" smtClean="0"/>
            <a:t>Dugaan terhadap perbandingan nilai dua sampel atau lebih. </a:t>
          </a:r>
          <a:endParaRPr lang="id-ID" dirty="0"/>
        </a:p>
      </dgm:t>
    </dgm:pt>
    <dgm:pt modelId="{2C42D0F7-17B0-43BD-9F04-49A71B130671}" type="parTrans" cxnId="{26843B8B-70F7-415B-9568-175C583EC649}">
      <dgm:prSet/>
      <dgm:spPr/>
    </dgm:pt>
    <dgm:pt modelId="{8080A89C-DA5E-4C56-A706-644A88F889F1}" type="sibTrans" cxnId="{26843B8B-70F7-415B-9568-175C583EC649}">
      <dgm:prSet/>
      <dgm:spPr/>
    </dgm:pt>
    <dgm:pt modelId="{7A08A3A2-54EC-4A07-90B2-9FD70A1C8A28}" type="pres">
      <dgm:prSet presAssocID="{64091F1C-9AAB-4D5D-986E-D2957E9D2D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1125DD-5A91-4169-81B1-C0D6EE526CB7}" type="pres">
      <dgm:prSet presAssocID="{77ED7DCD-6E63-4039-98A7-40BF20FE41B7}" presName="parentLin" presStyleCnt="0"/>
      <dgm:spPr/>
    </dgm:pt>
    <dgm:pt modelId="{FD67CE2B-1F2A-4BBF-B318-B54E05C2F927}" type="pres">
      <dgm:prSet presAssocID="{77ED7DCD-6E63-4039-98A7-40BF20FE41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3DCC4A1-24E9-4571-BCD5-B1B9BD7D5CA9}" type="pres">
      <dgm:prSet presAssocID="{77ED7DCD-6E63-4039-98A7-40BF20FE41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354B53-2730-4643-A0DC-F0CB822B739A}" type="pres">
      <dgm:prSet presAssocID="{77ED7DCD-6E63-4039-98A7-40BF20FE41B7}" presName="negativeSpace" presStyleCnt="0"/>
      <dgm:spPr/>
    </dgm:pt>
    <dgm:pt modelId="{6608532A-40A8-4775-9387-BAC103D34307}" type="pres">
      <dgm:prSet presAssocID="{77ED7DCD-6E63-4039-98A7-40BF20FE41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491F9-F9A2-4974-9C54-28AB793C927B}" type="pres">
      <dgm:prSet presAssocID="{00706A2B-8256-4BCE-A328-8A4CEE97433B}" presName="spaceBetweenRectangles" presStyleCnt="0"/>
      <dgm:spPr/>
    </dgm:pt>
    <dgm:pt modelId="{1B60C84F-E4A7-4879-B043-1BA7707E6B66}" type="pres">
      <dgm:prSet presAssocID="{14F5DD80-FFCD-4A5F-85B3-F4DF3484237A}" presName="parentLin" presStyleCnt="0"/>
      <dgm:spPr/>
    </dgm:pt>
    <dgm:pt modelId="{6099EDC6-C215-46CB-A17D-9E5777FC4A5E}" type="pres">
      <dgm:prSet presAssocID="{14F5DD80-FFCD-4A5F-85B3-F4DF3484237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F8B8C67-A03E-4480-A743-D1D3ED5894C3}" type="pres">
      <dgm:prSet presAssocID="{14F5DD80-FFCD-4A5F-85B3-F4DF348423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DDD72-CBE2-4939-8B70-3A0188FE1A34}" type="pres">
      <dgm:prSet presAssocID="{14F5DD80-FFCD-4A5F-85B3-F4DF3484237A}" presName="negativeSpace" presStyleCnt="0"/>
      <dgm:spPr/>
    </dgm:pt>
    <dgm:pt modelId="{44909550-0F6F-4084-BF48-7CD127AE322C}" type="pres">
      <dgm:prSet presAssocID="{14F5DD80-FFCD-4A5F-85B3-F4DF3484237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319D6E-0121-40C0-AA30-0C60B8A423C9}" type="pres">
      <dgm:prSet presAssocID="{052AF974-DD14-495C-BA30-24B0647B91DA}" presName="spaceBetweenRectangles" presStyleCnt="0"/>
      <dgm:spPr/>
    </dgm:pt>
    <dgm:pt modelId="{0F077540-23A1-405B-9232-7E0C776F0429}" type="pres">
      <dgm:prSet presAssocID="{F9846C2D-48A7-42EF-8D43-2786DDE8EC5C}" presName="parentLin" presStyleCnt="0"/>
      <dgm:spPr/>
    </dgm:pt>
    <dgm:pt modelId="{C8CD1D90-8F5A-4073-B2E9-CAF6BFF697BF}" type="pres">
      <dgm:prSet presAssocID="{F9846C2D-48A7-42EF-8D43-2786DDE8EC5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D32492A-500D-462F-B344-D3C6C16D59A0}" type="pres">
      <dgm:prSet presAssocID="{F9846C2D-48A7-42EF-8D43-2786DDE8EC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23B34A-3F96-407A-9226-1A17B988D1B6}" type="pres">
      <dgm:prSet presAssocID="{F9846C2D-48A7-42EF-8D43-2786DDE8EC5C}" presName="negativeSpace" presStyleCnt="0"/>
      <dgm:spPr/>
    </dgm:pt>
    <dgm:pt modelId="{8A094352-0BB6-400F-8CB0-69D0217D481B}" type="pres">
      <dgm:prSet presAssocID="{F9846C2D-48A7-42EF-8D43-2786DDE8EC5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93CCFC8-6804-F54C-ADCC-059608E000E0}" type="presOf" srcId="{D72738EA-A3FD-40ED-9814-812E3FE8C2DF}" destId="{8A094352-0BB6-400F-8CB0-69D0217D481B}" srcOrd="0" destOrd="0" presId="urn:microsoft.com/office/officeart/2005/8/layout/list1"/>
    <dgm:cxn modelId="{BF0F7F07-778A-9B4A-8BCA-D70A6D0CFA8F}" type="presOf" srcId="{14F5DD80-FFCD-4A5F-85B3-F4DF3484237A}" destId="{0F8B8C67-A03E-4480-A743-D1D3ED5894C3}" srcOrd="1" destOrd="0" presId="urn:microsoft.com/office/officeart/2005/8/layout/list1"/>
    <dgm:cxn modelId="{D6D5ECB2-CC97-4D49-9B28-9CFBF7B85E66}" type="presOf" srcId="{F9846C2D-48A7-42EF-8D43-2786DDE8EC5C}" destId="{C8CD1D90-8F5A-4073-B2E9-CAF6BFF697BF}" srcOrd="0" destOrd="0" presId="urn:microsoft.com/office/officeart/2005/8/layout/list1"/>
    <dgm:cxn modelId="{EB598D89-E455-ED4A-97A4-5EC813AF00F2}" type="presOf" srcId="{F9846C2D-48A7-42EF-8D43-2786DDE8EC5C}" destId="{4D32492A-500D-462F-B344-D3C6C16D59A0}" srcOrd="1" destOrd="0" presId="urn:microsoft.com/office/officeart/2005/8/layout/list1"/>
    <dgm:cxn modelId="{17915F3E-2C60-4E5D-BC32-BDC755063E7E}" srcId="{F9846C2D-48A7-42EF-8D43-2786DDE8EC5C}" destId="{D72738EA-A3FD-40ED-9814-812E3FE8C2DF}" srcOrd="0" destOrd="0" parTransId="{67AB1CAE-3536-4556-8417-B1BB865399AE}" sibTransId="{E744CBBF-998C-41B5-A31D-5BE9CBE5FF97}"/>
    <dgm:cxn modelId="{03D5E2C4-D22F-0643-9DFD-D88408EEC700}" type="presOf" srcId="{64091F1C-9AAB-4D5D-986E-D2957E9D2D09}" destId="{7A08A3A2-54EC-4A07-90B2-9FD70A1C8A28}" srcOrd="0" destOrd="0" presId="urn:microsoft.com/office/officeart/2005/8/layout/list1"/>
    <dgm:cxn modelId="{1F6B0EA3-BF13-1C4F-8C59-CF02BE97C96E}" type="presOf" srcId="{14F5DD80-FFCD-4A5F-85B3-F4DF3484237A}" destId="{6099EDC6-C215-46CB-A17D-9E5777FC4A5E}" srcOrd="0" destOrd="0" presId="urn:microsoft.com/office/officeart/2005/8/layout/list1"/>
    <dgm:cxn modelId="{A8BB9FC6-A215-F049-8F55-272B8D7600FE}" type="presOf" srcId="{1AA9D6D4-AED6-402E-A18F-C30B6052C0D4}" destId="{6608532A-40A8-4775-9387-BAC103D34307}" srcOrd="0" destOrd="0" presId="urn:microsoft.com/office/officeart/2005/8/layout/list1"/>
    <dgm:cxn modelId="{17C834C0-F2F7-4E77-94FA-D951AE43321E}" srcId="{64091F1C-9AAB-4D5D-986E-D2957E9D2D09}" destId="{14F5DD80-FFCD-4A5F-85B3-F4DF3484237A}" srcOrd="1" destOrd="0" parTransId="{9CE33C9F-7C04-46F1-8C22-EB04DDFDCD2C}" sibTransId="{052AF974-DD14-495C-BA30-24B0647B91DA}"/>
    <dgm:cxn modelId="{5ED7308B-6A7D-5147-BFA9-247FC7D9E8CA}" type="presOf" srcId="{F7ADCD98-4E26-4049-8C61-3481982B0D1B}" destId="{44909550-0F6F-4084-BF48-7CD127AE322C}" srcOrd="0" destOrd="0" presId="urn:microsoft.com/office/officeart/2005/8/layout/list1"/>
    <dgm:cxn modelId="{58373A40-2C73-0648-A997-5AE6EDE36BF6}" type="presOf" srcId="{77ED7DCD-6E63-4039-98A7-40BF20FE41B7}" destId="{FD67CE2B-1F2A-4BBF-B318-B54E05C2F927}" srcOrd="0" destOrd="0" presId="urn:microsoft.com/office/officeart/2005/8/layout/list1"/>
    <dgm:cxn modelId="{36D1D9E4-E233-48B1-8ED8-C1843EBB99B2}" srcId="{77ED7DCD-6E63-4039-98A7-40BF20FE41B7}" destId="{1AA9D6D4-AED6-402E-A18F-C30B6052C0D4}" srcOrd="0" destOrd="0" parTransId="{197D9597-2238-4D43-87F1-3FA2A5006ED9}" sibTransId="{C80AB406-A8FA-4646-935B-5762337E769D}"/>
    <dgm:cxn modelId="{CEAC9D8E-E4DC-354A-81FC-84C2C80986EB}" type="presOf" srcId="{77ED7DCD-6E63-4039-98A7-40BF20FE41B7}" destId="{D3DCC4A1-24E9-4571-BCD5-B1B9BD7D5CA9}" srcOrd="1" destOrd="0" presId="urn:microsoft.com/office/officeart/2005/8/layout/list1"/>
    <dgm:cxn modelId="{26843B8B-70F7-415B-9568-175C583EC649}" srcId="{14F5DD80-FFCD-4A5F-85B3-F4DF3484237A}" destId="{F7ADCD98-4E26-4049-8C61-3481982B0D1B}" srcOrd="0" destOrd="0" parTransId="{2C42D0F7-17B0-43BD-9F04-49A71B130671}" sibTransId="{8080A89C-DA5E-4C56-A706-644A88F889F1}"/>
    <dgm:cxn modelId="{52D19065-B3DA-414B-BCD7-E52FFFB9A759}" srcId="{64091F1C-9AAB-4D5D-986E-D2957E9D2D09}" destId="{F9846C2D-48A7-42EF-8D43-2786DDE8EC5C}" srcOrd="2" destOrd="0" parTransId="{A800E373-68B0-4FD7-81AD-797DE5895EE5}" sibTransId="{774114ED-3A71-42D2-844C-3E7018198111}"/>
    <dgm:cxn modelId="{EBECADF8-ABDE-4A2C-96E6-7EEBF518AC6A}" srcId="{64091F1C-9AAB-4D5D-986E-D2957E9D2D09}" destId="{77ED7DCD-6E63-4039-98A7-40BF20FE41B7}" srcOrd="0" destOrd="0" parTransId="{E042453F-4159-4A91-ACC4-250453096CCB}" sibTransId="{00706A2B-8256-4BCE-A328-8A4CEE97433B}"/>
    <dgm:cxn modelId="{BE926D8D-C0F9-DC4D-AAC3-622941E64D26}" type="presParOf" srcId="{7A08A3A2-54EC-4A07-90B2-9FD70A1C8A28}" destId="{6A1125DD-5A91-4169-81B1-C0D6EE526CB7}" srcOrd="0" destOrd="0" presId="urn:microsoft.com/office/officeart/2005/8/layout/list1"/>
    <dgm:cxn modelId="{44EDF6B7-02AF-194D-9E54-241564B2EE5D}" type="presParOf" srcId="{6A1125DD-5A91-4169-81B1-C0D6EE526CB7}" destId="{FD67CE2B-1F2A-4BBF-B318-B54E05C2F927}" srcOrd="0" destOrd="0" presId="urn:microsoft.com/office/officeart/2005/8/layout/list1"/>
    <dgm:cxn modelId="{C4F8A2B7-3230-5F41-B32D-A3D23F5D7C52}" type="presParOf" srcId="{6A1125DD-5A91-4169-81B1-C0D6EE526CB7}" destId="{D3DCC4A1-24E9-4571-BCD5-B1B9BD7D5CA9}" srcOrd="1" destOrd="0" presId="urn:microsoft.com/office/officeart/2005/8/layout/list1"/>
    <dgm:cxn modelId="{01D49045-E51E-6148-B295-F142D8508535}" type="presParOf" srcId="{7A08A3A2-54EC-4A07-90B2-9FD70A1C8A28}" destId="{F8354B53-2730-4643-A0DC-F0CB822B739A}" srcOrd="1" destOrd="0" presId="urn:microsoft.com/office/officeart/2005/8/layout/list1"/>
    <dgm:cxn modelId="{A31BE3C8-CC21-C84C-8731-0A00B08F72B9}" type="presParOf" srcId="{7A08A3A2-54EC-4A07-90B2-9FD70A1C8A28}" destId="{6608532A-40A8-4775-9387-BAC103D34307}" srcOrd="2" destOrd="0" presId="urn:microsoft.com/office/officeart/2005/8/layout/list1"/>
    <dgm:cxn modelId="{7526B8BF-70E1-544D-8459-BA71042BD385}" type="presParOf" srcId="{7A08A3A2-54EC-4A07-90B2-9FD70A1C8A28}" destId="{EEC491F9-F9A2-4974-9C54-28AB793C927B}" srcOrd="3" destOrd="0" presId="urn:microsoft.com/office/officeart/2005/8/layout/list1"/>
    <dgm:cxn modelId="{7E2F3CB9-2CFC-9744-BB19-204B994B1209}" type="presParOf" srcId="{7A08A3A2-54EC-4A07-90B2-9FD70A1C8A28}" destId="{1B60C84F-E4A7-4879-B043-1BA7707E6B66}" srcOrd="4" destOrd="0" presId="urn:microsoft.com/office/officeart/2005/8/layout/list1"/>
    <dgm:cxn modelId="{3468E0C2-F360-4749-AA00-D4D017D89B85}" type="presParOf" srcId="{1B60C84F-E4A7-4879-B043-1BA7707E6B66}" destId="{6099EDC6-C215-46CB-A17D-9E5777FC4A5E}" srcOrd="0" destOrd="0" presId="urn:microsoft.com/office/officeart/2005/8/layout/list1"/>
    <dgm:cxn modelId="{0CF8CFE7-AEA7-3141-92A8-77074D5E741D}" type="presParOf" srcId="{1B60C84F-E4A7-4879-B043-1BA7707E6B66}" destId="{0F8B8C67-A03E-4480-A743-D1D3ED5894C3}" srcOrd="1" destOrd="0" presId="urn:microsoft.com/office/officeart/2005/8/layout/list1"/>
    <dgm:cxn modelId="{C3500491-14BE-B044-8719-10AA73890FEC}" type="presParOf" srcId="{7A08A3A2-54EC-4A07-90B2-9FD70A1C8A28}" destId="{37EDDD72-CBE2-4939-8B70-3A0188FE1A34}" srcOrd="5" destOrd="0" presId="urn:microsoft.com/office/officeart/2005/8/layout/list1"/>
    <dgm:cxn modelId="{080D9FF5-5124-CF4A-B0F9-C58680DBBBBB}" type="presParOf" srcId="{7A08A3A2-54EC-4A07-90B2-9FD70A1C8A28}" destId="{44909550-0F6F-4084-BF48-7CD127AE322C}" srcOrd="6" destOrd="0" presId="urn:microsoft.com/office/officeart/2005/8/layout/list1"/>
    <dgm:cxn modelId="{21CADF43-E153-3B4E-8331-837AE3E2B028}" type="presParOf" srcId="{7A08A3A2-54EC-4A07-90B2-9FD70A1C8A28}" destId="{0D319D6E-0121-40C0-AA30-0C60B8A423C9}" srcOrd="7" destOrd="0" presId="urn:microsoft.com/office/officeart/2005/8/layout/list1"/>
    <dgm:cxn modelId="{980020D1-0CC7-BE4E-BD23-3D289C6AC0A6}" type="presParOf" srcId="{7A08A3A2-54EC-4A07-90B2-9FD70A1C8A28}" destId="{0F077540-23A1-405B-9232-7E0C776F0429}" srcOrd="8" destOrd="0" presId="urn:microsoft.com/office/officeart/2005/8/layout/list1"/>
    <dgm:cxn modelId="{D35C949E-E5EC-FB44-8A9A-D8BB1A921A14}" type="presParOf" srcId="{0F077540-23A1-405B-9232-7E0C776F0429}" destId="{C8CD1D90-8F5A-4073-B2E9-CAF6BFF697BF}" srcOrd="0" destOrd="0" presId="urn:microsoft.com/office/officeart/2005/8/layout/list1"/>
    <dgm:cxn modelId="{42750061-76F0-5E40-A66C-D97203F3E425}" type="presParOf" srcId="{0F077540-23A1-405B-9232-7E0C776F0429}" destId="{4D32492A-500D-462F-B344-D3C6C16D59A0}" srcOrd="1" destOrd="0" presId="urn:microsoft.com/office/officeart/2005/8/layout/list1"/>
    <dgm:cxn modelId="{2425212D-789E-9143-8288-6DDF8B3F2F71}" type="presParOf" srcId="{7A08A3A2-54EC-4A07-90B2-9FD70A1C8A28}" destId="{9223B34A-3F96-407A-9226-1A17B988D1B6}" srcOrd="9" destOrd="0" presId="urn:microsoft.com/office/officeart/2005/8/layout/list1"/>
    <dgm:cxn modelId="{CC710A17-573C-AB4A-93C3-EBB129B2D539}" type="presParOf" srcId="{7A08A3A2-54EC-4A07-90B2-9FD70A1C8A28}" destId="{8A094352-0BB6-400F-8CB0-69D0217D48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8532A-40A8-4775-9387-BAC103D34307}">
      <dsp:nvSpPr>
        <dsp:cNvPr id="0" name=""/>
        <dsp:cNvSpPr/>
      </dsp:nvSpPr>
      <dsp:spPr>
        <a:xfrm>
          <a:off x="0" y="318797"/>
          <a:ext cx="9223058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812" tIns="395732" rIns="71581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Hipotesis utk tingkat gambaran satu variabel</a:t>
          </a:r>
          <a:endParaRPr lang="id-ID" sz="1900" kern="1200" dirty="0"/>
        </a:p>
      </dsp:txBody>
      <dsp:txXfrm>
        <a:off x="0" y="318797"/>
        <a:ext cx="9223058" cy="807975"/>
      </dsp:txXfrm>
    </dsp:sp>
    <dsp:sp modelId="{D3DCC4A1-24E9-4571-BCD5-B1B9BD7D5CA9}">
      <dsp:nvSpPr>
        <dsp:cNvPr id="0" name=""/>
        <dsp:cNvSpPr/>
      </dsp:nvSpPr>
      <dsp:spPr>
        <a:xfrm>
          <a:off x="461152" y="38357"/>
          <a:ext cx="645614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27" tIns="0" rIns="24402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Hipotesis deskriptif:  </a:t>
          </a:r>
          <a:endParaRPr lang="id-ID" sz="1900" kern="1200" dirty="0"/>
        </a:p>
      </dsp:txBody>
      <dsp:txXfrm>
        <a:off x="488532" y="65737"/>
        <a:ext cx="6401380" cy="506120"/>
      </dsp:txXfrm>
    </dsp:sp>
    <dsp:sp modelId="{44909550-0F6F-4084-BF48-7CD127AE322C}">
      <dsp:nvSpPr>
        <dsp:cNvPr id="0" name=""/>
        <dsp:cNvSpPr/>
      </dsp:nvSpPr>
      <dsp:spPr>
        <a:xfrm>
          <a:off x="0" y="1509813"/>
          <a:ext cx="9223058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812" tIns="395732" rIns="71581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Dugaan terhadap perbandingan nilai dua sampel atau lebih. </a:t>
          </a:r>
          <a:endParaRPr lang="id-ID" sz="1900" kern="1200" dirty="0"/>
        </a:p>
      </dsp:txBody>
      <dsp:txXfrm>
        <a:off x="0" y="1509813"/>
        <a:ext cx="9223058" cy="807975"/>
      </dsp:txXfrm>
    </dsp:sp>
    <dsp:sp modelId="{0F8B8C67-A03E-4480-A743-D1D3ED5894C3}">
      <dsp:nvSpPr>
        <dsp:cNvPr id="0" name=""/>
        <dsp:cNvSpPr/>
      </dsp:nvSpPr>
      <dsp:spPr>
        <a:xfrm>
          <a:off x="461152" y="1229372"/>
          <a:ext cx="645614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27" tIns="0" rIns="24402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Hipotesis komparatif </a:t>
          </a:r>
          <a:endParaRPr lang="id-ID" sz="1900" kern="1200" dirty="0"/>
        </a:p>
      </dsp:txBody>
      <dsp:txXfrm>
        <a:off x="488532" y="1256752"/>
        <a:ext cx="6401380" cy="506120"/>
      </dsp:txXfrm>
    </dsp:sp>
    <dsp:sp modelId="{8A094352-0BB6-400F-8CB0-69D0217D481B}">
      <dsp:nvSpPr>
        <dsp:cNvPr id="0" name=""/>
        <dsp:cNvSpPr/>
      </dsp:nvSpPr>
      <dsp:spPr>
        <a:xfrm>
          <a:off x="0" y="2700828"/>
          <a:ext cx="9223058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812" tIns="395732" rIns="71581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Hipotesis yang menunjukkan dugaan adanya hubungan atau pengaruh antara dua variabel atau lebih</a:t>
          </a:r>
          <a:endParaRPr lang="id-ID" sz="1900" kern="1200" dirty="0"/>
        </a:p>
      </dsp:txBody>
      <dsp:txXfrm>
        <a:off x="0" y="2700828"/>
        <a:ext cx="9223058" cy="1077300"/>
      </dsp:txXfrm>
    </dsp:sp>
    <dsp:sp modelId="{4D32492A-500D-462F-B344-D3C6C16D59A0}">
      <dsp:nvSpPr>
        <dsp:cNvPr id="0" name=""/>
        <dsp:cNvSpPr/>
      </dsp:nvSpPr>
      <dsp:spPr>
        <a:xfrm>
          <a:off x="461152" y="2420388"/>
          <a:ext cx="645614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27" tIns="0" rIns="24402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Hipotesis asosiatif</a:t>
          </a:r>
          <a:endParaRPr lang="id-ID" sz="1900" kern="1200" dirty="0"/>
        </a:p>
      </dsp:txBody>
      <dsp:txXfrm>
        <a:off x="488532" y="2447768"/>
        <a:ext cx="640138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9A95-7344-C249-80D2-A9763BD1A7BB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99FAB-70F0-DC4F-B702-64268899B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/>
              <a:t>Kecocokan antara variabel yang diteliti dengan teori yang digunakan </a:t>
            </a:r>
          </a:p>
          <a:p>
            <a:r>
              <a:rPr lang="id-ID" altLang="en-US"/>
              <a:t>Kelengkapan ; byknya sumber yang dibaca.</a:t>
            </a:r>
          </a:p>
          <a:p>
            <a:r>
              <a:rPr lang="id-ID" altLang="en-US"/>
              <a:t>Kemutakhiran berkenaan dg dimensi waktu 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A485CF4-95A6-684D-A963-CF51137FCA89}" type="slidenum">
              <a:rPr lang="id-ID" altLang="en-US"/>
              <a:pPr>
                <a:spcBef>
                  <a:spcPct val="0"/>
                </a:spcBef>
              </a:pPr>
              <a:t>7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4071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/>
              <a:t>Mengapa dkatakan sementara ? Karena jawaban yg diberikan baru didasarkan teori yang relevan, belum didasarkan pada fakta empirik yg diperoleh melalui pengumpulan data. 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8153E5E0-092C-4F4C-8EB9-8A2DE5C7A4B6}" type="slidenum">
              <a:rPr lang="id-ID" altLang="en-US"/>
              <a:pPr>
                <a:spcBef>
                  <a:spcPct val="0"/>
                </a:spcBef>
              </a:pPr>
              <a:t>11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8190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/>
              <a:t>Kemampuan daya beli masyarakat rendah</a:t>
            </a:r>
          </a:p>
          <a:p>
            <a:r>
              <a:rPr lang="id-ID" altLang="en-US"/>
              <a:t>Tidak terdapat perbedaan kemampuan daya beli antara kelompok masyarakat petani dan nelayan</a:t>
            </a:r>
          </a:p>
          <a:p>
            <a:r>
              <a:rPr lang="id-ID" altLang="en-US"/>
              <a:t>Ada hubungan positif antara penghasilan dengan kemampuan daya beli masyarakat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366AAAE-941D-8644-81BA-4FCFEB87F227}" type="slidenum">
              <a:rPr lang="id-ID" altLang="en-US"/>
              <a:pPr>
                <a:spcBef>
                  <a:spcPct val="0"/>
                </a:spcBef>
              </a:pPr>
              <a:t>12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2681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617C-925D-4405-9DBD-4D717C4406A9}" type="datetimeFigureOut">
              <a:rPr lang="id-ID" smtClean="0"/>
              <a:pPr/>
              <a:t>15/04/21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68" y="2066119"/>
            <a:ext cx="9089390" cy="162077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lbertus Extra Bold" pitchFamily="34" charset="0"/>
              </a:rPr>
              <a:t>PERTEMUAN </a:t>
            </a:r>
            <a:r>
              <a:rPr lang="id-ID" sz="4000" b="1" dirty="0">
                <a:solidFill>
                  <a:srgbClr val="C00000"/>
                </a:solidFill>
                <a:latin typeface="Albertus Extra Bold" pitchFamily="34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Albertus Extra Bold" pitchFamily="34" charset="0"/>
              </a:rPr>
              <a:t>- </a:t>
            </a:r>
            <a:r>
              <a:rPr lang="id-ID" sz="4000" b="1" dirty="0" smtClean="0">
                <a:solidFill>
                  <a:srgbClr val="C00000"/>
                </a:solidFill>
                <a:latin typeface="Albertus Extra Bold" pitchFamily="34" charset="0"/>
              </a:rPr>
              <a:t>AKK </a:t>
            </a:r>
            <a:br>
              <a:rPr lang="id-ID" sz="4000" b="1" dirty="0" smtClean="0">
                <a:solidFill>
                  <a:srgbClr val="C00000"/>
                </a:solidFill>
                <a:latin typeface="Albertus Extra Bold" pitchFamily="34" charset="0"/>
              </a:rPr>
            </a:br>
            <a:r>
              <a:rPr lang="id-ID" altLang="en-US" sz="4000" dirty="0" smtClean="0"/>
              <a:t>Landasan </a:t>
            </a:r>
            <a:r>
              <a:rPr lang="id-ID" altLang="en-US" sz="4000" dirty="0"/>
              <a:t>teori, kerangka berpikir, hipotesis &amp; metode penelitian</a:t>
            </a:r>
            <a:endParaRPr lang="id-ID" sz="4000" b="1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982" y="3923507"/>
            <a:ext cx="9072626" cy="107157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800" b="1" dirty="0" err="1" smtClean="0">
                <a:solidFill>
                  <a:srgbClr val="0D6944"/>
                </a:solidFill>
              </a:rPr>
              <a:t>Erni</a:t>
            </a:r>
            <a:r>
              <a:rPr lang="en-US" sz="2800" b="1" dirty="0" smtClean="0">
                <a:solidFill>
                  <a:srgbClr val="0D6944"/>
                </a:solidFill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</a:rPr>
              <a:t>Saharuddin</a:t>
            </a:r>
            <a:r>
              <a:rPr lang="en-US" sz="2800" b="1" dirty="0" smtClean="0">
                <a:solidFill>
                  <a:srgbClr val="0D6944"/>
                </a:solidFill>
              </a:rPr>
              <a:t>, </a:t>
            </a:r>
            <a:r>
              <a:rPr lang="en-US" sz="2800" b="1" dirty="0" err="1" smtClean="0">
                <a:solidFill>
                  <a:srgbClr val="0D6944"/>
                </a:solidFill>
              </a:rPr>
              <a:t>S.Sos</a:t>
            </a:r>
            <a:r>
              <a:rPr lang="en-US" sz="2800" b="1" dirty="0" smtClean="0">
                <a:solidFill>
                  <a:srgbClr val="0D6944"/>
                </a:solidFill>
              </a:rPr>
              <a:t>., MPA</a:t>
            </a:r>
            <a:endParaRPr lang="en-US" sz="2800" b="1" dirty="0" smtClean="0">
              <a:solidFill>
                <a:srgbClr val="0D6944"/>
              </a:solidFill>
            </a:endParaRPr>
          </a:p>
          <a:p>
            <a:pPr>
              <a:spcBef>
                <a:spcPts val="500"/>
              </a:spcBef>
            </a:pPr>
            <a:r>
              <a:rPr lang="id-ID" sz="2800" b="1" dirty="0" smtClean="0">
                <a:solidFill>
                  <a:srgbClr val="0D6944"/>
                </a:solidFill>
              </a:rPr>
              <a:t>Program Studi</a:t>
            </a:r>
            <a:r>
              <a:rPr lang="en-US" sz="2800" b="1" dirty="0" smtClean="0">
                <a:solidFill>
                  <a:srgbClr val="0D6944"/>
                </a:solidFill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</a:rPr>
              <a:t>Administrasi</a:t>
            </a:r>
            <a:r>
              <a:rPr lang="en-US" sz="2800" b="1" dirty="0" smtClean="0">
                <a:solidFill>
                  <a:srgbClr val="0D6944"/>
                </a:solidFill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</a:rPr>
              <a:t>Publik</a:t>
            </a:r>
            <a:r>
              <a:rPr lang="id-ID" sz="2800" b="1" dirty="0" smtClean="0">
                <a:solidFill>
                  <a:srgbClr val="0D6944"/>
                </a:solidFill>
              </a:rPr>
              <a:t>-F</a:t>
            </a:r>
            <a:r>
              <a:rPr lang="en-US" sz="2800" b="1" dirty="0" err="1" smtClean="0">
                <a:solidFill>
                  <a:srgbClr val="0D6944"/>
                </a:solidFill>
              </a:rPr>
              <a:t>EISHum</a:t>
            </a:r>
            <a:endParaRPr lang="id-ID" sz="2800" b="1" dirty="0" smtClean="0">
              <a:solidFill>
                <a:srgbClr val="0D6944"/>
              </a:solidFill>
            </a:endParaRPr>
          </a:p>
          <a:p>
            <a:pPr>
              <a:spcBef>
                <a:spcPts val="500"/>
              </a:spcBef>
            </a:pPr>
            <a:r>
              <a:rPr lang="id-ID" sz="3600" b="1" dirty="0" smtClean="0">
                <a:solidFill>
                  <a:srgbClr val="0D6944"/>
                </a:solidFill>
              </a:rPr>
              <a:t>Universitas ‘Aisyiyah Yogyakarta</a:t>
            </a:r>
            <a:endParaRPr lang="id-ID" sz="3600" b="1" dirty="0">
              <a:solidFill>
                <a:srgbClr val="0D6944"/>
              </a:solidFill>
            </a:endParaRPr>
          </a:p>
        </p:txBody>
      </p:sp>
      <p:cxnSp>
        <p:nvCxnSpPr>
          <p:cNvPr id="7" name="Straight Connector 6"/>
          <p:cNvCxnSpPr>
            <a:endCxn id="1027" idx="3"/>
          </p:cNvCxnSpPr>
          <p:nvPr/>
        </p:nvCxnSpPr>
        <p:spPr>
          <a:xfrm rot="10800000" flipH="1">
            <a:off x="-1" y="3796507"/>
            <a:ext cx="10717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2451100" y="5533231"/>
            <a:ext cx="5929354" cy="57150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Yogyakarta, </a:t>
            </a:r>
            <a:r>
              <a:rPr lang="en-US" sz="2400" b="1" noProof="0" dirty="0" smtClean="0"/>
              <a:t>2021</a:t>
            </a: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74492" y="4248468"/>
            <a:ext cx="2077416" cy="74020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5"/>
              <a:t>Kinerja Pelayanan Publik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406015" y="4248468"/>
            <a:ext cx="2333612" cy="7402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5"/>
              <a:t>Inovasi prasarana Pelayanan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406015" y="5651976"/>
            <a:ext cx="2333612" cy="4162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5"/>
              <a:t>Kualitas Aparatur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5792258" y="3513296"/>
            <a:ext cx="0" cy="2463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42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756336" y="5991714"/>
            <a:ext cx="10122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42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812030" y="4783137"/>
            <a:ext cx="9259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42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812030" y="3513296"/>
            <a:ext cx="9259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42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5881370" y="4783137"/>
            <a:ext cx="15998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42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1558062" y="1380186"/>
            <a:ext cx="7663603" cy="103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56">
                <a:solidFill>
                  <a:srgbClr val="000099"/>
                </a:solidFill>
                <a:latin typeface="Albertus Medium" charset="0"/>
              </a:rPr>
              <a:t>Contoh framework/kerangka konseptual: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56">
                <a:latin typeface="Albertus Medium" charset="0"/>
              </a:rPr>
              <a:t>KINERJA PELAYANAN PUBLIK</a:t>
            </a: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2584238" y="3045460"/>
            <a:ext cx="2227792" cy="33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altLang="en-US" sz="1579">
              <a:solidFill>
                <a:srgbClr val="000000"/>
              </a:solidFill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406015" y="2978626"/>
            <a:ext cx="2316903" cy="10693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5"/>
              <a:t>Transparansi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5"/>
              <a:t>Harga &amp;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5"/>
              <a:t>anggaran</a:t>
            </a:r>
          </a:p>
        </p:txBody>
      </p:sp>
    </p:spTree>
    <p:extLst>
      <p:ext uri="{BB962C8B-B14F-4D97-AF65-F5344CB8AC3E}">
        <p14:creationId xmlns:p14="http://schemas.microsoft.com/office/powerpoint/2010/main" val="41453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  <p:bldP spid="40964" grpId="0" animBg="1"/>
      <p:bldP spid="40965" grpId="0" animBg="1"/>
      <p:bldP spid="40966" grpId="0" animBg="1"/>
      <p:bldP spid="40967" grpId="0" animBg="1"/>
      <p:bldP spid="40968" grpId="0" animBg="1"/>
      <p:bldP spid="40969" grpId="0" animBg="1"/>
      <p:bldP spid="409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/>
              <a:t>HIPOTESIS PENELITIAN</a:t>
            </a:r>
            <a:endParaRPr lang="id-ID" b="1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94542" y="2400793"/>
            <a:ext cx="7539682" cy="3671679"/>
          </a:xfrm>
        </p:spPr>
        <p:txBody>
          <a:bodyPr/>
          <a:lstStyle/>
          <a:p>
            <a:pPr algn="just"/>
            <a:r>
              <a:rPr lang="id-ID" altLang="en-US"/>
              <a:t>Tidak semua penelitian harus merumuskan hipotesis</a:t>
            </a:r>
          </a:p>
          <a:p>
            <a:pPr algn="just"/>
            <a:r>
              <a:rPr lang="id-ID" altLang="en-US"/>
              <a:t>Hipotesis merupakan jawaban sementara terhadap rumusan masalah penelitian yang hendak diuji kebenarannya. </a:t>
            </a:r>
          </a:p>
        </p:txBody>
      </p:sp>
    </p:spTree>
    <p:extLst>
      <p:ext uri="{BB962C8B-B14F-4D97-AF65-F5344CB8AC3E}">
        <p14:creationId xmlns:p14="http://schemas.microsoft.com/office/powerpoint/2010/main" val="8684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Jenis hipotesis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35171" y="2374338"/>
          <a:ext cx="9223058" cy="381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80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altLang="en-US"/>
              <a:t>Dasar merumuskan hipotesis</a:t>
            </a:r>
            <a:br>
              <a:rPr lang="id-ID" altLang="en-US"/>
            </a:br>
            <a:endParaRPr lang="id-ID" altLang="en-US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id-ID" altLang="en-US"/>
              <a:t>Berdasarkan pada rumusan masalah</a:t>
            </a:r>
          </a:p>
          <a:p>
            <a:pPr>
              <a:buFont typeface="Wingdings" charset="2"/>
              <a:buChar char="§"/>
            </a:pPr>
            <a:r>
              <a:rPr lang="id-ID" altLang="en-US"/>
              <a:t>Berdasarkan pada teori</a:t>
            </a:r>
          </a:p>
          <a:p>
            <a:pPr>
              <a:buFont typeface="Wingdings" charset="2"/>
              <a:buChar char="§"/>
            </a:pPr>
            <a:r>
              <a:rPr lang="id-ID" altLang="en-US"/>
              <a:t>Berdasarkan penelitian terdahulu</a:t>
            </a:r>
          </a:p>
          <a:p>
            <a:pPr>
              <a:buFont typeface="Wingdings" charset="2"/>
              <a:buChar char="§"/>
            </a:pPr>
            <a:r>
              <a:rPr lang="id-ID" altLang="en-US"/>
              <a:t>Berdasarkan penelitian pendahuluan</a:t>
            </a:r>
          </a:p>
          <a:p>
            <a:pPr>
              <a:buFont typeface="Wingdings" charset="2"/>
              <a:buChar char="§"/>
            </a:pPr>
            <a:r>
              <a:rPr lang="id-ID" altLang="en-US"/>
              <a:t>Berdasarkan akal sehat penulis</a:t>
            </a:r>
          </a:p>
        </p:txBody>
      </p:sp>
    </p:spTree>
    <p:extLst>
      <p:ext uri="{BB962C8B-B14F-4D97-AF65-F5344CB8AC3E}">
        <p14:creationId xmlns:p14="http://schemas.microsoft.com/office/powerpoint/2010/main" val="1502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d-ID" dirty="0" smtClean="0"/>
              <a:t>METODE PENELITIAN</a:t>
            </a:r>
            <a:endParaRPr lang="id-ID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58341" y="2389654"/>
            <a:ext cx="7539682" cy="3132832"/>
          </a:xfrm>
        </p:spPr>
        <p:txBody>
          <a:bodyPr>
            <a:normAutofit fontScale="70000" lnSpcReduction="20000"/>
          </a:bodyPr>
          <a:lstStyle/>
          <a:p>
            <a:r>
              <a:rPr lang="id-ID" altLang="en-US">
                <a:solidFill>
                  <a:srgbClr val="FF0000"/>
                </a:solidFill>
              </a:rPr>
              <a:t>Lokasi penelitian/ tempat dan waktu penelitian.</a:t>
            </a:r>
          </a:p>
          <a:p>
            <a:r>
              <a:rPr lang="id-ID" altLang="en-US">
                <a:solidFill>
                  <a:srgbClr val="FF0000"/>
                </a:solidFill>
              </a:rPr>
              <a:t>Pendekatan penelitian</a:t>
            </a:r>
          </a:p>
          <a:p>
            <a:r>
              <a:rPr lang="id-ID" altLang="en-US">
                <a:solidFill>
                  <a:srgbClr val="FF0000"/>
                </a:solidFill>
              </a:rPr>
              <a:t>Populasi dan sampel</a:t>
            </a:r>
          </a:p>
          <a:p>
            <a:r>
              <a:rPr lang="id-ID" altLang="en-US">
                <a:solidFill>
                  <a:srgbClr val="FF0000"/>
                </a:solidFill>
              </a:rPr>
              <a:t>Variabel penelitian dan definisi operasional</a:t>
            </a:r>
          </a:p>
          <a:p>
            <a:r>
              <a:rPr lang="id-ID" altLang="en-US"/>
              <a:t>Teknik pengumpulan data;angket, dokumentasi, observasi</a:t>
            </a:r>
          </a:p>
          <a:p>
            <a:r>
              <a:rPr lang="id-ID" altLang="en-US"/>
              <a:t>Teknik analisis data</a:t>
            </a:r>
          </a:p>
        </p:txBody>
      </p:sp>
    </p:spTree>
    <p:extLst>
      <p:ext uri="{BB962C8B-B14F-4D97-AF65-F5344CB8AC3E}">
        <p14:creationId xmlns:p14="http://schemas.microsoft.com/office/powerpoint/2010/main" val="1976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42" y="1307782"/>
            <a:ext cx="7539682" cy="60289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d-ID" dirty="0" smtClean="0"/>
              <a:t>Variabel dan definisi operasional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94543" y="1958020"/>
            <a:ext cx="8886104" cy="4114452"/>
          </a:xfrm>
        </p:spPr>
        <p:txBody>
          <a:bodyPr/>
          <a:lstStyle/>
          <a:p>
            <a:r>
              <a:rPr lang="id-ID" altLang="en-US" sz="2105"/>
              <a:t>Variabel penelitian menurut Sugiyono (2008:60) adalah segala sesuatu yang berbentuk apa saja yang ditetapkan oleh peneliti untuk dipelajari sehingga diperoleh informasi tentang hal tersebut, kemudian ditarik kesimpulannya.</a:t>
            </a:r>
          </a:p>
          <a:p>
            <a:r>
              <a:rPr lang="id-ID" altLang="en-US" sz="2105"/>
              <a:t>Variabel penelitian adalah apa yang menjadi fokus dalam penelitian . Seringkali digambarkan dg X  dan Y. Biasanya X adalah variabel bebas sedangkan Y variabel terikat. </a:t>
            </a:r>
          </a:p>
          <a:p>
            <a:r>
              <a:rPr lang="id-ID" altLang="en-US" sz="2105"/>
              <a:t>Menurut F..N. Kerlinger Variabel adalah sebuah konsep. Konsep tersebut memiliki nilai yang bermacam-macam.</a:t>
            </a:r>
          </a:p>
        </p:txBody>
      </p:sp>
    </p:spTree>
    <p:extLst>
      <p:ext uri="{BB962C8B-B14F-4D97-AF65-F5344CB8AC3E}">
        <p14:creationId xmlns:p14="http://schemas.microsoft.com/office/powerpoint/2010/main" val="1211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4670" y="808831"/>
            <a:ext cx="9624060" cy="1260211"/>
          </a:xfrm>
        </p:spPr>
        <p:txBody>
          <a:bodyPr>
            <a:normAutofit fontScale="90000"/>
          </a:bodyPr>
          <a:lstStyle/>
          <a:p>
            <a:r>
              <a:rPr lang="id-ID" altLang="en-US"/>
              <a:t>VARIABEL DEPENDEN DAN INDEPENDEN</a:t>
            </a:r>
            <a:br>
              <a:rPr lang="id-ID" altLang="en-US"/>
            </a:br>
            <a:endParaRPr lang="id-ID" alt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/>
              <a:t>Variabel dependen adalah variabel output, kriteria, konsekuen sering disebut sebagai variabel terikat.</a:t>
            </a:r>
          </a:p>
          <a:p>
            <a:r>
              <a:rPr lang="id-ID" altLang="en-US"/>
              <a:t>Variabel independen adalah variabel stimulus, predictor. Variabel yang mempengaruhi atau yang menjadi sebab perubahannya atau timbulnya variabel dependen</a:t>
            </a:r>
          </a:p>
        </p:txBody>
      </p:sp>
    </p:spTree>
    <p:extLst>
      <p:ext uri="{BB962C8B-B14F-4D97-AF65-F5344CB8AC3E}">
        <p14:creationId xmlns:p14="http://schemas.microsoft.com/office/powerpoint/2010/main" val="7662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Variabel dan operasionalisasi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altLang="en-US" dirty="0"/>
              <a:t>Definisi operasional bersifat spesifik, rinci, tegas, dan pasti yang menggambarkan karakteristik variabel-variabel penelitian dan hal-hal yang dianggap penting.  Pengertian variabel secara operasional secara praktik, secara riil secara nyata dalam lingkup obyek penelitian/obyek yang diteliti </a:t>
            </a:r>
          </a:p>
          <a:p>
            <a:endParaRPr lang="id-ID" altLang="en-US" dirty="0"/>
          </a:p>
          <a:p>
            <a:endParaRPr lang="id-ID" altLang="en-US" dirty="0"/>
          </a:p>
        </p:txBody>
      </p:sp>
    </p:spTree>
    <p:extLst>
      <p:ext uri="{BB962C8B-B14F-4D97-AF65-F5344CB8AC3E}">
        <p14:creationId xmlns:p14="http://schemas.microsoft.com/office/powerpoint/2010/main" val="12212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Contoh: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94542" y="2148123"/>
            <a:ext cx="10314758" cy="399470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d-ID" altLang="en-US" sz="2105" dirty="0" err="1"/>
              <a:t>Hipotesis:Pegawai</a:t>
            </a:r>
            <a:r>
              <a:rPr lang="id-ID" altLang="en-US" sz="2105" dirty="0"/>
              <a:t> lebih cepat bekerja jika mereka diperintah pimpinan</a:t>
            </a:r>
          </a:p>
          <a:p>
            <a:pPr>
              <a:buFont typeface="Arial" charset="0"/>
              <a:buNone/>
            </a:pPr>
            <a:r>
              <a:rPr lang="id-ID" altLang="en-US" sz="2105" dirty="0"/>
              <a:t>Pegawai? Siapa pegawai yang dimaksud </a:t>
            </a:r>
            <a:r>
              <a:rPr lang="id-ID" altLang="en-US" sz="2105" dirty="0" err="1"/>
              <a:t>dlm</a:t>
            </a:r>
            <a:r>
              <a:rPr lang="id-ID" altLang="en-US" sz="2105" dirty="0"/>
              <a:t> penelitian ?</a:t>
            </a:r>
          </a:p>
          <a:p>
            <a:pPr>
              <a:buFont typeface="Arial" charset="0"/>
              <a:buNone/>
            </a:pPr>
            <a:r>
              <a:rPr lang="id-ID" altLang="en-US" sz="2105" dirty="0"/>
              <a:t>Pimpinan? Atasan langsung? Pimpinan unit kerja? Pimpinan lebih tinggi? </a:t>
            </a:r>
          </a:p>
          <a:p>
            <a:pPr>
              <a:buFont typeface="Arial" charset="0"/>
              <a:buNone/>
            </a:pPr>
            <a:r>
              <a:rPr lang="id-ID" altLang="en-US" sz="2105" dirty="0"/>
              <a:t>Lebih cepat? Ukurannya seperti apa? </a:t>
            </a:r>
          </a:p>
          <a:p>
            <a:endParaRPr lang="id-ID" altLang="en-US" sz="2105" dirty="0"/>
          </a:p>
        </p:txBody>
      </p:sp>
    </p:spTree>
    <p:extLst>
      <p:ext uri="{BB962C8B-B14F-4D97-AF65-F5344CB8AC3E}">
        <p14:creationId xmlns:p14="http://schemas.microsoft.com/office/powerpoint/2010/main" val="8086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41300" y="961231"/>
            <a:ext cx="9624060" cy="1260211"/>
          </a:xfrm>
        </p:spPr>
        <p:txBody>
          <a:bodyPr>
            <a:normAutofit fontScale="90000"/>
          </a:bodyPr>
          <a:lstStyle/>
          <a:p>
            <a:r>
              <a:rPr lang="id-ID" altLang="en-US" sz="1754" b="1" dirty="0"/>
              <a:t>Contoh : Judul penelitian : Kinerja Pelayanan Puskesmas </a:t>
            </a:r>
            <a:r>
              <a:rPr lang="id-ID" altLang="en-US" sz="1754" b="1" dirty="0" err="1"/>
              <a:t>Mantrijeron</a:t>
            </a:r>
            <a:r>
              <a:rPr lang="id-ID" altLang="en-US" sz="1754" b="1" dirty="0"/>
              <a:t/>
            </a:r>
            <a:br>
              <a:rPr lang="id-ID" altLang="en-US" sz="1754" b="1" dirty="0"/>
            </a:br>
            <a:r>
              <a:rPr lang="id-ID" altLang="en-US" sz="1754" b="1" dirty="0"/>
              <a:t/>
            </a:r>
            <a:br>
              <a:rPr lang="id-ID" altLang="en-US" sz="1754" b="1" dirty="0"/>
            </a:br>
            <a:r>
              <a:rPr lang="id-ID" altLang="en-US" sz="2105" dirty="0" err="1"/>
              <a:t>Yg</a:t>
            </a:r>
            <a:r>
              <a:rPr lang="id-ID" altLang="en-US" sz="2105" dirty="0"/>
              <a:t> diukur dari 5 faktor pelayanan yaitu </a:t>
            </a:r>
            <a:r>
              <a:rPr lang="id-ID" altLang="en-US" sz="2105" dirty="0" err="1"/>
              <a:t>reliability</a:t>
            </a:r>
            <a:r>
              <a:rPr lang="id-ID" altLang="en-US" sz="2105" dirty="0"/>
              <a:t>, </a:t>
            </a:r>
            <a:r>
              <a:rPr lang="id-ID" altLang="en-US" sz="2105" dirty="0" err="1"/>
              <a:t>assurance</a:t>
            </a:r>
            <a:r>
              <a:rPr lang="id-ID" altLang="en-US" sz="2105" dirty="0"/>
              <a:t>, </a:t>
            </a:r>
            <a:r>
              <a:rPr lang="id-ID" altLang="en-US" sz="2105" dirty="0" err="1"/>
              <a:t>tangible</a:t>
            </a:r>
            <a:r>
              <a:rPr lang="id-ID" altLang="en-US" sz="2105" dirty="0"/>
              <a:t>, </a:t>
            </a:r>
            <a:r>
              <a:rPr lang="id-ID" altLang="en-US" sz="2105" dirty="0" err="1"/>
              <a:t>emphaty</a:t>
            </a:r>
            <a:r>
              <a:rPr lang="id-ID" altLang="en-US" sz="2105" dirty="0"/>
              <a:t>, </a:t>
            </a:r>
            <a:r>
              <a:rPr lang="id-ID" altLang="en-US" sz="2105" dirty="0" err="1"/>
              <a:t>responsiveness</a:t>
            </a:r>
            <a:r>
              <a:rPr lang="id-ID" altLang="en-US" sz="2105" dirty="0"/>
              <a:t>.(belum selesai belum operasional</a:t>
            </a:r>
            <a:r>
              <a:rPr lang="id-ID" altLang="en-US" sz="1754" dirty="0"/>
              <a:t>)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94542" y="2409031"/>
            <a:ext cx="9095558" cy="3663441"/>
          </a:xfrm>
        </p:spPr>
        <p:txBody>
          <a:bodyPr/>
          <a:lstStyle/>
          <a:p>
            <a:r>
              <a:rPr lang="id-ID" altLang="en-US" sz="1754" dirty="0"/>
              <a:t>Dalam penelitian ini yang dimaksud dengan </a:t>
            </a:r>
            <a:r>
              <a:rPr lang="id-ID" altLang="en-US" sz="1754" dirty="0" err="1"/>
              <a:t>reliability</a:t>
            </a:r>
            <a:r>
              <a:rPr lang="id-ID" altLang="en-US" sz="1754" dirty="0"/>
              <a:t> adalah terima obat tepat waktu sesuai jadwal yang dijanjikan</a:t>
            </a:r>
          </a:p>
          <a:p>
            <a:r>
              <a:rPr lang="id-ID" altLang="en-US" sz="1754" dirty="0"/>
              <a:t>Yang dimaksud dengan </a:t>
            </a:r>
            <a:r>
              <a:rPr lang="id-ID" altLang="en-US" sz="1754" dirty="0" err="1"/>
              <a:t>assurance</a:t>
            </a:r>
            <a:r>
              <a:rPr lang="id-ID" altLang="en-US" sz="1754" dirty="0"/>
              <a:t> adalah reputasi yang baik dalam hal kepastian harga obat</a:t>
            </a:r>
          </a:p>
          <a:p>
            <a:r>
              <a:rPr lang="id-ID" altLang="en-US" sz="1754" dirty="0" err="1"/>
              <a:t>Tangible</a:t>
            </a:r>
            <a:r>
              <a:rPr lang="id-ID" altLang="en-US" sz="1754" dirty="0"/>
              <a:t> adalah ketersediaan ruang tunggu, lemari pajangan obat, dsb.</a:t>
            </a:r>
          </a:p>
          <a:p>
            <a:r>
              <a:rPr lang="id-ID" altLang="en-US" sz="1754" dirty="0" err="1"/>
              <a:t>Emphaty</a:t>
            </a:r>
            <a:r>
              <a:rPr lang="id-ID" altLang="en-US" sz="1754" dirty="0"/>
              <a:t> adalah memahami </a:t>
            </a:r>
            <a:r>
              <a:rPr lang="id-ID" altLang="en-US" sz="1754" dirty="0" err="1"/>
              <a:t>kebuuthan</a:t>
            </a:r>
            <a:r>
              <a:rPr lang="id-ID" altLang="en-US" sz="1754" dirty="0"/>
              <a:t> khusus pelanggan, mengantisipasi kebutuhan pelanggan</a:t>
            </a:r>
          </a:p>
          <a:p>
            <a:r>
              <a:rPr lang="id-ID" altLang="en-US" sz="1754" dirty="0" err="1"/>
              <a:t>Responsiveness</a:t>
            </a:r>
            <a:r>
              <a:rPr lang="id-ID" altLang="en-US" sz="1754" dirty="0"/>
              <a:t> adalah ... Sistem pelayanan obat, penerimaan resep, dan </a:t>
            </a:r>
            <a:r>
              <a:rPr lang="id-ID" altLang="en-US" sz="1754" dirty="0" err="1"/>
              <a:t>penangan</a:t>
            </a:r>
            <a:r>
              <a:rPr lang="id-ID" altLang="en-US" sz="1754" dirty="0"/>
              <a:t> keluhan yang cepat </a:t>
            </a:r>
          </a:p>
        </p:txBody>
      </p:sp>
    </p:spTree>
    <p:extLst>
      <p:ext uri="{BB962C8B-B14F-4D97-AF65-F5344CB8AC3E}">
        <p14:creationId xmlns:p14="http://schemas.microsoft.com/office/powerpoint/2010/main" val="2706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Doa</a:t>
            </a:r>
            <a:r>
              <a:rPr lang="en-US" sz="4400" dirty="0" smtClean="0"/>
              <a:t> </a:t>
            </a:r>
            <a:r>
              <a:rPr lang="en-US" sz="4400" dirty="0" err="1" smtClean="0"/>
              <a:t>Mengawali</a:t>
            </a:r>
            <a:r>
              <a:rPr lang="en-US" sz="4400" dirty="0" smtClean="0"/>
              <a:t> </a:t>
            </a:r>
            <a:r>
              <a:rPr lang="en-US" sz="4400" dirty="0" err="1" smtClean="0"/>
              <a:t>Belajar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ridho</a:t>
            </a:r>
            <a:r>
              <a:rPr lang="en-US" dirty="0" smtClean="0"/>
              <a:t> Allah SWT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Tuhanku</a:t>
            </a:r>
            <a:r>
              <a:rPr lang="en-US" dirty="0" smtClean="0"/>
              <a:t>, Islam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agamaku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Nabi</a:t>
            </a:r>
            <a:r>
              <a:rPr lang="en-US" dirty="0" smtClean="0"/>
              <a:t> Muhammad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Nabi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r>
              <a:rPr lang="en-US" dirty="0" smtClean="0"/>
              <a:t>, </a:t>
            </a:r>
            <a:r>
              <a:rPr lang="en-US" dirty="0" err="1" smtClean="0"/>
              <a:t>Ya</a:t>
            </a:r>
            <a:r>
              <a:rPr lang="en-US" dirty="0" smtClean="0"/>
              <a:t> Allah, </a:t>
            </a:r>
            <a:r>
              <a:rPr lang="en-US" dirty="0" err="1" smtClean="0"/>
              <a:t>tambahkanlah</a:t>
            </a:r>
            <a:r>
              <a:rPr lang="en-US" dirty="0" smtClean="0"/>
              <a:t> </a:t>
            </a:r>
            <a:r>
              <a:rPr lang="en-US" dirty="0" err="1" smtClean="0"/>
              <a:t>kepadaku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berikanlah</a:t>
            </a:r>
            <a:r>
              <a:rPr lang="en-US" dirty="0" smtClean="0"/>
              <a:t> 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kefahaman</a:t>
            </a:r>
            <a:endParaRPr lang="en-US" dirty="0" smtClean="0"/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4670" y="466999"/>
            <a:ext cx="9624060" cy="1260211"/>
          </a:xfrm>
        </p:spPr>
        <p:txBody>
          <a:bodyPr/>
          <a:lstStyle/>
          <a:p>
            <a:r>
              <a:rPr lang="id-ID" altLang="en-US"/>
              <a:t>Kuis: tentukan jenis hipotesisnya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altLang="en-US" sz="2800" dirty="0"/>
              <a:t>Tidak terdapat hubungan antara berat badan remaja dengan kebiasaan makan setiap hari</a:t>
            </a:r>
          </a:p>
          <a:p>
            <a:pPr algn="just"/>
            <a:r>
              <a:rPr lang="id-ID" altLang="en-US" sz="2800" dirty="0"/>
              <a:t>Ada hubungan antara turunnya nilai </a:t>
            </a:r>
            <a:r>
              <a:rPr lang="id-ID" altLang="en-US" sz="2800" dirty="0" err="1"/>
              <a:t>ipk</a:t>
            </a:r>
            <a:r>
              <a:rPr lang="id-ID" altLang="en-US" sz="2800" dirty="0"/>
              <a:t> mahasiswa dengan lamanya skripsi yang ia kerjakan</a:t>
            </a:r>
          </a:p>
          <a:p>
            <a:pPr algn="just"/>
            <a:r>
              <a:rPr lang="id-ID" altLang="en-US" sz="2800" dirty="0"/>
              <a:t>Para remaja tidak suka memilih makan dengan kadar lemak tinggi</a:t>
            </a:r>
          </a:p>
          <a:p>
            <a:pPr algn="just"/>
            <a:r>
              <a:rPr lang="id-ID" altLang="en-US" sz="2800" dirty="0"/>
              <a:t>Terdapat perbedaan antara ruang kelas VIP dan ekonomi</a:t>
            </a:r>
          </a:p>
        </p:txBody>
      </p:sp>
    </p:spTree>
    <p:extLst>
      <p:ext uri="{BB962C8B-B14F-4D97-AF65-F5344CB8AC3E}">
        <p14:creationId xmlns:p14="http://schemas.microsoft.com/office/powerpoint/2010/main" val="12151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Kuis : tentukan jenis hipotesisnya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altLang="en-US" dirty="0"/>
              <a:t>Ada hubungan antara tingkat pendidikan dengan prestasi kerja</a:t>
            </a:r>
          </a:p>
          <a:p>
            <a:pPr algn="just"/>
            <a:r>
              <a:rPr lang="id-ID" altLang="en-US" dirty="0"/>
              <a:t>Terdapat perbedaan kinerja pegawai yang mengikuti pelatihan dengan yang tidak mengikuti pelatihan</a:t>
            </a:r>
          </a:p>
          <a:p>
            <a:pPr algn="just"/>
            <a:r>
              <a:rPr lang="id-ID" altLang="en-US" dirty="0"/>
              <a:t>Tidak ada pengaruh pengawasan terhadap kinerja </a:t>
            </a:r>
          </a:p>
          <a:p>
            <a:pPr algn="just">
              <a:buFont typeface="Wingdings 3" charset="2"/>
              <a:buNone/>
            </a:pPr>
            <a:endParaRPr lang="id-ID" altLang="en-US" dirty="0"/>
          </a:p>
        </p:txBody>
      </p:sp>
    </p:spTree>
    <p:extLst>
      <p:ext uri="{BB962C8B-B14F-4D97-AF65-F5344CB8AC3E}">
        <p14:creationId xmlns:p14="http://schemas.microsoft.com/office/powerpoint/2010/main" val="19274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altLang="en-US"/>
              <a:t>Kuis : tentukan variabel dependen dan independennya!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altLang="en-US" dirty="0"/>
              <a:t>Kemampuan kerja dan produktivitas</a:t>
            </a:r>
          </a:p>
          <a:p>
            <a:pPr algn="just"/>
            <a:r>
              <a:rPr lang="id-ID" altLang="en-US" dirty="0"/>
              <a:t>Kemampuan daya beli masyarakat dan kenaikan </a:t>
            </a:r>
            <a:r>
              <a:rPr lang="id-ID" altLang="en-US" dirty="0" err="1"/>
              <a:t>bbm</a:t>
            </a:r>
            <a:endParaRPr lang="id-ID" altLang="en-US" dirty="0"/>
          </a:p>
          <a:p>
            <a:pPr algn="just"/>
            <a:r>
              <a:rPr lang="id-ID" altLang="en-US" dirty="0"/>
              <a:t>Kepuasan masyarakat dan kualitas pelayanan</a:t>
            </a:r>
          </a:p>
        </p:txBody>
      </p:sp>
    </p:spTree>
    <p:extLst>
      <p:ext uri="{BB962C8B-B14F-4D97-AF65-F5344CB8AC3E}">
        <p14:creationId xmlns:p14="http://schemas.microsoft.com/office/powerpoint/2010/main" val="4176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d-ID" dirty="0" smtClean="0">
                <a:ea typeface="Arial Unicode MS" pitchFamily="34" charset="-128"/>
                <a:cs typeface="Tahoma" pitchFamily="34" charset="0"/>
              </a:rPr>
              <a:t>Ya All</a:t>
            </a:r>
            <a:r>
              <a:rPr lang="en-US" dirty="0" smtClean="0">
                <a:ea typeface="Arial Unicode MS" pitchFamily="34" charset="-128"/>
                <a:cs typeface="Tahoma" pitchFamily="34" charset="0"/>
              </a:rPr>
              <a:t>a</a:t>
            </a:r>
            <a:r>
              <a:rPr lang="id-ID" dirty="0" smtClean="0">
                <a:ea typeface="Arial Unicode MS" pitchFamily="34" charset="-128"/>
                <a:cs typeface="Tahoma" pitchFamily="34" charset="0"/>
              </a:rPr>
              <a:t>h Tunjukkanlah kepada kami kebenaran sehinggga kami dapat mengikutinya Dan tunjukkanlah kepada kami kejelekan sehingga kami dapat menjauhinya</a:t>
            </a:r>
          </a:p>
          <a:p>
            <a:pPr>
              <a:defRPr/>
            </a:pPr>
            <a:endParaRPr lang="id-ID" dirty="0" smtClean="0">
              <a:ea typeface="Arial Unicode MS" pitchFamily="34" charset="-128"/>
              <a:cs typeface="Tahom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r>
              <a:rPr lang="en-US" smtClean="0"/>
              <a:t>Terimakasih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Proposal penelitian kuantitatif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43" y="2017891"/>
            <a:ext cx="3355611" cy="4321916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id-ID" sz="1754" dirty="0"/>
              <a:t>BAB I: PENDAHULUAN</a:t>
            </a:r>
          </a:p>
          <a:p>
            <a:pPr>
              <a:buFont typeface="Wingdings 3" pitchFamily="18" charset="2"/>
              <a:buChar char=""/>
              <a:defRPr/>
            </a:pPr>
            <a:r>
              <a:rPr lang="id-ID" sz="1754" dirty="0"/>
              <a:t>LATAR BELAKANG MASALAH</a:t>
            </a:r>
          </a:p>
          <a:p>
            <a:pPr>
              <a:buFont typeface="Wingdings 3" pitchFamily="18" charset="2"/>
              <a:buChar char=""/>
              <a:defRPr/>
            </a:pPr>
            <a:r>
              <a:rPr lang="id-ID" sz="1754" dirty="0"/>
              <a:t>RUMUSAN MASALAH </a:t>
            </a:r>
          </a:p>
          <a:p>
            <a:pPr>
              <a:buFont typeface="Wingdings 3" pitchFamily="18" charset="2"/>
              <a:buChar char=""/>
              <a:defRPr/>
            </a:pPr>
            <a:r>
              <a:rPr lang="id-ID" sz="1754" dirty="0"/>
              <a:t>TUJUAN PENELITIAN </a:t>
            </a:r>
          </a:p>
          <a:p>
            <a:pPr>
              <a:buFont typeface="Wingdings 3" pitchFamily="18" charset="2"/>
              <a:buChar char=""/>
              <a:defRPr/>
            </a:pPr>
            <a:r>
              <a:rPr lang="id-ID" sz="1754" dirty="0"/>
              <a:t>MANFAAT PENELITIAN</a:t>
            </a:r>
          </a:p>
          <a:p>
            <a:pPr>
              <a:buNone/>
              <a:defRPr/>
            </a:pPr>
            <a:r>
              <a:rPr lang="id-ID" sz="1754" dirty="0"/>
              <a:t>BAB II LANDASAN TEORI</a:t>
            </a:r>
          </a:p>
          <a:p>
            <a:pPr>
              <a:buFont typeface="Wingdings 3" pitchFamily="18" charset="2"/>
              <a:buChar char=""/>
              <a:defRPr/>
            </a:pPr>
            <a:r>
              <a:rPr lang="id-ID" sz="1754" dirty="0">
                <a:solidFill>
                  <a:schemeClr val="accent5"/>
                </a:solidFill>
              </a:rPr>
              <a:t>DESKRIPSI TEORI</a:t>
            </a:r>
          </a:p>
          <a:p>
            <a:pPr>
              <a:buFont typeface="Wingdings 3" pitchFamily="18" charset="2"/>
              <a:buChar char=""/>
              <a:defRPr/>
            </a:pPr>
            <a:r>
              <a:rPr lang="id-ID" sz="1754" dirty="0">
                <a:solidFill>
                  <a:schemeClr val="accent5"/>
                </a:solidFill>
              </a:rPr>
              <a:t>KERANGKA BERPIKIR</a:t>
            </a:r>
          </a:p>
          <a:p>
            <a:pPr>
              <a:buFont typeface="Wingdings 3" pitchFamily="18" charset="2"/>
              <a:buChar char=""/>
              <a:defRPr/>
            </a:pPr>
            <a:r>
              <a:rPr lang="id-ID" sz="1754" dirty="0">
                <a:solidFill>
                  <a:schemeClr val="accent5"/>
                </a:solidFill>
              </a:rPr>
              <a:t>HIPOTESIS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1774" y="2197507"/>
            <a:ext cx="4082428" cy="225189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d-ID" altLang="en-US" sz="1754">
                <a:solidFill>
                  <a:srgbClr val="FF0000"/>
                </a:solidFill>
                <a:latin typeface="Calibri Light" charset="0"/>
              </a:rPr>
              <a:t>BAB III: METODE PENELITIAN</a:t>
            </a:r>
          </a:p>
          <a:p>
            <a:pPr eaLnBrk="1" hangingPunct="1"/>
            <a:endParaRPr lang="id-ID" altLang="en-US" sz="1754">
              <a:solidFill>
                <a:srgbClr val="FF0000"/>
              </a:solidFill>
              <a:latin typeface="Calibri Light" charset="0"/>
            </a:endParaRPr>
          </a:p>
          <a:p>
            <a:pPr eaLnBrk="1" hangingPunct="1">
              <a:buFont typeface="Wingdings" charset="2"/>
              <a:buChar char="§"/>
            </a:pPr>
            <a:r>
              <a:rPr lang="id-ID" altLang="en-US" sz="1754">
                <a:solidFill>
                  <a:srgbClr val="FF0000"/>
                </a:solidFill>
                <a:latin typeface="Calibri Light" charset="0"/>
              </a:rPr>
              <a:t> TEMPAT DAN WAKTU PENELITIAN</a:t>
            </a:r>
          </a:p>
          <a:p>
            <a:pPr eaLnBrk="1" hangingPunct="1">
              <a:buFont typeface="Wingdings" charset="2"/>
              <a:buChar char="§"/>
            </a:pPr>
            <a:r>
              <a:rPr lang="id-ID" altLang="en-US" sz="1754">
                <a:solidFill>
                  <a:srgbClr val="FF0000"/>
                </a:solidFill>
                <a:latin typeface="Calibri Light" charset="0"/>
              </a:rPr>
              <a:t> PENDEKATAN PENELITIAN</a:t>
            </a:r>
          </a:p>
          <a:p>
            <a:pPr eaLnBrk="1" hangingPunct="1">
              <a:buFont typeface="Wingdings" charset="2"/>
              <a:buChar char="§"/>
            </a:pPr>
            <a:r>
              <a:rPr lang="id-ID" altLang="en-US" sz="1754">
                <a:solidFill>
                  <a:srgbClr val="FF0000"/>
                </a:solidFill>
                <a:latin typeface="Calibri Light" charset="0"/>
              </a:rPr>
              <a:t> POPULASI DAN SAMPEL</a:t>
            </a:r>
          </a:p>
          <a:p>
            <a:pPr eaLnBrk="1" hangingPunct="1">
              <a:buFont typeface="Wingdings" charset="2"/>
              <a:buChar char="§"/>
            </a:pPr>
            <a:r>
              <a:rPr lang="id-ID" altLang="en-US" sz="1754">
                <a:solidFill>
                  <a:srgbClr val="FF0000"/>
                </a:solidFill>
                <a:latin typeface="Calibri Light" charset="0"/>
              </a:rPr>
              <a:t> VARIABEL DAN DEFINISI OPERASIONAL</a:t>
            </a:r>
          </a:p>
          <a:p>
            <a:pPr eaLnBrk="1" hangingPunct="1">
              <a:buFont typeface="Wingdings" charset="2"/>
              <a:buChar char="§"/>
            </a:pPr>
            <a:r>
              <a:rPr lang="id-ID" altLang="en-US" sz="1754">
                <a:solidFill>
                  <a:srgbClr val="FF0000"/>
                </a:solidFill>
                <a:latin typeface="Calibri Light" charset="0"/>
              </a:rPr>
              <a:t> TEKNIK PENGUMPULAN DATA</a:t>
            </a:r>
          </a:p>
          <a:p>
            <a:pPr eaLnBrk="1" hangingPunct="1">
              <a:buFont typeface="Wingdings" charset="2"/>
              <a:buChar char="§"/>
            </a:pPr>
            <a:r>
              <a:rPr lang="id-ID" altLang="en-US" sz="1754">
                <a:solidFill>
                  <a:srgbClr val="FF0000"/>
                </a:solidFill>
                <a:latin typeface="Calibri Light" charset="0"/>
              </a:rPr>
              <a:t> TEKNIK ANALISA </a:t>
            </a:r>
            <a:r>
              <a:rPr lang="id-ID" altLang="en-US" sz="1754">
                <a:latin typeface="Calibri Light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2862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/>
              <a:t>LANDASAN TEORI</a:t>
            </a:r>
            <a:endParaRPr lang="id-ID" b="1" dirty="0"/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558340" y="2308897"/>
            <a:ext cx="10135059" cy="3529134"/>
          </a:xfrm>
        </p:spPr>
        <p:txBody>
          <a:bodyPr>
            <a:normAutofit fontScale="92500"/>
          </a:bodyPr>
          <a:lstStyle/>
          <a:p>
            <a:pPr algn="just"/>
            <a:r>
              <a:rPr lang="id-ID" altLang="en-US"/>
              <a:t>Teori-teori yang digunakan oleh peneliti untuk mendukung penelitiannya</a:t>
            </a:r>
          </a:p>
          <a:p>
            <a:pPr algn="just"/>
            <a:r>
              <a:rPr lang="id-ID" altLang="en-US" dirty="0"/>
              <a:t>Mutu suatu skripsi, tesis, disertasi sangat ditentukan oleh mutu kutipannya. Mutu ini menyangkut sejumlah buku atau sumber., mutu buku atau sumber, dan relevansi kutipan dengan karya ilmiahnya. </a:t>
            </a:r>
          </a:p>
        </p:txBody>
      </p:sp>
    </p:spTree>
    <p:extLst>
      <p:ext uri="{BB962C8B-B14F-4D97-AF65-F5344CB8AC3E}">
        <p14:creationId xmlns:p14="http://schemas.microsoft.com/office/powerpoint/2010/main" val="17980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Fungsi teori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594542" y="2269910"/>
            <a:ext cx="9781358" cy="380256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d-ID" altLang="en-US" dirty="0"/>
              <a:t>Memperjelas dan mempertajam ruang lingkup variabel yang akan diteliti. </a:t>
            </a:r>
          </a:p>
          <a:p>
            <a:pPr algn="just"/>
            <a:r>
              <a:rPr lang="id-ID" altLang="en-US" dirty="0"/>
              <a:t>Prediksi dan pemandu untuk menemukan fakta adalah untuk merumuskan hipotesis dan menyusun instrumen penelitian karena pada dasarnya hipotesis itu merupakan pernyataan yang bersifat </a:t>
            </a:r>
            <a:r>
              <a:rPr lang="id-ID" altLang="en-US" dirty="0" err="1"/>
              <a:t>prediktif</a:t>
            </a:r>
            <a:r>
              <a:rPr lang="id-ID" altLang="en-US" dirty="0"/>
              <a:t>,</a:t>
            </a:r>
          </a:p>
          <a:p>
            <a:pPr algn="just"/>
            <a:r>
              <a:rPr lang="id-ID" altLang="en-US" dirty="0"/>
              <a:t>Membahas hasil penelitian dan selanjutnya digunakan untuk memberikan saran </a:t>
            </a:r>
            <a:r>
              <a:rPr lang="id-ID" altLang="en-US" dirty="0" err="1"/>
              <a:t>dlm</a:t>
            </a:r>
            <a:r>
              <a:rPr lang="id-ID" altLang="en-US" dirty="0"/>
              <a:t> upaya pemecahan masalah</a:t>
            </a:r>
          </a:p>
          <a:p>
            <a:endParaRPr lang="id-ID" altLang="en-US" sz="3158" b="1" dirty="0"/>
          </a:p>
        </p:txBody>
      </p:sp>
    </p:spTree>
    <p:extLst>
      <p:ext uri="{BB962C8B-B14F-4D97-AF65-F5344CB8AC3E}">
        <p14:creationId xmlns:p14="http://schemas.microsoft.com/office/powerpoint/2010/main" val="1562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Deskripsi teori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94542" y="2090294"/>
            <a:ext cx="8526873" cy="4416597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 3" charset="2"/>
              <a:buChar char=""/>
            </a:pPr>
            <a:r>
              <a:rPr lang="id-ID" altLang="en-US"/>
              <a:t>Deskripsi teori dalam suatu penelitian merupakan uraian sistematis tentang teori dan hasil-hasil penelitian yang relevan dengan variabel yang akan diteliti. </a:t>
            </a:r>
          </a:p>
          <a:p>
            <a:pPr algn="just">
              <a:buFont typeface="Wingdings 3" charset="2"/>
              <a:buChar char=""/>
            </a:pPr>
            <a:r>
              <a:rPr lang="id-ID" altLang="en-US"/>
              <a:t>Berapa jumlah kelompok teori yang perlu dikemukakan/dideskripsikan akan bergantung pada luasnya permasalahan dan secara teknis bergantung pada jumlah variabel yang akan diteliti.</a:t>
            </a:r>
          </a:p>
          <a:p>
            <a:pPr algn="just">
              <a:buFont typeface="Wingdings 3" charset="2"/>
              <a:buChar char=""/>
            </a:pPr>
            <a:r>
              <a:rPr lang="id-ID" altLang="en-US"/>
              <a:t>Deskripsi teori berisi tentang penjelasan terhadap variabel-variabel yang akan diteliti, melalui pendefinisian, serta uraian yg lengkap dan mendalam dari berbagai referensi, untuk mendapatkan gambaran tentang hubungan variabel</a:t>
            </a:r>
          </a:p>
        </p:txBody>
      </p:sp>
    </p:spTree>
    <p:extLst>
      <p:ext uri="{BB962C8B-B14F-4D97-AF65-F5344CB8AC3E}">
        <p14:creationId xmlns:p14="http://schemas.microsoft.com/office/powerpoint/2010/main" val="14940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1647031"/>
            <a:ext cx="8915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 3" pitchFamily="18" charset="2"/>
              <a:buChar char=""/>
              <a:defRPr/>
            </a:pPr>
            <a:r>
              <a:rPr lang="id-ID" sz="2400" dirty="0"/>
              <a:t>Variabel-variabel penelitian harus bisa dijelaskan dengan baik, baik dari segi pengertian, kedudukan, hubungan antar variabel, jika tidak bisa berarti peneliti tidak menguasai teori </a:t>
            </a:r>
            <a:r>
              <a:rPr lang="id-ID" sz="2400" dirty="0" err="1"/>
              <a:t>yg</a:t>
            </a:r>
            <a:r>
              <a:rPr lang="id-ID" sz="2400" dirty="0"/>
              <a:t> digunakan</a:t>
            </a:r>
          </a:p>
          <a:p>
            <a:pPr algn="just">
              <a:buFont typeface="Wingdings 3" pitchFamily="18" charset="2"/>
              <a:buChar char=""/>
              <a:defRPr/>
            </a:pPr>
            <a:r>
              <a:rPr lang="id-ID" sz="2400" dirty="0" err="1"/>
              <a:t>Utk</a:t>
            </a:r>
            <a:r>
              <a:rPr lang="id-ID" sz="2400" dirty="0"/>
              <a:t> menguasai teori? Harus rajin membaca dan membaca, menelaah yang dibaca itu setuntas mungkin agar dapat menegakkan landasan </a:t>
            </a:r>
            <a:r>
              <a:rPr lang="id-ID" sz="2400" dirty="0" err="1"/>
              <a:t>yg</a:t>
            </a:r>
            <a:r>
              <a:rPr lang="id-ID" sz="2400" dirty="0"/>
              <a:t> kokoh bagi langkah-langkah berikutnya. Membaca </a:t>
            </a:r>
            <a:r>
              <a:rPr lang="id-ID" sz="2400" dirty="0" err="1"/>
              <a:t>yg</a:t>
            </a:r>
            <a:r>
              <a:rPr lang="id-ID" sz="2400" dirty="0"/>
              <a:t> baik? Relevansi, kelengkapan dan kemutakhiran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248019" y="982276"/>
            <a:ext cx="9624060" cy="1260211"/>
          </a:xfrm>
        </p:spPr>
        <p:txBody>
          <a:bodyPr>
            <a:normAutofit fontScale="90000"/>
          </a:bodyPr>
          <a:lstStyle/>
          <a:p>
            <a:r>
              <a:rPr lang="id-ID" altLang="en-US"/>
              <a:t>Langkah-langkah pendeskripsian teori:</a:t>
            </a:r>
            <a:br>
              <a:rPr lang="id-ID" altLang="en-US"/>
            </a:br>
            <a:endParaRPr lang="id-ID" alt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2780" y="2244848"/>
            <a:ext cx="8791423" cy="3827624"/>
          </a:xfrm>
        </p:spPr>
        <p:txBody>
          <a:bodyPr rtlCol="0">
            <a:normAutofit lnSpcReduction="10000"/>
          </a:bodyPr>
          <a:lstStyle/>
          <a:p>
            <a:pPr marL="451136" indent="-451136" algn="just">
              <a:buFont typeface="Wingdings 3" charset="2"/>
              <a:buAutoNum type="arabicPeriod"/>
              <a:defRPr/>
            </a:pPr>
            <a:r>
              <a:rPr lang="id-ID" altLang="en-US" sz="2105"/>
              <a:t>Tetapkan nama variabel yg diteliti dan jumlah variabelnya</a:t>
            </a:r>
          </a:p>
          <a:p>
            <a:pPr marL="451136" indent="-451136" algn="just">
              <a:buFont typeface="Wingdings 3" charset="2"/>
              <a:buAutoNum type="arabicPeriod"/>
              <a:defRPr/>
            </a:pPr>
            <a:r>
              <a:rPr lang="id-ID" altLang="en-US" sz="2105"/>
              <a:t>Membaca buku sebanyak-banyaknya dan relevan dg setiap variabel yg diteliti. Lihat daftar isi setiap buku, dan pilih topik yang relevan dg stiap variabel yg diteliti. Lihat pula laporan penelitian</a:t>
            </a:r>
          </a:p>
          <a:p>
            <a:pPr marL="451136" indent="-451136" algn="just">
              <a:buFont typeface="Wingdings 3" charset="2"/>
              <a:buAutoNum type="arabicPeriod"/>
              <a:defRPr/>
            </a:pPr>
            <a:r>
              <a:rPr lang="id-ID" altLang="en-US" sz="2105"/>
              <a:t>Cari definisi setiap variabel yg akan diteliti pada setiap sumber bacaan, bandingkan antara satu sumber bacaan dengan sumber lainnya dan pilih definisi yg sesuai dg penelitian yg akan dilakukan</a:t>
            </a:r>
          </a:p>
          <a:p>
            <a:pPr marL="451136" indent="-451136" algn="just">
              <a:buFont typeface="Wingdings 3" charset="2"/>
              <a:buAutoNum type="arabicPeriod"/>
              <a:defRPr/>
            </a:pPr>
            <a:r>
              <a:rPr lang="id-ID" altLang="en-US" sz="2105"/>
              <a:t>Baca seluruh isi topik buku yg sesuai dg variabel yg akan diteliti, lakukan analisis, renungkan dan buatlah rumusan dg bahasa sendiri tentang isi setiap sumber data yg dibaca</a:t>
            </a:r>
          </a:p>
          <a:p>
            <a:pPr marL="451136" indent="-451136" algn="just">
              <a:buFont typeface="Wingdings 3" charset="2"/>
              <a:buAutoNum type="arabicPeriod"/>
              <a:defRPr/>
            </a:pPr>
            <a:r>
              <a:rPr lang="id-ID" altLang="en-US" sz="2105"/>
              <a:t>Deskripsikan teori-teori yg telah dibaca dari berbagai sumber ke dalam bentuk tulisan dg bahasa sendiri</a:t>
            </a:r>
          </a:p>
        </p:txBody>
      </p:sp>
    </p:spTree>
    <p:extLst>
      <p:ext uri="{BB962C8B-B14F-4D97-AF65-F5344CB8AC3E}">
        <p14:creationId xmlns:p14="http://schemas.microsoft.com/office/powerpoint/2010/main" val="7273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/>
              <a:t>KERANGKA BERPIKIR</a:t>
            </a:r>
            <a:endParaRPr lang="id-ID" b="1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/>
              <a:t>Alur logika berpikir peneliti dalam menjawab masalah yg didasarkan pada landasan teoritik hingga munculnya konsep dan variabel-variabel yg diteliti</a:t>
            </a:r>
          </a:p>
        </p:txBody>
      </p:sp>
    </p:spTree>
    <p:extLst>
      <p:ext uri="{BB962C8B-B14F-4D97-AF65-F5344CB8AC3E}">
        <p14:creationId xmlns:p14="http://schemas.microsoft.com/office/powerpoint/2010/main" val="18196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1787</TotalTime>
  <Words>1089</Words>
  <Application>Microsoft Macintosh PowerPoint</Application>
  <PresentationFormat>Custom</PresentationFormat>
  <Paragraphs>126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Albertus Extra Bold</vt:lpstr>
      <vt:lpstr>Arial Unicode MS</vt:lpstr>
      <vt:lpstr>Tahoma</vt:lpstr>
      <vt:lpstr>Albertus Medium</vt:lpstr>
      <vt:lpstr>Arial</vt:lpstr>
      <vt:lpstr>Calibri</vt:lpstr>
      <vt:lpstr>Calibri Light</vt:lpstr>
      <vt:lpstr>Wingdings</vt:lpstr>
      <vt:lpstr>Wingdings 3</vt:lpstr>
      <vt:lpstr>Theme1</vt:lpstr>
      <vt:lpstr>PERTEMUAN 2- AKK  Landasan teori, kerangka berpikir, hipotesis &amp; metode penelitian</vt:lpstr>
      <vt:lpstr>Doa Mengawali Belajar </vt:lpstr>
      <vt:lpstr>Proposal penelitian kuantitatif</vt:lpstr>
      <vt:lpstr>LANDASAN TEORI</vt:lpstr>
      <vt:lpstr>Fungsi teori</vt:lpstr>
      <vt:lpstr>Deskripsi teori</vt:lpstr>
      <vt:lpstr>PowerPoint Presentation</vt:lpstr>
      <vt:lpstr>Langkah-langkah pendeskripsian teori: </vt:lpstr>
      <vt:lpstr>KERANGKA BERPIKIR</vt:lpstr>
      <vt:lpstr>PowerPoint Presentation</vt:lpstr>
      <vt:lpstr>HIPOTESIS PENELITIAN</vt:lpstr>
      <vt:lpstr>Jenis hipotesis</vt:lpstr>
      <vt:lpstr>Dasar merumuskan hipotesis </vt:lpstr>
      <vt:lpstr>METODE PENELITIAN</vt:lpstr>
      <vt:lpstr>Variabel dan definisi operasional </vt:lpstr>
      <vt:lpstr>VARIABEL DEPENDEN DAN INDEPENDEN </vt:lpstr>
      <vt:lpstr>Variabel dan operasionalisasi</vt:lpstr>
      <vt:lpstr>Contoh:</vt:lpstr>
      <vt:lpstr>Contoh : Judul penelitian : Kinerja Pelayanan Puskesmas Mantrijeron  Yg diukur dari 5 faktor pelayanan yaitu reliability, assurance, tangible, emphaty, responsiveness.(belum selesai belum operasional)</vt:lpstr>
      <vt:lpstr>Kuis: tentukan jenis hipotesisnya</vt:lpstr>
      <vt:lpstr>Kuis : tentukan jenis hipotesisnya</vt:lpstr>
      <vt:lpstr>Kuis : tentukan variabel dependen dan independennya!</vt:lpstr>
      <vt:lpstr>Doa Penutup Belajar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PEMBIMBING KLINIK KEPERAWATAN</dc:title>
  <dc:creator>WIN 7</dc:creator>
  <cp:lastModifiedBy>Microsoft Office User</cp:lastModifiedBy>
  <cp:revision>150</cp:revision>
  <dcterms:created xsi:type="dcterms:W3CDTF">2016-11-21T21:18:02Z</dcterms:created>
  <dcterms:modified xsi:type="dcterms:W3CDTF">2021-04-15T06:38:17Z</dcterms:modified>
</cp:coreProperties>
</file>