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4"/>
  </p:notesMasterIdLst>
  <p:sldIdLst>
    <p:sldId id="578" r:id="rId5"/>
    <p:sldId id="307" r:id="rId6"/>
    <p:sldId id="579" r:id="rId7"/>
    <p:sldId id="592" r:id="rId8"/>
    <p:sldId id="593" r:id="rId9"/>
    <p:sldId id="594" r:id="rId10"/>
    <p:sldId id="595" r:id="rId11"/>
    <p:sldId id="564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2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6" y="6459793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14/06/2021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3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4" y="6459793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90551"/>
            <a:ext cx="7924800" cy="563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00801"/>
            <a:ext cx="28448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00801"/>
            <a:ext cx="38608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00801"/>
            <a:ext cx="28448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CC2F7C3-391A-4198-82DC-41B607AEA97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81953" name="Picture 1" descr="C:\Users\DALEV\Documents\uang-cash-penting-bagi-pengusaha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8555" y="332657"/>
            <a:ext cx="829544" cy="10046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69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4" cstate="print"/>
          <a:srcRect t="63542"/>
          <a:stretch>
            <a:fillRect/>
          </a:stretch>
        </p:blipFill>
        <p:spPr>
          <a:xfrm>
            <a:off x="1642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4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7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5" y="304801"/>
            <a:ext cx="7827819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  <a:latin typeface="Berlin Sans FB" panose="020E0602020502020306" pitchFamily="34" charset="0"/>
                <a:cs typeface="Arial" charset="0"/>
              </a:rPr>
              <a:t>PERENCANAAN </a:t>
            </a:r>
            <a:r>
              <a:rPr lang="id-ID" sz="3600" dirty="0">
                <a:solidFill>
                  <a:schemeClr val="tx1"/>
                </a:solidFill>
                <a:latin typeface="Berlin Sans FB" panose="020E0602020502020306" pitchFamily="34" charset="0"/>
                <a:cs typeface="Arial" charset="0"/>
              </a:rPr>
              <a:t>PEMBERDAYAAN MASYARAKAT</a:t>
            </a:r>
            <a:endParaRPr lang="en-US" sz="3600" dirty="0">
              <a:solidFill>
                <a:schemeClr val="tx1"/>
              </a:solidFill>
              <a:latin typeface="Berlin Sans FB" panose="020E0602020502020306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NUR FAIDATI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Pemberdayaan Masyarakat</a:t>
            </a:r>
            <a:endParaRPr lang="en-US" sz="16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>
                <a:latin typeface="Berlin Sans FB" panose="020E0602020502020306" pitchFamily="34" charset="0"/>
              </a:rPr>
              <a:t>DEFINISI PERENCANAAN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6567" y="1423988"/>
            <a:ext cx="1181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Susunan</a:t>
            </a:r>
            <a:r>
              <a:rPr lang="en-US" dirty="0"/>
              <a:t> (</a:t>
            </a:r>
            <a:r>
              <a:rPr lang="en-US" dirty="0" err="1"/>
              <a:t>rumusan</a:t>
            </a:r>
            <a:r>
              <a:rPr lang="en-US" dirty="0"/>
              <a:t>)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(</a:t>
            </a:r>
            <a:r>
              <a:rPr lang="en-US" dirty="0" err="1"/>
              <a:t>tindakan-tindakan</a:t>
            </a:r>
            <a:r>
              <a:rPr lang="en-US" dirty="0"/>
              <a:t>)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di masa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pada </a:t>
            </a:r>
            <a:r>
              <a:rPr lang="en-US" dirty="0" err="1"/>
              <a:t>pertimbangan-pertimbangan</a:t>
            </a:r>
            <a:r>
              <a:rPr lang="en-US" dirty="0"/>
              <a:t> yang </a:t>
            </a:r>
            <a:r>
              <a:rPr lang="en-US" dirty="0" err="1"/>
              <a:t>seksama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,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dan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berkepentingan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(Abe, 2001).</a:t>
            </a:r>
          </a:p>
          <a:p>
            <a:pPr>
              <a:lnSpc>
                <a:spcPct val="80000"/>
              </a:lnSpc>
            </a:pP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/>
              <a:t> (</a:t>
            </a:r>
            <a:r>
              <a:rPr lang="en-US" dirty="0" err="1"/>
              <a:t>maksimum</a:t>
            </a:r>
            <a:r>
              <a:rPr lang="en-US" dirty="0"/>
              <a:t> output)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dan </a:t>
            </a:r>
            <a:r>
              <a:rPr lang="en-US" dirty="0" err="1"/>
              <a:t>efektif</a:t>
            </a:r>
            <a:r>
              <a:rPr lang="en-US" dirty="0"/>
              <a:t>.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,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, </a:t>
            </a:r>
            <a:r>
              <a:rPr lang="en-US" dirty="0" err="1"/>
              <a:t>bilamana</a:t>
            </a:r>
            <a:r>
              <a:rPr lang="en-US" dirty="0"/>
              <a:t> dan oleh </a:t>
            </a:r>
            <a:r>
              <a:rPr lang="en-US" dirty="0" err="1"/>
              <a:t>siapa</a:t>
            </a:r>
            <a:r>
              <a:rPr lang="en-US" dirty="0"/>
              <a:t>(</a:t>
            </a:r>
            <a:r>
              <a:rPr lang="en-US" dirty="0" err="1"/>
              <a:t>Tjokroamidjojo</a:t>
            </a:r>
            <a:r>
              <a:rPr lang="en-US" dirty="0"/>
              <a:t>, 1995).</a:t>
            </a:r>
            <a:endParaRPr lang="es-ES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9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46567" y="590551"/>
            <a:ext cx="10392833" cy="563563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Berlin Sans FB" panose="020E0602020502020306" pitchFamily="34" charset="0"/>
              </a:rPr>
              <a:t>ARTI PENTING PROGRAM PEMBERDAYAAN MASYARAKAT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6567" y="1423988"/>
            <a:ext cx="11811000" cy="5029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id-ID" sz="1600" dirty="0"/>
              <a:t> Memberikan acuan dalam mempertimbangkan secara seksama tentang apa yang harus dilakukan dan bagaimana cara melaksanakannya,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Tersedianya acuan tertulis yang dapat digunakan oleh masyarakat (umum),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Sebagai pedoman pengambilan keputusan terhadap adanya usul/saran penyempurnaan yang “baru”,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Memantapkan tujuan-tujuan yang inin dan harus dicapai, yang perkembangannya dapat diukur dan dievaluasi,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 Memberikan peringatan yang jelas terhadap pilihan tentang :</a:t>
            </a:r>
            <a:endParaRPr lang="en-US" sz="1600" dirty="0"/>
          </a:p>
          <a:p>
            <a:pPr lvl="1">
              <a:buFont typeface="+mj-lt"/>
              <a:buAutoNum type="alphaLcPeriod"/>
            </a:pPr>
            <a:r>
              <a:rPr lang="id-ID" sz="1600" dirty="0"/>
              <a:t>Kepentigan dari maslaah-masalah (yang dinilai menuntut perlunya revisi program)</a:t>
            </a:r>
            <a:endParaRPr lang="en-US" sz="1600" dirty="0"/>
          </a:p>
          <a:p>
            <a:pPr marL="800100" lvl="1" indent="-342900">
              <a:buFont typeface="+mj-lt"/>
              <a:buAutoNum type="alphaLcPeriod"/>
            </a:pPr>
            <a:r>
              <a:rPr lang="id-ID" sz="1600" dirty="0"/>
              <a:t> Pemantapan dari perubahan-perubahan sementara (jika memang diperlukan revisi terhadap program)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Mencegah keselaratan dari tujuan akhir, mengembangkan kebutuhan-kebutuhan yang dirasakan maupun tidak dirasakan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Memberikan kelangsungan dalam diri personal selama proses perubahan berlangsung, artinyasetiap personel yang terlibat dalam pelaksanaan dan evaluasi program selalu merasakan perlunya kontinuitas program sampai tercapainya tujuan yang diharapkan.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Membantu mengembangkan kepemimpinan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Menghindarkan pemborosan sumberdaya (tenaga, biaya, dan waktu), dan merangsang efisiensi pada umumnya.</a:t>
            </a:r>
          </a:p>
          <a:p>
            <a:pPr>
              <a:buFont typeface="+mj-lt"/>
              <a:buAutoNum type="arabicPeriod"/>
            </a:pPr>
            <a:r>
              <a:rPr lang="id-ID" sz="1600" dirty="0"/>
              <a:t>Menjamin kelayakan kegiatan yang dilakukan didalam masyarakat dan yang dilaksanakan sendiri oleh masyarakat setempat.</a:t>
            </a:r>
          </a:p>
        </p:txBody>
      </p:sp>
    </p:spTree>
    <p:extLst>
      <p:ext uri="{BB962C8B-B14F-4D97-AF65-F5344CB8AC3E}">
        <p14:creationId xmlns:p14="http://schemas.microsoft.com/office/powerpoint/2010/main" val="415099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0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0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0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0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942975" y="590551"/>
            <a:ext cx="9496425" cy="563563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Berlin Sans FB" panose="020E0602020502020306" pitchFamily="34" charset="0"/>
              </a:rPr>
              <a:t>PERENCANAAN </a:t>
            </a:r>
            <a:r>
              <a:rPr lang="id-ID" sz="2800" b="1" dirty="0">
                <a:latin typeface="Berlin Sans FB" panose="020E0602020502020306" pitchFamily="34" charset="0"/>
              </a:rPr>
              <a:t>PEMBERDAYAAN MASYARAKAT</a:t>
            </a:r>
            <a:endParaRPr lang="en-US" sz="2800" b="1" dirty="0">
              <a:latin typeface="Berlin Sans FB" panose="020E0602020502020306" pitchFamily="34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6567" y="1423988"/>
            <a:ext cx="1181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Jika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proses </a:t>
            </a:r>
            <a:r>
              <a:rPr lang="en-US" sz="2800" dirty="0" err="1"/>
              <a:t>operasionalisasinya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ide </a:t>
            </a:r>
            <a:r>
              <a:rPr lang="en-US" sz="2800" dirty="0" err="1"/>
              <a:t>pemberdayaan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kecenderungan</a:t>
            </a:r>
            <a:r>
              <a:rPr lang="en-US" sz="2800" dirty="0"/>
              <a:t>, </a:t>
            </a:r>
            <a:r>
              <a:rPr lang="en-US" sz="2800" dirty="0" err="1"/>
              <a:t>antara</a:t>
            </a:r>
            <a:r>
              <a:rPr lang="en-US" sz="2800" dirty="0"/>
              <a:t> lain : 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kecenderungan</a:t>
            </a:r>
            <a:r>
              <a:rPr lang="en-US" sz="2400" dirty="0"/>
              <a:t> primer,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proses yang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mengalihkan</a:t>
            </a:r>
            <a:r>
              <a:rPr lang="en-US" sz="2400" dirty="0"/>
              <a:t>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, </a:t>
            </a:r>
            <a:r>
              <a:rPr lang="en-US" sz="2400" dirty="0" err="1"/>
              <a:t>kekuatan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(power)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berdaya</a:t>
            </a:r>
            <a:r>
              <a:rPr lang="en-US" sz="2400" dirty="0"/>
              <a:t>. Proses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dilengkapi</a:t>
            </a:r>
            <a:r>
              <a:rPr lang="en-US" sz="2400" dirty="0"/>
              <a:t> pula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asset material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sekunder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yang </a:t>
            </a:r>
            <a:r>
              <a:rPr lang="en-US" sz="2400" dirty="0" err="1"/>
              <a:t>menekankan</a:t>
            </a:r>
            <a:r>
              <a:rPr lang="en-US" sz="2400" dirty="0"/>
              <a:t> pada proses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stimulasi</a:t>
            </a:r>
            <a:r>
              <a:rPr lang="en-US" sz="2400" dirty="0"/>
              <a:t>,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memotivasi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agar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keberdayaan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</a:t>
            </a:r>
            <a:r>
              <a:rPr lang="en-US" sz="2400" dirty="0" err="1"/>
              <a:t>hidupnya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proses dialog.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(pada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ekstrem</a:t>
            </a:r>
            <a:r>
              <a:rPr lang="en-US" sz="2400" dirty="0"/>
              <a:t>) </a:t>
            </a:r>
            <a:r>
              <a:rPr lang="en-US" sz="2400" dirty="0" err="1"/>
              <a:t>seolah</a:t>
            </a:r>
            <a:r>
              <a:rPr lang="en-US" sz="2400" dirty="0"/>
              <a:t> </a:t>
            </a:r>
            <a:r>
              <a:rPr lang="en-US" sz="2400" dirty="0" err="1"/>
              <a:t>berseberangan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primer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sekunder</a:t>
            </a:r>
            <a:r>
              <a:rPr lang="en-US" sz="2400" dirty="0"/>
              <a:t>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r>
              <a:rPr lang="en-US" sz="2400" dirty="0"/>
              <a:t> </a:t>
            </a:r>
            <a:endParaRPr lang="es-ES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2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942975" y="590551"/>
            <a:ext cx="9496425" cy="563563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Berlin Sans FB" panose="020E0602020502020306" pitchFamily="34" charset="0"/>
              </a:rPr>
              <a:t>UKURAN PERENCANAAN PROGRAM YANG BAIK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6567" y="1423988"/>
            <a:ext cx="11811000" cy="5029200"/>
          </a:xfrm>
        </p:spPr>
        <p:txBody>
          <a:bodyPr/>
          <a:lstStyle/>
          <a:p>
            <a:r>
              <a:rPr lang="id-ID" sz="2400" dirty="0"/>
              <a:t>Analisis fakta dan keadaan. </a:t>
            </a:r>
            <a:endParaRPr lang="en-US" sz="2400" dirty="0"/>
          </a:p>
          <a:p>
            <a:r>
              <a:rPr lang="en-US" sz="2400" dirty="0" err="1"/>
              <a:t>Pemilihan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berlandaskan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endParaRPr lang="en-US" sz="2400" dirty="0"/>
          </a:p>
          <a:p>
            <a:r>
              <a:rPr lang="en-US" sz="2400" dirty="0" err="1"/>
              <a:t>Jelas</a:t>
            </a:r>
            <a:r>
              <a:rPr lang="en-US" sz="2400" dirty="0"/>
              <a:t> dan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keluwesan</a:t>
            </a:r>
            <a:endParaRPr lang="en-US" sz="2400" dirty="0"/>
          </a:p>
          <a:p>
            <a:r>
              <a:rPr lang="en-US" sz="2400" dirty="0" err="1"/>
              <a:t>Merumuskan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dan </a:t>
            </a:r>
            <a:r>
              <a:rPr lang="en-US" sz="2400" dirty="0" err="1"/>
              <a:t>pemecahan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yang </a:t>
            </a:r>
            <a:r>
              <a:rPr lang="en-US" sz="2400" dirty="0" err="1"/>
              <a:t>menjanjikan</a:t>
            </a:r>
            <a:r>
              <a:rPr lang="en-US" sz="2400" dirty="0"/>
              <a:t> </a:t>
            </a:r>
            <a:r>
              <a:rPr lang="en-US" sz="2400" dirty="0" err="1"/>
              <a:t>kepuasan</a:t>
            </a:r>
            <a:endParaRPr lang="en-US" sz="2400" dirty="0"/>
          </a:p>
          <a:p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endParaRPr lang="en-US" sz="2400" dirty="0"/>
          </a:p>
          <a:p>
            <a:r>
              <a:rPr lang="en-US" sz="2400" dirty="0" err="1"/>
              <a:t>Pekerjaan</a:t>
            </a:r>
            <a:r>
              <a:rPr lang="en-US" sz="2400" dirty="0"/>
              <a:t> yang </a:t>
            </a:r>
            <a:r>
              <a:rPr lang="en-US" sz="2400" dirty="0" err="1"/>
              <a:t>jelas</a:t>
            </a:r>
            <a:endParaRPr lang="en-US" sz="2400" dirty="0"/>
          </a:p>
          <a:p>
            <a:r>
              <a:rPr lang="en-US" sz="2400" dirty="0"/>
              <a:t>Proses yang </a:t>
            </a:r>
            <a:r>
              <a:rPr lang="en-US" sz="2400" dirty="0" err="1"/>
              <a:t>berkelanjutan</a:t>
            </a:r>
            <a:endParaRPr lang="en-US" sz="2400" dirty="0"/>
          </a:p>
          <a:p>
            <a:r>
              <a:rPr lang="en-US" sz="2400" dirty="0" err="1"/>
              <a:t>Merupakan</a:t>
            </a:r>
            <a:r>
              <a:rPr lang="en-US" sz="2400" dirty="0"/>
              <a:t> proses </a:t>
            </a:r>
            <a:r>
              <a:rPr lang="en-US" sz="2400" dirty="0" err="1"/>
              <a:t>belajar-mengajar</a:t>
            </a:r>
            <a:endParaRPr lang="en-US" sz="2400" dirty="0"/>
          </a:p>
          <a:p>
            <a:r>
              <a:rPr lang="en-US" sz="2400" dirty="0" err="1"/>
              <a:t>Merupakan</a:t>
            </a:r>
            <a:r>
              <a:rPr lang="en-US" sz="2400" dirty="0"/>
              <a:t> proses </a:t>
            </a:r>
            <a:r>
              <a:rPr lang="en-US" sz="2400" dirty="0" err="1"/>
              <a:t>koordinasi</a:t>
            </a:r>
            <a:endParaRPr lang="en-US" sz="2400" dirty="0"/>
          </a:p>
          <a:p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/>
              <a:t>evaluasi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9838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942975" y="590551"/>
            <a:ext cx="9496425" cy="563563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Berlin Sans FB" panose="020E0602020502020306" pitchFamily="34" charset="0"/>
              </a:rPr>
              <a:t>TAHAPAN PERENCANAAN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6567" y="1423988"/>
            <a:ext cx="11811000" cy="5029200"/>
          </a:xfrm>
        </p:spPr>
        <p:txBody>
          <a:bodyPr/>
          <a:lstStyle/>
          <a:p>
            <a:r>
              <a:rPr lang="en-US" sz="2400" dirty="0"/>
              <a:t>PERUMUSAN MASALAH</a:t>
            </a:r>
          </a:p>
          <a:p>
            <a:r>
              <a:rPr lang="en-US" sz="2400" dirty="0"/>
              <a:t>PENETAPAN PROGRAM</a:t>
            </a:r>
          </a:p>
          <a:p>
            <a:r>
              <a:rPr lang="en-US" sz="2400" dirty="0"/>
              <a:t>PERUMUSAN TUJUAN</a:t>
            </a:r>
          </a:p>
          <a:p>
            <a:r>
              <a:rPr lang="en-US" sz="2400" dirty="0"/>
              <a:t>PENENTUAN KELOMPOK SASARAN</a:t>
            </a:r>
          </a:p>
          <a:p>
            <a:r>
              <a:rPr lang="en-US" sz="2400" dirty="0"/>
              <a:t>IDENTIFIKASI SUMBER DAN TENAGA PELAKSANA</a:t>
            </a:r>
          </a:p>
          <a:p>
            <a:r>
              <a:rPr lang="en-US" sz="2400" dirty="0"/>
              <a:t>PENENTUAN STRATEGI DAN JADWAL KEGIATAN</a:t>
            </a:r>
          </a:p>
          <a:p>
            <a:r>
              <a:rPr lang="en-US" sz="2400" dirty="0"/>
              <a:t>MONITORING DAN EVALUASI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90595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201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5022</TotalTime>
  <Words>541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Berlin Sans FB</vt:lpstr>
      <vt:lpstr>Berlin Sans FB Demi</vt:lpstr>
      <vt:lpstr>Calibri</vt:lpstr>
      <vt:lpstr>Franklin Gothic Heavy</vt:lpstr>
      <vt:lpstr>Gill Sans MT Condensed</vt:lpstr>
      <vt:lpstr>Tw Cen MT</vt:lpstr>
      <vt:lpstr>Presentation UNISA_01</vt:lpstr>
      <vt:lpstr>1_Presentation UNISA_01</vt:lpstr>
      <vt:lpstr>1_Office Theme</vt:lpstr>
      <vt:lpstr>2_Office Theme</vt:lpstr>
      <vt:lpstr>PEMBUKA BELAJAR</vt:lpstr>
      <vt:lpstr>PERENCANAAN PEMBERDAYAAN MASYARAKAT</vt:lpstr>
      <vt:lpstr>DEFINISI PERENCANAAN</vt:lpstr>
      <vt:lpstr>ARTI PENTING PROGRAM PEMBERDAYAAN MASYARAKAT</vt:lpstr>
      <vt:lpstr>PERENCANAAN PEMBERDAYAAN MASYARAKAT</vt:lpstr>
      <vt:lpstr>UKURAN PERENCANAAN PROGRAM YANG BAIK</vt:lpstr>
      <vt:lpstr>TAHAPAN PERENCANAAN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ASUS</cp:lastModifiedBy>
  <cp:revision>197</cp:revision>
  <dcterms:created xsi:type="dcterms:W3CDTF">2017-11-21T07:01:38Z</dcterms:created>
  <dcterms:modified xsi:type="dcterms:W3CDTF">2021-06-14T15:26:13Z</dcterms:modified>
</cp:coreProperties>
</file>