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3374D542-6E3E-455F-9BFB-B45891911720}">
          <p14:sldIdLst>
            <p14:sldId id="256"/>
            <p14:sldId id="257"/>
          </p14:sldIdLst>
        </p14:section>
        <p14:section name="Search for 3D Models" id="{6844172C-9703-4DC7-908A-C23538616A3C}">
          <p14:sldIdLst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  <p14:section name="Insert a 3D Model from a File" id="{66737F24-1C36-4DF4-A00F-927A3F1468AC}">
          <p14:sldIdLst/>
        </p14:section>
        <p14:section name="Position and Rotate Your 3D Model" id="{A08F0015-E7F5-4E26-BBAF-AEE4F9A16AD2}">
          <p14:sldIdLst/>
        </p14:section>
        <p14:section name="Animate Your 3D Model" id="{B62868DA-F525-4AC5-9E3E-39ECA0154BBD}">
          <p14:sldIdLst/>
        </p14:section>
        <p14:section name="Learn More" id="{62756D7E-964E-493A-83A1-13BC0B6B5E4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98" autoAdjust="0"/>
  </p:normalViewPr>
  <p:slideViewPr>
    <p:cSldViewPr snapToGrid="0">
      <p:cViewPr varScale="1">
        <p:scale>
          <a:sx n="65" d="100"/>
          <a:sy n="65" d="100"/>
        </p:scale>
        <p:origin x="6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3FCC2-4E7A-4671-AA79-177CB194E449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1C38D-F26D-4167-83EF-8774BC62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5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3238323-0ADF-4328-9564-AEB5DFD80DB6}"/>
              </a:ext>
            </a:extLst>
          </p:cNvPr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776FAE-C8F8-44A1-8BC7-9EB948371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3500"/>
            <a:ext cx="9144000" cy="1790700"/>
          </a:xfrm>
        </p:spPr>
        <p:txBody>
          <a:bodyPr vert="horz" lIns="91440" tIns="0" rIns="91440" bIns="0" rtlCol="0" anchor="t" anchorCtr="0">
            <a:noAutofit/>
          </a:bodyPr>
          <a:lstStyle>
            <a:lvl1pPr>
              <a:lnSpc>
                <a:spcPct val="100000"/>
              </a:lnSpc>
              <a:defRPr lang="en-US" sz="48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900C6-1C2C-4612-8672-356C6DDFD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28009"/>
            <a:ext cx="9144000" cy="1287675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lang="en-US" sz="2400" dirty="0">
                <a:solidFill>
                  <a:schemeClr val="bg1"/>
                </a:solidFill>
                <a:latin typeface="+mj-lt"/>
              </a:defRPr>
            </a:lvl1pPr>
          </a:lstStyle>
          <a:p>
            <a:pPr marL="228600" lvl="0" indent="-228600">
              <a:lnSpc>
                <a:spcPct val="150000"/>
              </a:lnSpc>
              <a:spcAft>
                <a:spcPts val="1200"/>
              </a:spcAft>
            </a:pPr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74E620-B44E-41FF-8FA1-D955BD69C0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13926" b="71478"/>
          <a:stretch/>
        </p:blipFill>
        <p:spPr>
          <a:xfrm>
            <a:off x="342899" y="4546601"/>
            <a:ext cx="11715751" cy="202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14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B8AB91F-D739-4DD5-859B-B16B125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0340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770BB0-A521-41C6-A0AE-BEE679D2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46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89203F-46EF-44A2-956A-7FF6AF93BE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1D47175-944E-463B-ABBB-06669A473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862" y="1507068"/>
            <a:ext cx="3192379" cy="4669896"/>
          </a:xfrm>
        </p:spPr>
        <p:txBody>
          <a:bodyPr anchor="ctr"/>
          <a:lstStyle>
            <a:lvl1pPr marL="0" indent="0" algn="l">
              <a:lnSpc>
                <a:spcPct val="150000"/>
              </a:lnSpc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 algn="l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0725B0-0DB7-41CE-9C4C-39E8D0F6325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95537" y="1507068"/>
            <a:ext cx="7143905" cy="4669896"/>
          </a:xfrm>
        </p:spPr>
        <p:txBody>
          <a:bodyPr anchor="ctr"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9E63483-559C-4A6F-B04F-D6C56A3C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944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82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0017C897-2775-4930-B0BE-BEB72453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815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258610D-0376-4D1E-8ED8-29382288BB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783"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1C16CD2-606C-441E-BBA3-51767980C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3501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67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D5FD28E-AEC9-43B8-86F4-9CD3C41D49D7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AFE014-E3CD-4B9A-A705-F1CADD8F4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48628"/>
            <a:ext cx="10983132" cy="7477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DE5F7-8A52-43AD-8F30-F13CF5450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C85AE-A002-4BA3-8D90-3960ED0FF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E560-77BF-4D1A-B6E7-CD55CE12B1B8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03AA5-C732-4ECB-88D6-DAA20E2C1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80433-CBB5-49C5-B032-5A800E5D0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2A06DA-7FF5-4DDE-94D0-63A83DB241E8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51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52" r:id="rId4"/>
    <p:sldLayoutId id="2147483660" r:id="rId5"/>
    <p:sldLayoutId id="2147483662" r:id="rId6"/>
    <p:sldLayoutId id="2147483661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F8D61-9318-4DC8-A868-2B1BFDD2B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3561" y="1333500"/>
            <a:ext cx="10500852" cy="1790700"/>
          </a:xfrm>
        </p:spPr>
        <p:txBody>
          <a:bodyPr/>
          <a:lstStyle/>
          <a:p>
            <a:r>
              <a:rPr lang="en-US" dirty="0">
                <a:latin typeface="Berlin Sans FB Demi" panose="020E0802020502020306" pitchFamily="34" charset="0"/>
              </a:rPr>
              <a:t>PENGORGANISASIAN MASYARAKAT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322DE6-C2BE-4B53-BC28-C43EBD0052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Berlin Sans FB Demi" panose="020E0802020502020306" pitchFamily="34" charset="0"/>
              </a:rPr>
              <a:t>Disampaikan</a:t>
            </a:r>
            <a:r>
              <a:rPr lang="en-US" dirty="0">
                <a:latin typeface="Berlin Sans FB Demi" panose="020E0802020502020306" pitchFamily="34" charset="0"/>
              </a:rPr>
              <a:t> </a:t>
            </a:r>
            <a:r>
              <a:rPr lang="en-US" dirty="0" err="1">
                <a:latin typeface="Berlin Sans FB Demi" panose="020E0802020502020306" pitchFamily="34" charset="0"/>
              </a:rPr>
              <a:t>dalam</a:t>
            </a:r>
            <a:r>
              <a:rPr lang="en-US" dirty="0">
                <a:latin typeface="Berlin Sans FB Demi" panose="020E0802020502020306" pitchFamily="34" charset="0"/>
              </a:rPr>
              <a:t> MK </a:t>
            </a:r>
            <a:r>
              <a:rPr lang="en-US" dirty="0" err="1">
                <a:latin typeface="Berlin Sans FB Demi" panose="020E0802020502020306" pitchFamily="34" charset="0"/>
              </a:rPr>
              <a:t>Pemberdayaan</a:t>
            </a:r>
            <a:r>
              <a:rPr lang="en-US" dirty="0">
                <a:latin typeface="Berlin Sans FB Demi" panose="020E0802020502020306" pitchFamily="34" charset="0"/>
              </a:rPr>
              <a:t> Masyarakat</a:t>
            </a:r>
          </a:p>
        </p:txBody>
      </p:sp>
    </p:spTree>
    <p:extLst>
      <p:ext uri="{BB962C8B-B14F-4D97-AF65-F5344CB8AC3E}">
        <p14:creationId xmlns:p14="http://schemas.microsoft.com/office/powerpoint/2010/main" val="2997580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7273F9-59F9-4FB3-9D34-82C64C4F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09299"/>
            <a:ext cx="10983132" cy="747763"/>
          </a:xfrm>
        </p:spPr>
        <p:txBody>
          <a:bodyPr/>
          <a:lstStyle/>
          <a:p>
            <a:r>
              <a:rPr lang="en-US" b="1" dirty="0" err="1">
                <a:latin typeface="Berlin Sans FB Demi" panose="020E0802020502020306" pitchFamily="34" charset="0"/>
              </a:rPr>
              <a:t>Perencanaan</a:t>
            </a:r>
            <a:r>
              <a:rPr lang="en-US" b="1" dirty="0">
                <a:latin typeface="Berlin Sans FB Demi" panose="020E0802020502020306" pitchFamily="34" charset="0"/>
              </a:rPr>
              <a:t> </a:t>
            </a:r>
            <a:r>
              <a:rPr lang="en-US" b="1" dirty="0" err="1">
                <a:latin typeface="Berlin Sans FB Demi" panose="020E0802020502020306" pitchFamily="34" charset="0"/>
              </a:rPr>
              <a:t>Pengorganisasian</a:t>
            </a:r>
            <a:r>
              <a:rPr lang="en-US" b="1" dirty="0">
                <a:latin typeface="Berlin Sans FB Demi" panose="020E0802020502020306" pitchFamily="34" charset="0"/>
              </a:rPr>
              <a:t> Masyarakat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AB49E1-195D-497A-BB31-2158958CA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090" y="1507068"/>
            <a:ext cx="10889476" cy="4669896"/>
          </a:xfrm>
        </p:spPr>
        <p:txBody>
          <a:bodyPr>
            <a:normAutofit fontScale="25000" lnSpcReduction="20000"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Pengorganisasian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masy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berorientasi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pada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proyek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/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kegiatan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tertentu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untuk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tujuan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meningkatkan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kesejahteraan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masy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Perencanaan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pengorganisasian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masy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dlm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kep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komunitas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dikenal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dg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analisis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resiko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komunitas,terdiri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dari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:1.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Identifikasi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faktor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resiko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kes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dlm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komunitas:a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.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Identifikasi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demografi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dan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karakteristik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lingkungan.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Identifikasi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faktor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resiko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berkaitan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dg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demografi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dan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karakteristik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lingkunga</a:t>
            </a:r>
            <a:endParaRPr lang="en-US" sz="6800" dirty="0">
              <a:solidFill>
                <a:srgbClr val="444444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566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1795B-A93A-416C-8052-FAF4D9073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3D?</a:t>
            </a:r>
          </a:p>
        </p:txBody>
      </p:sp>
      <p:sp>
        <p:nvSpPr>
          <p:cNvPr id="4" name="Text Placeholder 5" descr="2D Slides">
            <a:extLst>
              <a:ext uri="{FF2B5EF4-FFF2-40B4-BE49-F238E27FC236}">
                <a16:creationId xmlns:a16="http://schemas.microsoft.com/office/drawing/2014/main" id="{5D483DB7-3925-4129-9AB3-FF75028415D3}"/>
              </a:ext>
            </a:extLst>
          </p:cNvPr>
          <p:cNvSpPr txBox="1">
            <a:spLocks/>
          </p:cNvSpPr>
          <p:nvPr/>
        </p:nvSpPr>
        <p:spPr>
          <a:xfrm>
            <a:off x="1382178" y="1452563"/>
            <a:ext cx="3475038" cy="36512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>
                <a:latin typeface="+mj-lt"/>
                <a:ea typeface="+mj-ea"/>
                <a:cs typeface="+mj-cs"/>
              </a:rPr>
              <a:t>2D Slides</a:t>
            </a:r>
          </a:p>
        </p:txBody>
      </p:sp>
      <p:grpSp>
        <p:nvGrpSpPr>
          <p:cNvPr id="22" name="2D Slides Group" descr="Picture of PowerPoint Slides with a 2D Box and some indistinguishable text next to it.">
            <a:extLst>
              <a:ext uri="{FF2B5EF4-FFF2-40B4-BE49-F238E27FC236}">
                <a16:creationId xmlns:a16="http://schemas.microsoft.com/office/drawing/2014/main" id="{2740CA73-027D-4FFA-B5C8-FACB4DA7E930}"/>
              </a:ext>
            </a:extLst>
          </p:cNvPr>
          <p:cNvGrpSpPr/>
          <p:nvPr/>
        </p:nvGrpSpPr>
        <p:grpSpPr>
          <a:xfrm>
            <a:off x="2448703" y="2334765"/>
            <a:ext cx="1418136" cy="1812629"/>
            <a:chOff x="744040" y="2334765"/>
            <a:chExt cx="1418136" cy="1812629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447891D-BDA7-4947-8603-28FA764E3E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1373731" y="3358950"/>
              <a:ext cx="158757" cy="1418132"/>
            </a:xfrm>
            <a:custGeom>
              <a:avLst/>
              <a:gdLst>
                <a:gd name="connsiteX0" fmla="*/ 0 w 904096"/>
                <a:gd name="connsiteY0" fmla="*/ 0 h 660218"/>
                <a:gd name="connsiteX1" fmla="*/ 904096 w 904096"/>
                <a:gd name="connsiteY1" fmla="*/ 0 h 660218"/>
                <a:gd name="connsiteX2" fmla="*/ 904096 w 904096"/>
                <a:gd name="connsiteY2" fmla="*/ 660218 h 660218"/>
                <a:gd name="connsiteX3" fmla="*/ 0 w 904096"/>
                <a:gd name="connsiteY3" fmla="*/ 660218 h 660218"/>
                <a:gd name="connsiteX4" fmla="*/ 0 w 904096"/>
                <a:gd name="connsiteY4" fmla="*/ 0 h 660218"/>
                <a:gd name="connsiteX0" fmla="*/ 10305 w 914401"/>
                <a:gd name="connsiteY0" fmla="*/ 0 h 660218"/>
                <a:gd name="connsiteX1" fmla="*/ 914401 w 914401"/>
                <a:gd name="connsiteY1" fmla="*/ 0 h 660218"/>
                <a:gd name="connsiteX2" fmla="*/ 914401 w 914401"/>
                <a:gd name="connsiteY2" fmla="*/ 660218 h 660218"/>
                <a:gd name="connsiteX3" fmla="*/ 10305 w 914401"/>
                <a:gd name="connsiteY3" fmla="*/ 660218 h 660218"/>
                <a:gd name="connsiteX4" fmla="*/ 0 w 914401"/>
                <a:gd name="connsiteY4" fmla="*/ 429315 h 660218"/>
                <a:gd name="connsiteX5" fmla="*/ 10305 w 914401"/>
                <a:gd name="connsiteY5" fmla="*/ 0 h 660218"/>
                <a:gd name="connsiteX0" fmla="*/ 10305 w 914401"/>
                <a:gd name="connsiteY0" fmla="*/ 0 h 660218"/>
                <a:gd name="connsiteX1" fmla="*/ 914401 w 914401"/>
                <a:gd name="connsiteY1" fmla="*/ 0 h 660218"/>
                <a:gd name="connsiteX2" fmla="*/ 914401 w 914401"/>
                <a:gd name="connsiteY2" fmla="*/ 660218 h 660218"/>
                <a:gd name="connsiteX3" fmla="*/ 10305 w 914401"/>
                <a:gd name="connsiteY3" fmla="*/ 660218 h 660218"/>
                <a:gd name="connsiteX4" fmla="*/ 0 w 914401"/>
                <a:gd name="connsiteY4" fmla="*/ 467415 h 660218"/>
                <a:gd name="connsiteX5" fmla="*/ 10305 w 914401"/>
                <a:gd name="connsiteY5" fmla="*/ 0 h 660218"/>
                <a:gd name="connsiteX0" fmla="*/ 0 w 904096"/>
                <a:gd name="connsiteY0" fmla="*/ 0 h 660218"/>
                <a:gd name="connsiteX1" fmla="*/ 904096 w 904096"/>
                <a:gd name="connsiteY1" fmla="*/ 0 h 660218"/>
                <a:gd name="connsiteX2" fmla="*/ 904096 w 904096"/>
                <a:gd name="connsiteY2" fmla="*/ 660218 h 660218"/>
                <a:gd name="connsiteX3" fmla="*/ 0 w 904096"/>
                <a:gd name="connsiteY3" fmla="*/ 660218 h 660218"/>
                <a:gd name="connsiteX4" fmla="*/ 2395 w 904096"/>
                <a:gd name="connsiteY4" fmla="*/ 429315 h 660218"/>
                <a:gd name="connsiteX5" fmla="*/ 0 w 904096"/>
                <a:gd name="connsiteY5" fmla="*/ 0 h 660218"/>
                <a:gd name="connsiteX0" fmla="*/ 2395 w 904096"/>
                <a:gd name="connsiteY0" fmla="*/ 429315 h 660218"/>
                <a:gd name="connsiteX1" fmla="*/ 0 w 904096"/>
                <a:gd name="connsiteY1" fmla="*/ 0 h 660218"/>
                <a:gd name="connsiteX2" fmla="*/ 904096 w 904096"/>
                <a:gd name="connsiteY2" fmla="*/ 0 h 660218"/>
                <a:gd name="connsiteX3" fmla="*/ 904096 w 904096"/>
                <a:gd name="connsiteY3" fmla="*/ 660218 h 660218"/>
                <a:gd name="connsiteX4" fmla="*/ 0 w 904096"/>
                <a:gd name="connsiteY4" fmla="*/ 660218 h 660218"/>
                <a:gd name="connsiteX5" fmla="*/ 93835 w 904096"/>
                <a:gd name="connsiteY5" fmla="*/ 520755 h 660218"/>
                <a:gd name="connsiteX0" fmla="*/ 2395 w 904096"/>
                <a:gd name="connsiteY0" fmla="*/ 429315 h 660218"/>
                <a:gd name="connsiteX1" fmla="*/ 0 w 904096"/>
                <a:gd name="connsiteY1" fmla="*/ 0 h 660218"/>
                <a:gd name="connsiteX2" fmla="*/ 904096 w 904096"/>
                <a:gd name="connsiteY2" fmla="*/ 0 h 660218"/>
                <a:gd name="connsiteX3" fmla="*/ 904096 w 904096"/>
                <a:gd name="connsiteY3" fmla="*/ 660218 h 660218"/>
                <a:gd name="connsiteX4" fmla="*/ 0 w 904096"/>
                <a:gd name="connsiteY4" fmla="*/ 660218 h 660218"/>
                <a:gd name="connsiteX0" fmla="*/ 0 w 904096"/>
                <a:gd name="connsiteY0" fmla="*/ 0 h 660218"/>
                <a:gd name="connsiteX1" fmla="*/ 904096 w 904096"/>
                <a:gd name="connsiteY1" fmla="*/ 0 h 660218"/>
                <a:gd name="connsiteX2" fmla="*/ 904096 w 904096"/>
                <a:gd name="connsiteY2" fmla="*/ 660218 h 660218"/>
                <a:gd name="connsiteX3" fmla="*/ 0 w 904096"/>
                <a:gd name="connsiteY3" fmla="*/ 660218 h 660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4096" h="660218">
                  <a:moveTo>
                    <a:pt x="0" y="0"/>
                  </a:moveTo>
                  <a:lnTo>
                    <a:pt x="904096" y="0"/>
                  </a:lnTo>
                  <a:lnTo>
                    <a:pt x="904096" y="660218"/>
                  </a:lnTo>
                  <a:lnTo>
                    <a:pt x="0" y="660218"/>
                  </a:lnTo>
                </a:path>
              </a:pathLst>
            </a:custGeom>
            <a:noFill/>
            <a:ln w="25400" cap="rnd" cmpd="sng">
              <a:gradFill flip="none" rotWithShape="1">
                <a:gsLst>
                  <a:gs pos="31000">
                    <a:srgbClr val="F5F5F5"/>
                  </a:gs>
                  <a:gs pos="100000">
                    <a:srgbClr val="A2A2A2"/>
                  </a:gs>
                </a:gsLst>
                <a:lin ang="0" scaled="1"/>
                <a:tileRect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B9E5B39B-B796-49E5-ABFC-21CAA73F7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298502" y="1780307"/>
              <a:ext cx="309216" cy="1418132"/>
            </a:xfrm>
            <a:custGeom>
              <a:avLst/>
              <a:gdLst>
                <a:gd name="connsiteX0" fmla="*/ 0 w 904096"/>
                <a:gd name="connsiteY0" fmla="*/ 0 h 660218"/>
                <a:gd name="connsiteX1" fmla="*/ 904096 w 904096"/>
                <a:gd name="connsiteY1" fmla="*/ 0 h 660218"/>
                <a:gd name="connsiteX2" fmla="*/ 904096 w 904096"/>
                <a:gd name="connsiteY2" fmla="*/ 660218 h 660218"/>
                <a:gd name="connsiteX3" fmla="*/ 0 w 904096"/>
                <a:gd name="connsiteY3" fmla="*/ 660218 h 660218"/>
                <a:gd name="connsiteX4" fmla="*/ 0 w 904096"/>
                <a:gd name="connsiteY4" fmla="*/ 0 h 660218"/>
                <a:gd name="connsiteX0" fmla="*/ 10305 w 914401"/>
                <a:gd name="connsiteY0" fmla="*/ 0 h 660218"/>
                <a:gd name="connsiteX1" fmla="*/ 914401 w 914401"/>
                <a:gd name="connsiteY1" fmla="*/ 0 h 660218"/>
                <a:gd name="connsiteX2" fmla="*/ 914401 w 914401"/>
                <a:gd name="connsiteY2" fmla="*/ 660218 h 660218"/>
                <a:gd name="connsiteX3" fmla="*/ 10305 w 914401"/>
                <a:gd name="connsiteY3" fmla="*/ 660218 h 660218"/>
                <a:gd name="connsiteX4" fmla="*/ 0 w 914401"/>
                <a:gd name="connsiteY4" fmla="*/ 429315 h 660218"/>
                <a:gd name="connsiteX5" fmla="*/ 10305 w 914401"/>
                <a:gd name="connsiteY5" fmla="*/ 0 h 660218"/>
                <a:gd name="connsiteX0" fmla="*/ 10305 w 914401"/>
                <a:gd name="connsiteY0" fmla="*/ 0 h 660218"/>
                <a:gd name="connsiteX1" fmla="*/ 914401 w 914401"/>
                <a:gd name="connsiteY1" fmla="*/ 0 h 660218"/>
                <a:gd name="connsiteX2" fmla="*/ 914401 w 914401"/>
                <a:gd name="connsiteY2" fmla="*/ 660218 h 660218"/>
                <a:gd name="connsiteX3" fmla="*/ 10305 w 914401"/>
                <a:gd name="connsiteY3" fmla="*/ 660218 h 660218"/>
                <a:gd name="connsiteX4" fmla="*/ 0 w 914401"/>
                <a:gd name="connsiteY4" fmla="*/ 467415 h 660218"/>
                <a:gd name="connsiteX5" fmla="*/ 10305 w 914401"/>
                <a:gd name="connsiteY5" fmla="*/ 0 h 660218"/>
                <a:gd name="connsiteX0" fmla="*/ 0 w 904096"/>
                <a:gd name="connsiteY0" fmla="*/ 0 h 660218"/>
                <a:gd name="connsiteX1" fmla="*/ 904096 w 904096"/>
                <a:gd name="connsiteY1" fmla="*/ 0 h 660218"/>
                <a:gd name="connsiteX2" fmla="*/ 904096 w 904096"/>
                <a:gd name="connsiteY2" fmla="*/ 660218 h 660218"/>
                <a:gd name="connsiteX3" fmla="*/ 0 w 904096"/>
                <a:gd name="connsiteY3" fmla="*/ 660218 h 660218"/>
                <a:gd name="connsiteX4" fmla="*/ 2395 w 904096"/>
                <a:gd name="connsiteY4" fmla="*/ 429315 h 660218"/>
                <a:gd name="connsiteX5" fmla="*/ 0 w 904096"/>
                <a:gd name="connsiteY5" fmla="*/ 0 h 660218"/>
                <a:gd name="connsiteX0" fmla="*/ 2395 w 904096"/>
                <a:gd name="connsiteY0" fmla="*/ 429315 h 660218"/>
                <a:gd name="connsiteX1" fmla="*/ 0 w 904096"/>
                <a:gd name="connsiteY1" fmla="*/ 0 h 660218"/>
                <a:gd name="connsiteX2" fmla="*/ 904096 w 904096"/>
                <a:gd name="connsiteY2" fmla="*/ 0 h 660218"/>
                <a:gd name="connsiteX3" fmla="*/ 904096 w 904096"/>
                <a:gd name="connsiteY3" fmla="*/ 660218 h 660218"/>
                <a:gd name="connsiteX4" fmla="*/ 0 w 904096"/>
                <a:gd name="connsiteY4" fmla="*/ 660218 h 660218"/>
                <a:gd name="connsiteX5" fmla="*/ 93835 w 904096"/>
                <a:gd name="connsiteY5" fmla="*/ 520755 h 660218"/>
                <a:gd name="connsiteX0" fmla="*/ 2395 w 904096"/>
                <a:gd name="connsiteY0" fmla="*/ 429315 h 660218"/>
                <a:gd name="connsiteX1" fmla="*/ 0 w 904096"/>
                <a:gd name="connsiteY1" fmla="*/ 0 h 660218"/>
                <a:gd name="connsiteX2" fmla="*/ 904096 w 904096"/>
                <a:gd name="connsiteY2" fmla="*/ 0 h 660218"/>
                <a:gd name="connsiteX3" fmla="*/ 904096 w 904096"/>
                <a:gd name="connsiteY3" fmla="*/ 660218 h 660218"/>
                <a:gd name="connsiteX4" fmla="*/ 0 w 904096"/>
                <a:gd name="connsiteY4" fmla="*/ 660218 h 660218"/>
                <a:gd name="connsiteX0" fmla="*/ 0 w 904096"/>
                <a:gd name="connsiteY0" fmla="*/ 0 h 660218"/>
                <a:gd name="connsiteX1" fmla="*/ 904096 w 904096"/>
                <a:gd name="connsiteY1" fmla="*/ 0 h 660218"/>
                <a:gd name="connsiteX2" fmla="*/ 904096 w 904096"/>
                <a:gd name="connsiteY2" fmla="*/ 660218 h 660218"/>
                <a:gd name="connsiteX3" fmla="*/ 0 w 904096"/>
                <a:gd name="connsiteY3" fmla="*/ 660218 h 660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4096" h="660218">
                  <a:moveTo>
                    <a:pt x="0" y="0"/>
                  </a:moveTo>
                  <a:lnTo>
                    <a:pt x="904096" y="0"/>
                  </a:lnTo>
                  <a:lnTo>
                    <a:pt x="904096" y="660218"/>
                  </a:lnTo>
                  <a:lnTo>
                    <a:pt x="0" y="660218"/>
                  </a:lnTo>
                </a:path>
              </a:pathLst>
            </a:custGeom>
            <a:noFill/>
            <a:ln w="25400" cap="rnd" cmpd="sng">
              <a:gradFill flip="none" rotWithShape="1">
                <a:gsLst>
                  <a:gs pos="31000">
                    <a:srgbClr val="F5F5F5"/>
                  </a:gs>
                  <a:gs pos="100000">
                    <a:srgbClr val="A2A2A2"/>
                  </a:gs>
                </a:gsLst>
                <a:lin ang="0" scaled="1"/>
                <a:tileRect/>
              </a:gra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92EE7B8-EFC2-457E-B404-B6084BFFAAC8}"/>
                </a:ext>
              </a:extLst>
            </p:cNvPr>
            <p:cNvGrpSpPr/>
            <p:nvPr/>
          </p:nvGrpSpPr>
          <p:grpSpPr>
            <a:xfrm>
              <a:off x="744040" y="2786850"/>
              <a:ext cx="1418132" cy="1038195"/>
              <a:chOff x="744040" y="2805900"/>
              <a:chExt cx="1418132" cy="1038195"/>
            </a:xfrm>
          </p:grpSpPr>
          <p:sp>
            <p:nvSpPr>
              <p:cNvPr id="26" name="Rectangle 22">
                <a:extLst>
                  <a:ext uri="{FF2B5EF4-FFF2-40B4-BE49-F238E27FC236}">
                    <a16:creationId xmlns:a16="http://schemas.microsoft.com/office/drawing/2014/main" id="{E6D80247-9DB3-4AD6-A598-14FDFFF8846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4041" y="2805901"/>
                <a:ext cx="1418131" cy="1035593"/>
              </a:xfrm>
              <a:custGeom>
                <a:avLst/>
                <a:gdLst>
                  <a:gd name="connsiteX0" fmla="*/ 0 w 1084813"/>
                  <a:gd name="connsiteY0" fmla="*/ 0 h 792188"/>
                  <a:gd name="connsiteX1" fmla="*/ 1084813 w 1084813"/>
                  <a:gd name="connsiteY1" fmla="*/ 0 h 792188"/>
                  <a:gd name="connsiteX2" fmla="*/ 1084813 w 1084813"/>
                  <a:gd name="connsiteY2" fmla="*/ 792188 h 792188"/>
                  <a:gd name="connsiteX3" fmla="*/ 0 w 1084813"/>
                  <a:gd name="connsiteY3" fmla="*/ 792188 h 792188"/>
                  <a:gd name="connsiteX4" fmla="*/ 0 w 1084813"/>
                  <a:gd name="connsiteY4" fmla="*/ 0 h 792188"/>
                  <a:gd name="connsiteX0" fmla="*/ 0 w 1084813"/>
                  <a:gd name="connsiteY0" fmla="*/ 792188 h 883628"/>
                  <a:gd name="connsiteX1" fmla="*/ 0 w 1084813"/>
                  <a:gd name="connsiteY1" fmla="*/ 0 h 883628"/>
                  <a:gd name="connsiteX2" fmla="*/ 1084813 w 1084813"/>
                  <a:gd name="connsiteY2" fmla="*/ 0 h 883628"/>
                  <a:gd name="connsiteX3" fmla="*/ 1084813 w 1084813"/>
                  <a:gd name="connsiteY3" fmla="*/ 792188 h 883628"/>
                  <a:gd name="connsiteX4" fmla="*/ 91440 w 1084813"/>
                  <a:gd name="connsiteY4" fmla="*/ 883628 h 883628"/>
                  <a:gd name="connsiteX0" fmla="*/ 0 w 1084813"/>
                  <a:gd name="connsiteY0" fmla="*/ 792188 h 792188"/>
                  <a:gd name="connsiteX1" fmla="*/ 0 w 1084813"/>
                  <a:gd name="connsiteY1" fmla="*/ 0 h 792188"/>
                  <a:gd name="connsiteX2" fmla="*/ 1084813 w 1084813"/>
                  <a:gd name="connsiteY2" fmla="*/ 0 h 792188"/>
                  <a:gd name="connsiteX3" fmla="*/ 1084813 w 1084813"/>
                  <a:gd name="connsiteY3" fmla="*/ 792188 h 792188"/>
                  <a:gd name="connsiteX0" fmla="*/ 0 w 1084813"/>
                  <a:gd name="connsiteY0" fmla="*/ 0 h 792188"/>
                  <a:gd name="connsiteX1" fmla="*/ 1084813 w 1084813"/>
                  <a:gd name="connsiteY1" fmla="*/ 0 h 792188"/>
                  <a:gd name="connsiteX2" fmla="*/ 1084813 w 1084813"/>
                  <a:gd name="connsiteY2" fmla="*/ 792188 h 792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84813" h="792188">
                    <a:moveTo>
                      <a:pt x="0" y="0"/>
                    </a:moveTo>
                    <a:lnTo>
                      <a:pt x="1084813" y="0"/>
                    </a:lnTo>
                    <a:lnTo>
                      <a:pt x="1084813" y="792188"/>
                    </a:lnTo>
                  </a:path>
                </a:pathLst>
              </a:custGeom>
              <a:noFill/>
              <a:ln w="25400" cap="rnd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C0527988-CCCA-4FB8-95C8-F00BB164F0E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/>
            </p:nvCxnSpPr>
            <p:spPr>
              <a:xfrm rot="16200000">
                <a:off x="1453107" y="3135028"/>
                <a:ext cx="0" cy="1418131"/>
              </a:xfrm>
              <a:prstGeom prst="line">
                <a:avLst/>
              </a:prstGeom>
              <a:noFill/>
              <a:ln w="25400" cap="rnd">
                <a:solidFill>
                  <a:srgbClr val="C00000"/>
                </a:solidFill>
                <a:prstDash val="solid"/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E6467426-F904-4A59-8015-B4246F7661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44040" y="2805900"/>
                <a:ext cx="3" cy="1038195"/>
              </a:xfrm>
              <a:prstGeom prst="line">
                <a:avLst/>
              </a:prstGeom>
              <a:noFill/>
              <a:ln w="25400" cap="rnd">
                <a:solidFill>
                  <a:srgbClr val="C00000"/>
                </a:solidFill>
                <a:prstDash val="solid"/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cxn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01D44F49-963F-428C-A363-2C19FD5DC5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382178" y="3040410"/>
                <a:ext cx="584815" cy="495716"/>
              </a:xfrm>
              <a:prstGeom prst="rect">
                <a:avLst/>
              </a:prstGeom>
              <a:noFill/>
              <a:ln w="25400" cap="rnd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6F1C48F5-4394-423D-A195-6EA12BE5D9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/>
            </p:nvCxnSpPr>
            <p:spPr>
              <a:xfrm>
                <a:off x="900670" y="3079999"/>
                <a:ext cx="265635" cy="0"/>
              </a:xfrm>
              <a:prstGeom prst="line">
                <a:avLst/>
              </a:prstGeom>
              <a:noFill/>
              <a:ln w="25400" cap="rnd" cmpd="sng">
                <a:solidFill>
                  <a:srgbClr val="C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9862AF6-674E-436B-9CCC-17341E434F1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3488" y="3234850"/>
                <a:ext cx="132817" cy="0"/>
              </a:xfrm>
              <a:prstGeom prst="line">
                <a:avLst/>
              </a:prstGeom>
              <a:noFill/>
              <a:ln w="25400" cap="rnd" cmpd="sng">
                <a:solidFill>
                  <a:srgbClr val="C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cxnSp>
        </p:grpSp>
      </p:grpSp>
      <p:sp>
        <p:nvSpPr>
          <p:cNvPr id="5" name="TextBox 2D 1">
            <a:extLst>
              <a:ext uri="{FF2B5EF4-FFF2-40B4-BE49-F238E27FC236}">
                <a16:creationId xmlns:a16="http://schemas.microsoft.com/office/drawing/2014/main" id="{CAA61E68-C8F4-4610-BC1E-4D08000B9C76}"/>
              </a:ext>
            </a:extLst>
          </p:cNvPr>
          <p:cNvSpPr txBox="1"/>
          <p:nvPr/>
        </p:nvSpPr>
        <p:spPr>
          <a:xfrm>
            <a:off x="2172509" y="4638251"/>
            <a:ext cx="262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Slides are a static portrait.</a:t>
            </a:r>
          </a:p>
        </p:txBody>
      </p:sp>
      <p:sp>
        <p:nvSpPr>
          <p:cNvPr id="6" name="TextBox 2D 2">
            <a:extLst>
              <a:ext uri="{FF2B5EF4-FFF2-40B4-BE49-F238E27FC236}">
                <a16:creationId xmlns:a16="http://schemas.microsoft.com/office/drawing/2014/main" id="{F7E77654-B14A-463A-9892-AB5ABE4D5E5E}"/>
              </a:ext>
            </a:extLst>
          </p:cNvPr>
          <p:cNvSpPr txBox="1"/>
          <p:nvPr/>
        </p:nvSpPr>
        <p:spPr>
          <a:xfrm>
            <a:off x="2172509" y="5174604"/>
            <a:ext cx="2930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Audience is passive and cannot interact.</a:t>
            </a:r>
          </a:p>
        </p:txBody>
      </p:sp>
      <p:sp>
        <p:nvSpPr>
          <p:cNvPr id="32" name="Text Placeholder 6" descr="3D Models">
            <a:extLst>
              <a:ext uri="{FF2B5EF4-FFF2-40B4-BE49-F238E27FC236}">
                <a16:creationId xmlns:a16="http://schemas.microsoft.com/office/drawing/2014/main" id="{0D4EB70A-0A14-4B27-B499-59D76007ABA8}"/>
              </a:ext>
            </a:extLst>
          </p:cNvPr>
          <p:cNvSpPr txBox="1">
            <a:spLocks/>
          </p:cNvSpPr>
          <p:nvPr/>
        </p:nvSpPr>
        <p:spPr>
          <a:xfrm>
            <a:off x="6949858" y="1452563"/>
            <a:ext cx="3475038" cy="36512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>
                <a:latin typeface="+mj-lt"/>
                <a:ea typeface="+mj-ea"/>
                <a:cs typeface="+mj-cs"/>
              </a:rPr>
              <a:t>3D Models</a:t>
            </a:r>
          </a:p>
        </p:txBody>
      </p:sp>
      <p:pic>
        <p:nvPicPr>
          <p:cNvPr id="3" name="Grid" descr="grid plane">
            <a:extLst>
              <a:ext uri="{FF2B5EF4-FFF2-40B4-BE49-F238E27FC236}">
                <a16:creationId xmlns:a16="http://schemas.microsoft.com/office/drawing/2014/main" id="{71F5A0B2-7584-4034-8919-A5F2C482F46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7" r="-943" b="-1096"/>
          <a:stretch/>
        </p:blipFill>
        <p:spPr>
          <a:xfrm>
            <a:off x="5827143" y="2570364"/>
            <a:ext cx="5896604" cy="3030452"/>
          </a:xfrm>
          <a:prstGeom prst="rect">
            <a:avLst/>
          </a:prstGeom>
        </p:spPr>
      </p:pic>
      <p:grpSp>
        <p:nvGrpSpPr>
          <p:cNvPr id="9" name="Cube" descr="Cube with a 3D rotation control">
            <a:extLst>
              <a:ext uri="{FF2B5EF4-FFF2-40B4-BE49-F238E27FC236}">
                <a16:creationId xmlns:a16="http://schemas.microsoft.com/office/drawing/2014/main" id="{924FAB36-8DBD-4698-B240-7634FDAAC8B7}"/>
              </a:ext>
            </a:extLst>
          </p:cNvPr>
          <p:cNvGrpSpPr/>
          <p:nvPr/>
        </p:nvGrpSpPr>
        <p:grpSpPr>
          <a:xfrm>
            <a:off x="7822269" y="2552528"/>
            <a:ext cx="1861399" cy="1621965"/>
            <a:chOff x="4599319" y="2552528"/>
            <a:chExt cx="1861399" cy="162196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10E7FCA4-3412-493F-BCF2-4FD94D4BBD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601606" y="2552528"/>
              <a:ext cx="1859112" cy="1621965"/>
            </a:xfrm>
            <a:custGeom>
              <a:avLst/>
              <a:gdLst>
                <a:gd name="T0" fmla="*/ 1270 w 1270"/>
                <a:gd name="T1" fmla="*/ 163 h 1108"/>
                <a:gd name="T2" fmla="*/ 1270 w 1270"/>
                <a:gd name="T3" fmla="*/ 796 h 1108"/>
                <a:gd name="T4" fmla="*/ 635 w 1270"/>
                <a:gd name="T5" fmla="*/ 1108 h 1108"/>
                <a:gd name="T6" fmla="*/ 0 w 1270"/>
                <a:gd name="T7" fmla="*/ 796 h 1108"/>
                <a:gd name="T8" fmla="*/ 0 w 1270"/>
                <a:gd name="T9" fmla="*/ 165 h 1108"/>
                <a:gd name="T10" fmla="*/ 0 w 1270"/>
                <a:gd name="T11" fmla="*/ 165 h 1108"/>
                <a:gd name="T12" fmla="*/ 0 w 1270"/>
                <a:gd name="T13" fmla="*/ 165 h 1108"/>
                <a:gd name="T14" fmla="*/ 0 w 1270"/>
                <a:gd name="T15" fmla="*/ 157 h 1108"/>
                <a:gd name="T16" fmla="*/ 623 w 1270"/>
                <a:gd name="T17" fmla="*/ 0 h 1108"/>
                <a:gd name="T18" fmla="*/ 623 w 1270"/>
                <a:gd name="T19" fmla="*/ 0 h 1108"/>
                <a:gd name="T20" fmla="*/ 623 w 1270"/>
                <a:gd name="T21" fmla="*/ 0 h 1108"/>
                <a:gd name="T22" fmla="*/ 1270 w 1270"/>
                <a:gd name="T23" fmla="*/ 155 h 1108"/>
                <a:gd name="T24" fmla="*/ 1270 w 1270"/>
                <a:gd name="T25" fmla="*/ 163 h 1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0" h="1108">
                  <a:moveTo>
                    <a:pt x="1270" y="163"/>
                  </a:moveTo>
                  <a:lnTo>
                    <a:pt x="1270" y="796"/>
                  </a:lnTo>
                  <a:lnTo>
                    <a:pt x="635" y="1108"/>
                  </a:lnTo>
                  <a:lnTo>
                    <a:pt x="0" y="796"/>
                  </a:lnTo>
                  <a:lnTo>
                    <a:pt x="0" y="165"/>
                  </a:lnTo>
                  <a:lnTo>
                    <a:pt x="0" y="165"/>
                  </a:lnTo>
                  <a:lnTo>
                    <a:pt x="0" y="165"/>
                  </a:lnTo>
                  <a:lnTo>
                    <a:pt x="0" y="157"/>
                  </a:lnTo>
                  <a:lnTo>
                    <a:pt x="623" y="0"/>
                  </a:lnTo>
                  <a:lnTo>
                    <a:pt x="623" y="0"/>
                  </a:lnTo>
                  <a:lnTo>
                    <a:pt x="623" y="0"/>
                  </a:lnTo>
                  <a:lnTo>
                    <a:pt x="1270" y="155"/>
                  </a:lnTo>
                  <a:lnTo>
                    <a:pt x="1270" y="163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Line 46">
              <a:extLst>
                <a:ext uri="{FF2B5EF4-FFF2-40B4-BE49-F238E27FC236}">
                  <a16:creationId xmlns:a16="http://schemas.microsoft.com/office/drawing/2014/main" id="{269E6021-A768-4A36-97E2-2B1B9A39E4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31567" y="3098226"/>
              <a:ext cx="0" cy="1076267"/>
            </a:xfrm>
            <a:prstGeom prst="line">
              <a:avLst/>
            </a:prstGeom>
            <a:noFill/>
            <a:ln w="25400" cap="rnd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1E293B5C-A808-43E2-ABC7-0D662783438C}"/>
                </a:ext>
              </a:extLst>
            </p:cNvPr>
            <p:cNvGrpSpPr/>
            <p:nvPr/>
          </p:nvGrpSpPr>
          <p:grpSpPr>
            <a:xfrm>
              <a:off x="4599319" y="2553433"/>
              <a:ext cx="1861399" cy="1621060"/>
              <a:chOff x="4599319" y="2553433"/>
              <a:chExt cx="1861399" cy="1621060"/>
            </a:xfrm>
          </p:grpSpPr>
          <p:sp>
            <p:nvSpPr>
              <p:cNvPr id="20" name="Freeform 45">
                <a:extLst>
                  <a:ext uri="{FF2B5EF4-FFF2-40B4-BE49-F238E27FC236}">
                    <a16:creationId xmlns:a16="http://schemas.microsoft.com/office/drawing/2014/main" id="{6E8C7F5F-72D8-4D10-A4D9-7562B4C912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9319" y="2788509"/>
                <a:ext cx="1861399" cy="1385984"/>
              </a:xfrm>
              <a:custGeom>
                <a:avLst/>
                <a:gdLst>
                  <a:gd name="T0" fmla="*/ 0 w 1202"/>
                  <a:gd name="T1" fmla="*/ 2 h 895"/>
                  <a:gd name="T2" fmla="*/ 602 w 1202"/>
                  <a:gd name="T3" fmla="*/ 200 h 895"/>
                  <a:gd name="T4" fmla="*/ 1202 w 1202"/>
                  <a:gd name="T5" fmla="*/ 0 h 895"/>
                  <a:gd name="T6" fmla="*/ 1202 w 1202"/>
                  <a:gd name="T7" fmla="*/ 600 h 895"/>
                  <a:gd name="T8" fmla="*/ 602 w 1202"/>
                  <a:gd name="T9" fmla="*/ 895 h 895"/>
                  <a:gd name="T10" fmla="*/ 0 w 1202"/>
                  <a:gd name="T11" fmla="*/ 600 h 895"/>
                  <a:gd name="T12" fmla="*/ 0 w 1202"/>
                  <a:gd name="T13" fmla="*/ 2 h 8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02" h="895">
                    <a:moveTo>
                      <a:pt x="0" y="2"/>
                    </a:moveTo>
                    <a:lnTo>
                      <a:pt x="602" y="200"/>
                    </a:lnTo>
                    <a:lnTo>
                      <a:pt x="1202" y="0"/>
                    </a:lnTo>
                    <a:lnTo>
                      <a:pt x="1202" y="600"/>
                    </a:lnTo>
                    <a:lnTo>
                      <a:pt x="602" y="895"/>
                    </a:lnTo>
                    <a:lnTo>
                      <a:pt x="0" y="600"/>
                    </a:lnTo>
                    <a:lnTo>
                      <a:pt x="0" y="2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21" name="Freeform 47">
                <a:extLst>
                  <a:ext uri="{FF2B5EF4-FFF2-40B4-BE49-F238E27FC236}">
                    <a16:creationId xmlns:a16="http://schemas.microsoft.com/office/drawing/2014/main" id="{1F42594E-06CD-49A9-A9A1-365B5D497C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9319" y="2553433"/>
                <a:ext cx="1861399" cy="230740"/>
              </a:xfrm>
              <a:custGeom>
                <a:avLst/>
                <a:gdLst>
                  <a:gd name="T0" fmla="*/ 0 w 1202"/>
                  <a:gd name="T1" fmla="*/ 149 h 149"/>
                  <a:gd name="T2" fmla="*/ 590 w 1202"/>
                  <a:gd name="T3" fmla="*/ 0 h 149"/>
                  <a:gd name="T4" fmla="*/ 590 w 1202"/>
                  <a:gd name="T5" fmla="*/ 0 h 149"/>
                  <a:gd name="T6" fmla="*/ 590 w 1202"/>
                  <a:gd name="T7" fmla="*/ 0 h 149"/>
                  <a:gd name="T8" fmla="*/ 1202 w 1202"/>
                  <a:gd name="T9" fmla="*/ 147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02" h="149">
                    <a:moveTo>
                      <a:pt x="0" y="149"/>
                    </a:moveTo>
                    <a:lnTo>
                      <a:pt x="590" y="0"/>
                    </a:lnTo>
                    <a:lnTo>
                      <a:pt x="590" y="0"/>
                    </a:lnTo>
                    <a:lnTo>
                      <a:pt x="590" y="0"/>
                    </a:lnTo>
                    <a:lnTo>
                      <a:pt x="1202" y="147"/>
                    </a:lnTo>
                  </a:path>
                </a:pathLst>
              </a:custGeom>
              <a:noFill/>
              <a:ln w="25400" cap="rnd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2ABFCAA-2489-4148-8F40-6DCB7648C631}"/>
                </a:ext>
              </a:extLst>
            </p:cNvPr>
            <p:cNvGrpSpPr/>
            <p:nvPr/>
          </p:nvGrpSpPr>
          <p:grpSpPr>
            <a:xfrm>
              <a:off x="5223828" y="2873395"/>
              <a:ext cx="643681" cy="643681"/>
              <a:chOff x="5331550" y="2873395"/>
              <a:chExt cx="643681" cy="643681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FAC7ED2B-27A0-4C17-AA7E-28B80EE37F7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5331550" y="2873395"/>
                <a:ext cx="643681" cy="643681"/>
              </a:xfrm>
              <a:prstGeom prst="ellipse">
                <a:avLst/>
              </a:prstGeom>
              <a:solidFill>
                <a:srgbClr val="F5F5F5"/>
              </a:solidFill>
              <a:ln w="25400" cap="rnd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F79CCC39-AB2E-404C-9802-389C2D421349}"/>
                  </a:ext>
                </a:extLst>
              </p:cNvPr>
              <p:cNvGrpSpPr/>
              <p:nvPr/>
            </p:nvGrpSpPr>
            <p:grpSpPr>
              <a:xfrm>
                <a:off x="5395606" y="2945201"/>
                <a:ext cx="507758" cy="507758"/>
                <a:chOff x="5395606" y="2945201"/>
                <a:chExt cx="507758" cy="507758"/>
              </a:xfrm>
            </p:grpSpPr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BCCD461A-750E-4ABD-A986-A1D359309BFC}"/>
                    </a:ext>
                  </a:extLst>
                </p:cNvPr>
                <p:cNvGrpSpPr/>
                <p:nvPr/>
              </p:nvGrpSpPr>
              <p:grpSpPr>
                <a:xfrm>
                  <a:off x="5395606" y="2945201"/>
                  <a:ext cx="507758" cy="507758"/>
                  <a:chOff x="5395606" y="2945201"/>
                  <a:chExt cx="507758" cy="507758"/>
                </a:xfrm>
              </p:grpSpPr>
              <p:sp>
                <p:nvSpPr>
                  <p:cNvPr id="18" name="Arc 17">
                    <a:extLst>
                      <a:ext uri="{FF2B5EF4-FFF2-40B4-BE49-F238E27FC236}">
                        <a16:creationId xmlns:a16="http://schemas.microsoft.com/office/drawing/2014/main" id="{E5754B27-BB40-493C-8E2B-A74B872CE3F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5555024" y="2942077"/>
                    <a:ext cx="188922" cy="507758"/>
                  </a:xfrm>
                  <a:prstGeom prst="arc">
                    <a:avLst>
                      <a:gd name="adj1" fmla="val 4576378"/>
                      <a:gd name="adj2" fmla="val 11059966"/>
                    </a:avLst>
                  </a:prstGeom>
                  <a:noFill/>
                  <a:ln w="25400" cap="rnd">
                    <a:solidFill>
                      <a:srgbClr val="C00000"/>
                    </a:solidFill>
                    <a:prstDash val="solid"/>
                    <a:round/>
                    <a:headEnd/>
                    <a:tailEnd type="triangle" w="lg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/>
                  </a:p>
                </p:txBody>
              </p:sp>
              <p:sp>
                <p:nvSpPr>
                  <p:cNvPr id="19" name="Arc 18">
                    <a:extLst>
                      <a:ext uri="{FF2B5EF4-FFF2-40B4-BE49-F238E27FC236}">
                        <a16:creationId xmlns:a16="http://schemas.microsoft.com/office/drawing/2014/main" id="{CAE3FD76-2DD1-4238-84C7-21A1F1D7E8E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572149" y="2945201"/>
                    <a:ext cx="174922" cy="507758"/>
                  </a:xfrm>
                  <a:prstGeom prst="arc">
                    <a:avLst>
                      <a:gd name="adj1" fmla="val 15117050"/>
                      <a:gd name="adj2" fmla="val 11084764"/>
                    </a:avLst>
                  </a:prstGeom>
                  <a:noFill/>
                  <a:ln w="25400" cap="rnd">
                    <a:solidFill>
                      <a:srgbClr val="C00000"/>
                    </a:solidFill>
                    <a:prstDash val="solid"/>
                    <a:round/>
                    <a:headEnd/>
                    <a:tailEnd type="triangle" w="lg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/>
                  </a:p>
                </p:txBody>
              </p:sp>
            </p:grpSp>
            <p:sp>
              <p:nvSpPr>
                <p:cNvPr id="17" name="Arc 16">
                  <a:extLst>
                    <a:ext uri="{FF2B5EF4-FFF2-40B4-BE49-F238E27FC236}">
                      <a16:creationId xmlns:a16="http://schemas.microsoft.com/office/drawing/2014/main" id="{7DB184CB-D59B-47EA-AF3A-A8030084ED7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/>
              </p:nvSpPr>
              <p:spPr>
                <a:xfrm rot="16200000">
                  <a:off x="5555024" y="2942077"/>
                  <a:ext cx="188922" cy="507758"/>
                </a:xfrm>
                <a:prstGeom prst="arc">
                  <a:avLst>
                    <a:gd name="adj1" fmla="val 14242202"/>
                    <a:gd name="adj2" fmla="val 102366"/>
                  </a:avLst>
                </a:prstGeom>
                <a:noFill/>
                <a:ln w="25400" cap="rnd">
                  <a:solidFill>
                    <a:srgbClr val="C00000"/>
                  </a:solidFill>
                  <a:prstDash val="solid"/>
                  <a:round/>
                  <a:headEnd/>
                  <a:tailEnd type="none" w="lg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/>
                </a:p>
              </p:txBody>
            </p:sp>
          </p:grpSp>
        </p:grpSp>
      </p:grpSp>
      <p:sp>
        <p:nvSpPr>
          <p:cNvPr id="7" name="TextBox 3D 1">
            <a:extLst>
              <a:ext uri="{FF2B5EF4-FFF2-40B4-BE49-F238E27FC236}">
                <a16:creationId xmlns:a16="http://schemas.microsoft.com/office/drawing/2014/main" id="{793D8DEF-3B62-4E96-9D4A-0030ACE85CE5}"/>
              </a:ext>
            </a:extLst>
          </p:cNvPr>
          <p:cNvSpPr txBox="1">
            <a:spLocks/>
          </p:cNvSpPr>
          <p:nvPr/>
        </p:nvSpPr>
        <p:spPr>
          <a:xfrm>
            <a:off x="7580774" y="4638251"/>
            <a:ext cx="3115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3D helps foster conceptual understanding and visual and spatial thinking.</a:t>
            </a:r>
          </a:p>
        </p:txBody>
      </p:sp>
      <p:sp>
        <p:nvSpPr>
          <p:cNvPr id="8" name="TextBox 3D 2">
            <a:extLst>
              <a:ext uri="{FF2B5EF4-FFF2-40B4-BE49-F238E27FC236}">
                <a16:creationId xmlns:a16="http://schemas.microsoft.com/office/drawing/2014/main" id="{B50B1AB8-F700-4516-825B-6175463CCD3C}"/>
              </a:ext>
            </a:extLst>
          </p:cNvPr>
          <p:cNvSpPr txBox="1"/>
          <p:nvPr/>
        </p:nvSpPr>
        <p:spPr>
          <a:xfrm>
            <a:off x="7580773" y="5174604"/>
            <a:ext cx="3256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Animated 3D models display objects within space in ways text and images cannot.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3C997B8A-CA1E-40A0-847A-B37D497576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63" y="256455"/>
            <a:ext cx="11499808" cy="625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108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7273F9-59F9-4FB3-9D34-82C64C4F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48628"/>
            <a:ext cx="10983132" cy="747763"/>
          </a:xfrm>
        </p:spPr>
        <p:txBody>
          <a:bodyPr/>
          <a:lstStyle/>
          <a:p>
            <a:r>
              <a:rPr lang="en-US" b="1" dirty="0" err="1">
                <a:latin typeface="Berlin Sans FB Demi" panose="020E0802020502020306" pitchFamily="34" charset="0"/>
              </a:rPr>
              <a:t>Definisi</a:t>
            </a:r>
            <a:endParaRPr lang="en-US" b="1" dirty="0">
              <a:latin typeface="Berlin Sans FB Demi" panose="020E0802020502020306" pitchFamily="34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AB49E1-195D-497A-BB31-2158958CA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090" y="1507068"/>
            <a:ext cx="10889476" cy="4669896"/>
          </a:xfrm>
        </p:spPr>
        <p:txBody>
          <a:bodyPr>
            <a:normAutofit lnSpcReduction="10000"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endParaRPr lang="en-US" sz="1800" dirty="0">
              <a:solidFill>
                <a:srgbClr val="444444"/>
              </a:solidFill>
              <a:latin typeface="Berlin Sans FB Demi" panose="020E0802020502020306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S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uatu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proses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ketika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suatu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komunitas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tertentu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mengidentifikasi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kebutuhan-kebutuhannya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serta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mengembangkan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keyakinannya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untuk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berusaha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memenuhi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kebutuhan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itu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termasuk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menentukan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prioritas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dari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kebutuhan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tersebut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yang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disesuaikan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dengan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sumber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daya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yang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tersedia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dan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dengan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usaha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gotong royong (</a:t>
            </a:r>
            <a:r>
              <a:rPr lang="en-US" sz="18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Sasongko.A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, 1996)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Suatu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proses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dimana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masyarakat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dapat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mengidentifikasi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kebutuhan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-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kebutuhan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dan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menentukan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prioritas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dari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kebutuhan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-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kebutuhan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tersebut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, dan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mengembangkan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keyakinan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untuk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berusaha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memenuhi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kebutuhan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-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kebutuhan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sesuai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dengan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skala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prioritas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berdasarkan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atas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sumber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-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sumber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yang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ada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dalam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masyarakat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sendiri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maupun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yang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berasal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dari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luar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dengan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usaha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1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secara</a:t>
            </a:r>
            <a:r>
              <a:rPr lang="en-US" sz="1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gotong royong (Ross Murray,2000)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en-US" sz="1800" b="0" i="0" dirty="0">
              <a:solidFill>
                <a:srgbClr val="444444"/>
              </a:solidFill>
              <a:effectLst/>
              <a:latin typeface="Berlin Sans FB Demi" panose="020E0802020502020306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US" sz="1800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6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7273F9-59F9-4FB3-9D34-82C64C4F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48628"/>
            <a:ext cx="10983132" cy="747763"/>
          </a:xfrm>
        </p:spPr>
        <p:txBody>
          <a:bodyPr/>
          <a:lstStyle/>
          <a:p>
            <a:r>
              <a:rPr lang="en-US" b="1" dirty="0" err="1">
                <a:latin typeface="Berlin Sans FB Demi" panose="020E0802020502020306" pitchFamily="34" charset="0"/>
              </a:rPr>
              <a:t>Tujuan</a:t>
            </a:r>
            <a:r>
              <a:rPr lang="en-US" b="1" dirty="0">
                <a:latin typeface="Berlin Sans FB Demi" panose="020E0802020502020306" pitchFamily="34" charset="0"/>
              </a:rPr>
              <a:t> </a:t>
            </a:r>
            <a:r>
              <a:rPr lang="en-US" b="1" dirty="0" err="1">
                <a:latin typeface="Berlin Sans FB Demi" panose="020E0802020502020306" pitchFamily="34" charset="0"/>
              </a:rPr>
              <a:t>Pengorganisasian</a:t>
            </a:r>
            <a:r>
              <a:rPr lang="en-US" b="1" dirty="0">
                <a:latin typeface="Berlin Sans FB Demi" panose="020E0802020502020306" pitchFamily="34" charset="0"/>
              </a:rPr>
              <a:t> Masyarakat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AB49E1-195D-497A-BB31-2158958CA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090" y="1507068"/>
            <a:ext cx="10889476" cy="4669896"/>
          </a:xfrm>
        </p:spPr>
        <p:txBody>
          <a:bodyPr>
            <a:norm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2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Membangun</a:t>
            </a:r>
            <a:r>
              <a:rPr lang="en-US" sz="2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kekuatan</a:t>
            </a:r>
            <a:r>
              <a:rPr lang="en-US" sz="2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masyarakat</a:t>
            </a:r>
            <a:r>
              <a:rPr lang="en-US" sz="2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.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2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Memperkokoh</a:t>
            </a:r>
            <a:r>
              <a:rPr lang="en-US" sz="2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kekuatan</a:t>
            </a:r>
            <a:r>
              <a:rPr lang="en-US" sz="2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komunitas</a:t>
            </a:r>
            <a:r>
              <a:rPr lang="en-US" sz="2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basis.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2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Membangun</a:t>
            </a:r>
            <a:r>
              <a:rPr lang="en-US" sz="2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jaringan</a:t>
            </a:r>
            <a:r>
              <a:rPr lang="en-US" sz="2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.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2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Tumbuhkan</a:t>
            </a:r>
            <a:r>
              <a:rPr lang="en-US" sz="2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rasa </a:t>
            </a:r>
            <a:r>
              <a:rPr lang="en-US" sz="2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percaya</a:t>
            </a:r>
            <a:r>
              <a:rPr lang="en-US" sz="2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diri</a:t>
            </a:r>
            <a:r>
              <a:rPr lang="en-US" sz="2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masyarakat</a:t>
            </a:r>
            <a:r>
              <a:rPr lang="en-US" sz="2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bahwa</a:t>
            </a:r>
            <a:r>
              <a:rPr lang="en-US" sz="2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mereka</a:t>
            </a:r>
            <a:r>
              <a:rPr lang="en-US" sz="2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mempunyai</a:t>
            </a:r>
            <a:r>
              <a:rPr lang="en-US" sz="2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kemampuan</a:t>
            </a:r>
            <a:r>
              <a:rPr lang="en-US" sz="2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dalam</a:t>
            </a:r>
            <a:r>
              <a:rPr lang="en-US" sz="2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penanggulangan</a:t>
            </a:r>
            <a:r>
              <a:rPr lang="en-US" sz="2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masalah</a:t>
            </a:r>
            <a:r>
              <a:rPr lang="en-US" sz="2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233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7273F9-59F9-4FB3-9D34-82C64C4F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48628"/>
            <a:ext cx="10983132" cy="747763"/>
          </a:xfrm>
        </p:spPr>
        <p:txBody>
          <a:bodyPr/>
          <a:lstStyle/>
          <a:p>
            <a:r>
              <a:rPr lang="en-US" b="1" dirty="0" err="1">
                <a:latin typeface="Berlin Sans FB Demi" panose="020E0802020502020306" pitchFamily="34" charset="0"/>
              </a:rPr>
              <a:t>Definisi</a:t>
            </a:r>
            <a:r>
              <a:rPr lang="en-US" b="1" dirty="0">
                <a:latin typeface="Berlin Sans FB Demi" panose="020E0802020502020306" pitchFamily="34" charset="0"/>
              </a:rPr>
              <a:t> </a:t>
            </a:r>
            <a:r>
              <a:rPr lang="en-US" b="1" dirty="0" err="1">
                <a:latin typeface="Berlin Sans FB Demi" panose="020E0802020502020306" pitchFamily="34" charset="0"/>
              </a:rPr>
              <a:t>Komunitas</a:t>
            </a:r>
            <a:endParaRPr lang="en-US" b="1" dirty="0">
              <a:latin typeface="Berlin Sans FB Demi" panose="020E0802020502020306" pitchFamily="34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AB49E1-195D-497A-BB31-2158958CA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090" y="1507068"/>
            <a:ext cx="10889476" cy="4669896"/>
          </a:xfrm>
        </p:spPr>
        <p:txBody>
          <a:bodyPr>
            <a:normAutofit fontScale="55000" lnSpcReduction="20000"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Denver (1991):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keseluruhan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element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masyarakat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beserta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kelembagaan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yang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ada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didalamnya</a:t>
            </a:r>
            <a:endParaRPr lang="en-US" sz="4000" b="0" i="0" dirty="0">
              <a:solidFill>
                <a:srgbClr val="444444"/>
              </a:solidFill>
              <a:effectLst/>
              <a:latin typeface="Berlin Sans FB Demi" panose="020E0802020502020306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WHO (1974):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suatu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pengelompokan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sosial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yang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ditentukan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oleh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batas-batas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geografi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serta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kesamaan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nilai-nilai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.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Anggotanya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saling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mengenal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dan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berinteraksi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.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Komunitas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berfungsi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dalam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struktur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sosial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tertentu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serta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menerapkan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dan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membentuk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norma-norma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0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tertentu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.</a:t>
            </a:r>
            <a:br>
              <a:rPr lang="en-US" sz="4000" dirty="0">
                <a:latin typeface="Berlin Sans FB Demi" panose="020E0802020502020306" pitchFamily="34" charset="0"/>
              </a:rPr>
            </a:br>
            <a:endParaRPr lang="en-US" sz="2800" dirty="0">
              <a:solidFill>
                <a:srgbClr val="444444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805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7273F9-59F9-4FB3-9D34-82C64C4F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48628"/>
            <a:ext cx="10983132" cy="747763"/>
          </a:xfrm>
        </p:spPr>
        <p:txBody>
          <a:bodyPr/>
          <a:lstStyle/>
          <a:p>
            <a:r>
              <a:rPr lang="en-US" b="1" dirty="0" err="1">
                <a:latin typeface="Berlin Sans FB Demi" panose="020E0802020502020306" pitchFamily="34" charset="0"/>
              </a:rPr>
              <a:t>Aspek-Aspek</a:t>
            </a:r>
            <a:r>
              <a:rPr lang="en-US" b="1" dirty="0">
                <a:latin typeface="Berlin Sans FB Demi" panose="020E0802020502020306" pitchFamily="34" charset="0"/>
              </a:rPr>
              <a:t> </a:t>
            </a:r>
            <a:r>
              <a:rPr lang="en-US" b="1" dirty="0" err="1">
                <a:latin typeface="Berlin Sans FB Demi" panose="020E0802020502020306" pitchFamily="34" charset="0"/>
              </a:rPr>
              <a:t>Pengorganisasian</a:t>
            </a:r>
            <a:r>
              <a:rPr lang="en-US" b="1" dirty="0">
                <a:latin typeface="Berlin Sans FB Demi" panose="020E0802020502020306" pitchFamily="34" charset="0"/>
              </a:rPr>
              <a:t> Masyarakat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AB49E1-195D-497A-BB31-2158958CA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090" y="1507068"/>
            <a:ext cx="10889476" cy="4669896"/>
          </a:xfrm>
        </p:spPr>
        <p:txBody>
          <a:bodyPr>
            <a:norm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40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Proses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4000" dirty="0">
                <a:solidFill>
                  <a:srgbClr val="444444"/>
                </a:solidFill>
                <a:latin typeface="Berlin Sans FB Demi" panose="020E0802020502020306" pitchFamily="34" charset="0"/>
              </a:rPr>
              <a:t>Masyarakat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40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Berfungsinya</a:t>
            </a:r>
            <a:r>
              <a:rPr lang="en-US" sz="40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40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masyarakat</a:t>
            </a:r>
            <a:endParaRPr lang="en-US" sz="2800" dirty="0">
              <a:solidFill>
                <a:srgbClr val="444444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94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7273F9-59F9-4FB3-9D34-82C64C4F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09299"/>
            <a:ext cx="10983132" cy="747763"/>
          </a:xfrm>
        </p:spPr>
        <p:txBody>
          <a:bodyPr/>
          <a:lstStyle/>
          <a:p>
            <a:r>
              <a:rPr lang="en-US" b="1" dirty="0">
                <a:latin typeface="Berlin Sans FB Demi" panose="020E0802020502020306" pitchFamily="34" charset="0"/>
              </a:rPr>
              <a:t>Proses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AB49E1-195D-497A-BB31-2158958CA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090" y="1507068"/>
            <a:ext cx="10889476" cy="4669896"/>
          </a:xfrm>
        </p:spPr>
        <p:txBody>
          <a:bodyPr>
            <a:normAutofit fontScale="25000" lnSpcReduction="20000"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Merupakan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proses yang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terjadi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secara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sadar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,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tetapi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mungkin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juga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tidak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disadari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Jika proses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disadari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,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berarti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masyarakat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menyadari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akan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adanya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kebutuhan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,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Dalam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prosesnya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ditemukan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unsur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-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unsur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kesukarelaan.Kesukarelaan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timbul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karena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adanya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keinginan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untuk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memenuhi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kebutuhan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sehingga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mengambil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inisiatif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atau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prakarsa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untuk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mengatasinya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,</a:t>
            </a:r>
            <a:b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</a:br>
            <a:endParaRPr lang="en-US" sz="6800" dirty="0">
              <a:solidFill>
                <a:srgbClr val="444444"/>
              </a:solidFill>
              <a:latin typeface="Berlin Sans FB Demi" panose="020E0802020502020306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Kesukarelaan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terjadi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karena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dorongan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untuk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memenuhi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kebutuhan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–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kebutuhan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kelompok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atau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masyarakat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,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Kesadaran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terhadap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kebutuhan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dan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masalah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yang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dihadapi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biasanya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ditemukan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pada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segelintir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orang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saja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yang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kemudian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melakukan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upaya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menyadarkan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masyarakat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untuk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mengatasinya</a:t>
            </a:r>
            <a:r>
              <a:rPr lang="en-US" sz="6800">
                <a:solidFill>
                  <a:srgbClr val="444444"/>
                </a:solidFill>
                <a:latin typeface="Berlin Sans FB Demi" panose="020E0802020502020306" pitchFamily="34" charset="0"/>
              </a:rPr>
              <a:t>. </a:t>
            </a:r>
            <a:endParaRPr lang="en-US" sz="6800" dirty="0">
              <a:solidFill>
                <a:srgbClr val="444444"/>
              </a:solidFill>
              <a:latin typeface="Berlin Sans FB Demi" panose="020E0802020502020306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Selanjutnya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mengintruksikan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kepada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masyarakat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untuk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bersama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-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sama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 </a:t>
            </a:r>
            <a:r>
              <a:rPr lang="en-US" sz="6800" dirty="0" err="1">
                <a:solidFill>
                  <a:srgbClr val="444444"/>
                </a:solidFill>
                <a:latin typeface="Berlin Sans FB Demi" panose="020E0802020502020306" pitchFamily="34" charset="0"/>
              </a:rPr>
              <a:t>mengatasinya</a:t>
            </a:r>
            <a:r>
              <a:rPr lang="en-US" sz="6800" dirty="0">
                <a:solidFill>
                  <a:srgbClr val="444444"/>
                </a:solidFill>
                <a:latin typeface="Berlin Sans FB Demi" panose="020E0802020502020306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1443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7273F9-59F9-4FB3-9D34-82C64C4F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09299"/>
            <a:ext cx="10983132" cy="747763"/>
          </a:xfrm>
        </p:spPr>
        <p:txBody>
          <a:bodyPr/>
          <a:lstStyle/>
          <a:p>
            <a:r>
              <a:rPr lang="en-US" b="1" dirty="0">
                <a:latin typeface="Berlin Sans FB Demi" panose="020E0802020502020306" pitchFamily="34" charset="0"/>
              </a:rPr>
              <a:t>Masyarakat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AB49E1-195D-497A-BB31-2158958CA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090" y="1507068"/>
            <a:ext cx="10889476" cy="4669896"/>
          </a:xfrm>
        </p:spPr>
        <p:txBody>
          <a:bodyPr>
            <a:normAutofit fontScale="32500" lnSpcReduction="20000"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Masyarakat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biasanya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diartikan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sebagai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: </a:t>
            </a:r>
          </a:p>
          <a:p>
            <a:pPr marL="687388" lvl="1" indent="-285750">
              <a:buFont typeface="Wingdings" panose="05000000000000000000" pitchFamily="2" charset="2"/>
              <a:buChar char="q"/>
            </a:pP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Kelompok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besar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yang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mempunyai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Batas -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batas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Geografis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: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Desa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,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Kecamatan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,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Kabupaten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dsb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. </a:t>
            </a:r>
            <a:endParaRPr lang="en-US" sz="9600" dirty="0">
              <a:solidFill>
                <a:srgbClr val="444444"/>
              </a:solidFill>
              <a:latin typeface="Berlin Sans FB Demi" panose="020E0802020502020306" pitchFamily="34" charset="0"/>
            </a:endParaRPr>
          </a:p>
          <a:p>
            <a:pPr marL="687388" lvl="1" indent="-285750">
              <a:buFont typeface="Wingdings" panose="05000000000000000000" pitchFamily="2" charset="2"/>
              <a:buChar char="q"/>
            </a:pP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Suatu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kelompok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dari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mereka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yang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mempunyai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kebutuhan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bersama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dari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kelompok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yang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lebih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besar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, </a:t>
            </a:r>
          </a:p>
          <a:p>
            <a:pPr marL="687388" lvl="1" indent="-285750">
              <a:buFont typeface="Wingdings" panose="05000000000000000000" pitchFamily="2" charset="2"/>
              <a:buChar char="q"/>
            </a:pP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Kelompok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kecil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yang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menyadari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suatu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masalah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harus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dapat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menyadarkan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kelompok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yang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lebih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besar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, </a:t>
            </a:r>
            <a:endParaRPr lang="en-US" sz="9600" dirty="0">
              <a:solidFill>
                <a:srgbClr val="444444"/>
              </a:solidFill>
              <a:latin typeface="Berlin Sans FB Demi" panose="020E0802020502020306" pitchFamily="34" charset="0"/>
            </a:endParaRPr>
          </a:p>
          <a:p>
            <a:pPr marL="687388" lvl="1" indent="-285750">
              <a:buFont typeface="Wingdings" panose="05000000000000000000" pitchFamily="2" charset="2"/>
              <a:buChar char="q"/>
            </a:pP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Kelompok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yang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secara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bersama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-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sama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mencoba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mengatasi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masalah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dan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memenuhi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kebutuhannya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.</a:t>
            </a:r>
            <a:endParaRPr lang="en-US" sz="6800" dirty="0">
              <a:solidFill>
                <a:srgbClr val="444444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08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7273F9-59F9-4FB3-9D34-82C64C4F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09299"/>
            <a:ext cx="10983132" cy="747763"/>
          </a:xfrm>
        </p:spPr>
        <p:txBody>
          <a:bodyPr/>
          <a:lstStyle/>
          <a:p>
            <a:r>
              <a:rPr lang="en-US" b="1" dirty="0">
                <a:latin typeface="Berlin Sans FB Demi" panose="020E0802020502020306" pitchFamily="34" charset="0"/>
              </a:rPr>
              <a:t>Proses </a:t>
            </a:r>
            <a:r>
              <a:rPr lang="en-US" b="1" dirty="0" err="1">
                <a:latin typeface="Berlin Sans FB Demi" panose="020E0802020502020306" pitchFamily="34" charset="0"/>
              </a:rPr>
              <a:t>Pengorganisasian</a:t>
            </a:r>
            <a:r>
              <a:rPr lang="en-US" b="1" dirty="0">
                <a:latin typeface="Berlin Sans FB Demi" panose="020E0802020502020306" pitchFamily="34" charset="0"/>
              </a:rPr>
              <a:t> Masyarakat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AB49E1-195D-497A-BB31-2158958CA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090" y="1507068"/>
            <a:ext cx="10889476" cy="4669896"/>
          </a:xfrm>
        </p:spPr>
        <p:txBody>
          <a:bodyPr>
            <a:normAutofit fontScale="25000" lnSpcReduction="20000"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Disadari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dimana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Masy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merasakan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adanya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kebutuhan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bersama</a:t>
            </a:r>
            <a:endParaRPr lang="en-US" sz="9600" b="0" i="0" dirty="0">
              <a:solidFill>
                <a:srgbClr val="444444"/>
              </a:solidFill>
              <a:effectLst/>
              <a:latin typeface="Berlin Sans FB Demi" panose="020E0802020502020306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Tidak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disadari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dimana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masalah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dirasakan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setelah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adanya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kebutuhan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yang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mendesak</a:t>
            </a:r>
            <a:endParaRPr lang="en-US" sz="9600" b="0" i="0" dirty="0">
              <a:solidFill>
                <a:srgbClr val="444444"/>
              </a:solidFill>
              <a:effectLst/>
              <a:latin typeface="Berlin Sans FB Demi" panose="020E0802020502020306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Sukarela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dimana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Toma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menyadari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adanya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kebutuhan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,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selanjutnya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mengambil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prakarsa</a:t>
            </a:r>
            <a:endParaRPr lang="en-US" sz="9600" b="0" i="0" dirty="0">
              <a:solidFill>
                <a:srgbClr val="444444"/>
              </a:solidFill>
              <a:effectLst/>
              <a:latin typeface="Berlin Sans FB Demi" panose="020E0802020502020306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Tidak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sukarela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/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mekanisme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instruktif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dimana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program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dilaksanakan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bila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ada</a:t>
            </a:r>
            <a:r>
              <a:rPr lang="en-US" sz="9600" b="0" i="0" dirty="0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9600" b="0" i="0" dirty="0" err="1">
                <a:solidFill>
                  <a:srgbClr val="444444"/>
                </a:solidFill>
                <a:effectLst/>
                <a:latin typeface="Berlin Sans FB Demi" panose="020E0802020502020306" pitchFamily="34" charset="0"/>
              </a:rPr>
              <a:t>instruksi</a:t>
            </a:r>
            <a:endParaRPr lang="en-US" sz="6800" dirty="0">
              <a:solidFill>
                <a:srgbClr val="444444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079808"/>
      </p:ext>
    </p:extLst>
  </p:cSld>
  <p:clrMapOvr>
    <a:masterClrMapping/>
  </p:clrMapOvr>
</p:sld>
</file>

<file path=ppt/theme/theme1.xml><?xml version="1.0" encoding="utf-8"?>
<a:theme xmlns:a="http://schemas.openxmlformats.org/drawingml/2006/main" name="Get Started with 3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Autofit/>
      </a:bodyPr>
      <a:lstStyle>
        <a:defPPr marL="0" indent="0" algn="l">
          <a:lnSpc>
            <a:spcPts val="1800"/>
          </a:lnSpc>
          <a:spcAft>
            <a:spcPts val="600"/>
          </a:spcAft>
          <a:buNone/>
          <a:defRPr sz="1200" dirty="0" smtClean="0">
            <a:solidFill>
              <a:prstClr val="black">
                <a:lumMod val="75000"/>
                <a:lumOff val="25000"/>
              </a:prstClr>
            </a:solidFill>
            <a:latin typeface="Segoe UI" panose="020B0502040204020203" pitchFamily="34" charset="0"/>
            <a:cs typeface="Segoe UI" panose="020B050204020402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ring Your Presentations" id="{59065FFD-95A5-4387-9888-595CD54FE3CE}" vid="{8A46A32C-1227-47D7-A4C8-360887988C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{A489DB33-E1C1-4253-8B2D-9A958AA73487}tf16411177_win32</Template>
  <TotalTime>503</TotalTime>
  <Words>494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Berlin Sans FB Demi</vt:lpstr>
      <vt:lpstr>Calibri</vt:lpstr>
      <vt:lpstr>Segoe UI</vt:lpstr>
      <vt:lpstr>Segoe UI Light</vt:lpstr>
      <vt:lpstr>Wingdings</vt:lpstr>
      <vt:lpstr>Get Started with 3D</vt:lpstr>
      <vt:lpstr>PENGORGANISASIAN MASYARAKAT</vt:lpstr>
      <vt:lpstr>Why Use 3D?</vt:lpstr>
      <vt:lpstr>Definisi</vt:lpstr>
      <vt:lpstr>Tujuan Pengorganisasian Masyarakat</vt:lpstr>
      <vt:lpstr>Definisi Komunitas</vt:lpstr>
      <vt:lpstr>Aspek-Aspek Pengorganisasian Masyarakat</vt:lpstr>
      <vt:lpstr>Proses</vt:lpstr>
      <vt:lpstr>Masyarakat</vt:lpstr>
      <vt:lpstr>Proses Pengorganisasian Masyarakat</vt:lpstr>
      <vt:lpstr>Perencanaan Pengorganisasian Masyarakat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PENGORGANISASIAN MASYARAKAT</dc:title>
  <dc:creator>ASUS</dc:creator>
  <cp:lastModifiedBy>ASUS</cp:lastModifiedBy>
  <cp:revision>9</cp:revision>
  <dcterms:created xsi:type="dcterms:W3CDTF">2021-06-02T14:51:22Z</dcterms:created>
  <dcterms:modified xsi:type="dcterms:W3CDTF">2021-06-04T02:24:38Z</dcterms:modified>
</cp:coreProperties>
</file>