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3.xml" ContentType="application/vnd.openxmlformats-officedocument.theme+xml"/>
  <Override PartName="/ppt/slideLayouts/slideLayout8.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 id="2147483688" r:id="rId2"/>
    <p:sldMasterId id="2147483690" r:id="rId3"/>
    <p:sldMasterId id="2147483693" r:id="rId4"/>
  </p:sldMasterIdLst>
  <p:notesMasterIdLst>
    <p:notesMasterId r:id="rId16"/>
  </p:notesMasterIdLst>
  <p:sldIdLst>
    <p:sldId id="578" r:id="rId5"/>
    <p:sldId id="307" r:id="rId6"/>
    <p:sldId id="579" r:id="rId7"/>
    <p:sldId id="580" r:id="rId8"/>
    <p:sldId id="581" r:id="rId9"/>
    <p:sldId id="582" r:id="rId10"/>
    <p:sldId id="583" r:id="rId11"/>
    <p:sldId id="584" r:id="rId12"/>
    <p:sldId id="591" r:id="rId13"/>
    <p:sldId id="564" r:id="rId14"/>
    <p:sldId id="322"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2" d="100"/>
          <a:sy n="62" d="100"/>
        </p:scale>
        <p:origin x="-990" y="-8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3A57784-342D-44BE-B767-95A842046E5E}" type="datetimeFigureOut">
              <a:rPr lang="en-US" smtClean="0"/>
              <a:pPr/>
              <a:t>5/4/2020</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5D8EA17-E508-4A61-8A44-62AF7F554393}" type="slidenum">
              <a:rPr lang="en-US" smtClean="0"/>
              <a:pPr/>
              <a:t>‹#›</a:t>
            </a:fld>
            <a:endParaRPr lang="en-US"/>
          </a:p>
        </p:txBody>
      </p:sp>
    </p:spTree>
    <p:extLst>
      <p:ext uri="{BB962C8B-B14F-4D97-AF65-F5344CB8AC3E}">
        <p14:creationId xmlns:p14="http://schemas.microsoft.com/office/powerpoint/2010/main" val="20192213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3392" y="4869160"/>
            <a:ext cx="10515600" cy="936104"/>
          </a:xfrm>
          <a:prstGeom prst="rect">
            <a:avLst/>
          </a:prstGeom>
        </p:spPr>
        <p:txBody>
          <a:bodyPr anchor="b" anchorCtr="0"/>
          <a:lstStyle>
            <a:lvl1pPr algn="l">
              <a:defRPr sz="2800" b="1" baseline="0">
                <a:solidFill>
                  <a:srgbClr val="326041"/>
                </a:solidFill>
              </a:defRPr>
            </a:lvl1pPr>
          </a:lstStyle>
          <a:p>
            <a:r>
              <a:rPr lang="en-US" dirty="0" smtClean="0"/>
              <a:t>The </a:t>
            </a:r>
            <a:r>
              <a:rPr lang="en-US" dirty="0" err="1" smtClean="0"/>
              <a:t>Powerpoint</a:t>
            </a:r>
            <a:r>
              <a:rPr lang="en-US" dirty="0" smtClean="0"/>
              <a:t> Title Goes Here</a:t>
            </a:r>
            <a:endParaRPr lang="en-US" dirty="0"/>
          </a:p>
        </p:txBody>
      </p:sp>
      <p:sp>
        <p:nvSpPr>
          <p:cNvPr id="10" name="Text Placeholder 9"/>
          <p:cNvSpPr>
            <a:spLocks noGrp="1"/>
          </p:cNvSpPr>
          <p:nvPr>
            <p:ph type="body" sz="quarter" idx="10" hasCustomPrompt="1"/>
          </p:nvPr>
        </p:nvSpPr>
        <p:spPr>
          <a:xfrm>
            <a:off x="624417" y="5805488"/>
            <a:ext cx="10515600" cy="647700"/>
          </a:xfrm>
          <a:prstGeom prst="rect">
            <a:avLst/>
          </a:prstGeom>
        </p:spPr>
        <p:txBody>
          <a:bodyPr/>
          <a:lstStyle>
            <a:lvl1pPr marL="0" indent="0">
              <a:buNone/>
              <a:defRPr sz="2000" b="1">
                <a:solidFill>
                  <a:schemeClr val="tx1">
                    <a:lumMod val="65000"/>
                    <a:lumOff val="35000"/>
                  </a:schemeClr>
                </a:solidFill>
              </a:defRPr>
            </a:lvl1pPr>
          </a:lstStyle>
          <a:p>
            <a:pPr lvl="0"/>
            <a:r>
              <a:rPr lang="en-US" dirty="0" smtClean="0"/>
              <a:t>Secondary Title Here</a:t>
            </a: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7"/>
            <a:ext cx="10058400" cy="1450757"/>
          </a:xfrm>
          <a:prstGeom prst="rect">
            <a:avLst/>
          </a:prstGeom>
        </p:spPr>
        <p:txBody>
          <a:bodyPr/>
          <a:lstStyle>
            <a:lvl1pPr marL="0">
              <a:defRPr/>
            </a:lvl1pPr>
          </a:lstStyle>
          <a:p>
            <a:r>
              <a:rPr lang="en-US" smtClean="0"/>
              <a:t>Click to edit Master title style</a:t>
            </a:r>
            <a:endParaRPr lang="en-US" dirty="0"/>
          </a:p>
        </p:txBody>
      </p:sp>
      <p:sp>
        <p:nvSpPr>
          <p:cNvPr id="3" name="Content Placeholder 2"/>
          <p:cNvSpPr>
            <a:spLocks noGrp="1"/>
          </p:cNvSpPr>
          <p:nvPr>
            <p:ph idx="1"/>
          </p:nvPr>
        </p:nvSpPr>
        <p:spPr>
          <a:xfrm>
            <a:off x="1097280" y="1845734"/>
            <a:ext cx="10058400" cy="4023360"/>
          </a:xfrm>
          <a:prstGeom prst="rect">
            <a:avLst/>
          </a:prstGeo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97286" y="6459793"/>
            <a:ext cx="2472271" cy="365125"/>
          </a:xfrm>
          <a:prstGeom prst="rect">
            <a:avLst/>
          </a:prstGeom>
        </p:spPr>
        <p:txBody>
          <a:bodyPr/>
          <a:lstStyle/>
          <a:p>
            <a:fld id="{ADCE2944-63AC-4794-98B7-F3081A371F1E}" type="datetimeFigureOut">
              <a:rPr lang="id-ID" smtClean="0"/>
              <a:pPr/>
              <a:t>04/05/2020</a:t>
            </a:fld>
            <a:endParaRPr lang="id-ID"/>
          </a:p>
        </p:txBody>
      </p:sp>
      <p:sp>
        <p:nvSpPr>
          <p:cNvPr id="5" name="Footer Placeholder 4"/>
          <p:cNvSpPr>
            <a:spLocks noGrp="1"/>
          </p:cNvSpPr>
          <p:nvPr>
            <p:ph type="ftr" sz="quarter" idx="11"/>
          </p:nvPr>
        </p:nvSpPr>
        <p:spPr>
          <a:xfrm>
            <a:off x="3686187" y="6459793"/>
            <a:ext cx="4822804" cy="365125"/>
          </a:xfrm>
          <a:prstGeom prst="rect">
            <a:avLst/>
          </a:prstGeom>
        </p:spPr>
        <p:txBody>
          <a:bodyPr/>
          <a:lstStyle/>
          <a:p>
            <a:endParaRPr lang="id-ID"/>
          </a:p>
        </p:txBody>
      </p:sp>
      <p:sp>
        <p:nvSpPr>
          <p:cNvPr id="6" name="Slide Number Placeholder 5"/>
          <p:cNvSpPr>
            <a:spLocks noGrp="1"/>
          </p:cNvSpPr>
          <p:nvPr>
            <p:ph type="sldNum" sz="quarter" idx="12"/>
          </p:nvPr>
        </p:nvSpPr>
        <p:spPr>
          <a:xfrm>
            <a:off x="9900464" y="6459793"/>
            <a:ext cx="1312025" cy="365125"/>
          </a:xfrm>
          <a:prstGeom prst="rect">
            <a:avLst/>
          </a:prstGeom>
        </p:spPr>
        <p:txBody>
          <a:bodyPr/>
          <a:lstStyle/>
          <a:p>
            <a:fld id="{517929AE-1FB3-475D-8916-B36598A6E668}" type="slidenum">
              <a:rPr lang="id-ID" smtClean="0"/>
              <a:pPr/>
              <a:t>‹#›</a:t>
            </a:fld>
            <a:endParaRPr lang="id-ID"/>
          </a:p>
        </p:txBody>
      </p:sp>
    </p:spTree>
    <p:extLst>
      <p:ext uri="{BB962C8B-B14F-4D97-AF65-F5344CB8AC3E}">
        <p14:creationId xmlns:p14="http://schemas.microsoft.com/office/powerpoint/2010/main" val="9702331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63951" y="1844972"/>
            <a:ext cx="10515600" cy="936104"/>
          </a:xfrm>
          <a:prstGeom prst="rect">
            <a:avLst/>
          </a:prstGeom>
        </p:spPr>
        <p:txBody>
          <a:bodyPr anchor="b" anchorCtr="0"/>
          <a:lstStyle>
            <a:lvl1pPr algn="ctr">
              <a:defRPr sz="2800" b="1" baseline="0">
                <a:solidFill>
                  <a:srgbClr val="326041"/>
                </a:solidFill>
              </a:defRPr>
            </a:lvl1pPr>
          </a:lstStyle>
          <a:p>
            <a:r>
              <a:rPr lang="en-US" dirty="0" smtClean="0"/>
              <a:t>The Chapter Title Goes Here</a:t>
            </a:r>
            <a:endParaRPr lang="en-US" dirty="0"/>
          </a:p>
        </p:txBody>
      </p:sp>
      <p:sp>
        <p:nvSpPr>
          <p:cNvPr id="10" name="Text Placeholder 9"/>
          <p:cNvSpPr>
            <a:spLocks noGrp="1"/>
          </p:cNvSpPr>
          <p:nvPr>
            <p:ph type="body" sz="quarter" idx="10" hasCustomPrompt="1"/>
          </p:nvPr>
        </p:nvSpPr>
        <p:spPr>
          <a:xfrm>
            <a:off x="764976" y="2781300"/>
            <a:ext cx="10515600" cy="647700"/>
          </a:xfrm>
          <a:prstGeom prst="rect">
            <a:avLst/>
          </a:prstGeom>
        </p:spPr>
        <p:txBody>
          <a:bodyPr/>
          <a:lstStyle>
            <a:lvl1pPr marL="0" indent="0" algn="ctr">
              <a:buNone/>
              <a:defRPr sz="2000" b="1">
                <a:solidFill>
                  <a:schemeClr val="tx1">
                    <a:lumMod val="65000"/>
                    <a:lumOff val="35000"/>
                  </a:schemeClr>
                </a:solidFill>
              </a:defRPr>
            </a:lvl1pPr>
          </a:lstStyle>
          <a:p>
            <a:pPr lvl="0"/>
            <a:r>
              <a:rPr lang="en-US" dirty="0" smtClean="0"/>
              <a:t>The Secondary Chapter Title Here</a:t>
            </a:r>
          </a:p>
        </p:txBody>
      </p:sp>
    </p:spTree>
    <p:extLst>
      <p:ext uri="{BB962C8B-B14F-4D97-AF65-F5344CB8AC3E}">
        <p14:creationId xmlns:p14="http://schemas.microsoft.com/office/powerpoint/2010/main" val="247803623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14600" y="590551"/>
            <a:ext cx="7924800" cy="563563"/>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609600" y="1295400"/>
            <a:ext cx="10972800" cy="50292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09600" y="6400801"/>
            <a:ext cx="2844800" cy="320675"/>
          </a:xfrm>
          <a:prstGeom prst="rect">
            <a:avLst/>
          </a:prstGeom>
        </p:spPr>
        <p:txBody>
          <a:bodyPr/>
          <a:lstStyle>
            <a:lvl1pPr>
              <a:defRPr/>
            </a:lvl1pPr>
          </a:lstStyle>
          <a:p>
            <a:endParaRPr lang="en-US"/>
          </a:p>
        </p:txBody>
      </p:sp>
      <p:sp>
        <p:nvSpPr>
          <p:cNvPr id="5" name="Footer Placeholder 4"/>
          <p:cNvSpPr>
            <a:spLocks noGrp="1"/>
          </p:cNvSpPr>
          <p:nvPr>
            <p:ph type="ftr" sz="quarter" idx="11"/>
          </p:nvPr>
        </p:nvSpPr>
        <p:spPr>
          <a:xfrm>
            <a:off x="4165600" y="6400801"/>
            <a:ext cx="3860800" cy="320675"/>
          </a:xfrm>
          <a:prstGeom prst="rect">
            <a:avLst/>
          </a:prstGeom>
        </p:spPr>
        <p:txBody>
          <a:bodyPr/>
          <a:lstStyle>
            <a:lvl1pPr>
              <a:defRPr/>
            </a:lvl1pPr>
          </a:lstStyle>
          <a:p>
            <a:endParaRPr lang="en-US"/>
          </a:p>
        </p:txBody>
      </p:sp>
      <p:sp>
        <p:nvSpPr>
          <p:cNvPr id="6" name="Slide Number Placeholder 5"/>
          <p:cNvSpPr>
            <a:spLocks noGrp="1"/>
          </p:cNvSpPr>
          <p:nvPr>
            <p:ph type="sldNum" sz="quarter" idx="12"/>
          </p:nvPr>
        </p:nvSpPr>
        <p:spPr>
          <a:xfrm>
            <a:off x="8737600" y="6400801"/>
            <a:ext cx="2844800" cy="320675"/>
          </a:xfrm>
          <a:prstGeom prst="rect">
            <a:avLst/>
          </a:prstGeom>
        </p:spPr>
        <p:txBody>
          <a:bodyPr/>
          <a:lstStyle>
            <a:lvl1pPr>
              <a:defRPr/>
            </a:lvl1pPr>
          </a:lstStyle>
          <a:p>
            <a:fld id="{7CC2F7C3-391A-4198-82DC-41B607AEA97A}" type="slidenum">
              <a:rPr lang="en-US" smtClean="0"/>
              <a:pPr/>
              <a:t>‹#›</a:t>
            </a:fld>
            <a:endParaRPr lang="en-US"/>
          </a:p>
        </p:txBody>
      </p:sp>
      <p:pic>
        <p:nvPicPr>
          <p:cNvPr id="381953" name="Picture 1" descr="C:\Users\DALEV\Documents\uang-cash-penting-bagi-pengusaha.png"/>
          <p:cNvPicPr>
            <a:picLocks noChangeAspect="1" noChangeArrowheads="1"/>
          </p:cNvPicPr>
          <p:nvPr userDrawn="1"/>
        </p:nvPicPr>
        <p:blipFill>
          <a:blip r:embed="rId2" cstate="print"/>
          <a:srcRect/>
          <a:stretch>
            <a:fillRect/>
          </a:stretch>
        </p:blipFill>
        <p:spPr bwMode="auto">
          <a:xfrm>
            <a:off x="11088555" y="332657"/>
            <a:ext cx="829544" cy="1004665"/>
          </a:xfrm>
          <a:prstGeom prst="rect">
            <a:avLst/>
          </a:prstGeom>
          <a:noFill/>
        </p:spPr>
      </p:pic>
    </p:spTree>
    <p:extLst>
      <p:ext uri="{BB962C8B-B14F-4D97-AF65-F5344CB8AC3E}">
        <p14:creationId xmlns:p14="http://schemas.microsoft.com/office/powerpoint/2010/main" val="23456952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title"/>
          </p:nvPr>
        </p:nvSpPr>
        <p:spPr>
          <a:xfrm>
            <a:off x="1007435" y="2636927"/>
            <a:ext cx="10515600" cy="1325563"/>
          </a:xfrm>
          <a:prstGeom prst="rect">
            <a:avLst/>
          </a:prstGeom>
        </p:spPr>
        <p:txBody>
          <a:bodyPr/>
          <a:lstStyle>
            <a:lvl1pPr>
              <a:defRPr sz="2800" b="1">
                <a:solidFill>
                  <a:schemeClr val="tx1">
                    <a:lumMod val="65000"/>
                    <a:lumOff val="35000"/>
                  </a:schemeClr>
                </a:solidFill>
              </a:defRPr>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295467" y="1556792"/>
            <a:ext cx="10081120" cy="432048"/>
          </a:xfrm>
          <a:prstGeom prst="rect">
            <a:avLst/>
          </a:prstGeom>
        </p:spPr>
        <p:txBody>
          <a:bodyPr/>
          <a:lstStyle>
            <a:lvl1pPr algn="l">
              <a:defRPr sz="2400">
                <a:solidFill>
                  <a:schemeClr val="tx1">
                    <a:lumMod val="65000"/>
                    <a:lumOff val="35000"/>
                  </a:schemeClr>
                </a:solidFill>
              </a:defRPr>
            </a:lvl1pPr>
          </a:lstStyle>
          <a:p>
            <a:r>
              <a:rPr lang="id-ID" sz="2000" b="1" dirty="0" smtClean="0">
                <a:solidFill>
                  <a:schemeClr val="tx1">
                    <a:lumMod val="75000"/>
                    <a:lumOff val="25000"/>
                  </a:schemeClr>
                </a:solidFill>
              </a:rPr>
              <a:t>Lorem ipsum dolor sit amet</a:t>
            </a:r>
            <a:endParaRPr lang="id-ID" sz="2000" b="1" dirty="0">
              <a:solidFill>
                <a:schemeClr val="tx1">
                  <a:lumMod val="75000"/>
                  <a:lumOff val="25000"/>
                </a:schemeClr>
              </a:solidFill>
            </a:endParaRPr>
          </a:p>
        </p:txBody>
      </p:sp>
      <p:sp>
        <p:nvSpPr>
          <p:cNvPr id="4" name="Content Placeholder 3"/>
          <p:cNvSpPr>
            <a:spLocks noGrp="1"/>
          </p:cNvSpPr>
          <p:nvPr>
            <p:ph sz="quarter" idx="10"/>
          </p:nvPr>
        </p:nvSpPr>
        <p:spPr>
          <a:xfrm>
            <a:off x="1295403" y="2133600"/>
            <a:ext cx="10081684" cy="4319588"/>
          </a:xfrm>
          <a:prstGeom prst="rect">
            <a:avLst/>
          </a:prstGeom>
        </p:spPr>
        <p:txBody>
          <a:bodyPr/>
          <a:lstStyle>
            <a:lvl1pPr>
              <a:defRPr sz="2000">
                <a:solidFill>
                  <a:schemeClr val="tx1">
                    <a:lumMod val="65000"/>
                    <a:lumOff val="35000"/>
                  </a:schemeClr>
                </a:solidFill>
                <a:latin typeface="+mn-lt"/>
              </a:defRPr>
            </a:lvl1pPr>
            <a:lvl2pPr>
              <a:defRPr sz="2000">
                <a:solidFill>
                  <a:schemeClr val="tx1">
                    <a:lumMod val="65000"/>
                    <a:lumOff val="35000"/>
                  </a:schemeClr>
                </a:solidFill>
                <a:latin typeface="+mn-lt"/>
              </a:defRPr>
            </a:lvl2pPr>
            <a:lvl3pPr>
              <a:defRPr sz="2000">
                <a:solidFill>
                  <a:schemeClr val="tx1">
                    <a:lumMod val="65000"/>
                    <a:lumOff val="35000"/>
                  </a:schemeClr>
                </a:solidFill>
                <a:latin typeface="+mn-lt"/>
              </a:defRPr>
            </a:lvl3pPr>
            <a:lvl4pPr>
              <a:defRPr sz="2000">
                <a:solidFill>
                  <a:schemeClr val="tx1">
                    <a:lumMod val="65000"/>
                    <a:lumOff val="35000"/>
                  </a:schemeClr>
                </a:solidFill>
                <a:latin typeface="+mn-lt"/>
              </a:defRPr>
            </a:lvl4pPr>
            <a:lvl5pPr>
              <a:defRPr sz="2000">
                <a:solidFill>
                  <a:schemeClr val="tx1">
                    <a:lumMod val="65000"/>
                    <a:lumOff val="35000"/>
                  </a:schemeClr>
                </a:solidFill>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63951" y="1844972"/>
            <a:ext cx="10515600" cy="936104"/>
          </a:xfrm>
          <a:prstGeom prst="rect">
            <a:avLst/>
          </a:prstGeom>
        </p:spPr>
        <p:txBody>
          <a:bodyPr anchor="b" anchorCtr="0"/>
          <a:lstStyle>
            <a:lvl1pPr algn="ctr">
              <a:defRPr sz="2800" b="1" baseline="0">
                <a:solidFill>
                  <a:srgbClr val="326041"/>
                </a:solidFill>
              </a:defRPr>
            </a:lvl1pPr>
          </a:lstStyle>
          <a:p>
            <a:r>
              <a:rPr lang="en-US" dirty="0" smtClean="0"/>
              <a:t>The Chapter Title Goes Here</a:t>
            </a:r>
            <a:endParaRPr lang="en-US" dirty="0"/>
          </a:p>
        </p:txBody>
      </p:sp>
      <p:sp>
        <p:nvSpPr>
          <p:cNvPr id="10" name="Text Placeholder 9"/>
          <p:cNvSpPr>
            <a:spLocks noGrp="1"/>
          </p:cNvSpPr>
          <p:nvPr>
            <p:ph type="body" sz="quarter" idx="10" hasCustomPrompt="1"/>
          </p:nvPr>
        </p:nvSpPr>
        <p:spPr>
          <a:xfrm>
            <a:off x="764976" y="2781300"/>
            <a:ext cx="10515600" cy="647700"/>
          </a:xfrm>
          <a:prstGeom prst="rect">
            <a:avLst/>
          </a:prstGeom>
        </p:spPr>
        <p:txBody>
          <a:bodyPr/>
          <a:lstStyle>
            <a:lvl1pPr marL="0" indent="0" algn="ctr">
              <a:buNone/>
              <a:defRPr sz="2000" b="1">
                <a:solidFill>
                  <a:schemeClr val="tx1">
                    <a:lumMod val="65000"/>
                    <a:lumOff val="35000"/>
                  </a:schemeClr>
                </a:solidFill>
              </a:defRPr>
            </a:lvl1pPr>
          </a:lstStyle>
          <a:p>
            <a:pPr lvl="0"/>
            <a:r>
              <a:rPr lang="en-US" dirty="0" smtClean="0"/>
              <a:t>The Secondary Chapter Title Here</a:t>
            </a:r>
          </a:p>
        </p:txBody>
      </p:sp>
    </p:spTree>
    <p:extLst>
      <p:ext uri="{BB962C8B-B14F-4D97-AF65-F5344CB8AC3E}">
        <p14:creationId xmlns:p14="http://schemas.microsoft.com/office/powerpoint/2010/main" val="2478036238"/>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7.xml"/><Relationship Id="rId7" Type="http://schemas.openxmlformats.org/officeDocument/2006/relationships/image" Target="../media/image3.png"/><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image" Target="../media/image2.png"/><Relationship Id="rId5" Type="http://schemas.openxmlformats.org/officeDocument/2006/relationships/image" Target="../media/image5.png"/><Relationship Id="rId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theme" Target="../theme/theme4.xml"/><Relationship Id="rId1" Type="http://schemas.openxmlformats.org/officeDocument/2006/relationships/slideLayout" Target="../slideLayouts/slideLayout8.xml"/><Relationship Id="rId4" Type="http://schemas.openxmlformats.org/officeDocument/2006/relationships/image" Target="../media/image7.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85" r:id="rId1"/>
    <p:sldLayoutId id="2147483686" r:id="rId2"/>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 name="Picture 1" descr="Cover.png"/>
          <p:cNvPicPr>
            <a:picLocks noChangeAspect="1"/>
          </p:cNvPicPr>
          <p:nvPr/>
        </p:nvPicPr>
        <p:blipFill>
          <a:blip r:embed="rId4" cstate="print"/>
          <a:srcRect t="63542"/>
          <a:stretch>
            <a:fillRect/>
          </a:stretch>
        </p:blipFill>
        <p:spPr>
          <a:xfrm>
            <a:off x="1642" y="4357694"/>
            <a:ext cx="12188729" cy="2500306"/>
          </a:xfrm>
          <a:prstGeom prst="rect">
            <a:avLst/>
          </a:prstGeom>
        </p:spPr>
      </p:pic>
      <p:pic>
        <p:nvPicPr>
          <p:cNvPr id="3" name="Picture 2" descr="Cover.png"/>
          <p:cNvPicPr>
            <a:picLocks noChangeAspect="1"/>
          </p:cNvPicPr>
          <p:nvPr/>
        </p:nvPicPr>
        <p:blipFill>
          <a:blip r:embed="rId5"/>
          <a:stretch>
            <a:fillRect/>
          </a:stretch>
        </p:blipFill>
        <p:spPr>
          <a:xfrm>
            <a:off x="3271" y="1306"/>
            <a:ext cx="12188728" cy="1617934"/>
          </a:xfrm>
          <a:prstGeom prst="rect">
            <a:avLst/>
          </a:prstGeom>
        </p:spPr>
      </p:pic>
      <p:pic>
        <p:nvPicPr>
          <p:cNvPr id="4" name="Picture 3" descr="D:\ARTWORK\UNISA\BRAND BOOK\CDR\__MASTER TEMPLATE\TEMPLATE PPT\JPG\1,1.png"/>
          <p:cNvPicPr>
            <a:picLocks noChangeAspect="1" noChangeArrowheads="1"/>
          </p:cNvPicPr>
          <p:nvPr/>
        </p:nvPicPr>
        <p:blipFill>
          <a:blip r:embed="rId6" cstate="print"/>
          <a:srcRect/>
          <a:stretch>
            <a:fillRect/>
          </a:stretch>
        </p:blipFill>
        <p:spPr bwMode="auto">
          <a:xfrm>
            <a:off x="857216" y="214290"/>
            <a:ext cx="2190765" cy="592720"/>
          </a:xfrm>
          <a:prstGeom prst="rect">
            <a:avLst/>
          </a:prstGeom>
          <a:noFill/>
        </p:spPr>
      </p:pic>
    </p:spTree>
    <p:extLst>
      <p:ext uri="{BB962C8B-B14F-4D97-AF65-F5344CB8AC3E}">
        <p14:creationId xmlns:p14="http://schemas.microsoft.com/office/powerpoint/2010/main" val="2056686554"/>
      </p:ext>
    </p:extLst>
  </p:cSld>
  <p:clrMap bg1="lt1" tx1="dk1" bg2="lt2" tx2="dk2" accent1="accent1" accent2="accent2" accent3="accent3" accent4="accent4" accent5="accent5" accent6="accent6" hlink="hlink" folHlink="folHlink"/>
  <p:sldLayoutIdLst>
    <p:sldLayoutId id="2147483689" r:id="rId1"/>
    <p:sldLayoutId id="2147483697" r:id="rId2"/>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 name="Picture 2" descr="Body.png"/>
          <p:cNvPicPr>
            <a:picLocks noChangeAspect="1"/>
          </p:cNvPicPr>
          <p:nvPr/>
        </p:nvPicPr>
        <p:blipFill>
          <a:blip r:embed="rId5"/>
          <a:stretch>
            <a:fillRect/>
          </a:stretch>
        </p:blipFill>
        <p:spPr>
          <a:xfrm>
            <a:off x="1643" y="920"/>
            <a:ext cx="12188729" cy="6856160"/>
          </a:xfrm>
          <a:prstGeom prst="rect">
            <a:avLst/>
          </a:prstGeom>
        </p:spPr>
      </p:pic>
      <p:pic>
        <p:nvPicPr>
          <p:cNvPr id="4" name="Picture 3" descr="Cover.png"/>
          <p:cNvPicPr>
            <a:picLocks noChangeAspect="1"/>
          </p:cNvPicPr>
          <p:nvPr/>
        </p:nvPicPr>
        <p:blipFill>
          <a:blip r:embed="rId6"/>
          <a:stretch>
            <a:fillRect/>
          </a:stretch>
        </p:blipFill>
        <p:spPr>
          <a:xfrm>
            <a:off x="3271" y="1306"/>
            <a:ext cx="12188728" cy="1617934"/>
          </a:xfrm>
          <a:prstGeom prst="rect">
            <a:avLst/>
          </a:prstGeom>
        </p:spPr>
      </p:pic>
      <p:pic>
        <p:nvPicPr>
          <p:cNvPr id="5" name="Picture 3" descr="D:\ARTWORK\UNISA\BRAND BOOK\CDR\__MASTER TEMPLATE\TEMPLATE PPT\JPG\1,1.png"/>
          <p:cNvPicPr>
            <a:picLocks noChangeAspect="1" noChangeArrowheads="1"/>
          </p:cNvPicPr>
          <p:nvPr/>
        </p:nvPicPr>
        <p:blipFill>
          <a:blip r:embed="rId7" cstate="print"/>
          <a:srcRect/>
          <a:stretch>
            <a:fillRect/>
          </a:stretch>
        </p:blipFill>
        <p:spPr bwMode="auto">
          <a:xfrm>
            <a:off x="857216" y="214290"/>
            <a:ext cx="2190765" cy="592720"/>
          </a:xfrm>
          <a:prstGeom prst="rect">
            <a:avLst/>
          </a:prstGeom>
          <a:noFill/>
        </p:spPr>
      </p:pic>
    </p:spTree>
  </p:cSld>
  <p:clrMap bg1="lt1" tx1="dk1" bg2="lt2" tx2="dk2" accent1="accent1" accent2="accent2" accent3="accent3" accent4="accent4" accent5="accent5" accent6="accent6" hlink="hlink" folHlink="folHlink"/>
  <p:sldLayoutIdLst>
    <p:sldLayoutId id="2147483691" r:id="rId1"/>
    <p:sldLayoutId id="2147483692" r:id="rId2"/>
    <p:sldLayoutId id="2147483696" r:id="rId3"/>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 name="Picture 3" descr="D:\ARTWORK\UNISA\BRAND BOOK\CDR\__MASTER TEMPLATE\TEMPLATE PPT\JPG\3.png"/>
          <p:cNvPicPr>
            <a:picLocks noChangeAspect="1" noChangeArrowheads="1"/>
          </p:cNvPicPr>
          <p:nvPr/>
        </p:nvPicPr>
        <p:blipFill>
          <a:blip r:embed="rId3"/>
          <a:srcRect/>
          <a:stretch>
            <a:fillRect/>
          </a:stretch>
        </p:blipFill>
        <p:spPr bwMode="auto">
          <a:xfrm>
            <a:off x="-1" y="0"/>
            <a:ext cx="12198412" cy="6858000"/>
          </a:xfrm>
          <a:prstGeom prst="rect">
            <a:avLst/>
          </a:prstGeom>
          <a:noFill/>
        </p:spPr>
      </p:pic>
      <p:pic>
        <p:nvPicPr>
          <p:cNvPr id="4" name="Picture 4" descr="D:\ARTWORK\UNISA\BRAND BOOK\CDR\__MASTER TEMPLATE\TEMPLATE PPT\JPG\4.png"/>
          <p:cNvPicPr>
            <a:picLocks noChangeAspect="1" noChangeArrowheads="1"/>
          </p:cNvPicPr>
          <p:nvPr/>
        </p:nvPicPr>
        <p:blipFill>
          <a:blip r:embed="rId4"/>
          <a:srcRect/>
          <a:stretch>
            <a:fillRect/>
          </a:stretch>
        </p:blipFill>
        <p:spPr bwMode="auto">
          <a:xfrm>
            <a:off x="4667240" y="2214554"/>
            <a:ext cx="2762269" cy="2363642"/>
          </a:xfrm>
          <a:prstGeom prst="rect">
            <a:avLst/>
          </a:prstGeom>
          <a:noFill/>
        </p:spPr>
      </p:pic>
    </p:spTree>
  </p:cSld>
  <p:clrMap bg1="lt1" tx1="dk1" bg2="lt2" tx2="dk2" accent1="accent1" accent2="accent2" accent3="accent3" accent4="accent4" accent5="accent5" accent6="accent6" hlink="hlink" folHlink="folHlink"/>
  <p:sldLayoutIdLst>
    <p:sldLayoutId id="2147483694"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normAutofit/>
          </a:bodyPr>
          <a:lstStyle/>
          <a:p>
            <a:pPr algn="ctr" eaLnBrk="1" hangingPunct="1"/>
            <a:r>
              <a:rPr lang="en-US" sz="3600" dirty="0" smtClean="0">
                <a:latin typeface="Franklin Gothic Heavy" pitchFamily="34" charset="0"/>
                <a:ea typeface="Arial Unicode MS" pitchFamily="34" charset="-128"/>
                <a:cs typeface="Tahoma" pitchFamily="34" charset="0"/>
              </a:rPr>
              <a:t>PEMBUKA BELAJAR</a:t>
            </a:r>
            <a:endParaRPr lang="id-ID" sz="3600" dirty="0" smtClean="0">
              <a:latin typeface="Franklin Gothic Heavy" pitchFamily="34" charset="0"/>
              <a:ea typeface="Arial Unicode MS" pitchFamily="34" charset="-128"/>
              <a:cs typeface="Tahoma" pitchFamily="34" charset="0"/>
            </a:endParaRPr>
          </a:p>
        </p:txBody>
      </p:sp>
      <p:sp>
        <p:nvSpPr>
          <p:cNvPr id="5" name="Rectangle 4"/>
          <p:cNvSpPr/>
          <p:nvPr/>
        </p:nvSpPr>
        <p:spPr>
          <a:xfrm>
            <a:off x="1274624" y="4668982"/>
            <a:ext cx="9753599" cy="1605396"/>
          </a:xfrm>
          <a:prstGeom prst="rect">
            <a:avLst/>
          </a:prstGeom>
          <a:solidFill>
            <a:srgbClr val="FFFFF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dirty="0">
                <a:solidFill>
                  <a:schemeClr val="tx1"/>
                </a:solidFill>
                <a:latin typeface="Gill Sans MT Condensed" pitchFamily="34" charset="0"/>
              </a:rPr>
              <a:t>“</a:t>
            </a:r>
            <a:r>
              <a:rPr lang="en-US" sz="2800" dirty="0" err="1">
                <a:solidFill>
                  <a:schemeClr val="tx1"/>
                </a:solidFill>
                <a:latin typeface="Gill Sans MT Condensed" pitchFamily="34" charset="0"/>
              </a:rPr>
              <a:t>Kami</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ridho</a:t>
            </a:r>
            <a:r>
              <a:rPr lang="en-US" sz="2800" dirty="0">
                <a:solidFill>
                  <a:schemeClr val="tx1"/>
                </a:solidFill>
                <a:latin typeface="Gill Sans MT Condensed" pitchFamily="34" charset="0"/>
              </a:rPr>
              <a:t> Allah SWT </a:t>
            </a:r>
            <a:r>
              <a:rPr lang="en-US" sz="2800" dirty="0" err="1">
                <a:solidFill>
                  <a:schemeClr val="tx1"/>
                </a:solidFill>
                <a:latin typeface="Gill Sans MT Condensed" pitchFamily="34" charset="0"/>
              </a:rPr>
              <a:t>sebagai</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Tuhanku</a:t>
            </a:r>
            <a:r>
              <a:rPr lang="en-US" sz="2800" dirty="0">
                <a:solidFill>
                  <a:schemeClr val="tx1"/>
                </a:solidFill>
                <a:latin typeface="Gill Sans MT Condensed" pitchFamily="34" charset="0"/>
              </a:rPr>
              <a:t>, Islam </a:t>
            </a:r>
            <a:r>
              <a:rPr lang="en-US" sz="2800" dirty="0" err="1">
                <a:solidFill>
                  <a:schemeClr val="tx1"/>
                </a:solidFill>
                <a:latin typeface="Gill Sans MT Condensed" pitchFamily="34" charset="0"/>
              </a:rPr>
              <a:t>sebagai</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agamaku</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dan</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Nabi</a:t>
            </a:r>
            <a:r>
              <a:rPr lang="en-US" sz="2800" dirty="0">
                <a:solidFill>
                  <a:schemeClr val="tx1"/>
                </a:solidFill>
                <a:latin typeface="Gill Sans MT Condensed" pitchFamily="34" charset="0"/>
              </a:rPr>
              <a:t> Muhammad </a:t>
            </a:r>
            <a:r>
              <a:rPr lang="en-US" sz="2800" dirty="0" err="1">
                <a:solidFill>
                  <a:schemeClr val="tx1"/>
                </a:solidFill>
                <a:latin typeface="Gill Sans MT Condensed" pitchFamily="34" charset="0"/>
              </a:rPr>
              <a:t>sebagai</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Nabi</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dan</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Rasul</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Ya</a:t>
            </a:r>
            <a:r>
              <a:rPr lang="en-US" sz="2800" dirty="0">
                <a:solidFill>
                  <a:schemeClr val="tx1"/>
                </a:solidFill>
                <a:latin typeface="Gill Sans MT Condensed" pitchFamily="34" charset="0"/>
              </a:rPr>
              <a:t> Allah, </a:t>
            </a:r>
            <a:r>
              <a:rPr lang="en-US" sz="2800" dirty="0" err="1">
                <a:solidFill>
                  <a:schemeClr val="tx1"/>
                </a:solidFill>
                <a:latin typeface="Gill Sans MT Condensed" pitchFamily="34" charset="0"/>
              </a:rPr>
              <a:t>tambahkanlah</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kepadaku</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ilmu</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dan</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berikanlah</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aku</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kefahaman</a:t>
            </a:r>
            <a:r>
              <a:rPr lang="en-US" sz="2800" dirty="0">
                <a:solidFill>
                  <a:schemeClr val="tx1"/>
                </a:solidFill>
                <a:latin typeface="Gill Sans MT Condensed" pitchFamily="34" charset="0"/>
              </a:rPr>
              <a:t>”</a:t>
            </a:r>
          </a:p>
        </p:txBody>
      </p:sp>
      <p:pic>
        <p:nvPicPr>
          <p:cNvPr id="15364" name="Picture 5" descr="C:\Users\Suryani\Pictures\doa-belajar.jpg"/>
          <p:cNvPicPr>
            <a:picLocks noChangeAspect="1" noChangeArrowheads="1"/>
          </p:cNvPicPr>
          <p:nvPr/>
        </p:nvPicPr>
        <p:blipFill>
          <a:blip r:embed="rId2"/>
          <a:srcRect/>
          <a:stretch>
            <a:fillRect/>
          </a:stretch>
        </p:blipFill>
        <p:spPr bwMode="auto">
          <a:xfrm>
            <a:off x="831277" y="1390651"/>
            <a:ext cx="10432473" cy="2779568"/>
          </a:xfrm>
          <a:prstGeom prst="rect">
            <a:avLst/>
          </a:prstGeom>
          <a:noFill/>
          <a:ln w="9525">
            <a:noFill/>
            <a:miter lim="800000"/>
            <a:headEnd/>
            <a:tailEnd/>
          </a:ln>
        </p:spPr>
      </p:pic>
      <p:sp>
        <p:nvSpPr>
          <p:cNvPr id="6" name="Title 1"/>
          <p:cNvSpPr txBox="1">
            <a:spLocks/>
          </p:cNvSpPr>
          <p:nvPr/>
        </p:nvSpPr>
        <p:spPr>
          <a:xfrm>
            <a:off x="3796145" y="304801"/>
            <a:ext cx="7827819" cy="581891"/>
          </a:xfrm>
          <a:prstGeom prst="rect">
            <a:avLst/>
          </a:prstGeom>
        </p:spPr>
        <p:txBody>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US" sz="4000" b="1" i="0" u="none" strike="noStrike" kern="1200" cap="none" spc="0" normalizeH="0" baseline="0" noProof="0" dirty="0" smtClean="0">
                <a:ln>
                  <a:noFill/>
                </a:ln>
                <a:solidFill>
                  <a:schemeClr val="tx1"/>
                </a:solidFill>
                <a:effectLst/>
                <a:uLnTx/>
                <a:uFillTx/>
                <a:latin typeface="+mj-lt"/>
                <a:ea typeface="+mj-ea"/>
                <a:cs typeface="+mj-cs"/>
              </a:rPr>
              <a:t>        DOA BELAJAR</a:t>
            </a:r>
            <a:endParaRPr kumimoji="0" lang="en-US" sz="4000" b="1"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p:cNvSpPr>
            <a:spLocks noGrp="1"/>
          </p:cNvSpPr>
          <p:nvPr>
            <p:ph type="title"/>
          </p:nvPr>
        </p:nvSpPr>
        <p:spPr>
          <a:xfrm>
            <a:off x="3006437" y="1138670"/>
            <a:ext cx="5714424" cy="431800"/>
          </a:xfrm>
        </p:spPr>
        <p:txBody>
          <a:bodyPr>
            <a:noAutofit/>
          </a:bodyPr>
          <a:lstStyle/>
          <a:p>
            <a:pPr algn="ctr" eaLnBrk="1" hangingPunct="1"/>
            <a:r>
              <a:rPr lang="en-US" sz="4000" b="1" dirty="0" smtClean="0">
                <a:latin typeface="Berlin Sans FB Demi" pitchFamily="34" charset="0"/>
                <a:ea typeface="SimSun" pitchFamily="2" charset="-122"/>
                <a:cs typeface="Tahoma" pitchFamily="34" charset="0"/>
              </a:rPr>
              <a:t>PENUTUP BELAJAR</a:t>
            </a:r>
            <a:r>
              <a:rPr lang="en-US" sz="4000" b="1" dirty="0" smtClean="0">
                <a:latin typeface="Berlin Sans FB Demi" pitchFamily="34" charset="0"/>
                <a:ea typeface="Arial Unicode MS" pitchFamily="34" charset="-128"/>
                <a:cs typeface="Tahoma" pitchFamily="34" charset="0"/>
              </a:rPr>
              <a:t/>
            </a:r>
            <a:br>
              <a:rPr lang="en-US" sz="4000" b="1" dirty="0" smtClean="0">
                <a:latin typeface="Berlin Sans FB Demi" pitchFamily="34" charset="0"/>
                <a:ea typeface="Arial Unicode MS" pitchFamily="34" charset="-128"/>
                <a:cs typeface="Tahoma" pitchFamily="34" charset="0"/>
              </a:rPr>
            </a:br>
            <a:endParaRPr lang="en-US" sz="4000" b="1" dirty="0" smtClean="0">
              <a:latin typeface="Berlin Sans FB Demi" pitchFamily="34" charset="0"/>
              <a:ea typeface="Arial Unicode MS" pitchFamily="34" charset="-128"/>
              <a:cs typeface="Tahoma" pitchFamily="34" charset="0"/>
            </a:endParaRPr>
          </a:p>
        </p:txBody>
      </p:sp>
      <p:sp>
        <p:nvSpPr>
          <p:cNvPr id="58371" name="Content Placeholder 2"/>
          <p:cNvSpPr>
            <a:spLocks noGrp="1"/>
          </p:cNvSpPr>
          <p:nvPr>
            <p:ph idx="4294967295"/>
          </p:nvPr>
        </p:nvSpPr>
        <p:spPr>
          <a:xfrm>
            <a:off x="1219201" y="2143125"/>
            <a:ext cx="9975273" cy="3571875"/>
          </a:xfrm>
          <a:prstGeom prst="rect">
            <a:avLst/>
          </a:prstGeom>
        </p:spPr>
        <p:txBody>
          <a:bodyPr>
            <a:normAutofit fontScale="92500" lnSpcReduction="10000"/>
          </a:bodyPr>
          <a:lstStyle/>
          <a:p>
            <a:pPr algn="ctr" eaLnBrk="1" hangingPunct="1">
              <a:buFontTx/>
              <a:buNone/>
            </a:pPr>
            <a:r>
              <a:rPr lang="ar-AE" sz="2400" b="1" dirty="0" smtClean="0">
                <a:latin typeface="Gill Sans MT Condensed" pitchFamily="34" charset="0"/>
                <a:ea typeface="Arial Unicode MS" pitchFamily="34" charset="-128"/>
                <a:cs typeface="Tahoma" pitchFamily="34" charset="0"/>
              </a:rPr>
              <a:t>بِسْمِ اللَّهِ الرَّحْمَنِ الرَّحِيمِ</a:t>
            </a:r>
            <a:endParaRPr lang="en-US" sz="2400" b="1" dirty="0" smtClean="0">
              <a:latin typeface="Gill Sans MT Condensed" pitchFamily="34" charset="0"/>
              <a:ea typeface="Arial Unicode MS" pitchFamily="34" charset="-128"/>
              <a:cs typeface="Tahoma" pitchFamily="34" charset="0"/>
            </a:endParaRPr>
          </a:p>
          <a:p>
            <a:pPr algn="ctr" eaLnBrk="1" hangingPunct="1"/>
            <a:endParaRPr lang="ar-AE" sz="2400" b="1" dirty="0" smtClean="0">
              <a:latin typeface="Gill Sans MT Condensed" pitchFamily="34" charset="0"/>
              <a:ea typeface="Arial Unicode MS" pitchFamily="34" charset="-128"/>
              <a:cs typeface="Tahoma" pitchFamily="34" charset="0"/>
            </a:endParaRPr>
          </a:p>
          <a:p>
            <a:pPr algn="ctr" eaLnBrk="1" hangingPunct="1">
              <a:buFontTx/>
              <a:buNone/>
            </a:pPr>
            <a:r>
              <a:rPr lang="ar-AE" sz="2400" b="1" dirty="0" smtClean="0">
                <a:latin typeface="Gill Sans MT Condensed" pitchFamily="34" charset="0"/>
                <a:ea typeface="Arial Unicode MS" pitchFamily="34" charset="-128"/>
                <a:cs typeface="Tahoma" pitchFamily="34" charset="0"/>
              </a:rPr>
              <a:t>اَللَّهُمَّ أَرِنَا الْحَقَّ حَقًّا وَارْزُقْنَا اتِّـبَاعَه ُ وَأَرِنَا الْبَاطِلَ بَاطِلاً وَارْزُقْنَا اجْتِنَابَهُ</a:t>
            </a:r>
            <a:endParaRPr lang="en-US" sz="2400" b="1" dirty="0" smtClean="0">
              <a:latin typeface="Gill Sans MT Condensed" pitchFamily="34" charset="0"/>
              <a:ea typeface="Arial Unicode MS" pitchFamily="34" charset="-128"/>
              <a:cs typeface="Tahoma" pitchFamily="34" charset="0"/>
            </a:endParaRPr>
          </a:p>
          <a:p>
            <a:pPr algn="ctr" eaLnBrk="1" hangingPunct="1"/>
            <a:endParaRPr lang="en-US" sz="2400" b="1" dirty="0" smtClean="0">
              <a:latin typeface="Gill Sans MT Condensed" pitchFamily="34" charset="0"/>
              <a:ea typeface="Arial Unicode MS" pitchFamily="34" charset="-128"/>
              <a:cs typeface="Tahoma" pitchFamily="34" charset="0"/>
            </a:endParaRPr>
          </a:p>
          <a:p>
            <a:pPr algn="ctr" eaLnBrk="1" hangingPunct="1"/>
            <a:endParaRPr lang="ar-AE" sz="2400" b="1" dirty="0" smtClean="0">
              <a:latin typeface="Gill Sans MT Condensed" pitchFamily="34" charset="0"/>
              <a:ea typeface="Arial Unicode MS" pitchFamily="34" charset="-128"/>
              <a:cs typeface="Tahoma" pitchFamily="34" charset="0"/>
            </a:endParaRPr>
          </a:p>
          <a:p>
            <a:pPr algn="ctr" eaLnBrk="1" hangingPunct="1">
              <a:buFontTx/>
              <a:buNone/>
            </a:pPr>
            <a:r>
              <a:rPr lang="en-US" sz="3600" dirty="0" err="1" smtClean="0">
                <a:latin typeface="Gill Sans MT Condensed" pitchFamily="34" charset="0"/>
                <a:ea typeface="Arial Unicode MS" pitchFamily="34" charset="-128"/>
                <a:cs typeface="Tahoma" pitchFamily="34" charset="0"/>
              </a:rPr>
              <a:t>Ya</a:t>
            </a:r>
            <a:r>
              <a:rPr lang="en-US" sz="3600" dirty="0" smtClean="0">
                <a:latin typeface="Gill Sans MT Condensed" pitchFamily="34" charset="0"/>
                <a:ea typeface="Arial Unicode MS" pitchFamily="34" charset="-128"/>
                <a:cs typeface="Tahoma" pitchFamily="34" charset="0"/>
              </a:rPr>
              <a:t> Allah </a:t>
            </a:r>
            <a:r>
              <a:rPr lang="en-US" sz="3600" dirty="0" err="1" smtClean="0">
                <a:latin typeface="Gill Sans MT Condensed" pitchFamily="34" charset="0"/>
                <a:ea typeface="Arial Unicode MS" pitchFamily="34" charset="-128"/>
                <a:cs typeface="Tahoma" pitchFamily="34" charset="0"/>
              </a:rPr>
              <a:t>Tunjukkanlah</a:t>
            </a:r>
            <a:r>
              <a:rPr lang="en-US" sz="3600" dirty="0" smtClean="0">
                <a:latin typeface="Gill Sans MT Condensed" pitchFamily="34" charset="0"/>
                <a:ea typeface="Arial Unicode MS" pitchFamily="34" charset="-128"/>
                <a:cs typeface="Tahoma" pitchFamily="34" charset="0"/>
              </a:rPr>
              <a:t> </a:t>
            </a:r>
            <a:r>
              <a:rPr lang="en-US" sz="3600" dirty="0" err="1" smtClean="0">
                <a:latin typeface="Gill Sans MT Condensed" pitchFamily="34" charset="0"/>
                <a:ea typeface="Arial Unicode MS" pitchFamily="34" charset="-128"/>
                <a:cs typeface="Tahoma" pitchFamily="34" charset="0"/>
              </a:rPr>
              <a:t>kepada</a:t>
            </a:r>
            <a:r>
              <a:rPr lang="en-US" sz="3600" dirty="0" smtClean="0">
                <a:latin typeface="Gill Sans MT Condensed" pitchFamily="34" charset="0"/>
                <a:ea typeface="Arial Unicode MS" pitchFamily="34" charset="-128"/>
                <a:cs typeface="Tahoma" pitchFamily="34" charset="0"/>
              </a:rPr>
              <a:t> </a:t>
            </a:r>
            <a:r>
              <a:rPr lang="en-US" sz="3600" dirty="0" err="1" smtClean="0">
                <a:latin typeface="Gill Sans MT Condensed" pitchFamily="34" charset="0"/>
                <a:ea typeface="Arial Unicode MS" pitchFamily="34" charset="-128"/>
                <a:cs typeface="Tahoma" pitchFamily="34" charset="0"/>
              </a:rPr>
              <a:t>kami</a:t>
            </a:r>
            <a:r>
              <a:rPr lang="en-US" sz="3600" dirty="0" smtClean="0">
                <a:latin typeface="Gill Sans MT Condensed" pitchFamily="34" charset="0"/>
                <a:ea typeface="Arial Unicode MS" pitchFamily="34" charset="-128"/>
                <a:cs typeface="Tahoma" pitchFamily="34" charset="0"/>
              </a:rPr>
              <a:t> </a:t>
            </a:r>
            <a:r>
              <a:rPr lang="en-US" sz="3600" dirty="0" err="1" smtClean="0">
                <a:latin typeface="Gill Sans MT Condensed" pitchFamily="34" charset="0"/>
                <a:ea typeface="Arial Unicode MS" pitchFamily="34" charset="-128"/>
                <a:cs typeface="Tahoma" pitchFamily="34" charset="0"/>
              </a:rPr>
              <a:t>kebenaran</a:t>
            </a:r>
            <a:r>
              <a:rPr lang="en-US" sz="3600" dirty="0" smtClean="0">
                <a:latin typeface="Gill Sans MT Condensed" pitchFamily="34" charset="0"/>
                <a:ea typeface="Arial Unicode MS" pitchFamily="34" charset="-128"/>
                <a:cs typeface="Tahoma" pitchFamily="34" charset="0"/>
              </a:rPr>
              <a:t> </a:t>
            </a:r>
            <a:r>
              <a:rPr lang="en-US" sz="3600" dirty="0" err="1" smtClean="0">
                <a:latin typeface="Gill Sans MT Condensed" pitchFamily="34" charset="0"/>
                <a:ea typeface="Arial Unicode MS" pitchFamily="34" charset="-128"/>
                <a:cs typeface="Tahoma" pitchFamily="34" charset="0"/>
              </a:rPr>
              <a:t>sehinggga</a:t>
            </a:r>
            <a:r>
              <a:rPr lang="en-US" sz="3600" dirty="0" smtClean="0">
                <a:latin typeface="Gill Sans MT Condensed" pitchFamily="34" charset="0"/>
                <a:ea typeface="Arial Unicode MS" pitchFamily="34" charset="-128"/>
                <a:cs typeface="Tahoma" pitchFamily="34" charset="0"/>
              </a:rPr>
              <a:t> </a:t>
            </a:r>
            <a:r>
              <a:rPr lang="en-US" sz="3600" dirty="0" err="1" smtClean="0">
                <a:latin typeface="Gill Sans MT Condensed" pitchFamily="34" charset="0"/>
                <a:ea typeface="Arial Unicode MS" pitchFamily="34" charset="-128"/>
                <a:cs typeface="Tahoma" pitchFamily="34" charset="0"/>
              </a:rPr>
              <a:t>kami</a:t>
            </a:r>
            <a:r>
              <a:rPr lang="en-US" sz="3600" dirty="0" smtClean="0">
                <a:latin typeface="Gill Sans MT Condensed" pitchFamily="34" charset="0"/>
                <a:ea typeface="Arial Unicode MS" pitchFamily="34" charset="-128"/>
                <a:cs typeface="Tahoma" pitchFamily="34" charset="0"/>
              </a:rPr>
              <a:t> </a:t>
            </a:r>
            <a:r>
              <a:rPr lang="en-US" sz="3600" dirty="0" err="1" smtClean="0">
                <a:latin typeface="Gill Sans MT Condensed" pitchFamily="34" charset="0"/>
                <a:ea typeface="Arial Unicode MS" pitchFamily="34" charset="-128"/>
                <a:cs typeface="Tahoma" pitchFamily="34" charset="0"/>
              </a:rPr>
              <a:t>dapat</a:t>
            </a:r>
            <a:r>
              <a:rPr lang="en-US" sz="3600" dirty="0" smtClean="0">
                <a:latin typeface="Gill Sans MT Condensed" pitchFamily="34" charset="0"/>
                <a:ea typeface="Arial Unicode MS" pitchFamily="34" charset="-128"/>
                <a:cs typeface="Tahoma" pitchFamily="34" charset="0"/>
              </a:rPr>
              <a:t> </a:t>
            </a:r>
            <a:r>
              <a:rPr lang="en-US" sz="3600" dirty="0" err="1" smtClean="0">
                <a:latin typeface="Gill Sans MT Condensed" pitchFamily="34" charset="0"/>
                <a:ea typeface="Arial Unicode MS" pitchFamily="34" charset="-128"/>
                <a:cs typeface="Tahoma" pitchFamily="34" charset="0"/>
              </a:rPr>
              <a:t>mengikutinya</a:t>
            </a:r>
            <a:r>
              <a:rPr lang="en-US" sz="3600" dirty="0" smtClean="0">
                <a:latin typeface="Gill Sans MT Condensed" pitchFamily="34" charset="0"/>
                <a:ea typeface="Arial Unicode MS" pitchFamily="34" charset="-128"/>
                <a:cs typeface="Tahoma" pitchFamily="34" charset="0"/>
              </a:rPr>
              <a:t>, </a:t>
            </a:r>
          </a:p>
          <a:p>
            <a:pPr algn="ctr" eaLnBrk="1" hangingPunct="1">
              <a:buFontTx/>
              <a:buNone/>
            </a:pPr>
            <a:r>
              <a:rPr lang="en-US" sz="3600" dirty="0" smtClean="0">
                <a:latin typeface="Gill Sans MT Condensed" pitchFamily="34" charset="0"/>
                <a:ea typeface="Arial Unicode MS" pitchFamily="34" charset="-128"/>
                <a:cs typeface="Tahoma" pitchFamily="34" charset="0"/>
              </a:rPr>
              <a:t>Dan </a:t>
            </a:r>
            <a:r>
              <a:rPr lang="en-US" sz="3600" dirty="0" err="1" smtClean="0">
                <a:latin typeface="Gill Sans MT Condensed" pitchFamily="34" charset="0"/>
                <a:ea typeface="Arial Unicode MS" pitchFamily="34" charset="-128"/>
                <a:cs typeface="Tahoma" pitchFamily="34" charset="0"/>
              </a:rPr>
              <a:t>tunjukkanlah</a:t>
            </a:r>
            <a:r>
              <a:rPr lang="en-US" sz="3600" dirty="0" smtClean="0">
                <a:latin typeface="Gill Sans MT Condensed" pitchFamily="34" charset="0"/>
                <a:ea typeface="Arial Unicode MS" pitchFamily="34" charset="-128"/>
                <a:cs typeface="Tahoma" pitchFamily="34" charset="0"/>
              </a:rPr>
              <a:t> </a:t>
            </a:r>
            <a:r>
              <a:rPr lang="en-US" sz="3600" dirty="0" err="1" smtClean="0">
                <a:latin typeface="Gill Sans MT Condensed" pitchFamily="34" charset="0"/>
                <a:ea typeface="Arial Unicode MS" pitchFamily="34" charset="-128"/>
                <a:cs typeface="Tahoma" pitchFamily="34" charset="0"/>
              </a:rPr>
              <a:t>kepada</a:t>
            </a:r>
            <a:r>
              <a:rPr lang="en-US" sz="3600" dirty="0" smtClean="0">
                <a:latin typeface="Gill Sans MT Condensed" pitchFamily="34" charset="0"/>
                <a:ea typeface="Arial Unicode MS" pitchFamily="34" charset="-128"/>
                <a:cs typeface="Tahoma" pitchFamily="34" charset="0"/>
              </a:rPr>
              <a:t> </a:t>
            </a:r>
            <a:r>
              <a:rPr lang="en-US" sz="3600" dirty="0" err="1" smtClean="0">
                <a:latin typeface="Gill Sans MT Condensed" pitchFamily="34" charset="0"/>
                <a:ea typeface="Arial Unicode MS" pitchFamily="34" charset="-128"/>
                <a:cs typeface="Tahoma" pitchFamily="34" charset="0"/>
              </a:rPr>
              <a:t>kami</a:t>
            </a:r>
            <a:r>
              <a:rPr lang="en-US" sz="3600" dirty="0" smtClean="0">
                <a:latin typeface="Gill Sans MT Condensed" pitchFamily="34" charset="0"/>
                <a:ea typeface="Arial Unicode MS" pitchFamily="34" charset="-128"/>
                <a:cs typeface="Tahoma" pitchFamily="34" charset="0"/>
              </a:rPr>
              <a:t> </a:t>
            </a:r>
            <a:r>
              <a:rPr lang="en-US" sz="3600" dirty="0" err="1" smtClean="0">
                <a:latin typeface="Gill Sans MT Condensed" pitchFamily="34" charset="0"/>
                <a:ea typeface="Arial Unicode MS" pitchFamily="34" charset="-128"/>
                <a:cs typeface="Tahoma" pitchFamily="34" charset="0"/>
              </a:rPr>
              <a:t>keburukan</a:t>
            </a:r>
            <a:r>
              <a:rPr lang="en-US" sz="3600" dirty="0" smtClean="0">
                <a:latin typeface="Gill Sans MT Condensed" pitchFamily="34" charset="0"/>
                <a:ea typeface="Arial Unicode MS" pitchFamily="34" charset="-128"/>
                <a:cs typeface="Tahoma" pitchFamily="34" charset="0"/>
              </a:rPr>
              <a:t> </a:t>
            </a:r>
            <a:r>
              <a:rPr lang="en-US" sz="3600" dirty="0" err="1" smtClean="0">
                <a:latin typeface="Gill Sans MT Condensed" pitchFamily="34" charset="0"/>
                <a:ea typeface="Arial Unicode MS" pitchFamily="34" charset="-128"/>
                <a:cs typeface="Tahoma" pitchFamily="34" charset="0"/>
              </a:rPr>
              <a:t>sehingga</a:t>
            </a:r>
            <a:r>
              <a:rPr lang="en-US" sz="3600" dirty="0" smtClean="0">
                <a:latin typeface="Gill Sans MT Condensed" pitchFamily="34" charset="0"/>
                <a:ea typeface="Arial Unicode MS" pitchFamily="34" charset="-128"/>
                <a:cs typeface="Tahoma" pitchFamily="34" charset="0"/>
              </a:rPr>
              <a:t> </a:t>
            </a:r>
            <a:r>
              <a:rPr lang="en-US" sz="3600" dirty="0" err="1" smtClean="0">
                <a:latin typeface="Gill Sans MT Condensed" pitchFamily="34" charset="0"/>
                <a:ea typeface="Arial Unicode MS" pitchFamily="34" charset="-128"/>
                <a:cs typeface="Tahoma" pitchFamily="34" charset="0"/>
              </a:rPr>
              <a:t>kami</a:t>
            </a:r>
            <a:r>
              <a:rPr lang="en-US" sz="3600" dirty="0" smtClean="0">
                <a:latin typeface="Gill Sans MT Condensed" pitchFamily="34" charset="0"/>
                <a:ea typeface="Arial Unicode MS" pitchFamily="34" charset="-128"/>
                <a:cs typeface="Tahoma" pitchFamily="34" charset="0"/>
              </a:rPr>
              <a:t> </a:t>
            </a:r>
            <a:r>
              <a:rPr lang="en-US" sz="3600" dirty="0" err="1" smtClean="0">
                <a:latin typeface="Gill Sans MT Condensed" pitchFamily="34" charset="0"/>
                <a:ea typeface="Arial Unicode MS" pitchFamily="34" charset="-128"/>
                <a:cs typeface="Tahoma" pitchFamily="34" charset="0"/>
              </a:rPr>
              <a:t>dapat</a:t>
            </a:r>
            <a:r>
              <a:rPr lang="en-US" sz="3600" dirty="0" smtClean="0">
                <a:latin typeface="Gill Sans MT Condensed" pitchFamily="34" charset="0"/>
                <a:ea typeface="Arial Unicode MS" pitchFamily="34" charset="-128"/>
                <a:cs typeface="Tahoma" pitchFamily="34" charset="0"/>
              </a:rPr>
              <a:t> </a:t>
            </a:r>
            <a:r>
              <a:rPr lang="en-US" sz="3600" dirty="0" err="1" smtClean="0">
                <a:latin typeface="Gill Sans MT Condensed" pitchFamily="34" charset="0"/>
                <a:ea typeface="Arial Unicode MS" pitchFamily="34" charset="-128"/>
                <a:cs typeface="Tahoma" pitchFamily="34" charset="0"/>
              </a:rPr>
              <a:t>menjauhinya</a:t>
            </a:r>
            <a:r>
              <a:rPr lang="en-US" sz="3600" dirty="0" smtClean="0">
                <a:latin typeface="Gill Sans MT Condensed" pitchFamily="34" charset="0"/>
                <a:ea typeface="Arial Unicode MS" pitchFamily="34" charset="-128"/>
                <a:cs typeface="Tahoma" pitchFamily="34" charset="0"/>
              </a:rPr>
              <a:t>.</a:t>
            </a:r>
          </a:p>
          <a:p>
            <a:pPr eaLnBrk="1" hangingPunct="1"/>
            <a:endParaRPr lang="en-US" sz="2400" dirty="0" smtClean="0">
              <a:latin typeface="Gill Sans MT Condensed" pitchFamily="34" charset="0"/>
              <a:ea typeface="Arial Unicode MS" pitchFamily="34" charset="-128"/>
              <a:cs typeface="Tahoma" pitchFamily="34" charset="0"/>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91661" y="1983517"/>
            <a:ext cx="10515600" cy="1736428"/>
          </a:xfrm>
        </p:spPr>
        <p:txBody>
          <a:bodyPr/>
          <a:lstStyle/>
          <a:p>
            <a:r>
              <a:rPr lang="id-ID" sz="3600" dirty="0" smtClean="0">
                <a:solidFill>
                  <a:schemeClr val="tx1"/>
                </a:solidFill>
                <a:latin typeface="Corbel" pitchFamily="34" charset="0"/>
                <a:cs typeface="Arial" charset="0"/>
              </a:rPr>
              <a:t>LINGKUP DAN TAHAPAN PEMBERDAYAAN MASYARAKAT</a:t>
            </a:r>
            <a:endParaRPr lang="en-US" sz="3600" dirty="0" smtClean="0">
              <a:solidFill>
                <a:schemeClr val="tx1"/>
              </a:solidFill>
              <a:latin typeface="Gill Sans MT Condensed" pitchFamily="34" charset="0"/>
              <a:ea typeface="Arial Unicode MS" pitchFamily="34" charset="-128"/>
              <a:cs typeface="Tahoma" pitchFamily="34" charset="0"/>
            </a:endParaRPr>
          </a:p>
        </p:txBody>
      </p:sp>
      <p:sp>
        <p:nvSpPr>
          <p:cNvPr id="5" name="Text Placeholder 4"/>
          <p:cNvSpPr>
            <a:spLocks noGrp="1"/>
          </p:cNvSpPr>
          <p:nvPr>
            <p:ph type="body" sz="quarter" idx="10"/>
          </p:nvPr>
        </p:nvSpPr>
        <p:spPr>
          <a:xfrm>
            <a:off x="914400" y="4973782"/>
            <a:ext cx="10515600" cy="1219200"/>
          </a:xfrm>
        </p:spPr>
        <p:txBody>
          <a:bodyPr/>
          <a:lstStyle/>
          <a:p>
            <a:r>
              <a:rPr lang="id-ID" sz="1600" dirty="0" smtClean="0">
                <a:latin typeface="Berlin Sans FB Demi" pitchFamily="34" charset="0"/>
              </a:rPr>
              <a:t>NUR FAIDATI</a:t>
            </a:r>
            <a:endParaRPr lang="en-US" sz="1600" dirty="0" smtClean="0">
              <a:latin typeface="Berlin Sans FB Demi" pitchFamily="34" charset="0"/>
            </a:endParaRPr>
          </a:p>
          <a:p>
            <a:r>
              <a:rPr lang="en-US" sz="1600" dirty="0" err="1" smtClean="0">
                <a:latin typeface="Berlin Sans FB Demi" pitchFamily="34" charset="0"/>
              </a:rPr>
              <a:t>Disampaikan</a:t>
            </a:r>
            <a:r>
              <a:rPr lang="en-US" sz="1600" dirty="0" smtClean="0">
                <a:latin typeface="Berlin Sans FB Demi" pitchFamily="34" charset="0"/>
              </a:rPr>
              <a:t> </a:t>
            </a:r>
            <a:r>
              <a:rPr lang="en-US" sz="1600" dirty="0" err="1" smtClean="0">
                <a:latin typeface="Berlin Sans FB Demi" pitchFamily="34" charset="0"/>
              </a:rPr>
              <a:t>pada</a:t>
            </a:r>
            <a:r>
              <a:rPr lang="en-US" sz="1600" dirty="0" smtClean="0">
                <a:latin typeface="Berlin Sans FB Demi" pitchFamily="34" charset="0"/>
              </a:rPr>
              <a:t> </a:t>
            </a:r>
            <a:r>
              <a:rPr lang="en-US" sz="1600" dirty="0" err="1" smtClean="0">
                <a:latin typeface="Berlin Sans FB Demi" pitchFamily="34" charset="0"/>
              </a:rPr>
              <a:t>Kuliah</a:t>
            </a:r>
            <a:r>
              <a:rPr lang="en-US" sz="1600" dirty="0" smtClean="0">
                <a:latin typeface="Berlin Sans FB Demi" pitchFamily="34" charset="0"/>
              </a:rPr>
              <a:t> MK </a:t>
            </a:r>
            <a:r>
              <a:rPr lang="id-ID" sz="1600" dirty="0" smtClean="0">
                <a:latin typeface="Berlin Sans FB Demi" pitchFamily="34" charset="0"/>
              </a:rPr>
              <a:t>Pemberdayaan Masyarakat</a:t>
            </a:r>
            <a:endParaRPr lang="en-US" sz="1600" dirty="0" smtClean="0">
              <a:latin typeface="Berlin Sans FB Demi" pitchFamily="34" charset="0"/>
            </a:endParaRPr>
          </a:p>
        </p:txBody>
      </p:sp>
    </p:spTree>
    <p:extLst>
      <p:ext uri="{BB962C8B-B14F-4D97-AF65-F5344CB8AC3E}">
        <p14:creationId xmlns:p14="http://schemas.microsoft.com/office/powerpoint/2010/main" val="17077442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3"/>
          <p:cNvSpPr>
            <a:spLocks noGrp="1" noChangeArrowheads="1"/>
          </p:cNvSpPr>
          <p:nvPr>
            <p:ph type="title"/>
          </p:nvPr>
        </p:nvSpPr>
        <p:spPr/>
        <p:txBody>
          <a:bodyPr/>
          <a:lstStyle/>
          <a:p>
            <a:pPr eaLnBrk="1" hangingPunct="1"/>
            <a:r>
              <a:rPr lang="id-ID" sz="2800" b="0" dirty="0" smtClean="0"/>
              <a:t>PEMBERDAYAAN MASYARAKAT</a:t>
            </a:r>
            <a:endParaRPr lang="en-US" sz="2800" b="0" dirty="0" smtClean="0"/>
          </a:p>
        </p:txBody>
      </p:sp>
      <p:sp>
        <p:nvSpPr>
          <p:cNvPr id="43010" name="Rectangle 2"/>
          <p:cNvSpPr>
            <a:spLocks noGrp="1" noChangeArrowheads="1"/>
          </p:cNvSpPr>
          <p:nvPr>
            <p:ph idx="1"/>
          </p:nvPr>
        </p:nvSpPr>
        <p:spPr>
          <a:xfrm>
            <a:off x="46567" y="1423988"/>
            <a:ext cx="11811000" cy="5029200"/>
          </a:xfrm>
        </p:spPr>
        <p:txBody>
          <a:bodyPr/>
          <a:lstStyle/>
          <a:p>
            <a:pPr>
              <a:lnSpc>
                <a:spcPct val="80000"/>
              </a:lnSpc>
            </a:pPr>
            <a:r>
              <a:rPr lang="id-ID" dirty="0" smtClean="0">
                <a:latin typeface="Tw Cen MT" pitchFamily="34" charset="0"/>
              </a:rPr>
              <a:t>Pemberdayaan </a:t>
            </a:r>
            <a:r>
              <a:rPr lang="id-ID" dirty="0">
                <a:latin typeface="Tw Cen MT" pitchFamily="34" charset="0"/>
              </a:rPr>
              <a:t>masyarakat adalah upaya untuk memberikan daya (empowerment) atau penguatan (strengthening) kepada masyarakat. </a:t>
            </a:r>
            <a:endParaRPr lang="id-ID" dirty="0" smtClean="0">
              <a:latin typeface="Tw Cen MT" pitchFamily="34" charset="0"/>
            </a:endParaRPr>
          </a:p>
          <a:p>
            <a:pPr>
              <a:lnSpc>
                <a:spcPct val="80000"/>
              </a:lnSpc>
            </a:pPr>
            <a:r>
              <a:rPr lang="id-ID" dirty="0" smtClean="0">
                <a:latin typeface="Tw Cen MT" pitchFamily="34" charset="0"/>
              </a:rPr>
              <a:t>Pemberdayaan </a:t>
            </a:r>
            <a:r>
              <a:rPr lang="id-ID" dirty="0">
                <a:latin typeface="Tw Cen MT" pitchFamily="34" charset="0"/>
              </a:rPr>
              <a:t>masyarakat juga diartikan sebagai kemampuan individu yang bersenyawa dengan masyarakat dalam membangun keberdayaan masyarakat yang bersangkutan sehingga bertujuan untuk menemukan alternatif-alternatif baru dalam pembangunan masyarakat (Mardikanto, 2014).</a:t>
            </a:r>
            <a:endParaRPr lang="id-ID" dirty="0">
              <a:latin typeface="Tw Cen MT" pitchFamily="34" charset="0"/>
            </a:endParaRPr>
          </a:p>
          <a:p>
            <a:pPr>
              <a:lnSpc>
                <a:spcPct val="80000"/>
              </a:lnSpc>
              <a:buFont typeface="Arial" panose="020B0604020202020204" pitchFamily="34" charset="0"/>
              <a:buChar char="•"/>
            </a:pPr>
            <a:endParaRPr lang="id-ID" dirty="0">
              <a:latin typeface="Tw Cen MT" pitchFamily="34" charset="0"/>
            </a:endParaRPr>
          </a:p>
          <a:p>
            <a:pPr>
              <a:lnSpc>
                <a:spcPct val="80000"/>
              </a:lnSpc>
            </a:pPr>
            <a:endParaRPr lang="es-ES" dirty="0" smtClean="0">
              <a:latin typeface="Tw Cen MT" pitchFamily="34" charset="0"/>
            </a:endParaRPr>
          </a:p>
        </p:txBody>
      </p:sp>
    </p:spTree>
    <p:extLst>
      <p:ext uri="{BB962C8B-B14F-4D97-AF65-F5344CB8AC3E}">
        <p14:creationId xmlns:p14="http://schemas.microsoft.com/office/powerpoint/2010/main" val="1832984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3010">
                                            <p:txEl>
                                              <p:pRg st="0" end="0"/>
                                            </p:txEl>
                                          </p:spTgt>
                                        </p:tgtEl>
                                        <p:attrNameLst>
                                          <p:attrName>style.visibility</p:attrName>
                                        </p:attrNameLst>
                                      </p:cBhvr>
                                      <p:to>
                                        <p:strVal val="visible"/>
                                      </p:to>
                                    </p:set>
                                    <p:anim calcmode="lin" valueType="num">
                                      <p:cBhvr additive="base">
                                        <p:cTn id="7" dur="500" fill="hold"/>
                                        <p:tgtEl>
                                          <p:spTgt spid="4301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301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3010">
                                            <p:txEl>
                                              <p:pRg st="1" end="1"/>
                                            </p:txEl>
                                          </p:spTgt>
                                        </p:tgtEl>
                                        <p:attrNameLst>
                                          <p:attrName>style.visibility</p:attrName>
                                        </p:attrNameLst>
                                      </p:cBhvr>
                                      <p:to>
                                        <p:strVal val="visible"/>
                                      </p:to>
                                    </p:set>
                                    <p:anim calcmode="lin" valueType="num">
                                      <p:cBhvr additive="base">
                                        <p:cTn id="13" dur="500" fill="hold"/>
                                        <p:tgtEl>
                                          <p:spTgt spid="43010">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3010">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0"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3"/>
          <p:cNvSpPr>
            <a:spLocks noGrp="1" noChangeArrowheads="1"/>
          </p:cNvSpPr>
          <p:nvPr>
            <p:ph type="title"/>
          </p:nvPr>
        </p:nvSpPr>
        <p:spPr/>
        <p:txBody>
          <a:bodyPr/>
          <a:lstStyle/>
          <a:p>
            <a:pPr eaLnBrk="1" hangingPunct="1"/>
            <a:r>
              <a:rPr lang="id-ID" sz="2800" dirty="0" smtClean="0"/>
              <a:t>PEMBERDAYAAN SEBAGAI PROSES DAN TUJUAN</a:t>
            </a:r>
            <a:endParaRPr lang="en-US" sz="2800" b="0" dirty="0" smtClean="0"/>
          </a:p>
        </p:txBody>
      </p:sp>
      <p:sp>
        <p:nvSpPr>
          <p:cNvPr id="43010" name="Rectangle 2"/>
          <p:cNvSpPr>
            <a:spLocks noGrp="1" noChangeArrowheads="1"/>
          </p:cNvSpPr>
          <p:nvPr>
            <p:ph idx="1"/>
          </p:nvPr>
        </p:nvSpPr>
        <p:spPr>
          <a:xfrm>
            <a:off x="46567" y="1268760"/>
            <a:ext cx="11811000" cy="5184428"/>
          </a:xfrm>
        </p:spPr>
        <p:txBody>
          <a:bodyPr/>
          <a:lstStyle/>
          <a:p>
            <a:r>
              <a:rPr lang="id-ID" sz="2800" dirty="0" smtClean="0"/>
              <a:t>Proses </a:t>
            </a:r>
            <a:r>
              <a:rPr lang="id-ID" sz="2800" dirty="0" smtClean="0">
                <a:sym typeface="Wingdings" panose="05000000000000000000" pitchFamily="2" charset="2"/>
              </a:rPr>
              <a:t> </a:t>
            </a:r>
            <a:r>
              <a:rPr lang="id-ID" sz="2800" dirty="0" smtClean="0"/>
              <a:t>pemberdayaan </a:t>
            </a:r>
            <a:r>
              <a:rPr lang="id-ID" sz="2800" dirty="0"/>
              <a:t>adalah serangkaian kegiatan untuk memperkuat kelompok lemah dalam masyarakat, termasuk individu-individu yang mengalami masalah kemiskinan. </a:t>
            </a:r>
          </a:p>
          <a:p>
            <a:r>
              <a:rPr lang="id-ID" sz="2800" dirty="0" smtClean="0"/>
              <a:t>Tujuan </a:t>
            </a:r>
            <a:r>
              <a:rPr lang="id-ID" sz="2800" dirty="0" smtClean="0">
                <a:sym typeface="Wingdings" panose="05000000000000000000" pitchFamily="2" charset="2"/>
              </a:rPr>
              <a:t> </a:t>
            </a:r>
            <a:r>
              <a:rPr lang="id-ID" sz="2800" dirty="0" smtClean="0"/>
              <a:t>pemberdayaan </a:t>
            </a:r>
            <a:r>
              <a:rPr lang="id-ID" sz="2800" dirty="0"/>
              <a:t>menunjuk pada keadaan yang ingin dicapai oleh sebuah perubahan sosial, yaitu masyarakat yang berdaya, memiliki kekuasaan atau pengetahuan dan kemampuan dalam memenuhi kebutuhan hidupnya baik yang bersifat fisik, ekonomi maupun sosial seperti kepercayaan diri, menyampaikan aspirasi, mempunyai mata pencaharian, berpartisipasi dalam kegiatan sosial, dan mandiri dalam melaksanakan tugas-tugas kehidupannya.</a:t>
            </a:r>
          </a:p>
          <a:p>
            <a:pPr>
              <a:lnSpc>
                <a:spcPct val="80000"/>
              </a:lnSpc>
            </a:pPr>
            <a:endParaRPr lang="es-ES" sz="2800" dirty="0" smtClean="0">
              <a:latin typeface="Tw Cen MT" pitchFamily="34" charset="0"/>
            </a:endParaRPr>
          </a:p>
        </p:txBody>
      </p:sp>
    </p:spTree>
    <p:extLst>
      <p:ext uri="{BB962C8B-B14F-4D97-AF65-F5344CB8AC3E}">
        <p14:creationId xmlns:p14="http://schemas.microsoft.com/office/powerpoint/2010/main" val="22870458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3010">
                                            <p:txEl>
                                              <p:pRg st="0" end="0"/>
                                            </p:txEl>
                                          </p:spTgt>
                                        </p:tgtEl>
                                        <p:attrNameLst>
                                          <p:attrName>style.visibility</p:attrName>
                                        </p:attrNameLst>
                                      </p:cBhvr>
                                      <p:to>
                                        <p:strVal val="visible"/>
                                      </p:to>
                                    </p:set>
                                    <p:anim calcmode="lin" valueType="num">
                                      <p:cBhvr additive="base">
                                        <p:cTn id="7" dur="500" fill="hold"/>
                                        <p:tgtEl>
                                          <p:spTgt spid="4301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301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3010">
                                            <p:txEl>
                                              <p:pRg st="1" end="1"/>
                                            </p:txEl>
                                          </p:spTgt>
                                        </p:tgtEl>
                                        <p:attrNameLst>
                                          <p:attrName>style.visibility</p:attrName>
                                        </p:attrNameLst>
                                      </p:cBhvr>
                                      <p:to>
                                        <p:strVal val="visible"/>
                                      </p:to>
                                    </p:set>
                                    <p:anim calcmode="lin" valueType="num">
                                      <p:cBhvr additive="base">
                                        <p:cTn id="13" dur="500" fill="hold"/>
                                        <p:tgtEl>
                                          <p:spTgt spid="43010">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3010">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0"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3"/>
          <p:cNvSpPr>
            <a:spLocks noGrp="1" noChangeArrowheads="1"/>
          </p:cNvSpPr>
          <p:nvPr>
            <p:ph type="title"/>
          </p:nvPr>
        </p:nvSpPr>
        <p:spPr/>
        <p:txBody>
          <a:bodyPr/>
          <a:lstStyle/>
          <a:p>
            <a:pPr eaLnBrk="1" hangingPunct="1"/>
            <a:r>
              <a:rPr lang="id-ID" sz="2800" b="0" dirty="0" smtClean="0"/>
              <a:t>UPAYA PEMBERDAYAAN MASYARAKAT</a:t>
            </a:r>
            <a:endParaRPr lang="en-US" sz="2800" b="0" dirty="0" smtClean="0"/>
          </a:p>
        </p:txBody>
      </p:sp>
      <p:sp>
        <p:nvSpPr>
          <p:cNvPr id="43010" name="Rectangle 2"/>
          <p:cNvSpPr>
            <a:spLocks noGrp="1" noChangeArrowheads="1"/>
          </p:cNvSpPr>
          <p:nvPr>
            <p:ph idx="1"/>
          </p:nvPr>
        </p:nvSpPr>
        <p:spPr>
          <a:xfrm>
            <a:off x="46567" y="1268760"/>
            <a:ext cx="11811000" cy="5184428"/>
          </a:xfrm>
        </p:spPr>
        <p:txBody>
          <a:bodyPr/>
          <a:lstStyle/>
          <a:p>
            <a:r>
              <a:rPr lang="id-ID" sz="2000" b="1" dirty="0"/>
              <a:t>Enabling</a:t>
            </a:r>
            <a:r>
              <a:rPr lang="id-ID" sz="2000" dirty="0"/>
              <a:t>, yaitu menciptakan suasana atau iklim yang memungkinkan potensi masyarakat berkembang. Titik tolaknya adalah pengenalan bahwa setiap manusia, setiap masyarakat memiliki potensi yang dapat dikembangkan. Pemberdayaan adalah upaya untuk membangun daya itu dengan cara mendorong (encourage), memotivasi dan membangkitkan kesadaran (awareness) akan potensi yang dimilikinya serta berupaya untuk mengembangkannya.</a:t>
            </a:r>
          </a:p>
          <a:p>
            <a:r>
              <a:rPr lang="id-ID" sz="2000" b="1" dirty="0"/>
              <a:t>Empowering</a:t>
            </a:r>
            <a:r>
              <a:rPr lang="id-ID" sz="2000" dirty="0"/>
              <a:t>, yaitu meningkatkan kapasitas dengan memperkuat potensi atau daya yang dimiliki oleh masyarakat. Perkuatan ini meliputi langkah-langkah nyata seperti penyediaan berbagai masukan (input) serta pembukaan akses kepada berbagai peluang yang dapat membuat masyarakat menjadi makin berdayaan. </a:t>
            </a:r>
          </a:p>
          <a:p>
            <a:r>
              <a:rPr lang="id-ID" sz="2000" b="1" dirty="0"/>
              <a:t>Protecting</a:t>
            </a:r>
            <a:r>
              <a:rPr lang="id-ID" sz="2000" dirty="0"/>
              <a:t>, yaitu melindungi kepentingan dengan mengembangkan sistem perlindungan bagi masyarakat yang menjadi subjek pengembangan. Dalam proses pemberdayaan harus dicegah yang lemah menjadi bertambah lemah, oleh karena kekurangberdayaan dalam menghadapi yang kuat. Melindungi dalam hal ini dilihat sebagai upaya untuk mencegah terjadinya persaingan yang tidak seimbang serta eksploitasi yang kuat atas yang lemah.</a:t>
            </a:r>
          </a:p>
        </p:txBody>
      </p:sp>
    </p:spTree>
    <p:extLst>
      <p:ext uri="{BB962C8B-B14F-4D97-AF65-F5344CB8AC3E}">
        <p14:creationId xmlns:p14="http://schemas.microsoft.com/office/powerpoint/2010/main" val="40863962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3010">
                                            <p:txEl>
                                              <p:pRg st="0" end="0"/>
                                            </p:txEl>
                                          </p:spTgt>
                                        </p:tgtEl>
                                        <p:attrNameLst>
                                          <p:attrName>style.visibility</p:attrName>
                                        </p:attrNameLst>
                                      </p:cBhvr>
                                      <p:to>
                                        <p:strVal val="visible"/>
                                      </p:to>
                                    </p:set>
                                    <p:anim calcmode="lin" valueType="num">
                                      <p:cBhvr additive="base">
                                        <p:cTn id="7" dur="500" fill="hold"/>
                                        <p:tgtEl>
                                          <p:spTgt spid="4301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301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3010">
                                            <p:txEl>
                                              <p:pRg st="1" end="1"/>
                                            </p:txEl>
                                          </p:spTgt>
                                        </p:tgtEl>
                                        <p:attrNameLst>
                                          <p:attrName>style.visibility</p:attrName>
                                        </p:attrNameLst>
                                      </p:cBhvr>
                                      <p:to>
                                        <p:strVal val="visible"/>
                                      </p:to>
                                    </p:set>
                                    <p:anim calcmode="lin" valueType="num">
                                      <p:cBhvr additive="base">
                                        <p:cTn id="13" dur="500" fill="hold"/>
                                        <p:tgtEl>
                                          <p:spTgt spid="43010">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3010">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3010">
                                            <p:txEl>
                                              <p:pRg st="2" end="2"/>
                                            </p:txEl>
                                          </p:spTgt>
                                        </p:tgtEl>
                                        <p:attrNameLst>
                                          <p:attrName>style.visibility</p:attrName>
                                        </p:attrNameLst>
                                      </p:cBhvr>
                                      <p:to>
                                        <p:strVal val="visible"/>
                                      </p:to>
                                    </p:set>
                                    <p:anim calcmode="lin" valueType="num">
                                      <p:cBhvr additive="base">
                                        <p:cTn id="19" dur="500" fill="hold"/>
                                        <p:tgtEl>
                                          <p:spTgt spid="43010">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3010">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0"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3"/>
          <p:cNvSpPr>
            <a:spLocks noGrp="1" noChangeArrowheads="1"/>
          </p:cNvSpPr>
          <p:nvPr>
            <p:ph type="title"/>
          </p:nvPr>
        </p:nvSpPr>
        <p:spPr/>
        <p:txBody>
          <a:bodyPr/>
          <a:lstStyle/>
          <a:p>
            <a:pPr eaLnBrk="1" hangingPunct="1"/>
            <a:r>
              <a:rPr lang="id-ID" sz="2800" b="0" dirty="0" smtClean="0"/>
              <a:t>KEKAYAAN RATA-RATA</a:t>
            </a:r>
            <a:endParaRPr lang="en-US" sz="2800" b="0" dirty="0" smtClean="0"/>
          </a:p>
        </p:txBody>
      </p:sp>
      <p:sp>
        <p:nvSpPr>
          <p:cNvPr id="43010" name="Rectangle 2"/>
          <p:cNvSpPr>
            <a:spLocks noGrp="1" noChangeArrowheads="1"/>
          </p:cNvSpPr>
          <p:nvPr>
            <p:ph idx="1"/>
          </p:nvPr>
        </p:nvSpPr>
        <p:spPr>
          <a:xfrm>
            <a:off x="46567" y="1268760"/>
            <a:ext cx="11811000" cy="5184428"/>
          </a:xfrm>
        </p:spPr>
        <p:txBody>
          <a:bodyPr/>
          <a:lstStyle/>
          <a:p>
            <a:pPr>
              <a:lnSpc>
                <a:spcPct val="80000"/>
              </a:lnSpc>
              <a:buFont typeface="Arial" panose="020B0604020202020204" pitchFamily="34" charset="0"/>
              <a:buChar char="•"/>
            </a:pPr>
            <a:r>
              <a:rPr lang="id-ID" dirty="0" smtClean="0">
                <a:latin typeface="Tw Cen MT" pitchFamily="34" charset="0"/>
              </a:rPr>
              <a:t>Produk </a:t>
            </a:r>
            <a:r>
              <a:rPr lang="id-ID" dirty="0">
                <a:latin typeface="Tw Cen MT" pitchFamily="34" charset="0"/>
              </a:rPr>
              <a:t>domestik bruto (Gross Domestic Product) merupakan jumlah produk berupa barang dan jasa yang dihasilkan oleh unit-unit produksi di dalam batas wilayah suatu negara (domestik) selama satu tahun. Dalam perhitungan GDP ini, termasuk juga hasil produksi barang dan jasa yang dihasilkan oleh perusahaan/orang asing yang beroperasi di wilayah negara yang bersangkutan. Barang-barang yang dihasilkan termasuk barang modal yang belum diperhitungkan penyusutannya, karenanya jumlah yang didapatkan dari GDP dianggap bersifat </a:t>
            </a:r>
            <a:r>
              <a:rPr lang="id-ID" dirty="0" smtClean="0">
                <a:latin typeface="Tw Cen MT" pitchFamily="34" charset="0"/>
              </a:rPr>
              <a:t>bruto/kotor</a:t>
            </a:r>
          </a:p>
          <a:p>
            <a:pPr>
              <a:lnSpc>
                <a:spcPct val="80000"/>
              </a:lnSpc>
              <a:buFont typeface="Arial" panose="020B0604020202020204" pitchFamily="34" charset="0"/>
              <a:buChar char="•"/>
            </a:pPr>
            <a:r>
              <a:rPr lang="id-ID" dirty="0" smtClean="0">
                <a:latin typeface="Tw Cen MT" pitchFamily="34" charset="0"/>
              </a:rPr>
              <a:t>Karena PNB dan PDB mengukur hasil keseluruhan dari sebuah negara, padahal jumlah penduduk dari setiap negara itu berbeda-beda, maka untuk bisa diperbandingkan ukurannya menggunakan PNB perkapita/PDB perkapita agar produksi rata-rata peroreng dalam suatu negara dapat diketahui</a:t>
            </a:r>
            <a:endParaRPr lang="id-ID" dirty="0">
              <a:latin typeface="Tw Cen MT" pitchFamily="34" charset="0"/>
            </a:endParaRPr>
          </a:p>
          <a:p>
            <a:pPr lvl="1">
              <a:lnSpc>
                <a:spcPct val="80000"/>
              </a:lnSpc>
              <a:buFont typeface="Arial" panose="020B0604020202020204" pitchFamily="34" charset="0"/>
              <a:buChar char="•"/>
            </a:pPr>
            <a:endParaRPr lang="id-ID" dirty="0">
              <a:latin typeface="Tw Cen MT" pitchFamily="34" charset="0"/>
            </a:endParaRPr>
          </a:p>
          <a:p>
            <a:pPr marL="0" indent="0">
              <a:lnSpc>
                <a:spcPct val="80000"/>
              </a:lnSpc>
              <a:buNone/>
            </a:pPr>
            <a:endParaRPr lang="es-ES" dirty="0" smtClean="0">
              <a:latin typeface="Tw Cen MT" pitchFamily="34" charset="0"/>
            </a:endParaRPr>
          </a:p>
        </p:txBody>
      </p:sp>
    </p:spTree>
    <p:extLst>
      <p:ext uri="{BB962C8B-B14F-4D97-AF65-F5344CB8AC3E}">
        <p14:creationId xmlns:p14="http://schemas.microsoft.com/office/powerpoint/2010/main" val="38088463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3010">
                                            <p:txEl>
                                              <p:pRg st="0" end="0"/>
                                            </p:txEl>
                                          </p:spTgt>
                                        </p:tgtEl>
                                        <p:attrNameLst>
                                          <p:attrName>style.visibility</p:attrName>
                                        </p:attrNameLst>
                                      </p:cBhvr>
                                      <p:to>
                                        <p:strVal val="visible"/>
                                      </p:to>
                                    </p:set>
                                    <p:anim calcmode="lin" valueType="num">
                                      <p:cBhvr additive="base">
                                        <p:cTn id="7" dur="500" fill="hold"/>
                                        <p:tgtEl>
                                          <p:spTgt spid="4301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301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3010">
                                            <p:txEl>
                                              <p:pRg st="1" end="1"/>
                                            </p:txEl>
                                          </p:spTgt>
                                        </p:tgtEl>
                                        <p:attrNameLst>
                                          <p:attrName>style.visibility</p:attrName>
                                        </p:attrNameLst>
                                      </p:cBhvr>
                                      <p:to>
                                        <p:strVal val="visible"/>
                                      </p:to>
                                    </p:set>
                                    <p:anim calcmode="lin" valueType="num">
                                      <p:cBhvr additive="base">
                                        <p:cTn id="13" dur="500" fill="hold"/>
                                        <p:tgtEl>
                                          <p:spTgt spid="43010">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3010">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0"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3"/>
          <p:cNvSpPr>
            <a:spLocks noGrp="1" noChangeArrowheads="1"/>
          </p:cNvSpPr>
          <p:nvPr>
            <p:ph type="title"/>
          </p:nvPr>
        </p:nvSpPr>
        <p:spPr/>
        <p:txBody>
          <a:bodyPr/>
          <a:lstStyle/>
          <a:p>
            <a:pPr eaLnBrk="1" hangingPunct="1"/>
            <a:r>
              <a:rPr lang="id-ID" sz="2800" dirty="0" smtClean="0"/>
              <a:t>TUJUAN PEMBERDAYAAN MASYARAKAT</a:t>
            </a:r>
            <a:endParaRPr lang="en-US" sz="2800" b="0" dirty="0" smtClean="0"/>
          </a:p>
        </p:txBody>
      </p:sp>
      <p:sp>
        <p:nvSpPr>
          <p:cNvPr id="43010" name="Rectangle 2"/>
          <p:cNvSpPr>
            <a:spLocks noGrp="1" noChangeArrowheads="1"/>
          </p:cNvSpPr>
          <p:nvPr>
            <p:ph idx="1"/>
          </p:nvPr>
        </p:nvSpPr>
        <p:spPr>
          <a:xfrm>
            <a:off x="46567" y="1268760"/>
            <a:ext cx="11811000" cy="5184428"/>
          </a:xfrm>
        </p:spPr>
        <p:txBody>
          <a:bodyPr/>
          <a:lstStyle/>
          <a:p>
            <a:r>
              <a:rPr lang="id-ID" sz="2000" b="1" dirty="0"/>
              <a:t>Perbaikan kelembagaan (better institution)</a:t>
            </a:r>
            <a:r>
              <a:rPr lang="id-ID" sz="2000" dirty="0"/>
              <a:t>. Dengan perbaikan kegiatan/tindakan yang dilakukan, diharapkan akan memperbaiki kelembagaan, termasuk pengembangan jejaring kemitraan usaha. </a:t>
            </a:r>
          </a:p>
          <a:p>
            <a:r>
              <a:rPr lang="id-ID" sz="2000" b="1" dirty="0"/>
              <a:t>Perbaikan usaha (better business)</a:t>
            </a:r>
            <a:r>
              <a:rPr lang="id-ID" sz="2000" dirty="0"/>
              <a:t>. Perbaikan pendidikan (semangat belajar), perbaikan aksesibisnislitas, kegiatan dan perbaikan kelembagaan, diharapkan akan memperbaiki bisnis yang dilakukan.</a:t>
            </a:r>
          </a:p>
          <a:p>
            <a:r>
              <a:rPr lang="id-ID" sz="2000" b="1" dirty="0"/>
              <a:t>Perbaikan pendapatan (better income)</a:t>
            </a:r>
            <a:r>
              <a:rPr lang="id-ID" sz="2000" dirty="0"/>
              <a:t>. Dengan terjadinya perbaikan bisnis yang dilakukan, diharapkan akan dapat memperbaiki pendapatan yang diperolehnya, termasuk pendapatan keluarga dan masyarakatnya.</a:t>
            </a:r>
          </a:p>
          <a:p>
            <a:r>
              <a:rPr lang="id-ID" sz="2000" b="1" dirty="0"/>
              <a:t>Perbaikan lingkungan (better environment)</a:t>
            </a:r>
            <a:r>
              <a:rPr lang="id-ID" sz="2000" dirty="0"/>
              <a:t>. Perbaikan pendapatan diharapkan dapat memperbaiki lingkungan (fisik dan sosial), karena kerusakan lingkungan seringkali disebabkan oleh kemiskinan atau pendapatan yang terbatas. </a:t>
            </a:r>
          </a:p>
          <a:p>
            <a:r>
              <a:rPr lang="id-ID" sz="2000" b="1" dirty="0"/>
              <a:t>Perbaikan kehidupan (better living)</a:t>
            </a:r>
            <a:r>
              <a:rPr lang="id-ID" sz="2000" dirty="0"/>
              <a:t>. Tingkat pendapatan dan keadaan lingkungan yang membaik, diharapkan dapat memperbaiki keadaan kehidupan setiap keluarga dan masyarakat. </a:t>
            </a:r>
          </a:p>
          <a:p>
            <a:r>
              <a:rPr lang="id-ID" sz="2000" b="1" dirty="0"/>
              <a:t>Perbaikan masyarakat (better community)</a:t>
            </a:r>
            <a:r>
              <a:rPr lang="id-ID" sz="2000" dirty="0"/>
              <a:t>. Kehidupan yang lebih baik, yang didukung oleh lingkungan (fisik dan sosial) yang lebih baik, diharapkan akan terwujud kehidupan masyarakat yang lebih baik pula</a:t>
            </a:r>
          </a:p>
        </p:txBody>
      </p:sp>
    </p:spTree>
    <p:extLst>
      <p:ext uri="{BB962C8B-B14F-4D97-AF65-F5344CB8AC3E}">
        <p14:creationId xmlns:p14="http://schemas.microsoft.com/office/powerpoint/2010/main" val="30063538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3010">
                                            <p:txEl>
                                              <p:pRg st="0" end="0"/>
                                            </p:txEl>
                                          </p:spTgt>
                                        </p:tgtEl>
                                        <p:attrNameLst>
                                          <p:attrName>style.visibility</p:attrName>
                                        </p:attrNameLst>
                                      </p:cBhvr>
                                      <p:to>
                                        <p:strVal val="visible"/>
                                      </p:to>
                                    </p:set>
                                    <p:anim calcmode="lin" valueType="num">
                                      <p:cBhvr additive="base">
                                        <p:cTn id="7" dur="500" fill="hold"/>
                                        <p:tgtEl>
                                          <p:spTgt spid="4301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301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3010">
                                            <p:txEl>
                                              <p:pRg st="1" end="1"/>
                                            </p:txEl>
                                          </p:spTgt>
                                        </p:tgtEl>
                                        <p:attrNameLst>
                                          <p:attrName>style.visibility</p:attrName>
                                        </p:attrNameLst>
                                      </p:cBhvr>
                                      <p:to>
                                        <p:strVal val="visible"/>
                                      </p:to>
                                    </p:set>
                                    <p:anim calcmode="lin" valueType="num">
                                      <p:cBhvr additive="base">
                                        <p:cTn id="13" dur="500" fill="hold"/>
                                        <p:tgtEl>
                                          <p:spTgt spid="43010">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3010">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3010">
                                            <p:txEl>
                                              <p:pRg st="2" end="2"/>
                                            </p:txEl>
                                          </p:spTgt>
                                        </p:tgtEl>
                                        <p:attrNameLst>
                                          <p:attrName>style.visibility</p:attrName>
                                        </p:attrNameLst>
                                      </p:cBhvr>
                                      <p:to>
                                        <p:strVal val="visible"/>
                                      </p:to>
                                    </p:set>
                                    <p:anim calcmode="lin" valueType="num">
                                      <p:cBhvr additive="base">
                                        <p:cTn id="19" dur="500" fill="hold"/>
                                        <p:tgtEl>
                                          <p:spTgt spid="43010">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3010">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3010">
                                            <p:txEl>
                                              <p:pRg st="3" end="3"/>
                                            </p:txEl>
                                          </p:spTgt>
                                        </p:tgtEl>
                                        <p:attrNameLst>
                                          <p:attrName>style.visibility</p:attrName>
                                        </p:attrNameLst>
                                      </p:cBhvr>
                                      <p:to>
                                        <p:strVal val="visible"/>
                                      </p:to>
                                    </p:set>
                                    <p:anim calcmode="lin" valueType="num">
                                      <p:cBhvr additive="base">
                                        <p:cTn id="25" dur="500" fill="hold"/>
                                        <p:tgtEl>
                                          <p:spTgt spid="43010">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3010">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3010">
                                            <p:txEl>
                                              <p:pRg st="4" end="4"/>
                                            </p:txEl>
                                          </p:spTgt>
                                        </p:tgtEl>
                                        <p:attrNameLst>
                                          <p:attrName>style.visibility</p:attrName>
                                        </p:attrNameLst>
                                      </p:cBhvr>
                                      <p:to>
                                        <p:strVal val="visible"/>
                                      </p:to>
                                    </p:set>
                                    <p:anim calcmode="lin" valueType="num">
                                      <p:cBhvr additive="base">
                                        <p:cTn id="31" dur="500" fill="hold"/>
                                        <p:tgtEl>
                                          <p:spTgt spid="43010">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3010">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43010">
                                            <p:txEl>
                                              <p:pRg st="5" end="5"/>
                                            </p:txEl>
                                          </p:spTgt>
                                        </p:tgtEl>
                                        <p:attrNameLst>
                                          <p:attrName>style.visibility</p:attrName>
                                        </p:attrNameLst>
                                      </p:cBhvr>
                                      <p:to>
                                        <p:strVal val="visible"/>
                                      </p:to>
                                    </p:set>
                                    <p:anim calcmode="lin" valueType="num">
                                      <p:cBhvr additive="base">
                                        <p:cTn id="37" dur="500" fill="hold"/>
                                        <p:tgtEl>
                                          <p:spTgt spid="43010">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3010">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0"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947" y="692697"/>
            <a:ext cx="11617291" cy="275531"/>
          </a:xfrm>
        </p:spPr>
        <p:txBody>
          <a:bodyPr/>
          <a:lstStyle/>
          <a:p>
            <a:r>
              <a:rPr lang="id-ID" sz="2400" dirty="0" smtClean="0">
                <a:latin typeface="Tw Cen MT" pitchFamily="34" charset="0"/>
              </a:rPr>
              <a:t>STRATEGI PEMBERDAYAAN MASYARAKAT</a:t>
            </a:r>
            <a:endParaRPr lang="id-ID" sz="2400" dirty="0">
              <a:latin typeface="Tw Cen MT" pitchFamily="34" charset="0"/>
            </a:endParaRPr>
          </a:p>
        </p:txBody>
      </p:sp>
      <p:sp>
        <p:nvSpPr>
          <p:cNvPr id="3" name="Content Placeholder 2"/>
          <p:cNvSpPr>
            <a:spLocks noGrp="1"/>
          </p:cNvSpPr>
          <p:nvPr>
            <p:ph idx="1"/>
          </p:nvPr>
        </p:nvSpPr>
        <p:spPr>
          <a:xfrm>
            <a:off x="69637" y="1196752"/>
            <a:ext cx="12097344" cy="5544616"/>
          </a:xfrm>
        </p:spPr>
        <p:txBody>
          <a:bodyPr/>
          <a:lstStyle/>
          <a:p>
            <a:r>
              <a:rPr lang="id-ID" sz="2400" b="1" dirty="0"/>
              <a:t>Strategi tradisional</a:t>
            </a:r>
            <a:r>
              <a:rPr lang="id-ID" sz="2400" dirty="0"/>
              <a:t>. Strategi ini menyarankan agar masyarakat mengetahui dan memilih kepentingan terbaik secara bebas dalam berbagai keadaan. Dengan kata lain semua pihak bebas menentukan kepentingan bagi kehidupan mereka sendiri dan tidak ada pihak lain yang mengganggu kebebasan setiap pihak. </a:t>
            </a:r>
          </a:p>
          <a:p>
            <a:r>
              <a:rPr lang="id-ID" sz="2400" b="1" dirty="0"/>
              <a:t>Strategi direct-action</a:t>
            </a:r>
            <a:r>
              <a:rPr lang="id-ID" sz="2400" dirty="0"/>
              <a:t>. Strategi ini membutuhkan dominasi kepentingan yang dihormati oleh semua pihak yang terlibat, dipandang dari sudut perubahan yang mungkin terjadi. Pada strategi ini, ada pihak yang sangat berpengaruh dalam membuat keputusan. </a:t>
            </a:r>
          </a:p>
          <a:p>
            <a:r>
              <a:rPr lang="id-ID" sz="2400" b="1" dirty="0"/>
              <a:t>Strategi transformatif</a:t>
            </a:r>
            <a:r>
              <a:rPr lang="id-ID" sz="2400" dirty="0"/>
              <a:t>. Strategi ini menunjukkan bahwa pendidikan massa dalam jangka panjang dibutuhkan sebelum pengindentifikasian kepentingan diri sendiri.</a:t>
            </a:r>
          </a:p>
        </p:txBody>
      </p:sp>
    </p:spTree>
    <p:extLst>
      <p:ext uri="{BB962C8B-B14F-4D97-AF65-F5344CB8AC3E}">
        <p14:creationId xmlns:p14="http://schemas.microsoft.com/office/powerpoint/2010/main" val="31699081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947" y="692697"/>
            <a:ext cx="11617291" cy="275531"/>
          </a:xfrm>
        </p:spPr>
        <p:txBody>
          <a:bodyPr/>
          <a:lstStyle/>
          <a:p>
            <a:r>
              <a:rPr lang="id-ID" sz="2400" dirty="0" smtClean="0">
                <a:latin typeface="Tw Cen MT" pitchFamily="34" charset="0"/>
              </a:rPr>
              <a:t>TAHAPAN PEMBERDAYAAN MASYARAKAT</a:t>
            </a:r>
            <a:endParaRPr lang="id-ID" sz="2400" dirty="0">
              <a:latin typeface="Tw Cen MT" pitchFamily="34" charset="0"/>
            </a:endParaRPr>
          </a:p>
        </p:txBody>
      </p:sp>
      <p:sp>
        <p:nvSpPr>
          <p:cNvPr id="3" name="Content Placeholder 2"/>
          <p:cNvSpPr>
            <a:spLocks noGrp="1"/>
          </p:cNvSpPr>
          <p:nvPr>
            <p:ph idx="1"/>
          </p:nvPr>
        </p:nvSpPr>
        <p:spPr>
          <a:xfrm>
            <a:off x="69637" y="1196752"/>
            <a:ext cx="12097344" cy="5544616"/>
          </a:xfrm>
        </p:spPr>
        <p:txBody>
          <a:bodyPr/>
          <a:lstStyle/>
          <a:p>
            <a:r>
              <a:rPr lang="id-ID" sz="1400" b="1" dirty="0"/>
              <a:t>Tahap Persiapan</a:t>
            </a:r>
            <a:r>
              <a:rPr lang="id-ID" sz="1400" dirty="0"/>
              <a:t>. Pada tahapan ini ada dua tahapan yang harus dikerjakan, yaitu: pertama, penyimpanan petugas, yaitu tenaga pemberdayaan masyarakat yang bisa dilakukan oleh community woker, dan kedua penyiapan lapangan yang pada dasarnya diusahakan dilakukan secara non-direktif. </a:t>
            </a:r>
          </a:p>
          <a:p>
            <a:r>
              <a:rPr lang="id-ID" sz="1400" b="1" dirty="0"/>
              <a:t>Tahapan pengkajian (assessment)</a:t>
            </a:r>
            <a:r>
              <a:rPr lang="id-ID" sz="1400" dirty="0"/>
              <a:t>. Pada tahapan ini yaitu proses pengkajian dapat dilakukan secara individual melalui kelompok-kelompok dalam masyarakat. Dalam hal ini petugas harus berusaha mengidentifikasi masalah kebutuhan yang dirasakan (feel needs) dan juga sumber daya yang dimiliki klien. </a:t>
            </a:r>
          </a:p>
          <a:p>
            <a:r>
              <a:rPr lang="id-ID" sz="1400" b="1" dirty="0"/>
              <a:t>Tahap perencanaan alternatif program atau kegiatan</a:t>
            </a:r>
            <a:r>
              <a:rPr lang="id-ID" sz="1400" dirty="0"/>
              <a:t>. Pada tahapan ini petugas sebagai agen perubahan (exchange agent) secara partisipatif mencoba melibatkan warga untuk berfikir tentang masalah yang mereka hadapi dan bagaimana cara mengatasinya. Dalam konteks ini masyarakat diharapkan dapat memikirkan beberapa alternatif program dan kegiatan yang dapat dilakukan. </a:t>
            </a:r>
          </a:p>
          <a:p>
            <a:r>
              <a:rPr lang="id-ID" sz="1400" b="1" dirty="0"/>
              <a:t>Tahap pemfomalisasi rencanaaksi</a:t>
            </a:r>
            <a:r>
              <a:rPr lang="id-ID" sz="1400" dirty="0"/>
              <a:t>. Pada tahapan ini agen perubahan membantu masing-masing kelompok untuk merumuskan dan menentukan program dan kegiatan apa yang mereka akan lakukan untuk mengatasi permasalahan yang ada. Di samping itu juga petugas membantu untuk memformalisasikan gagasan mereka ke dalam bentuk tertulis, terutama bila ada kaitannya dengan pembuatan proposal kepada penyandang dana. </a:t>
            </a:r>
          </a:p>
          <a:p>
            <a:r>
              <a:rPr lang="id-ID" sz="1400" b="1" dirty="0"/>
              <a:t>Tahap pelaksanaan (implementasi) program atau kegiatan</a:t>
            </a:r>
            <a:r>
              <a:rPr lang="id-ID" sz="1400" dirty="0"/>
              <a:t>. Dalam upaya pelaksanaan program pemberdayaan masyarakat peran masyarakat sebagai kader diharapkan dapat menjaga keberlangsungan program yang telah dikembangkan. Kerja sama antar petugas dan masyarakat merupakan hal penting dalam tahapan ini karena terkadang sesuatu yang sudah direncanakan dengan baik melenceng saat di lapangan. </a:t>
            </a:r>
          </a:p>
          <a:p>
            <a:r>
              <a:rPr lang="id-ID" sz="1400" b="1" dirty="0"/>
              <a:t>Tahap evaluasi</a:t>
            </a:r>
            <a:r>
              <a:rPr lang="id-ID" sz="1400" dirty="0"/>
              <a:t>. Evaluasi sebagai proses pengawasan dari warga dan petugas program pemberdayaan masyarakat yang sedang berjalan sebaiknya dilakukan dengan melibatkan warga. Dengan keterlibatan warga tersebut diharapkan dalam jangka waktu pendek biasanya membentuk suatu sistem komunitas untuk pengawasan secara internal dan untuk jangka panjang dapat membangun komunikasi masyarakat yang lebih mendirikan dengan memanfaatkan sumber daya yang ada. </a:t>
            </a:r>
          </a:p>
          <a:p>
            <a:r>
              <a:rPr lang="id-ID" sz="1400" b="1" dirty="0"/>
              <a:t>Tahap terminasi</a:t>
            </a:r>
            <a:r>
              <a:rPr lang="id-ID" sz="1400" dirty="0"/>
              <a:t>. Tahap terminasi merupakan tahapan pemutusan hubungan secara formal dengan komunitas sasaran. Dalam tahap ini diharapkan proyek harus segera berhenti</a:t>
            </a:r>
            <a:r>
              <a:rPr lang="id-ID" sz="1400" dirty="0" smtClean="0"/>
              <a:t>.</a:t>
            </a:r>
            <a:endParaRPr lang="id-ID" sz="1400" dirty="0"/>
          </a:p>
        </p:txBody>
      </p:sp>
    </p:spTree>
    <p:extLst>
      <p:ext uri="{BB962C8B-B14F-4D97-AF65-F5344CB8AC3E}">
        <p14:creationId xmlns:p14="http://schemas.microsoft.com/office/powerpoint/2010/main" val="2722028940"/>
      </p:ext>
    </p:extLst>
  </p:cSld>
  <p:clrMapOvr>
    <a:masterClrMapping/>
  </p:clrMapOvr>
  <p:timing>
    <p:tnLst>
      <p:par>
        <p:cTn id="1" dur="indefinite" restart="never" nodeType="tmRoot"/>
      </p:par>
    </p:tnLst>
  </p:timing>
</p:sld>
</file>

<file path=ppt/theme/theme1.xml><?xml version="1.0" encoding="utf-8"?>
<a:theme xmlns:a="http://schemas.openxmlformats.org/drawingml/2006/main" name="Presentation UNISA_0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Presentation UNISA_0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 PPT VER. 1_template</Template>
  <TotalTime>4652</TotalTime>
  <Words>501</Words>
  <Application>Microsoft Office PowerPoint</Application>
  <PresentationFormat>Custom</PresentationFormat>
  <Paragraphs>46</Paragraphs>
  <Slides>11</Slides>
  <Notes>0</Notes>
  <HiddenSlides>0</HiddenSlides>
  <MMClips>0</MMClips>
  <ScaleCrop>false</ScaleCrop>
  <HeadingPairs>
    <vt:vector size="4" baseType="variant">
      <vt:variant>
        <vt:lpstr>Theme</vt:lpstr>
      </vt:variant>
      <vt:variant>
        <vt:i4>4</vt:i4>
      </vt:variant>
      <vt:variant>
        <vt:lpstr>Slide Titles</vt:lpstr>
      </vt:variant>
      <vt:variant>
        <vt:i4>11</vt:i4>
      </vt:variant>
    </vt:vector>
  </HeadingPairs>
  <TitlesOfParts>
    <vt:vector size="15" baseType="lpstr">
      <vt:lpstr>Presentation UNISA_01</vt:lpstr>
      <vt:lpstr>1_Presentation UNISA_01</vt:lpstr>
      <vt:lpstr>1_Office Theme</vt:lpstr>
      <vt:lpstr>2_Office Theme</vt:lpstr>
      <vt:lpstr>PEMBUKA BELAJAR</vt:lpstr>
      <vt:lpstr>LINGKUP DAN TAHAPAN PEMBERDAYAAN MASYARAKAT</vt:lpstr>
      <vt:lpstr>PEMBERDAYAAN MASYARAKAT</vt:lpstr>
      <vt:lpstr>PEMBERDAYAAN SEBAGAI PROSES DAN TUJUAN</vt:lpstr>
      <vt:lpstr>UPAYA PEMBERDAYAAN MASYARAKAT</vt:lpstr>
      <vt:lpstr>KEKAYAAN RATA-RATA</vt:lpstr>
      <vt:lpstr>TUJUAN PEMBERDAYAAN MASYARAKAT</vt:lpstr>
      <vt:lpstr>STRATEGI PEMBERDAYAAN MASYARAKAT</vt:lpstr>
      <vt:lpstr>TAHAPAN PEMBERDAYAAN MASYARAKAT</vt:lpstr>
      <vt:lpstr>PENUTUP BELAJAR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BUZZ GROUP (Kelompok Studi Kecil)</dc:title>
  <dc:creator>Windows User</dc:creator>
  <cp:lastModifiedBy>ismail - [2010]</cp:lastModifiedBy>
  <cp:revision>187</cp:revision>
  <dcterms:created xsi:type="dcterms:W3CDTF">2017-11-21T07:01:38Z</dcterms:created>
  <dcterms:modified xsi:type="dcterms:W3CDTF">2020-05-03T21:03:06Z</dcterms:modified>
</cp:coreProperties>
</file>