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8"/>
  </p:notesMasterIdLst>
  <p:sldIdLst>
    <p:sldId id="578" r:id="rId5"/>
    <p:sldId id="307" r:id="rId6"/>
    <p:sldId id="568" r:id="rId7"/>
    <p:sldId id="579" r:id="rId8"/>
    <p:sldId id="569" r:id="rId9"/>
    <p:sldId id="604" r:id="rId10"/>
    <p:sldId id="601" r:id="rId11"/>
    <p:sldId id="573" r:id="rId12"/>
    <p:sldId id="605" r:id="rId13"/>
    <p:sldId id="606" r:id="rId14"/>
    <p:sldId id="607" r:id="rId15"/>
    <p:sldId id="608" r:id="rId16"/>
    <p:sldId id="609" r:id="rId17"/>
    <p:sldId id="610" r:id="rId18"/>
    <p:sldId id="611" r:id="rId19"/>
    <p:sldId id="612" r:id="rId20"/>
    <p:sldId id="617" r:id="rId21"/>
    <p:sldId id="616" r:id="rId22"/>
    <p:sldId id="618" r:id="rId23"/>
    <p:sldId id="619" r:id="rId24"/>
    <p:sldId id="576" r:id="rId25"/>
    <p:sldId id="564" r:id="rId26"/>
    <p:sldId id="32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menghendaki</a:t>
            </a:r>
            <a:r>
              <a:rPr lang="en-US" sz="2400" dirty="0"/>
              <a:t> </a:t>
            </a:r>
            <a:r>
              <a:rPr lang="en-US" sz="2400" dirty="0" err="1"/>
              <a:t>pengutamaan</a:t>
            </a:r>
            <a:r>
              <a:rPr lang="en-US" sz="2400" dirty="0"/>
              <a:t> </a:t>
            </a:r>
            <a:r>
              <a:rPr lang="en-US" sz="2400" dirty="0" err="1"/>
              <a:t>konsolidasi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menghendaki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yang </a:t>
            </a:r>
            <a:r>
              <a:rPr lang="en-US" sz="2400" dirty="0" err="1"/>
              <a:t>sungguh-sungguh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ciri-ciri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didukung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imbangan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yang </a:t>
            </a:r>
            <a:r>
              <a:rPr lang="en-US" sz="2400" dirty="0" err="1"/>
              <a:t>dimenangkan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870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era </a:t>
            </a:r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,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r>
              <a:rPr lang="en-US" sz="2400" dirty="0" err="1"/>
              <a:t>Menempatkan</a:t>
            </a:r>
            <a:r>
              <a:rPr lang="en-US" sz="2400" dirty="0"/>
              <a:t> </a:t>
            </a:r>
            <a:r>
              <a:rPr lang="en-US" sz="2400" dirty="0" err="1"/>
              <a:t>Pancasila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monoloyalitas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bernegara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Tampilnya</a:t>
            </a:r>
            <a:r>
              <a:rPr lang="en-US" sz="2400" dirty="0"/>
              <a:t> </a:t>
            </a:r>
            <a:r>
              <a:rPr lang="en-US" sz="2400" dirty="0" err="1"/>
              <a:t>birokrasi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sosok</a:t>
            </a:r>
            <a:r>
              <a:rPr lang="en-US" sz="2400" dirty="0"/>
              <a:t> </a:t>
            </a:r>
            <a:r>
              <a:rPr lang="en-US" sz="2400" dirty="0" err="1"/>
              <a:t>penguasa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pelayan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meluasnya</a:t>
            </a:r>
            <a:r>
              <a:rPr lang="en-US" sz="2400" dirty="0"/>
              <a:t> </a:t>
            </a:r>
            <a:r>
              <a:rPr lang="en-US" sz="2400" dirty="0" err="1"/>
              <a:t>personil</a:t>
            </a:r>
            <a:r>
              <a:rPr lang="en-US" sz="2400" dirty="0"/>
              <a:t> ABRI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birokrasi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Kuatnya</a:t>
            </a:r>
            <a:r>
              <a:rPr lang="en-US" sz="2400" dirty="0"/>
              <a:t> </a:t>
            </a:r>
            <a:r>
              <a:rPr lang="en-US" sz="2400" dirty="0" err="1"/>
              <a:t>intervensi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Pemilu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kesangsian</a:t>
            </a:r>
            <a:r>
              <a:rPr lang="en-US" sz="2400" dirty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penolakan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pemilu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luber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jurdil</a:t>
            </a:r>
            <a:r>
              <a:rPr lang="en-US" sz="2400" dirty="0"/>
              <a:t>,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6671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yang </a:t>
            </a:r>
            <a:r>
              <a:rPr lang="en-US" sz="2400" dirty="0" err="1"/>
              <a:t>bertumpu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elitis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sentralistis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Daerah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pelimpahan</a:t>
            </a:r>
            <a:r>
              <a:rPr lang="en-US" sz="2400" dirty="0"/>
              <a:t> </a:t>
            </a:r>
            <a:r>
              <a:rPr lang="en-US" sz="2400" dirty="0" err="1"/>
              <a:t>kewenangan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transparan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menghambat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Daerah yang </a:t>
            </a:r>
            <a:r>
              <a:rPr lang="en-US" sz="2400" dirty="0" err="1"/>
              <a:t>nyata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,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1920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Merajalelanya</a:t>
            </a:r>
            <a:r>
              <a:rPr lang="en-US" sz="2400" dirty="0"/>
              <a:t> KKN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birokrasi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berhulu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kuatnya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Soeharto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berhasil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32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lamanya</a:t>
            </a:r>
            <a:r>
              <a:rPr lang="en-US" sz="2400" dirty="0"/>
              <a:t> yang </a:t>
            </a:r>
            <a:r>
              <a:rPr lang="en-US" sz="2400" dirty="0" err="1"/>
              <a:t>dilegitimasikan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politis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yuridis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kepemimpinan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lima </a:t>
            </a:r>
            <a:r>
              <a:rPr lang="en-US" sz="2400" dirty="0" err="1"/>
              <a:t>tahunan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41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Dasar UU 23 Tahun 2014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khususnya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18 </a:t>
            </a:r>
            <a:r>
              <a:rPr lang="en-US" sz="2400" dirty="0" err="1"/>
              <a:t>ayat</a:t>
            </a:r>
            <a:r>
              <a:rPr lang="en-US" sz="2400" dirty="0"/>
              <a:t> (7) UUD RI </a:t>
            </a:r>
            <a:r>
              <a:rPr lang="en-US" sz="2400" dirty="0" err="1"/>
              <a:t>Tahun</a:t>
            </a:r>
            <a:r>
              <a:rPr lang="en-US" sz="2400" dirty="0"/>
              <a:t> 1945 “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.”</a:t>
            </a:r>
          </a:p>
          <a:p>
            <a:endParaRPr lang="en-US" sz="2400" dirty="0"/>
          </a:p>
          <a:p>
            <a:r>
              <a:rPr lang="en-US" sz="2400" dirty="0" err="1"/>
              <a:t>Pasal</a:t>
            </a:r>
            <a:r>
              <a:rPr lang="en-US" sz="2400" dirty="0"/>
              <a:t> 1, </a:t>
            </a:r>
            <a:r>
              <a:rPr lang="en-US" sz="2400" dirty="0" err="1"/>
              <a:t>Pasal</a:t>
            </a:r>
            <a:r>
              <a:rPr lang="en-US" sz="2400" dirty="0"/>
              <a:t> 4, </a:t>
            </a:r>
            <a:r>
              <a:rPr lang="en-US" sz="2400" dirty="0" err="1"/>
              <a:t>Pasal</a:t>
            </a:r>
            <a:r>
              <a:rPr lang="en-US" sz="2400" dirty="0"/>
              <a:t> 5 </a:t>
            </a:r>
            <a:r>
              <a:rPr lang="en-US" sz="2400" dirty="0" err="1"/>
              <a:t>ayat</a:t>
            </a:r>
            <a:r>
              <a:rPr lang="en-US" sz="2400" dirty="0"/>
              <a:t> (1), </a:t>
            </a:r>
            <a:r>
              <a:rPr lang="en-US" sz="2400" dirty="0" err="1"/>
              <a:t>Pasal</a:t>
            </a:r>
            <a:r>
              <a:rPr lang="en-US" sz="2400" dirty="0"/>
              <a:t> 17 </a:t>
            </a:r>
            <a:r>
              <a:rPr lang="en-US" sz="2400" dirty="0" err="1"/>
              <a:t>ayat</a:t>
            </a:r>
            <a:r>
              <a:rPr lang="en-US" sz="2400" dirty="0"/>
              <a:t> (1)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ayat</a:t>
            </a:r>
            <a:r>
              <a:rPr lang="en-US" sz="2400" dirty="0"/>
              <a:t> (3), </a:t>
            </a:r>
            <a:r>
              <a:rPr lang="en-US" sz="2400" dirty="0" err="1"/>
              <a:t>Pasal</a:t>
            </a:r>
            <a:r>
              <a:rPr lang="en-US" sz="2400" dirty="0"/>
              <a:t> 18, </a:t>
            </a:r>
            <a:r>
              <a:rPr lang="en-US" sz="2400" dirty="0" err="1"/>
              <a:t>Pasal</a:t>
            </a:r>
            <a:r>
              <a:rPr lang="en-US" sz="2400" dirty="0"/>
              <a:t> 18A, </a:t>
            </a:r>
            <a:r>
              <a:rPr lang="en-US" sz="2400" dirty="0" err="1"/>
              <a:t>Pasal</a:t>
            </a:r>
            <a:r>
              <a:rPr lang="en-US" sz="2400" dirty="0"/>
              <a:t> 18B, </a:t>
            </a:r>
            <a:r>
              <a:rPr lang="en-US" sz="2400" dirty="0" err="1"/>
              <a:t>Pasal</a:t>
            </a:r>
            <a:r>
              <a:rPr lang="en-US" sz="2400" dirty="0"/>
              <a:t> 20, </a:t>
            </a:r>
            <a:r>
              <a:rPr lang="en-US" sz="2400" dirty="0" err="1"/>
              <a:t>Pasal</a:t>
            </a:r>
            <a:r>
              <a:rPr lang="en-US" sz="2400" dirty="0"/>
              <a:t> 22D </a:t>
            </a:r>
            <a:r>
              <a:rPr lang="en-US" sz="2400" dirty="0" err="1"/>
              <a:t>ayat</a:t>
            </a:r>
            <a:r>
              <a:rPr lang="en-US" sz="2400" dirty="0"/>
              <a:t> (2),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23E </a:t>
            </a:r>
            <a:r>
              <a:rPr lang="en-US" sz="2400" dirty="0" err="1"/>
              <a:t>ayat</a:t>
            </a:r>
            <a:r>
              <a:rPr lang="en-US" sz="2400" dirty="0"/>
              <a:t> (2)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Negara </a:t>
            </a:r>
            <a:r>
              <a:rPr lang="en-US" sz="2400" dirty="0" err="1"/>
              <a:t>Republik</a:t>
            </a:r>
            <a:r>
              <a:rPr lang="en-US" sz="2400" dirty="0"/>
              <a:t> Indonesia </a:t>
            </a:r>
            <a:r>
              <a:rPr lang="en-US" sz="2400" dirty="0" err="1"/>
              <a:t>Tahun</a:t>
            </a:r>
            <a:r>
              <a:rPr lang="en-US" sz="2400" dirty="0"/>
              <a:t> 1945;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9962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Pasal 18 Ayat 1-7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(1) Negara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Republik</a:t>
            </a:r>
            <a:r>
              <a:rPr lang="en-US" sz="2400" dirty="0"/>
              <a:t> Indonesia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daerah-daerah</a:t>
            </a:r>
            <a:r>
              <a:rPr lang="en-US" sz="2400" dirty="0"/>
              <a:t> </a:t>
            </a:r>
            <a:r>
              <a:rPr lang="en-US" sz="2400" dirty="0" err="1"/>
              <a:t>provinsi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provinsi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kabupaten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kota</a:t>
            </a:r>
            <a:r>
              <a:rPr lang="en-US" sz="2400" dirty="0"/>
              <a:t>, yang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provinsi</a:t>
            </a:r>
            <a:r>
              <a:rPr lang="en-US" sz="2400" dirty="0"/>
              <a:t>, </a:t>
            </a:r>
            <a:r>
              <a:rPr lang="en-US" sz="2400" dirty="0" err="1"/>
              <a:t>kabupaten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kota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, yang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. **)</a:t>
            </a:r>
          </a:p>
          <a:p>
            <a:endParaRPr lang="en-US" sz="2400" dirty="0"/>
          </a:p>
          <a:p>
            <a:r>
              <a:rPr lang="en-US" sz="2400" dirty="0"/>
              <a:t>(2)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provinsi</a:t>
            </a:r>
            <a:r>
              <a:rPr lang="en-US" sz="2400" dirty="0"/>
              <a:t>,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kabupaten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kota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mengurus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pembantuan</a:t>
            </a:r>
            <a:r>
              <a:rPr lang="en-US" sz="2400" dirty="0"/>
              <a:t>. **)</a:t>
            </a:r>
          </a:p>
          <a:p>
            <a:endParaRPr lang="en-US" sz="2400" dirty="0"/>
          </a:p>
          <a:p>
            <a:r>
              <a:rPr lang="en-US" sz="2400" dirty="0"/>
              <a:t>(3)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provinsi</a:t>
            </a:r>
            <a:r>
              <a:rPr lang="en-US" sz="2400" dirty="0"/>
              <a:t>,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kabupaten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kota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Dewan</a:t>
            </a:r>
            <a:r>
              <a:rPr lang="en-US" sz="2400" dirty="0"/>
              <a:t> </a:t>
            </a:r>
            <a:r>
              <a:rPr lang="en-US" sz="2400" dirty="0" err="1"/>
              <a:t>Perwakilan</a:t>
            </a:r>
            <a:r>
              <a:rPr lang="en-US" sz="2400" dirty="0"/>
              <a:t> Rakyat Daerah yang </a:t>
            </a:r>
            <a:r>
              <a:rPr lang="en-US" sz="2400" dirty="0" err="1"/>
              <a:t>anggota-anggotanya</a:t>
            </a:r>
            <a:r>
              <a:rPr lang="en-US" sz="2400" dirty="0"/>
              <a:t>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. **)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0754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/>
              <a:t>(4) </a:t>
            </a:r>
            <a:r>
              <a:rPr lang="en-US" sz="2400" dirty="0" err="1"/>
              <a:t>Gubernur</a:t>
            </a:r>
            <a:r>
              <a:rPr lang="en-US" sz="2400" dirty="0"/>
              <a:t>, </a:t>
            </a:r>
            <a:r>
              <a:rPr lang="en-US" sz="2400" dirty="0" err="1"/>
              <a:t>Bupati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Walikota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Daerah </a:t>
            </a:r>
            <a:r>
              <a:rPr lang="en-US" sz="2400" dirty="0" err="1"/>
              <a:t>Provinsi</a:t>
            </a:r>
            <a:r>
              <a:rPr lang="en-US" sz="2400" dirty="0"/>
              <a:t>, </a:t>
            </a:r>
            <a:r>
              <a:rPr lang="en-US" sz="2400" dirty="0" err="1"/>
              <a:t>Kabupaten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Kota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demokratis</a:t>
            </a:r>
            <a:r>
              <a:rPr lang="en-US" sz="2400" dirty="0"/>
              <a:t>. **)</a:t>
            </a:r>
          </a:p>
          <a:p>
            <a:endParaRPr lang="en-US" sz="2400" dirty="0"/>
          </a:p>
          <a:p>
            <a:r>
              <a:rPr lang="en-US" sz="2400" dirty="0"/>
              <a:t>(5)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</a:t>
            </a:r>
            <a:r>
              <a:rPr lang="en-US" sz="2400" dirty="0" err="1"/>
              <a:t>seluas-luasnya</a:t>
            </a:r>
            <a:r>
              <a:rPr lang="en-US" sz="2400" dirty="0"/>
              <a:t>, </a:t>
            </a:r>
            <a:r>
              <a:rPr lang="en-US" sz="2400" dirty="0" err="1"/>
              <a:t>kecuali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. **)</a:t>
            </a:r>
          </a:p>
          <a:p>
            <a:endParaRPr lang="en-US" sz="2400" dirty="0"/>
          </a:p>
          <a:p>
            <a:r>
              <a:rPr lang="en-US" sz="2400" dirty="0"/>
              <a:t>(6)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berhak</a:t>
            </a:r>
            <a:r>
              <a:rPr lang="en-US" sz="2400" dirty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peraturan-peraturan</a:t>
            </a:r>
            <a:r>
              <a:rPr lang="en-US" sz="2400" dirty="0"/>
              <a:t> lain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pembantuan</a:t>
            </a:r>
            <a:r>
              <a:rPr lang="en-US" sz="2400" dirty="0"/>
              <a:t>. **)</a:t>
            </a:r>
          </a:p>
          <a:p>
            <a:endParaRPr lang="en-US" sz="2400" dirty="0"/>
          </a:p>
          <a:p>
            <a:r>
              <a:rPr lang="en-US" sz="2400" dirty="0"/>
              <a:t>(7)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. **)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9334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Perubahan UU 23 Tahun 2014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2 </a:t>
            </a:r>
            <a:r>
              <a:rPr lang="en-US" sz="2400" dirty="0" err="1"/>
              <a:t>Tahun</a:t>
            </a:r>
            <a:r>
              <a:rPr lang="en-US" sz="2400" dirty="0"/>
              <a:t> 2014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23 </a:t>
            </a:r>
            <a:r>
              <a:rPr lang="en-US" sz="2400" dirty="0" err="1"/>
              <a:t>Tahun</a:t>
            </a:r>
            <a:r>
              <a:rPr lang="en-US" sz="2400" dirty="0"/>
              <a:t> 2014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Daerah.</a:t>
            </a:r>
          </a:p>
          <a:p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9 </a:t>
            </a:r>
            <a:r>
              <a:rPr lang="en-US" sz="2400" dirty="0" err="1"/>
              <a:t>Tahun</a:t>
            </a:r>
            <a:r>
              <a:rPr lang="en-US" sz="2400" dirty="0"/>
              <a:t> 2015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23 </a:t>
            </a:r>
            <a:r>
              <a:rPr lang="en-US" sz="2400" dirty="0" err="1"/>
              <a:t>Tahun</a:t>
            </a:r>
            <a:r>
              <a:rPr lang="en-US" sz="2400" dirty="0"/>
              <a:t> 2014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Daerah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7710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/>
              <a:t>UU 23 </a:t>
            </a:r>
            <a:r>
              <a:rPr lang="en-US" sz="2400" dirty="0" err="1"/>
              <a:t>Tahun</a:t>
            </a:r>
            <a:r>
              <a:rPr lang="en-US" sz="2400" dirty="0"/>
              <a:t> 2014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Pemda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revisi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Undang</a:t>
            </a:r>
            <a:r>
              <a:rPr lang="en-US" sz="2400" dirty="0"/>
              <a:t>-UUU 32 </a:t>
            </a:r>
            <a:r>
              <a:rPr lang="en-US" sz="2400" dirty="0" err="1"/>
              <a:t>Tahun</a:t>
            </a:r>
            <a:r>
              <a:rPr lang="en-US" sz="2400" dirty="0"/>
              <a:t> 2004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Pemda</a:t>
            </a:r>
            <a:r>
              <a:rPr lang="en-US" sz="2400" dirty="0"/>
              <a:t> </a:t>
            </a:r>
            <a:r>
              <a:rPr lang="en-US" sz="2400" dirty="0" err="1"/>
              <a:t>mengamanatkan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mempercepat</a:t>
            </a:r>
            <a:r>
              <a:rPr lang="en-US" sz="2400" dirty="0"/>
              <a:t> </a:t>
            </a:r>
            <a:r>
              <a:rPr lang="en-US" sz="2400" dirty="0" err="1"/>
              <a:t>terwujudnya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diarahkan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mempercepat</a:t>
            </a:r>
            <a:r>
              <a:rPr lang="en-US" sz="2400" dirty="0"/>
              <a:t> </a:t>
            </a:r>
            <a:r>
              <a:rPr lang="en-US" sz="2400" dirty="0" err="1"/>
              <a:t>terwujudnya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, </a:t>
            </a:r>
            <a:r>
              <a:rPr lang="en-US" sz="2400" dirty="0" err="1"/>
              <a:t>pemberdayaan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saing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, </a:t>
            </a:r>
            <a:r>
              <a:rPr lang="en-US" sz="2400" dirty="0" err="1"/>
              <a:t>pemerataan</a:t>
            </a:r>
            <a:r>
              <a:rPr lang="en-US" sz="2400" dirty="0"/>
              <a:t>, </a:t>
            </a:r>
            <a:r>
              <a:rPr lang="en-US" sz="2400" dirty="0" err="1"/>
              <a:t>keadilan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kekhasan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NKRI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2944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/>
              <a:t>UU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Perpu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, </a:t>
            </a:r>
            <a:r>
              <a:rPr lang="en-US" sz="2400" dirty="0" err="1"/>
              <a:t>persamaannya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perbedaanya</a:t>
            </a:r>
            <a:r>
              <a:rPr lang="en-US" sz="2400" dirty="0"/>
              <a:t> :</a:t>
            </a:r>
          </a:p>
          <a:p>
            <a:endParaRPr lang="en-US" sz="2400" dirty="0"/>
          </a:p>
          <a:p>
            <a:r>
              <a:rPr lang="en-US" sz="2400" dirty="0"/>
              <a:t>1. </a:t>
            </a:r>
            <a:r>
              <a:rPr lang="en-US" sz="2400" dirty="0" err="1"/>
              <a:t>Pembentukan</a:t>
            </a:r>
            <a:r>
              <a:rPr lang="en-US" sz="2400" dirty="0"/>
              <a:t> UU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kesepakatan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DPR,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Perpu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pembentukannya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(</a:t>
            </a:r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kapasitasnya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).</a:t>
            </a:r>
          </a:p>
          <a:p>
            <a:r>
              <a:rPr lang="en-US" sz="2400" dirty="0"/>
              <a:t>2. UU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dicabut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Perpu</a:t>
            </a:r>
            <a:r>
              <a:rPr lang="en-US" sz="2400" dirty="0"/>
              <a:t> </a:t>
            </a:r>
            <a:r>
              <a:rPr lang="en-US" sz="2400" dirty="0" err="1"/>
              <a:t>sifatnya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sementara</a:t>
            </a:r>
            <a:r>
              <a:rPr lang="en-US" sz="2400" dirty="0"/>
              <a:t> (paling lama 1 </a:t>
            </a:r>
            <a:r>
              <a:rPr lang="en-US" sz="2400" dirty="0" err="1"/>
              <a:t>tahun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dikaji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DPR).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883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Kontrak Belajar dan Landasan SIADPEMDA</a:t>
            </a:r>
            <a:b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</a:br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Pertemuan 1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id-ID" sz="1600" dirty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Sistem Administrasi Pemerintahan Daerah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dirty="0" smtClean="0">
                <a:latin typeface="Berlin Sans FB Demi" pitchFamily="34" charset="0"/>
              </a:rPr>
              <a:t>1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/>
              <a:t>3. UU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yang normal (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apa-apa</a:t>
            </a:r>
            <a:r>
              <a:rPr lang="en-US" sz="2400" dirty="0"/>
              <a:t>),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Perpu</a:t>
            </a:r>
            <a:r>
              <a:rPr lang="en-US" sz="2400" dirty="0"/>
              <a:t>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diasumsikan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kacau</a:t>
            </a:r>
            <a:r>
              <a:rPr lang="en-US" sz="2400" dirty="0"/>
              <a:t>.</a:t>
            </a:r>
          </a:p>
          <a:p>
            <a:r>
              <a:rPr lang="en-US" sz="2400" dirty="0"/>
              <a:t>4. </a:t>
            </a:r>
            <a:r>
              <a:rPr lang="en-US" sz="2400" dirty="0" err="1"/>
              <a:t>Pengawasan</a:t>
            </a:r>
            <a:r>
              <a:rPr lang="en-US" sz="2400" dirty="0"/>
              <a:t> UU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mekanisme</a:t>
            </a:r>
            <a:r>
              <a:rPr lang="en-US" sz="2400" dirty="0"/>
              <a:t> judicial review,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Perpu</a:t>
            </a:r>
            <a:r>
              <a:rPr lang="en-US" sz="2400" dirty="0"/>
              <a:t> </a:t>
            </a:r>
            <a:r>
              <a:rPr lang="en-US" sz="2400" dirty="0" err="1"/>
              <a:t>pengawasannya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mekanisme</a:t>
            </a:r>
            <a:r>
              <a:rPr lang="en-US" sz="2400" dirty="0"/>
              <a:t> political review.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2480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i="1" dirty="0" smtClean="0"/>
              <a:t>l</a:t>
            </a:r>
            <a:r>
              <a:rPr lang="id-ID" sz="2800" i="1" dirty="0" smtClean="0"/>
              <a:t>l</a:t>
            </a:r>
            <a:r>
              <a:rPr lang="en-US" sz="2800" i="1" dirty="0" smtClean="0"/>
              <a:t>mu </a:t>
            </a:r>
            <a:r>
              <a:rPr lang="en-US" sz="2800" i="1" dirty="0" err="1"/>
              <a:t>adalah</a:t>
            </a:r>
            <a:r>
              <a:rPr lang="en-US" sz="2800" i="1" dirty="0"/>
              <a:t> </a:t>
            </a:r>
            <a:r>
              <a:rPr lang="en-US" sz="2800" i="1" dirty="0" err="1"/>
              <a:t>tanaman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maka</a:t>
            </a:r>
            <a:r>
              <a:rPr lang="en-US" sz="2800" i="1" dirty="0"/>
              <a:t> </a:t>
            </a:r>
            <a:r>
              <a:rPr lang="en-US" sz="2800" i="1" dirty="0" err="1"/>
              <a:t>hendaklah</a:t>
            </a:r>
            <a:r>
              <a:rPr lang="en-US" sz="2800" i="1" dirty="0"/>
              <a:t> </a:t>
            </a:r>
            <a:r>
              <a:rPr lang="en-US" sz="2800" i="1" dirty="0" err="1"/>
              <a:t>Anda</a:t>
            </a:r>
            <a:r>
              <a:rPr lang="en-US" sz="2800" i="1" dirty="0"/>
              <a:t> </a:t>
            </a:r>
            <a:r>
              <a:rPr lang="en-US" sz="2800" i="1" dirty="0" err="1"/>
              <a:t>bangga</a:t>
            </a:r>
            <a:r>
              <a:rPr lang="en-US" sz="2800" i="1" dirty="0"/>
              <a:t> </a:t>
            </a:r>
            <a:r>
              <a:rPr lang="en-US" sz="2800" i="1" dirty="0" err="1"/>
              <a:t>dengannya</a:t>
            </a:r>
            <a:r>
              <a:rPr lang="en-US" sz="2800" i="1" dirty="0"/>
              <a:t>. Dan </a:t>
            </a:r>
            <a:r>
              <a:rPr lang="en-US" sz="2800" i="1" dirty="0" err="1"/>
              <a:t>berhati-hatilah</a:t>
            </a:r>
            <a:r>
              <a:rPr lang="en-US" sz="2800" i="1" dirty="0"/>
              <a:t> </a:t>
            </a:r>
            <a:r>
              <a:rPr lang="en-US" sz="2800" i="1" dirty="0" err="1"/>
              <a:t>bila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 </a:t>
            </a:r>
            <a:r>
              <a:rPr lang="en-US" sz="2800" i="1" dirty="0" err="1"/>
              <a:t>terlewatkan</a:t>
            </a:r>
            <a:r>
              <a:rPr lang="en-US" sz="2800" i="1" dirty="0"/>
              <a:t> </a:t>
            </a:r>
            <a:r>
              <a:rPr lang="en-US" sz="2800" i="1" dirty="0" err="1"/>
              <a:t>darimu</a:t>
            </a:r>
            <a:r>
              <a:rPr lang="en-US" sz="2800" i="1" dirty="0"/>
              <a:t>.</a:t>
            </a:r>
          </a:p>
          <a:p>
            <a:pPr marL="0" indent="0" algn="ctr" fontAlgn="base">
              <a:buNone/>
            </a:pPr>
            <a:r>
              <a:rPr lang="en-US" sz="2800" i="1" dirty="0" err="1" smtClean="0"/>
              <a:t>Pengagum</a:t>
            </a:r>
            <a:r>
              <a:rPr lang="en-US" sz="2800" i="1" dirty="0" smtClean="0"/>
              <a:t> </a:t>
            </a:r>
            <a:r>
              <a:rPr lang="en-US" sz="2800" i="1" dirty="0" err="1"/>
              <a:t>ilmu</a:t>
            </a:r>
            <a:r>
              <a:rPr lang="en-US" sz="2800" i="1" dirty="0"/>
              <a:t>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/>
              <a:t>selalu</a:t>
            </a:r>
            <a:r>
              <a:rPr lang="en-US" sz="2800" i="1" dirty="0"/>
              <a:t> </a:t>
            </a:r>
            <a:r>
              <a:rPr lang="en-US" sz="2800" i="1" dirty="0" err="1"/>
              <a:t>berusaha</a:t>
            </a:r>
            <a:r>
              <a:rPr lang="en-US" sz="2800" i="1" dirty="0"/>
              <a:t>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id-ID" sz="2800" i="1" dirty="0" smtClean="0"/>
              <a:t>apapun</a:t>
            </a:r>
            <a:r>
              <a:rPr lang="en-US" sz="2800" i="1" dirty="0" smtClean="0"/>
              <a:t>.</a:t>
            </a:r>
            <a:endParaRPr lang="id-ID" sz="2800" i="1" dirty="0" smtClean="0"/>
          </a:p>
          <a:p>
            <a:pPr marL="0" indent="0" algn="ctr" fontAlgn="base">
              <a:buNone/>
            </a:pPr>
            <a:r>
              <a:rPr lang="id-ID" sz="2800" b="1" i="1" dirty="0" smtClean="0"/>
              <a:t>-K</a:t>
            </a:r>
            <a:r>
              <a:rPr lang="en-US" sz="2800" b="1" i="1" dirty="0" err="1" smtClean="0"/>
              <a:t>itab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Diwan</a:t>
            </a:r>
            <a:r>
              <a:rPr lang="en-US" sz="2800" b="1" i="1" dirty="0"/>
              <a:t> Al-Imam </a:t>
            </a:r>
            <a:r>
              <a:rPr lang="en-US" sz="2800" b="1" i="1" dirty="0" err="1" smtClean="0"/>
              <a:t>Asy-Syafi’i</a:t>
            </a:r>
            <a:r>
              <a:rPr lang="id-ID" sz="2800" b="1" i="1" dirty="0" smtClean="0"/>
              <a:t>-</a:t>
            </a:r>
            <a:endParaRPr lang="en-US" sz="2800" b="1" i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Deskripsi MK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>
                <a:latin typeface="Arial Narrow" pitchFamily="34" charset="0"/>
                <a:ea typeface="SimHei" pitchFamily="49" charset="-122"/>
              </a:rPr>
              <a:t>Deskripsi MK 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id-ID" dirty="0">
                <a:latin typeface="Arial Narrow" pitchFamily="34" charset="0"/>
                <a:ea typeface="SimHei" pitchFamily="49" charset="-122"/>
              </a:rPr>
              <a:t>Mata Kuliah ini mempelajari tentang tata kelola sistem administrasi pemerintahan daerah yang berbasis pada otonomi dan desentralisasi berdasarkan Undang-Undang No.23 Tahun 2014 Tentang Pemerintah Daerah</a:t>
            </a:r>
            <a:r>
              <a:rPr lang="id-ID" dirty="0" smtClean="0">
                <a:latin typeface="Arial Narrow" pitchFamily="34" charset="0"/>
                <a:ea typeface="SimHei" pitchFamily="49" charset="-122"/>
              </a:rPr>
              <a:t>.</a:t>
            </a:r>
          </a:p>
          <a:p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Capaian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 smtClean="0">
                <a:latin typeface="Arial Narrow" pitchFamily="34" charset="0"/>
                <a:ea typeface="SimHei" pitchFamily="49" charset="-122"/>
              </a:rPr>
              <a:t>Capaian Pembelajaran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pPr lvl="0"/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proses </a:t>
            </a:r>
            <a:r>
              <a:rPr lang="en-US" dirty="0" err="1">
                <a:latin typeface="Arial Narrow" panose="020B0606020202030204" pitchFamily="34" charset="0"/>
              </a:rPr>
              <a:t>penyelenggaraan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desentralisasi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dekonsentrasi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pemilihan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kepala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, DPRD,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perangkat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lainnya</a:t>
            </a:r>
            <a:r>
              <a:rPr lang="en-US" dirty="0">
                <a:latin typeface="Arial Narrow" panose="020B0606020202030204" pitchFamily="34" charset="0"/>
              </a:rPr>
              <a:t>;</a:t>
            </a:r>
          </a:p>
          <a:p>
            <a:pPr lvl="0"/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pembagian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urusan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pusat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pembagian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urusan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;</a:t>
            </a:r>
          </a:p>
          <a:p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pendapatan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asli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, APBD, </a:t>
            </a:r>
            <a:r>
              <a:rPr lang="en-US" dirty="0" err="1">
                <a:latin typeface="Arial Narrow" panose="020B0606020202030204" pitchFamily="34" charset="0"/>
              </a:rPr>
              <a:t>dana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alokasi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umum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dana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alokasi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khusus</a:t>
            </a:r>
            <a:r>
              <a:rPr lang="en-US" dirty="0">
                <a:latin typeface="Arial Narrow" panose="020B0606020202030204" pitchFamily="34" charset="0"/>
              </a:rPr>
              <a:t>;</a:t>
            </a:r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5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812" y="335282"/>
            <a:ext cx="4255588" cy="604518"/>
          </a:xfrm>
        </p:spPr>
        <p:txBody>
          <a:bodyPr/>
          <a:lstStyle/>
          <a:p>
            <a:r>
              <a:rPr lang="en-US" sz="4000" b="1" dirty="0" err="1" smtClean="0"/>
              <a:t>Bahan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Kajian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r>
              <a:rPr lang="id-ID" sz="2800" dirty="0" smtClean="0"/>
              <a:t>Kontrak Belajar</a:t>
            </a:r>
          </a:p>
          <a:p>
            <a:r>
              <a:rPr lang="id-ID" sz="2800" dirty="0" smtClean="0"/>
              <a:t>Timeline</a:t>
            </a:r>
          </a:p>
          <a:p>
            <a:r>
              <a:rPr lang="id-ID" sz="2800" dirty="0" smtClean="0"/>
              <a:t>Indikator </a:t>
            </a:r>
            <a:r>
              <a:rPr lang="id-ID" sz="2800" dirty="0"/>
              <a:t>Penilaian </a:t>
            </a:r>
            <a:r>
              <a:rPr lang="id-ID" sz="2800" dirty="0" smtClean="0"/>
              <a:t>Tugas</a:t>
            </a:r>
          </a:p>
          <a:p>
            <a:r>
              <a:rPr lang="id-ID" sz="2800" dirty="0" smtClean="0"/>
              <a:t>Landasan Hukum</a:t>
            </a:r>
          </a:p>
          <a:p>
            <a:r>
              <a:rPr lang="id-ID" sz="2800" dirty="0" smtClean="0"/>
              <a:t>Latar Belakang</a:t>
            </a:r>
          </a:p>
          <a:p>
            <a:r>
              <a:rPr lang="id-ID" sz="2800" dirty="0" smtClean="0"/>
              <a:t>Pokok Bahasan SIADPEMDA</a:t>
            </a:r>
            <a:endParaRPr lang="id-ID" sz="2800" dirty="0"/>
          </a:p>
          <a:p>
            <a:endParaRPr lang="id-ID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75" y="1111989"/>
            <a:ext cx="4782255" cy="5559371"/>
          </a:xfrm>
        </p:spPr>
      </p:pic>
    </p:spTree>
    <p:extLst>
      <p:ext uri="{BB962C8B-B14F-4D97-AF65-F5344CB8AC3E}">
        <p14:creationId xmlns:p14="http://schemas.microsoft.com/office/powerpoint/2010/main" val="354284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393" y="335282"/>
            <a:ext cx="6990008" cy="604518"/>
          </a:xfrm>
        </p:spPr>
        <p:txBody>
          <a:bodyPr/>
          <a:lstStyle/>
          <a:p>
            <a:r>
              <a:rPr lang="id-ID" sz="4000" b="1" dirty="0" smtClean="0"/>
              <a:t>Relevansi Islam Pemerintahan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i="1" dirty="0"/>
              <a:t>Al-</a:t>
            </a:r>
            <a:r>
              <a:rPr lang="en-US" sz="2800" i="1" dirty="0" err="1"/>
              <a:t>qur’an</a:t>
            </a:r>
            <a:r>
              <a:rPr lang="en-US" sz="2800" i="1" dirty="0"/>
              <a:t> </a:t>
            </a:r>
            <a:r>
              <a:rPr lang="en-US" sz="2800" i="1" dirty="0" err="1"/>
              <a:t>surat</a:t>
            </a:r>
            <a:r>
              <a:rPr lang="en-US" sz="2800" i="1" dirty="0"/>
              <a:t> An-</a:t>
            </a:r>
            <a:r>
              <a:rPr lang="en-US" sz="2800" i="1" dirty="0" err="1"/>
              <a:t>nur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55</a:t>
            </a:r>
          </a:p>
          <a:p>
            <a:pPr algn="ctr"/>
            <a:endParaRPr lang="en-US" sz="2800" i="1" dirty="0"/>
          </a:p>
          <a:p>
            <a:pPr algn="ctr"/>
            <a:r>
              <a:rPr lang="ar-AE" sz="2800" i="1" dirty="0"/>
              <a:t>وعد الله الّذين امنوا منكم وعملوا الصّلحت ليستخلفنهم في الأرض كما استخلف </a:t>
            </a:r>
            <a:r>
              <a:rPr lang="ar-AE" sz="2800" i="1" dirty="0" smtClean="0"/>
              <a:t>الذين </a:t>
            </a:r>
            <a:r>
              <a:rPr lang="ar-AE" sz="2800" i="1" dirty="0"/>
              <a:t>من قبلهم…</a:t>
            </a:r>
          </a:p>
          <a:p>
            <a:pPr marL="0" indent="0" algn="ctr">
              <a:buNone/>
            </a:pPr>
            <a:endParaRPr lang="ar-AE" sz="2800" i="1" dirty="0"/>
          </a:p>
          <a:p>
            <a:pPr marL="0" indent="0" algn="ctr">
              <a:buNone/>
            </a:pPr>
            <a:r>
              <a:rPr lang="ar-AE" sz="2800" i="1" dirty="0"/>
              <a:t>“</a:t>
            </a:r>
            <a:r>
              <a:rPr lang="en-US" sz="2800" i="1" dirty="0"/>
              <a:t>Allah </a:t>
            </a:r>
            <a:r>
              <a:rPr lang="en-US" sz="2800" i="1" dirty="0" err="1"/>
              <a:t>telah</a:t>
            </a:r>
            <a:r>
              <a:rPr lang="en-US" sz="2800" i="1" dirty="0"/>
              <a:t> </a:t>
            </a:r>
            <a:r>
              <a:rPr lang="en-US" sz="2800" i="1" dirty="0" err="1"/>
              <a:t>berjanji</a:t>
            </a:r>
            <a:r>
              <a:rPr lang="en-US" sz="2800" i="1" dirty="0"/>
              <a:t> </a:t>
            </a:r>
            <a:r>
              <a:rPr lang="en-US" sz="2800" i="1" dirty="0" err="1"/>
              <a:t>pada</a:t>
            </a:r>
            <a:r>
              <a:rPr lang="en-US" sz="2800" i="1" dirty="0"/>
              <a:t> orang-orang yang </a:t>
            </a:r>
            <a:r>
              <a:rPr lang="en-US" sz="2800" i="1" dirty="0" err="1"/>
              <a:t>beriman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beramal</a:t>
            </a:r>
            <a:r>
              <a:rPr lang="en-US" sz="2800" i="1" dirty="0"/>
              <a:t> </a:t>
            </a:r>
            <a:r>
              <a:rPr lang="en-US" sz="2800" i="1" dirty="0" err="1"/>
              <a:t>saleh</a:t>
            </a:r>
            <a:r>
              <a:rPr lang="en-US" sz="2800" i="1" dirty="0"/>
              <a:t>, </a:t>
            </a:r>
            <a:r>
              <a:rPr lang="en-US" sz="2800" i="1" dirty="0" err="1"/>
              <a:t>bahwa</a:t>
            </a:r>
            <a:r>
              <a:rPr lang="en-US" sz="2800" i="1" dirty="0"/>
              <a:t> </a:t>
            </a:r>
            <a:r>
              <a:rPr lang="en-US" sz="2800" i="1" dirty="0" err="1"/>
              <a:t>ia</a:t>
            </a:r>
            <a:r>
              <a:rPr lang="en-US" sz="2800" i="1" dirty="0"/>
              <a:t> </a:t>
            </a:r>
            <a:r>
              <a:rPr lang="en-US" sz="2800" i="1" dirty="0" err="1"/>
              <a:t>sungguh-sungguh</a:t>
            </a:r>
            <a:r>
              <a:rPr lang="en-US" sz="2800" i="1" dirty="0"/>
              <a:t>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/>
              <a:t>menjadikan</a:t>
            </a:r>
            <a:r>
              <a:rPr lang="en-US" sz="2800" i="1" dirty="0"/>
              <a:t> </a:t>
            </a:r>
            <a:r>
              <a:rPr lang="en-US" sz="2800" i="1" dirty="0" err="1"/>
              <a:t>mereka</a:t>
            </a:r>
            <a:r>
              <a:rPr lang="en-US" sz="2800" i="1" dirty="0"/>
              <a:t> </a:t>
            </a:r>
            <a:r>
              <a:rPr lang="en-US" sz="2800" i="1" dirty="0" err="1"/>
              <a:t>berkuasa</a:t>
            </a:r>
            <a:r>
              <a:rPr lang="en-US" sz="2800" i="1" dirty="0"/>
              <a:t> </a:t>
            </a:r>
            <a:r>
              <a:rPr lang="en-US" sz="2800" i="1" dirty="0" err="1"/>
              <a:t>dimuka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, </a:t>
            </a:r>
            <a:r>
              <a:rPr lang="en-US" sz="2800" i="1" dirty="0" err="1"/>
              <a:t>sebagaimana</a:t>
            </a:r>
            <a:r>
              <a:rPr lang="en-US" sz="2800" i="1" dirty="0"/>
              <a:t> </a:t>
            </a:r>
            <a:r>
              <a:rPr lang="en-US" sz="2800" i="1" dirty="0" err="1"/>
              <a:t>ia</a:t>
            </a:r>
            <a:r>
              <a:rPr lang="en-US" sz="2800" i="1" dirty="0"/>
              <a:t> </a:t>
            </a:r>
            <a:r>
              <a:rPr lang="en-US" sz="2800" i="1" dirty="0" err="1"/>
              <a:t>telah</a:t>
            </a:r>
            <a:r>
              <a:rPr lang="en-US" sz="2800" i="1" dirty="0"/>
              <a:t> </a:t>
            </a:r>
            <a:r>
              <a:rPr lang="en-US" sz="2800" i="1" dirty="0" err="1"/>
              <a:t>menjadikan</a:t>
            </a:r>
            <a:r>
              <a:rPr lang="en-US" sz="2800" i="1" dirty="0"/>
              <a:t> orang-orang </a:t>
            </a:r>
            <a:r>
              <a:rPr lang="en-US" sz="2800" i="1" dirty="0" err="1"/>
              <a:t>sebelum</a:t>
            </a:r>
            <a:r>
              <a:rPr lang="en-US" sz="2800" i="1" dirty="0"/>
              <a:t> </a:t>
            </a:r>
            <a:r>
              <a:rPr lang="en-US" sz="2800" i="1" dirty="0" err="1"/>
              <a:t>mereka</a:t>
            </a:r>
            <a:r>
              <a:rPr lang="en-US" sz="2800" i="1" dirty="0"/>
              <a:t> </a:t>
            </a:r>
            <a:r>
              <a:rPr lang="en-US" sz="2800" i="1" dirty="0" err="1"/>
              <a:t>berkuasa</a:t>
            </a:r>
            <a:r>
              <a:rPr lang="en-US" sz="2800" i="1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52387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Pengantar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/>
              <a:t>UUD RI </a:t>
            </a:r>
            <a:r>
              <a:rPr lang="en-US" sz="2400" dirty="0" err="1"/>
              <a:t>Tahun</a:t>
            </a:r>
            <a:r>
              <a:rPr lang="en-US" sz="2400" dirty="0"/>
              <a:t> 1945 </a:t>
            </a:r>
            <a:r>
              <a:rPr lang="en-US" sz="2400" dirty="0" err="1"/>
              <a:t>menyebutkan</a:t>
            </a:r>
            <a:r>
              <a:rPr lang="en-US" sz="2400" dirty="0"/>
              <a:t>,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pemda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DPRD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pembantuan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</a:t>
            </a:r>
            <a:r>
              <a:rPr lang="en-US" sz="2400" dirty="0" err="1"/>
              <a:t>seluas-luasnya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Flashback Orde Baru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, </a:t>
            </a:r>
            <a:r>
              <a:rPr lang="en-US" sz="2400" dirty="0" err="1"/>
              <a:t>pokok-pokoknya</a:t>
            </a:r>
            <a:r>
              <a:rPr lang="en-US" sz="2400" dirty="0"/>
              <a:t> </a:t>
            </a:r>
            <a:r>
              <a:rPr lang="en-US" sz="2400" dirty="0" err="1"/>
              <a:t>diantaranya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r>
              <a:rPr lang="en-US" sz="2400" dirty="0" err="1"/>
              <a:t>Musuh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Partai</a:t>
            </a:r>
            <a:r>
              <a:rPr lang="en-US" sz="2400" dirty="0"/>
              <a:t> </a:t>
            </a:r>
            <a:r>
              <a:rPr lang="en-US" sz="2400" dirty="0" err="1"/>
              <a:t>Komunis</a:t>
            </a:r>
            <a:r>
              <a:rPr lang="en-US" sz="2400" dirty="0"/>
              <a:t> Indonesia, </a:t>
            </a:r>
            <a:r>
              <a:rPr lang="en-US" sz="2400" dirty="0" err="1"/>
              <a:t>beserta</a:t>
            </a:r>
            <a:r>
              <a:rPr lang="en-US" sz="2400" dirty="0"/>
              <a:t> </a:t>
            </a:r>
            <a:r>
              <a:rPr lang="en-US" sz="2400" dirty="0" err="1"/>
              <a:t>pengikut-pengikutnya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antek-anteknya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Orde</a:t>
            </a:r>
            <a:r>
              <a:rPr lang="en-US" sz="2400" dirty="0"/>
              <a:t> Lama.</a:t>
            </a:r>
          </a:p>
          <a:p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mental.</a:t>
            </a:r>
          </a:p>
          <a:p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kulturil</a:t>
            </a:r>
            <a:r>
              <a:rPr lang="en-US" sz="2400" dirty="0"/>
              <a:t> yang </a:t>
            </a:r>
            <a:r>
              <a:rPr lang="en-US" sz="2400" dirty="0" err="1"/>
              <a:t>dijiwai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moral </a:t>
            </a:r>
            <a:r>
              <a:rPr lang="en-US" sz="2400" dirty="0" err="1"/>
              <a:t>Pancasila</a:t>
            </a:r>
            <a:r>
              <a:rPr lang="en-US" sz="2400" dirty="0"/>
              <a:t>, </a:t>
            </a:r>
            <a:r>
              <a:rPr lang="en-US" sz="2400" dirty="0" err="1"/>
              <a:t>khususnya</a:t>
            </a:r>
            <a:r>
              <a:rPr lang="en-US" sz="2400" dirty="0"/>
              <a:t> </a:t>
            </a:r>
            <a:r>
              <a:rPr lang="en-US" sz="2400" dirty="0" err="1"/>
              <a:t>Sila</a:t>
            </a:r>
            <a:r>
              <a:rPr lang="en-US" sz="2400" dirty="0"/>
              <a:t> </a:t>
            </a:r>
            <a:r>
              <a:rPr lang="en-US" sz="2400" dirty="0" err="1"/>
              <a:t>Ketuhanan</a:t>
            </a:r>
            <a:r>
              <a:rPr lang="en-US" sz="2400" dirty="0"/>
              <a:t> Yang </a:t>
            </a:r>
            <a:r>
              <a:rPr lang="en-US" sz="2400" dirty="0" err="1"/>
              <a:t>Maha</a:t>
            </a:r>
            <a:r>
              <a:rPr lang="en-US" sz="2400" dirty="0"/>
              <a:t> </a:t>
            </a:r>
            <a:r>
              <a:rPr lang="en-US" sz="2400" dirty="0" err="1"/>
              <a:t>Esa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243517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2870</TotalTime>
  <Words>1075</Words>
  <Application>Microsoft Office PowerPoint</Application>
  <PresentationFormat>Widescreen</PresentationFormat>
  <Paragraphs>86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38" baseType="lpstr">
      <vt:lpstr>Arial Unicode MS</vt:lpstr>
      <vt:lpstr>SimHei</vt:lpstr>
      <vt:lpstr>SimSun</vt:lpstr>
      <vt:lpstr>Arial</vt:lpstr>
      <vt:lpstr>Arial Narrow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Kontrak Belajar dan Landasan SIADPEMDA Pertemuan 1</vt:lpstr>
      <vt:lpstr>Deskripsi MK</vt:lpstr>
      <vt:lpstr>Capaian Pembelajaran</vt:lpstr>
      <vt:lpstr>Bahan Kajian</vt:lpstr>
      <vt:lpstr>PowerPoint Presentation</vt:lpstr>
      <vt:lpstr>Relevansi Islam Pemerintahan</vt:lpstr>
      <vt:lpstr>Pengantar</vt:lpstr>
      <vt:lpstr>Flashback Orde Baru</vt:lpstr>
      <vt:lpstr>PowerPoint Presentation</vt:lpstr>
      <vt:lpstr>PowerPoint Presentation</vt:lpstr>
      <vt:lpstr>PowerPoint Presentation</vt:lpstr>
      <vt:lpstr>PowerPoint Presentation</vt:lpstr>
      <vt:lpstr>Dasar UU 23 Tahun 2014</vt:lpstr>
      <vt:lpstr>Pasal 18 Ayat 1-7</vt:lpstr>
      <vt:lpstr>PowerPoint Presentation</vt:lpstr>
      <vt:lpstr>Perubahan UU 23 Tahun 2014</vt:lpstr>
      <vt:lpstr>PowerPoint Presentation</vt:lpstr>
      <vt:lpstr>PowerPoint Presentation</vt:lpstr>
      <vt:lpstr>PowerPoint Presentation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155</cp:revision>
  <dcterms:created xsi:type="dcterms:W3CDTF">2017-11-21T07:01:38Z</dcterms:created>
  <dcterms:modified xsi:type="dcterms:W3CDTF">2021-02-22T03:51:48Z</dcterms:modified>
</cp:coreProperties>
</file>