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59" r:id="rId6"/>
    <p:sldId id="260" r:id="rId7"/>
    <p:sldId id="264" r:id="rId8"/>
    <p:sldId id="261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6/17/2021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6/17/2021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6/17/2021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6/17/2021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6/17/2021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6/17/2021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bstract imag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1296" y="2405270"/>
            <a:ext cx="4512365" cy="1418704"/>
          </a:xfrm>
        </p:spPr>
        <p:txBody>
          <a:bodyPr>
            <a:normAutofit fontScale="90000"/>
          </a:bodyPr>
          <a:lstStyle/>
          <a:p>
            <a:r>
              <a:rPr lang="en-US" sz="2800" dirty="0" err="1">
                <a:solidFill>
                  <a:schemeClr val="tx1"/>
                </a:solidFill>
                <a:latin typeface="Algerian" panose="04020705040A02060702" pitchFamily="82" charset="0"/>
              </a:rPr>
              <a:t>Pengendalian</a:t>
            </a:r>
            <a:r>
              <a:rPr lang="en-US" sz="2800" dirty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lgerian" panose="04020705040A02060702" pitchFamily="82" charset="0"/>
              </a:rPr>
              <a:t>Manajemen</a:t>
            </a:r>
            <a:r>
              <a:rPr lang="en-US" sz="2800" dirty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lgerian" panose="04020705040A02060702" pitchFamily="82" charset="0"/>
              </a:rPr>
              <a:t>Sektor</a:t>
            </a:r>
            <a:r>
              <a:rPr lang="en-US" sz="2800" dirty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lgerian" panose="04020705040A02060702" pitchFamily="82" charset="0"/>
              </a:rPr>
              <a:t>Publik</a:t>
            </a:r>
            <a:r>
              <a:rPr lang="en-US" sz="2800" dirty="0">
                <a:solidFill>
                  <a:schemeClr val="tx1"/>
                </a:solidFill>
                <a:latin typeface="Algerian" panose="04020705040A02060702" pitchFamily="82" charset="0"/>
              </a:rPr>
              <a:t> dan Non </a:t>
            </a:r>
            <a:r>
              <a:rPr lang="en-US" sz="2800" dirty="0" err="1">
                <a:solidFill>
                  <a:schemeClr val="tx1"/>
                </a:solidFill>
                <a:latin typeface="Algerian" panose="04020705040A02060702" pitchFamily="82" charset="0"/>
              </a:rPr>
              <a:t>Publik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Dr. Suci Iriani Sinuraya,MSi, MM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C8ADC-4938-4B8B-9178-4F4FED97F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78093"/>
          </a:xfrm>
        </p:spPr>
        <p:txBody>
          <a:bodyPr/>
          <a:lstStyle/>
          <a:p>
            <a:pPr algn="ctr"/>
            <a:r>
              <a:rPr lang="en-US" dirty="0"/>
              <a:t>Lt </a:t>
            </a:r>
            <a:r>
              <a:rPr lang="en-US" dirty="0" err="1"/>
              <a:t>belakang</a:t>
            </a:r>
            <a:r>
              <a:rPr lang="en-US" dirty="0"/>
              <a:t> &amp; </a:t>
            </a:r>
            <a:r>
              <a:rPr lang="en-US" dirty="0" err="1"/>
              <a:t>Definisi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7FBED-56B9-419C-BD78-3D63C0EFF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69774"/>
            <a:ext cx="10058400" cy="4282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000" dirty="0" err="1"/>
              <a:t>Sistem</a:t>
            </a:r>
            <a:r>
              <a:rPr lang="en-ID" sz="2000" dirty="0"/>
              <a:t> </a:t>
            </a:r>
            <a:r>
              <a:rPr lang="en-ID" sz="2000" dirty="0" err="1"/>
              <a:t>Pengendalian</a:t>
            </a:r>
            <a:r>
              <a:rPr lang="en-ID" sz="2000" dirty="0"/>
              <a:t> </a:t>
            </a:r>
            <a:r>
              <a:rPr lang="en-ID" sz="2000" dirty="0" err="1"/>
              <a:t>Manajemen</a:t>
            </a:r>
            <a:r>
              <a:rPr lang="en-ID" sz="2000" dirty="0"/>
              <a:t> </a:t>
            </a:r>
            <a:r>
              <a:rPr lang="en-ID" sz="2000" dirty="0" err="1"/>
              <a:t>Sektor</a:t>
            </a:r>
            <a:r>
              <a:rPr lang="en-ID" sz="2000" dirty="0"/>
              <a:t> </a:t>
            </a:r>
            <a:r>
              <a:rPr lang="en-ID" sz="2000" dirty="0" err="1"/>
              <a:t>Publik</a:t>
            </a:r>
            <a:r>
              <a:rPr lang="en-ID" sz="2000" dirty="0"/>
              <a:t>  </a:t>
            </a:r>
            <a:r>
              <a:rPr lang="en-ID" sz="2000" dirty="0" err="1"/>
              <a:t>maupun</a:t>
            </a:r>
            <a:r>
              <a:rPr lang="en-ID" sz="2000" dirty="0"/>
              <a:t> </a:t>
            </a:r>
            <a:r>
              <a:rPr lang="en-ID" sz="2000" dirty="0" err="1"/>
              <a:t>Swasta</a:t>
            </a:r>
            <a:r>
              <a:rPr lang="en-ID" sz="2000" dirty="0"/>
              <a:t>:</a:t>
            </a:r>
          </a:p>
          <a:p>
            <a:r>
              <a:rPr lang="en-ID" sz="2000" dirty="0" err="1"/>
              <a:t>dibutuhkan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menghasilkan</a:t>
            </a:r>
            <a:r>
              <a:rPr lang="en-ID" sz="2000" dirty="0"/>
              <a:t> </a:t>
            </a:r>
            <a:r>
              <a:rPr lang="en-ID" sz="2000" dirty="0" err="1"/>
              <a:t>informasi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bahan</a:t>
            </a:r>
            <a:r>
              <a:rPr lang="en-ID" sz="2000" dirty="0"/>
              <a:t> </a:t>
            </a:r>
            <a:r>
              <a:rPr lang="en-ID" sz="2000" dirty="0" err="1"/>
              <a:t>pertimbangan</a:t>
            </a:r>
            <a:r>
              <a:rPr lang="en-ID" sz="2000" dirty="0"/>
              <a:t> </a:t>
            </a:r>
            <a:r>
              <a:rPr lang="en-ID" sz="2000" dirty="0" err="1"/>
              <a:t>pengambilan</a:t>
            </a:r>
            <a:r>
              <a:rPr lang="en-ID" sz="2000" dirty="0"/>
              <a:t> </a:t>
            </a:r>
            <a:r>
              <a:rPr lang="en-ID" sz="2000" dirty="0" err="1"/>
              <a:t>keputusan</a:t>
            </a:r>
            <a:r>
              <a:rPr lang="en-ID" sz="2000" dirty="0"/>
              <a:t> </a:t>
            </a:r>
          </a:p>
          <a:p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alat</a:t>
            </a:r>
            <a:r>
              <a:rPr lang="en-ID" sz="2000" dirty="0"/>
              <a:t> </a:t>
            </a:r>
            <a:r>
              <a:rPr lang="en-ID" sz="2000" dirty="0" err="1"/>
              <a:t>pertanggungjawaban</a:t>
            </a:r>
            <a:endParaRPr lang="en-ID" sz="2000" dirty="0"/>
          </a:p>
          <a:p>
            <a:pPr marL="0" indent="0">
              <a:buNone/>
            </a:pPr>
            <a:r>
              <a:rPr lang="en-ID" sz="2000" dirty="0" err="1"/>
              <a:t>Pengertian</a:t>
            </a:r>
            <a:r>
              <a:rPr lang="en-ID" sz="2000" dirty="0"/>
              <a:t> </a:t>
            </a:r>
            <a:r>
              <a:rPr lang="en-ID" sz="2000" dirty="0" err="1"/>
              <a:t>Sektor</a:t>
            </a:r>
            <a:r>
              <a:rPr lang="en-ID" sz="2000" dirty="0"/>
              <a:t> </a:t>
            </a:r>
            <a:r>
              <a:rPr lang="en-ID" sz="2000" dirty="0" err="1"/>
              <a:t>Publik</a:t>
            </a:r>
            <a:endParaRPr lang="en-ID" sz="2000" dirty="0"/>
          </a:p>
          <a:p>
            <a:pPr marL="0" indent="0" algn="just">
              <a:buNone/>
            </a:pPr>
            <a:r>
              <a:rPr lang="en-ID" sz="2000" dirty="0" err="1"/>
              <a:t>Sektor</a:t>
            </a:r>
            <a:r>
              <a:rPr lang="en-ID" sz="2000" dirty="0"/>
              <a:t> </a:t>
            </a:r>
            <a:r>
              <a:rPr lang="en-ID" sz="2000" dirty="0" err="1"/>
              <a:t>publik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suatu</a:t>
            </a:r>
            <a:r>
              <a:rPr lang="en-ID" sz="2000" dirty="0"/>
              <a:t> </a:t>
            </a:r>
            <a:r>
              <a:rPr lang="en-ID" sz="2000" dirty="0" err="1"/>
              <a:t>entitas</a:t>
            </a:r>
            <a:r>
              <a:rPr lang="en-ID" sz="2000" dirty="0"/>
              <a:t> yang </a:t>
            </a:r>
            <a:r>
              <a:rPr lang="en-ID" sz="2000" dirty="0" err="1"/>
              <a:t>aktivitasnya</a:t>
            </a:r>
            <a:r>
              <a:rPr lang="en-ID" sz="2000" dirty="0"/>
              <a:t> </a:t>
            </a:r>
            <a:r>
              <a:rPr lang="en-ID" sz="2000" dirty="0" err="1"/>
              <a:t>berhubungan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usaha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menghasilkan</a:t>
            </a:r>
            <a:r>
              <a:rPr lang="en-ID" sz="2000" dirty="0"/>
              <a:t> </a:t>
            </a:r>
            <a:r>
              <a:rPr lang="en-ID" sz="2000" dirty="0" err="1"/>
              <a:t>barang</a:t>
            </a:r>
            <a:r>
              <a:rPr lang="en-ID" sz="2000" dirty="0"/>
              <a:t> dan </a:t>
            </a:r>
            <a:r>
              <a:rPr lang="en-ID" sz="2000" dirty="0" err="1"/>
              <a:t>pelayanan</a:t>
            </a:r>
            <a:r>
              <a:rPr lang="en-ID" sz="2000" dirty="0"/>
              <a:t> </a:t>
            </a:r>
            <a:r>
              <a:rPr lang="en-ID" sz="2000" dirty="0" err="1"/>
              <a:t>publik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rangka</a:t>
            </a:r>
            <a:r>
              <a:rPr lang="en-ID" sz="2000" dirty="0"/>
              <a:t> </a:t>
            </a:r>
            <a:r>
              <a:rPr lang="en-ID" sz="2000" dirty="0" err="1"/>
              <a:t>memenuhi</a:t>
            </a:r>
            <a:r>
              <a:rPr lang="en-ID" sz="2000" dirty="0"/>
              <a:t> </a:t>
            </a:r>
            <a:r>
              <a:rPr lang="en-ID" sz="2000" dirty="0" err="1"/>
              <a:t>kebutuhan</a:t>
            </a:r>
            <a:r>
              <a:rPr lang="en-ID" sz="2000" dirty="0"/>
              <a:t> dan </a:t>
            </a:r>
            <a:r>
              <a:rPr lang="en-ID" sz="2000" dirty="0" err="1"/>
              <a:t>hak</a:t>
            </a:r>
            <a:r>
              <a:rPr lang="en-ID" sz="2000" dirty="0"/>
              <a:t> </a:t>
            </a:r>
            <a:r>
              <a:rPr lang="en-ID" sz="2000" dirty="0" err="1"/>
              <a:t>publik</a:t>
            </a:r>
            <a:r>
              <a:rPr lang="en-ID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2996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80E29-74DE-43A1-889D-8DF659736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10058400" cy="785191"/>
          </a:xfrm>
        </p:spPr>
        <p:txBody>
          <a:bodyPr>
            <a:normAutofit fontScale="90000"/>
          </a:bodyPr>
          <a:lstStyle/>
          <a:p>
            <a:pPr algn="ctr"/>
            <a:r>
              <a:rPr lang="en-ID" sz="3200" dirty="0" err="1"/>
              <a:t>Perbandingan</a:t>
            </a:r>
            <a:r>
              <a:rPr lang="en-ID" sz="3200" dirty="0"/>
              <a:t> </a:t>
            </a:r>
            <a:r>
              <a:rPr lang="en-ID" sz="3200" dirty="0" err="1"/>
              <a:t>Manajemen</a:t>
            </a:r>
            <a:r>
              <a:rPr lang="en-ID" sz="3200" dirty="0"/>
              <a:t> </a:t>
            </a:r>
            <a:r>
              <a:rPr lang="en-ID" sz="3200" dirty="0" err="1"/>
              <a:t>Pelayanan</a:t>
            </a:r>
            <a:r>
              <a:rPr lang="en-ID" sz="3200" dirty="0"/>
              <a:t> </a:t>
            </a:r>
            <a:r>
              <a:rPr lang="en-ID" sz="3200" dirty="0" err="1"/>
              <a:t>Sektor</a:t>
            </a:r>
            <a:r>
              <a:rPr lang="en-ID" sz="3200" dirty="0"/>
              <a:t> </a:t>
            </a:r>
            <a:r>
              <a:rPr lang="en-ID" sz="3200" dirty="0" err="1"/>
              <a:t>Publik</a:t>
            </a:r>
            <a:r>
              <a:rPr lang="en-ID" sz="3200" dirty="0"/>
              <a:t> dan </a:t>
            </a:r>
            <a:r>
              <a:rPr lang="en-ID" sz="3200" dirty="0" err="1"/>
              <a:t>Sektor</a:t>
            </a:r>
            <a:r>
              <a:rPr lang="en-ID" sz="3200" dirty="0"/>
              <a:t> </a:t>
            </a:r>
            <a:r>
              <a:rPr lang="en-ID" sz="3200" dirty="0" err="1"/>
              <a:t>Swasta</a:t>
            </a:r>
            <a:r>
              <a:rPr lang="en-ID" sz="32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9496B-69BF-4441-9BC5-196579CD0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57" y="1630017"/>
            <a:ext cx="10793895" cy="488011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D" sz="2400" dirty="0"/>
              <a:t> </a:t>
            </a:r>
            <a:r>
              <a:rPr lang="en-ID" sz="2400" b="1" dirty="0" err="1"/>
              <a:t>Pertama</a:t>
            </a:r>
            <a:r>
              <a:rPr lang="en-ID" sz="2400" dirty="0"/>
              <a:t>, </a:t>
            </a:r>
            <a:r>
              <a:rPr lang="en-ID" sz="2400" dirty="0" err="1"/>
              <a:t>sektor</a:t>
            </a:r>
            <a:r>
              <a:rPr lang="en-ID" sz="2400" dirty="0"/>
              <a:t> </a:t>
            </a:r>
            <a:r>
              <a:rPr lang="en-ID" sz="2400" dirty="0" err="1"/>
              <a:t>swasta</a:t>
            </a:r>
            <a:r>
              <a:rPr lang="en-ID" sz="2400" dirty="0"/>
              <a:t> </a:t>
            </a:r>
            <a:r>
              <a:rPr lang="en-ID" sz="2400" dirty="0" err="1"/>
              <a:t>mendasarkan</a:t>
            </a:r>
            <a:r>
              <a:rPr lang="en-ID" sz="2400" dirty="0"/>
              <a:t> pd </a:t>
            </a:r>
            <a:r>
              <a:rPr lang="en-ID" sz="2400" dirty="0" err="1"/>
              <a:t>pilihan</a:t>
            </a:r>
            <a:r>
              <a:rPr lang="en-ID" sz="2400" dirty="0"/>
              <a:t>  </a:t>
            </a:r>
            <a:r>
              <a:rPr lang="en-ID" sz="2400" dirty="0" err="1"/>
              <a:t>individu</a:t>
            </a:r>
            <a:r>
              <a:rPr lang="en-ID" sz="2400" dirty="0"/>
              <a:t> (individual choice)  </a:t>
            </a:r>
            <a:r>
              <a:rPr lang="en-ID" sz="2400" dirty="0" err="1"/>
              <a:t>dlm</a:t>
            </a:r>
            <a:r>
              <a:rPr lang="en-ID" sz="2400" dirty="0"/>
              <a:t> pasar (</a:t>
            </a:r>
            <a:r>
              <a:rPr lang="en-ID" sz="2400" dirty="0" err="1"/>
              <a:t>memenuhi</a:t>
            </a:r>
            <a:r>
              <a:rPr lang="en-ID" sz="2400" dirty="0"/>
              <a:t> </a:t>
            </a:r>
            <a:r>
              <a:rPr lang="en-ID" sz="2400" dirty="0" err="1"/>
              <a:t>selera</a:t>
            </a:r>
            <a:r>
              <a:rPr lang="en-ID" sz="2400" dirty="0"/>
              <a:t> &amp;</a:t>
            </a:r>
            <a:r>
              <a:rPr lang="en-ID" sz="2400" dirty="0" err="1"/>
              <a:t>pilihan</a:t>
            </a:r>
            <a:r>
              <a:rPr lang="en-ID" sz="2400" dirty="0"/>
              <a:t> </a:t>
            </a:r>
            <a:r>
              <a:rPr lang="en-ID" sz="2400" dirty="0" err="1"/>
              <a:t>individu</a:t>
            </a:r>
            <a:r>
              <a:rPr lang="en-ID" sz="2400" dirty="0"/>
              <a:t>). </a:t>
            </a:r>
            <a:r>
              <a:rPr lang="en-ID" sz="2400" dirty="0" err="1"/>
              <a:t>Organisasi</a:t>
            </a:r>
            <a:r>
              <a:rPr lang="en-ID" sz="2400" dirty="0"/>
              <a:t> </a:t>
            </a:r>
            <a:r>
              <a:rPr lang="en-ID" sz="2400" dirty="0" err="1"/>
              <a:t>sektor</a:t>
            </a:r>
            <a:r>
              <a:rPr lang="en-ID" sz="2400" dirty="0"/>
              <a:t>  </a:t>
            </a:r>
            <a:r>
              <a:rPr lang="en-ID" sz="2400" dirty="0" err="1"/>
              <a:t>publik</a:t>
            </a:r>
            <a:r>
              <a:rPr lang="en-ID" sz="2400" dirty="0"/>
              <a:t>  </a:t>
            </a:r>
            <a:r>
              <a:rPr lang="en-ID" sz="2400" dirty="0" err="1"/>
              <a:t>mendasarkan</a:t>
            </a:r>
            <a:r>
              <a:rPr lang="en-ID" sz="2400" dirty="0"/>
              <a:t> pd  </a:t>
            </a:r>
            <a:r>
              <a:rPr lang="en-ID" sz="2400" dirty="0" err="1"/>
              <a:t>tuntutan</a:t>
            </a:r>
            <a:r>
              <a:rPr lang="en-ID" sz="2400" dirty="0"/>
              <a:t>  </a:t>
            </a:r>
            <a:r>
              <a:rPr lang="en-ID" sz="2400" dirty="0" err="1"/>
              <a:t>masyarakat</a:t>
            </a:r>
            <a:r>
              <a:rPr lang="en-ID" sz="2400" dirty="0"/>
              <a:t>  </a:t>
            </a:r>
            <a:r>
              <a:rPr lang="en-ID" sz="2400" dirty="0" err="1"/>
              <a:t>yg</a:t>
            </a:r>
            <a:r>
              <a:rPr lang="en-ID" sz="2400" dirty="0"/>
              <a:t> </a:t>
            </a:r>
            <a:r>
              <a:rPr lang="en-ID" sz="2400" dirty="0" err="1"/>
              <a:t>sifatnya</a:t>
            </a:r>
            <a:r>
              <a:rPr lang="en-ID" sz="2400" dirty="0"/>
              <a:t>  </a:t>
            </a:r>
            <a:r>
              <a:rPr lang="en-ID" sz="2400" dirty="0" err="1"/>
              <a:t>kolektif</a:t>
            </a:r>
            <a:r>
              <a:rPr lang="en-ID" sz="2400" dirty="0"/>
              <a:t> (</a:t>
            </a:r>
            <a:r>
              <a:rPr lang="en-ID" sz="2400" dirty="0" err="1"/>
              <a:t>massa</a:t>
            </a:r>
            <a:r>
              <a:rPr lang="en-ID" sz="2400" dirty="0"/>
              <a:t>). </a:t>
            </a:r>
          </a:p>
          <a:p>
            <a:pPr marL="0" indent="0" algn="just">
              <a:buNone/>
            </a:pPr>
            <a:endParaRPr lang="en-ID" sz="2400" dirty="0"/>
          </a:p>
          <a:p>
            <a:pPr marL="0" indent="0" algn="just">
              <a:buNone/>
            </a:pPr>
            <a:r>
              <a:rPr lang="en-ID" sz="2400" b="1" dirty="0" err="1"/>
              <a:t>Kedua</a:t>
            </a:r>
            <a:r>
              <a:rPr lang="en-ID" sz="2400" dirty="0"/>
              <a:t>, </a:t>
            </a:r>
            <a:r>
              <a:rPr lang="en-ID" sz="2400" dirty="0" err="1"/>
              <a:t>karakteristik</a:t>
            </a:r>
            <a:r>
              <a:rPr lang="en-ID" sz="2400" dirty="0"/>
              <a:t> </a:t>
            </a:r>
            <a:r>
              <a:rPr lang="en-ID" sz="2400" dirty="0" err="1"/>
              <a:t>sektor</a:t>
            </a:r>
            <a:r>
              <a:rPr lang="en-ID" sz="2400" dirty="0"/>
              <a:t> </a:t>
            </a:r>
            <a:r>
              <a:rPr lang="en-ID" sz="2400" dirty="0" err="1"/>
              <a:t>swasta</a:t>
            </a:r>
            <a:r>
              <a:rPr lang="en-ID" sz="2400" dirty="0"/>
              <a:t> </a:t>
            </a:r>
            <a:r>
              <a:rPr lang="en-ID" sz="2400" dirty="0" err="1"/>
              <a:t>dipengaruhi</a:t>
            </a:r>
            <a:r>
              <a:rPr lang="en-ID" sz="2400" dirty="0"/>
              <a:t> </a:t>
            </a:r>
            <a:r>
              <a:rPr lang="en-ID" sz="2400" dirty="0" err="1"/>
              <a:t>hukum</a:t>
            </a:r>
            <a:r>
              <a:rPr lang="en-ID" sz="2400" dirty="0"/>
              <a:t> </a:t>
            </a:r>
            <a:r>
              <a:rPr lang="en-ID" sz="2400" dirty="0" err="1"/>
              <a:t>permintaan</a:t>
            </a:r>
            <a:r>
              <a:rPr lang="en-ID" sz="2400" dirty="0"/>
              <a:t> dan </a:t>
            </a:r>
            <a:r>
              <a:rPr lang="en-ID" sz="2400" dirty="0" err="1"/>
              <a:t>penawaran</a:t>
            </a:r>
            <a:r>
              <a:rPr lang="en-ID" sz="2400" dirty="0"/>
              <a:t> (supply and  demand) (</a:t>
            </a:r>
            <a:r>
              <a:rPr lang="en-ID" sz="2400" dirty="0" err="1"/>
              <a:t>berdampak</a:t>
            </a:r>
            <a:r>
              <a:rPr lang="en-ID" sz="2400" dirty="0"/>
              <a:t> pd  </a:t>
            </a:r>
            <a:r>
              <a:rPr lang="en-ID" sz="2400" dirty="0" err="1"/>
              <a:t>harga</a:t>
            </a:r>
            <a:r>
              <a:rPr lang="en-ID" sz="2400" dirty="0"/>
              <a:t> </a:t>
            </a:r>
            <a:r>
              <a:rPr lang="en-ID" sz="2400" dirty="0" err="1"/>
              <a:t>barang</a:t>
            </a:r>
            <a:r>
              <a:rPr lang="en-ID" sz="2400" dirty="0"/>
              <a:t>  </a:t>
            </a:r>
            <a:r>
              <a:rPr lang="en-ID" sz="2400" dirty="0" err="1"/>
              <a:t>atau</a:t>
            </a:r>
            <a:r>
              <a:rPr lang="en-ID" sz="2400" dirty="0"/>
              <a:t>  </a:t>
            </a:r>
            <a:r>
              <a:rPr lang="en-ID" sz="2400" dirty="0" err="1"/>
              <a:t>jasa</a:t>
            </a:r>
            <a:r>
              <a:rPr lang="en-ID" sz="2400" dirty="0"/>
              <a:t>). </a:t>
            </a:r>
            <a:r>
              <a:rPr lang="en-ID" sz="2400" dirty="0" err="1"/>
              <a:t>Penggerak</a:t>
            </a:r>
            <a:r>
              <a:rPr lang="en-ID" sz="2400" dirty="0"/>
              <a:t>  </a:t>
            </a:r>
            <a:r>
              <a:rPr lang="en-ID" sz="2400" dirty="0" err="1"/>
              <a:t>sektor</a:t>
            </a:r>
            <a:r>
              <a:rPr lang="en-ID" sz="2400" dirty="0"/>
              <a:t>  </a:t>
            </a:r>
            <a:r>
              <a:rPr lang="en-ID" sz="2400" dirty="0" err="1"/>
              <a:t>publik</a:t>
            </a:r>
            <a:r>
              <a:rPr lang="en-ID" sz="2400" dirty="0"/>
              <a:t>  </a:t>
            </a:r>
            <a:r>
              <a:rPr lang="en-ID" sz="2400" dirty="0" err="1"/>
              <a:t>adalah</a:t>
            </a:r>
            <a:r>
              <a:rPr lang="en-ID" sz="2400" dirty="0"/>
              <a:t>  </a:t>
            </a:r>
            <a:r>
              <a:rPr lang="en-ID" sz="2400" dirty="0" err="1"/>
              <a:t>kebutuhan</a:t>
            </a:r>
            <a:r>
              <a:rPr lang="en-ID" sz="2400" dirty="0"/>
              <a:t> </a:t>
            </a:r>
            <a:r>
              <a:rPr lang="en-ID" sz="2400" dirty="0" err="1"/>
              <a:t>sumber</a:t>
            </a:r>
            <a:r>
              <a:rPr lang="en-ID" sz="2400" dirty="0"/>
              <a:t> </a:t>
            </a:r>
            <a:r>
              <a:rPr lang="en-ID" sz="2400" dirty="0" err="1"/>
              <a:t>daya</a:t>
            </a:r>
            <a:r>
              <a:rPr lang="en-ID" sz="2400" dirty="0"/>
              <a:t>, </a:t>
            </a:r>
            <a:r>
              <a:rPr lang="en-ID" sz="2400" dirty="0" err="1"/>
              <a:t>spt</a:t>
            </a:r>
            <a:r>
              <a:rPr lang="en-ID" sz="2400" dirty="0"/>
              <a:t> air </a:t>
            </a:r>
            <a:r>
              <a:rPr lang="en-ID" sz="2400" dirty="0" err="1"/>
              <a:t>bersih</a:t>
            </a:r>
            <a:r>
              <a:rPr lang="en-ID" sz="2400" dirty="0"/>
              <a:t>, </a:t>
            </a:r>
            <a:r>
              <a:rPr lang="en-ID" sz="2400" dirty="0" err="1"/>
              <a:t>listrik</a:t>
            </a:r>
            <a:r>
              <a:rPr lang="en-ID" sz="2400" dirty="0"/>
              <a:t>, </a:t>
            </a:r>
            <a:r>
              <a:rPr lang="en-ID" sz="2400" dirty="0" err="1"/>
              <a:t>keamanan</a:t>
            </a:r>
            <a:r>
              <a:rPr lang="en-ID" sz="2400" dirty="0"/>
              <a:t>,  </a:t>
            </a:r>
            <a:r>
              <a:rPr lang="en-ID" sz="2400" dirty="0" err="1"/>
              <a:t>kesehatan</a:t>
            </a:r>
            <a:r>
              <a:rPr lang="en-ID" sz="2400" dirty="0"/>
              <a:t>, </a:t>
            </a:r>
            <a:r>
              <a:rPr lang="en-ID" sz="2400" dirty="0" err="1"/>
              <a:t>pendidikan</a:t>
            </a:r>
            <a:r>
              <a:rPr lang="en-ID" sz="2400" dirty="0"/>
              <a:t>,  </a:t>
            </a:r>
            <a:r>
              <a:rPr lang="en-ID" sz="2400" dirty="0" err="1"/>
              <a:t>dsbnya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 </a:t>
            </a:r>
            <a:r>
              <a:rPr lang="en-ID" sz="2400" dirty="0" err="1"/>
              <a:t>alasan</a:t>
            </a:r>
            <a:r>
              <a:rPr lang="en-ID" sz="2400" dirty="0"/>
              <a:t> </a:t>
            </a:r>
            <a:r>
              <a:rPr lang="en-ID" sz="2400" dirty="0" err="1"/>
              <a:t>utama</a:t>
            </a:r>
            <a:r>
              <a:rPr lang="en-ID" sz="2400" dirty="0"/>
              <a:t>  </a:t>
            </a:r>
            <a:r>
              <a:rPr lang="en-ID" sz="2400" dirty="0" err="1"/>
              <a:t>bagi</a:t>
            </a:r>
            <a:r>
              <a:rPr lang="en-ID" sz="2400" dirty="0"/>
              <a:t>  </a:t>
            </a:r>
            <a:r>
              <a:rPr lang="en-ID" sz="2400" dirty="0" err="1"/>
              <a:t>sektor</a:t>
            </a:r>
            <a:r>
              <a:rPr lang="en-ID" sz="2400" dirty="0"/>
              <a:t>  </a:t>
            </a:r>
            <a:r>
              <a:rPr lang="en-ID" sz="2400" dirty="0" err="1"/>
              <a:t>publik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 </a:t>
            </a:r>
            <a:r>
              <a:rPr lang="en-ID" sz="2400" dirty="0" err="1"/>
              <a:t>menyediakannya</a:t>
            </a:r>
            <a:r>
              <a:rPr lang="en-ID" sz="2400" dirty="0"/>
              <a:t>.  </a:t>
            </a:r>
            <a:r>
              <a:rPr lang="en-ID" sz="2400" dirty="0" err="1"/>
              <a:t>Dalam</a:t>
            </a:r>
            <a:r>
              <a:rPr lang="en-ID" sz="2400" dirty="0"/>
              <a:t>  </a:t>
            </a:r>
            <a:r>
              <a:rPr lang="en-ID" sz="2400" dirty="0" err="1"/>
              <a:t>penyediaan</a:t>
            </a:r>
            <a:r>
              <a:rPr lang="en-ID" sz="2400" dirty="0"/>
              <a:t>  </a:t>
            </a:r>
            <a:r>
              <a:rPr lang="en-ID" sz="2400" dirty="0" err="1"/>
              <a:t>produk</a:t>
            </a:r>
            <a:r>
              <a:rPr lang="en-ID" sz="2400" dirty="0"/>
              <a:t>  </a:t>
            </a:r>
            <a:r>
              <a:rPr lang="en-ID" sz="2400" dirty="0" err="1"/>
              <a:t>barang</a:t>
            </a:r>
            <a:r>
              <a:rPr lang="en-ID" sz="2400" dirty="0"/>
              <a:t>  </a:t>
            </a:r>
            <a:r>
              <a:rPr lang="en-ID" sz="2400" dirty="0" err="1"/>
              <a:t>atau</a:t>
            </a:r>
            <a:r>
              <a:rPr lang="en-ID" sz="2400" dirty="0"/>
              <a:t>  </a:t>
            </a:r>
            <a:r>
              <a:rPr lang="en-ID" sz="2400" dirty="0" err="1"/>
              <a:t>jasa</a:t>
            </a:r>
            <a:r>
              <a:rPr lang="en-ID" sz="2400" dirty="0"/>
              <a:t>  </a:t>
            </a:r>
            <a:r>
              <a:rPr lang="en-ID" sz="2400" dirty="0" err="1"/>
              <a:t>pelayanan</a:t>
            </a:r>
            <a:r>
              <a:rPr lang="en-ID" sz="2400" dirty="0"/>
              <a:t>  </a:t>
            </a:r>
            <a:r>
              <a:rPr lang="en-ID" sz="2400" dirty="0" err="1"/>
              <a:t>publik</a:t>
            </a:r>
            <a:r>
              <a:rPr lang="en-ID" sz="2400" dirty="0"/>
              <a:t> </a:t>
            </a:r>
            <a:r>
              <a:rPr lang="en-ID" sz="2400" dirty="0" err="1"/>
              <a:t>tersebut</a:t>
            </a:r>
            <a:r>
              <a:rPr lang="en-ID" sz="2400" dirty="0"/>
              <a:t>, </a:t>
            </a:r>
            <a:r>
              <a:rPr lang="en-ID" sz="2400" dirty="0" err="1"/>
              <a:t>sektor</a:t>
            </a:r>
            <a:r>
              <a:rPr lang="en-ID" sz="2400" dirty="0"/>
              <a:t> </a:t>
            </a:r>
            <a:r>
              <a:rPr lang="en-ID" sz="2400" dirty="0" err="1"/>
              <a:t>publik</a:t>
            </a:r>
            <a:r>
              <a:rPr lang="en-ID" sz="2400" dirty="0"/>
              <a:t> 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bisa</a:t>
            </a:r>
            <a:r>
              <a:rPr lang="en-ID" sz="2400" dirty="0"/>
              <a:t>  </a:t>
            </a:r>
            <a:r>
              <a:rPr lang="en-ID" sz="2400" dirty="0" err="1"/>
              <a:t>sepenuhnya</a:t>
            </a:r>
            <a:r>
              <a:rPr lang="en-ID" sz="2400" dirty="0"/>
              <a:t> </a:t>
            </a:r>
            <a:r>
              <a:rPr lang="en-ID" sz="2400" dirty="0" err="1"/>
              <a:t>menggunakan</a:t>
            </a:r>
            <a:r>
              <a:rPr lang="en-ID" sz="2400" dirty="0"/>
              <a:t> </a:t>
            </a:r>
            <a:r>
              <a:rPr lang="en-ID" sz="2400" dirty="0" err="1"/>
              <a:t>prinsip</a:t>
            </a:r>
            <a:r>
              <a:rPr lang="en-ID" sz="2400" dirty="0"/>
              <a:t>  </a:t>
            </a:r>
            <a:r>
              <a:rPr lang="en-ID" sz="2400" dirty="0" err="1"/>
              <a:t>mekanisme</a:t>
            </a:r>
            <a:r>
              <a:rPr lang="en-ID" sz="2400" dirty="0"/>
              <a:t> pasar. </a:t>
            </a:r>
          </a:p>
        </p:txBody>
      </p:sp>
    </p:spTree>
    <p:extLst>
      <p:ext uri="{BB962C8B-B14F-4D97-AF65-F5344CB8AC3E}">
        <p14:creationId xmlns:p14="http://schemas.microsoft.com/office/powerpoint/2010/main" val="276853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D1DF7-04F1-4949-9ACE-ABD4DD379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10058400" cy="586409"/>
          </a:xfrm>
        </p:spPr>
        <p:txBody>
          <a:bodyPr>
            <a:normAutofit fontScale="90000"/>
          </a:bodyPr>
          <a:lstStyle/>
          <a:p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04741-55B6-4D1B-AE3A-B50BF97E5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826" y="1113183"/>
            <a:ext cx="10664687" cy="5307495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ID" sz="4400" b="1" dirty="0" err="1"/>
              <a:t>Ketiga</a:t>
            </a:r>
            <a:r>
              <a:rPr lang="en-ID" sz="4400" dirty="0"/>
              <a:t>,  </a:t>
            </a:r>
            <a:r>
              <a:rPr lang="en-ID" sz="4400" dirty="0" err="1"/>
              <a:t>manajemen</a:t>
            </a:r>
            <a:r>
              <a:rPr lang="en-ID" sz="4400" dirty="0"/>
              <a:t>  di </a:t>
            </a:r>
            <a:r>
              <a:rPr lang="en-ID" sz="4400" dirty="0" err="1"/>
              <a:t>sektor</a:t>
            </a:r>
            <a:r>
              <a:rPr lang="en-ID" sz="4400" dirty="0"/>
              <a:t>  </a:t>
            </a:r>
            <a:r>
              <a:rPr lang="en-ID" sz="4400" b="1" dirty="0" err="1"/>
              <a:t>swasta</a:t>
            </a:r>
            <a:r>
              <a:rPr lang="en-ID" sz="4400" b="1" dirty="0"/>
              <a:t>  </a:t>
            </a:r>
            <a:r>
              <a:rPr lang="en-ID" sz="4400" b="1" dirty="0" err="1"/>
              <a:t>bersifat</a:t>
            </a:r>
            <a:r>
              <a:rPr lang="en-ID" sz="4400" b="1" dirty="0"/>
              <a:t> </a:t>
            </a:r>
            <a:r>
              <a:rPr lang="en-ID" sz="4400" b="1" dirty="0" err="1"/>
              <a:t>tertut</a:t>
            </a:r>
            <a:r>
              <a:rPr lang="en-ID" sz="4400" dirty="0" err="1"/>
              <a:t>up</a:t>
            </a:r>
            <a:r>
              <a:rPr lang="en-ID" sz="4400" dirty="0"/>
              <a:t>  </a:t>
            </a:r>
            <a:r>
              <a:rPr lang="en-ID" sz="4400" dirty="0" err="1"/>
              <a:t>thdp</a:t>
            </a:r>
            <a:r>
              <a:rPr lang="en-ID" sz="4400" dirty="0"/>
              <a:t>  </a:t>
            </a:r>
            <a:r>
              <a:rPr lang="en-ID" sz="4400" dirty="0" err="1"/>
              <a:t>akses</a:t>
            </a:r>
            <a:r>
              <a:rPr lang="en-ID" sz="4400" dirty="0"/>
              <a:t> </a:t>
            </a:r>
            <a:r>
              <a:rPr lang="en-ID" sz="4400" dirty="0" err="1"/>
              <a:t>publik</a:t>
            </a:r>
            <a:r>
              <a:rPr lang="en-ID" sz="4400" dirty="0"/>
              <a:t>. Di  </a:t>
            </a:r>
            <a:r>
              <a:rPr lang="en-ID" sz="4400" dirty="0" err="1"/>
              <a:t>sektor</a:t>
            </a:r>
            <a:r>
              <a:rPr lang="en-ID" sz="4400" dirty="0"/>
              <a:t>  </a:t>
            </a:r>
            <a:r>
              <a:rPr lang="en-ID" sz="4400" b="1" dirty="0" err="1"/>
              <a:t>publik</a:t>
            </a:r>
            <a:r>
              <a:rPr lang="en-ID" sz="4400" dirty="0"/>
              <a:t>  </a:t>
            </a:r>
            <a:r>
              <a:rPr lang="en-ID" sz="4400" dirty="0" err="1"/>
              <a:t>bersifat</a:t>
            </a:r>
            <a:r>
              <a:rPr lang="en-ID" sz="4400" dirty="0"/>
              <a:t>  </a:t>
            </a:r>
            <a:r>
              <a:rPr lang="en-ID" sz="4400" b="1" dirty="0" err="1"/>
              <a:t>terbuka</a:t>
            </a:r>
            <a:r>
              <a:rPr lang="en-ID" sz="4400" dirty="0"/>
              <a:t>  u/ </a:t>
            </a:r>
            <a:r>
              <a:rPr lang="en-ID" sz="4400" dirty="0" err="1"/>
              <a:t>masyarakat</a:t>
            </a:r>
            <a:r>
              <a:rPr lang="en-ID" sz="4400" dirty="0"/>
              <a:t>,  </a:t>
            </a:r>
            <a:r>
              <a:rPr lang="en-ID" sz="4400" dirty="0" err="1"/>
              <a:t>informasi</a:t>
            </a:r>
            <a:r>
              <a:rPr lang="en-ID" sz="4400" dirty="0"/>
              <a:t>  </a:t>
            </a:r>
            <a:r>
              <a:rPr lang="en-ID" sz="4400" dirty="0" err="1"/>
              <a:t>kpd</a:t>
            </a:r>
            <a:r>
              <a:rPr lang="en-ID" sz="4400" dirty="0"/>
              <a:t>  </a:t>
            </a:r>
            <a:r>
              <a:rPr lang="en-ID" sz="4400" dirty="0" err="1"/>
              <a:t>publik</a:t>
            </a:r>
            <a:r>
              <a:rPr lang="en-ID" sz="4400" dirty="0"/>
              <a:t>  </a:t>
            </a:r>
            <a:r>
              <a:rPr lang="en-ID" sz="4400" dirty="0" err="1"/>
              <a:t>merupakan</a:t>
            </a:r>
            <a:r>
              <a:rPr lang="en-ID" sz="4400" dirty="0"/>
              <a:t> bag </a:t>
            </a:r>
            <a:r>
              <a:rPr lang="en-ID" sz="4400" dirty="0" err="1"/>
              <a:t>dr</a:t>
            </a:r>
            <a:r>
              <a:rPr lang="en-ID" sz="4400" dirty="0"/>
              <a:t> </a:t>
            </a:r>
            <a:r>
              <a:rPr lang="en-ID" sz="4400" dirty="0" err="1"/>
              <a:t>kebijakan</a:t>
            </a:r>
            <a:r>
              <a:rPr lang="en-ID" sz="4400" dirty="0"/>
              <a:t> </a:t>
            </a:r>
            <a:r>
              <a:rPr lang="en-ID" sz="4400" dirty="0" err="1"/>
              <a:t>ttg</a:t>
            </a:r>
            <a:r>
              <a:rPr lang="en-ID" sz="4400" dirty="0"/>
              <a:t> </a:t>
            </a:r>
            <a:r>
              <a:rPr lang="en-ID" sz="4400" dirty="0" err="1"/>
              <a:t>transparansi</a:t>
            </a:r>
            <a:r>
              <a:rPr lang="en-ID" sz="4400" dirty="0"/>
              <a:t>  dan </a:t>
            </a:r>
            <a:r>
              <a:rPr lang="en-ID" sz="4400" dirty="0" err="1"/>
              <a:t>akuntabilitas</a:t>
            </a:r>
            <a:r>
              <a:rPr lang="en-ID" sz="4400" dirty="0"/>
              <a:t>  </a:t>
            </a:r>
            <a:r>
              <a:rPr lang="en-ID" sz="4400" dirty="0" err="1"/>
              <a:t>publik</a:t>
            </a:r>
            <a:r>
              <a:rPr lang="en-ID" sz="4400" dirty="0"/>
              <a:t>. Di </a:t>
            </a:r>
            <a:r>
              <a:rPr lang="en-ID" sz="4400" dirty="0" err="1"/>
              <a:t>sektor</a:t>
            </a:r>
            <a:r>
              <a:rPr lang="en-ID" sz="4400" dirty="0"/>
              <a:t> </a:t>
            </a:r>
            <a:r>
              <a:rPr lang="en-ID" sz="4400" dirty="0" err="1"/>
              <a:t>swasta</a:t>
            </a:r>
            <a:r>
              <a:rPr lang="en-ID" sz="4400" dirty="0"/>
              <a:t> </a:t>
            </a:r>
            <a:r>
              <a:rPr lang="en-ID" sz="4400" dirty="0" err="1"/>
              <a:t>informasi</a:t>
            </a:r>
            <a:r>
              <a:rPr lang="en-ID" sz="4400" dirty="0"/>
              <a:t> </a:t>
            </a:r>
            <a:r>
              <a:rPr lang="en-ID" sz="4400" dirty="0" err="1"/>
              <a:t>yg</a:t>
            </a:r>
            <a:r>
              <a:rPr lang="en-ID" sz="4400" dirty="0"/>
              <a:t> </a:t>
            </a:r>
            <a:r>
              <a:rPr lang="en-ID" sz="4400" dirty="0" err="1"/>
              <a:t>disampaikan</a:t>
            </a:r>
            <a:r>
              <a:rPr lang="en-ID" sz="4400" dirty="0"/>
              <a:t> </a:t>
            </a:r>
            <a:r>
              <a:rPr lang="en-ID" sz="4400" dirty="0" err="1"/>
              <a:t>kpd</a:t>
            </a:r>
            <a:r>
              <a:rPr lang="en-ID" sz="4400" dirty="0"/>
              <a:t> </a:t>
            </a:r>
            <a:r>
              <a:rPr lang="en-ID" sz="4400" dirty="0" err="1"/>
              <a:t>publik</a:t>
            </a:r>
            <a:r>
              <a:rPr lang="en-ID" sz="4400" dirty="0"/>
              <a:t> </a:t>
            </a:r>
            <a:r>
              <a:rPr lang="en-ID" sz="4400" dirty="0" err="1"/>
              <a:t>terbatas</a:t>
            </a:r>
            <a:r>
              <a:rPr lang="en-ID" sz="4400" dirty="0"/>
              <a:t> pd  </a:t>
            </a:r>
            <a:r>
              <a:rPr lang="en-ID" sz="4400" dirty="0" err="1"/>
              <a:t>laporan</a:t>
            </a:r>
            <a:r>
              <a:rPr lang="en-ID" sz="4400" dirty="0"/>
              <a:t>  </a:t>
            </a:r>
            <a:r>
              <a:rPr lang="en-ID" sz="4400" dirty="0" err="1"/>
              <a:t>keuangan</a:t>
            </a:r>
            <a:r>
              <a:rPr lang="en-ID" sz="4400" dirty="0"/>
              <a:t>. </a:t>
            </a:r>
            <a:r>
              <a:rPr lang="en-ID" sz="4400" dirty="0" err="1"/>
              <a:t>Anggaran</a:t>
            </a:r>
            <a:r>
              <a:rPr lang="en-ID" sz="4400" dirty="0"/>
              <a:t>  dan  </a:t>
            </a:r>
            <a:r>
              <a:rPr lang="en-ID" sz="4400" dirty="0" err="1"/>
              <a:t>rencana</a:t>
            </a:r>
            <a:r>
              <a:rPr lang="en-ID" sz="4400" dirty="0"/>
              <a:t>  </a:t>
            </a:r>
            <a:r>
              <a:rPr lang="en-ID" sz="4400" dirty="0" err="1"/>
              <a:t>strategis</a:t>
            </a:r>
            <a:r>
              <a:rPr lang="en-ID" sz="4400" dirty="0"/>
              <a:t>  </a:t>
            </a:r>
            <a:r>
              <a:rPr lang="en-ID" sz="4400" dirty="0" err="1"/>
              <a:t>perusahaan</a:t>
            </a:r>
            <a:r>
              <a:rPr lang="en-ID" sz="4400" dirty="0"/>
              <a:t>  </a:t>
            </a:r>
            <a:r>
              <a:rPr lang="en-ID" sz="4400" dirty="0" err="1"/>
              <a:t>merupakan</a:t>
            </a:r>
            <a:r>
              <a:rPr lang="en-ID" sz="4400" dirty="0"/>
              <a:t> </a:t>
            </a:r>
            <a:r>
              <a:rPr lang="en-ID" sz="4400" dirty="0" err="1"/>
              <a:t>rahasia</a:t>
            </a:r>
            <a:r>
              <a:rPr lang="en-ID" sz="4400" dirty="0"/>
              <a:t> </a:t>
            </a:r>
            <a:r>
              <a:rPr lang="en-ID" sz="4400" dirty="0" err="1"/>
              <a:t>perusahaan</a:t>
            </a:r>
            <a:r>
              <a:rPr lang="en-ID" sz="4400" dirty="0"/>
              <a:t>.</a:t>
            </a:r>
          </a:p>
          <a:p>
            <a:pPr marL="0" indent="0" algn="just">
              <a:buNone/>
            </a:pPr>
            <a:endParaRPr lang="en-ID" sz="4400" dirty="0"/>
          </a:p>
          <a:p>
            <a:pPr algn="just"/>
            <a:r>
              <a:rPr lang="en-ID" sz="4400" b="1" i="1" dirty="0" err="1"/>
              <a:t>Keempa</a:t>
            </a:r>
            <a:r>
              <a:rPr lang="en-ID" sz="4400" i="1" dirty="0" err="1"/>
              <a:t>t</a:t>
            </a:r>
            <a:r>
              <a:rPr lang="en-ID" sz="4400" dirty="0"/>
              <a:t>, </a:t>
            </a:r>
            <a:r>
              <a:rPr lang="en-ID" sz="4400" dirty="0" err="1"/>
              <a:t>sektor</a:t>
            </a:r>
            <a:r>
              <a:rPr lang="en-ID" sz="4400" dirty="0"/>
              <a:t> </a:t>
            </a:r>
            <a:r>
              <a:rPr lang="en-ID" sz="4400" dirty="0" err="1"/>
              <a:t>swasta</a:t>
            </a:r>
            <a:r>
              <a:rPr lang="en-ID" sz="4400" dirty="0"/>
              <a:t> </a:t>
            </a:r>
            <a:r>
              <a:rPr lang="en-ID" sz="4400" dirty="0" err="1"/>
              <a:t>berorientasi</a:t>
            </a:r>
            <a:r>
              <a:rPr lang="en-ID" sz="4400" dirty="0"/>
              <a:t> pd </a:t>
            </a:r>
            <a:r>
              <a:rPr lang="en-ID" sz="4400" b="1" dirty="0" err="1"/>
              <a:t>keadilan</a:t>
            </a:r>
            <a:r>
              <a:rPr lang="en-ID" sz="4400" b="1" dirty="0"/>
              <a:t> pasar (equity of market),  </a:t>
            </a:r>
            <a:r>
              <a:rPr lang="en-ID" sz="4400" dirty="0" err="1"/>
              <a:t>kesempatan</a:t>
            </a:r>
            <a:r>
              <a:rPr lang="en-ID" sz="4400" dirty="0"/>
              <a:t> </a:t>
            </a:r>
            <a:r>
              <a:rPr lang="en-ID" sz="4400" dirty="0" err="1"/>
              <a:t>yg</a:t>
            </a:r>
            <a:r>
              <a:rPr lang="en-ID" sz="4400" dirty="0"/>
              <a:t> </a:t>
            </a:r>
            <a:r>
              <a:rPr lang="en-ID" sz="4400" dirty="0" err="1"/>
              <a:t>sama</a:t>
            </a:r>
            <a:r>
              <a:rPr lang="en-ID" sz="4400" dirty="0"/>
              <a:t> u/ </a:t>
            </a:r>
            <a:r>
              <a:rPr lang="en-ID" sz="4400" dirty="0" err="1"/>
              <a:t>masuk</a:t>
            </a:r>
            <a:r>
              <a:rPr lang="en-ID" sz="4400" dirty="0"/>
              <a:t> pasar. </a:t>
            </a:r>
            <a:r>
              <a:rPr lang="en-ID" sz="4400" dirty="0" err="1"/>
              <a:t>Sektor</a:t>
            </a:r>
            <a:r>
              <a:rPr lang="en-ID" sz="4400" dirty="0"/>
              <a:t> </a:t>
            </a:r>
            <a:r>
              <a:rPr lang="en-ID" sz="4400" dirty="0" err="1"/>
              <a:t>swasta</a:t>
            </a:r>
            <a:r>
              <a:rPr lang="en-ID" sz="4400" dirty="0"/>
              <a:t> </a:t>
            </a:r>
            <a:r>
              <a:rPr lang="en-ID" sz="4400" dirty="0" err="1"/>
              <a:t>berkepentingan</a:t>
            </a:r>
            <a:r>
              <a:rPr lang="en-ID" sz="4400" dirty="0"/>
              <a:t> u/ </a:t>
            </a:r>
            <a:r>
              <a:rPr lang="en-ID" sz="4400" dirty="0" err="1"/>
              <a:t>menghilangkan</a:t>
            </a:r>
            <a:r>
              <a:rPr lang="en-ID" sz="4400" dirty="0"/>
              <a:t> </a:t>
            </a:r>
            <a:r>
              <a:rPr lang="en-ID" sz="4400" dirty="0" err="1"/>
              <a:t>hambatan</a:t>
            </a:r>
            <a:r>
              <a:rPr lang="en-ID" sz="4400" dirty="0"/>
              <a:t> </a:t>
            </a:r>
            <a:r>
              <a:rPr lang="en-ID" sz="4400" dirty="0" err="1"/>
              <a:t>dlm</a:t>
            </a:r>
            <a:r>
              <a:rPr lang="en-ID" sz="4400" dirty="0"/>
              <a:t> </a:t>
            </a:r>
            <a:r>
              <a:rPr lang="en-ID" sz="4400" dirty="0" err="1"/>
              <a:t>memasuki</a:t>
            </a:r>
            <a:r>
              <a:rPr lang="en-ID" sz="4400" dirty="0"/>
              <a:t> pasar (barrier to entry). </a:t>
            </a:r>
            <a:r>
              <a:rPr lang="en-ID" sz="4400" dirty="0" err="1"/>
              <a:t>Indikasinya</a:t>
            </a:r>
            <a:r>
              <a:rPr lang="en-ID" sz="4400" dirty="0"/>
              <a:t> </a:t>
            </a:r>
            <a:r>
              <a:rPr lang="en-ID" sz="4400" dirty="0" err="1"/>
              <a:t>tidak</a:t>
            </a:r>
            <a:r>
              <a:rPr lang="en-ID" sz="4400" dirty="0"/>
              <a:t>  </a:t>
            </a:r>
            <a:r>
              <a:rPr lang="en-ID" sz="4400" dirty="0" err="1"/>
              <a:t>ada</a:t>
            </a:r>
            <a:r>
              <a:rPr lang="en-ID" sz="4400" dirty="0"/>
              <a:t> </a:t>
            </a:r>
            <a:r>
              <a:rPr lang="en-ID" sz="4400" dirty="0" err="1"/>
              <a:t>monopoli</a:t>
            </a:r>
            <a:r>
              <a:rPr lang="en-ID" sz="4400" dirty="0"/>
              <a:t> </a:t>
            </a:r>
            <a:r>
              <a:rPr lang="en-ID" sz="4400" dirty="0" err="1"/>
              <a:t>atau</a:t>
            </a:r>
            <a:r>
              <a:rPr lang="en-ID" sz="4400" dirty="0"/>
              <a:t> </a:t>
            </a:r>
            <a:r>
              <a:rPr lang="en-ID" sz="4400" dirty="0" err="1"/>
              <a:t>monopsoni</a:t>
            </a:r>
            <a:r>
              <a:rPr lang="en-ID" sz="4400" dirty="0"/>
              <a:t>.</a:t>
            </a:r>
            <a:r>
              <a:rPr lang="en-ID" sz="4400" b="1" dirty="0"/>
              <a:t> </a:t>
            </a:r>
            <a:r>
              <a:rPr lang="en-ID" sz="4400" dirty="0" err="1"/>
              <a:t>Orientasi</a:t>
            </a:r>
            <a:r>
              <a:rPr lang="en-ID" sz="4400" dirty="0"/>
              <a:t> </a:t>
            </a:r>
            <a:r>
              <a:rPr lang="en-ID" sz="4400" dirty="0" err="1"/>
              <a:t>sektor</a:t>
            </a:r>
            <a:r>
              <a:rPr lang="en-ID" sz="4400" dirty="0"/>
              <a:t> </a:t>
            </a:r>
            <a:r>
              <a:rPr lang="en-ID" sz="4400" dirty="0" err="1"/>
              <a:t>publik</a:t>
            </a:r>
            <a:r>
              <a:rPr lang="en-ID" sz="4400" dirty="0"/>
              <a:t> </a:t>
            </a:r>
            <a:r>
              <a:rPr lang="en-ID" sz="4400" dirty="0" err="1"/>
              <a:t>adalah</a:t>
            </a:r>
            <a:r>
              <a:rPr lang="en-ID" sz="4400" dirty="0"/>
              <a:t> </a:t>
            </a:r>
            <a:r>
              <a:rPr lang="en-ID" sz="4400" b="1" dirty="0" err="1"/>
              <a:t>menciptakan</a:t>
            </a:r>
            <a:r>
              <a:rPr lang="en-ID" sz="4400" b="1" dirty="0"/>
              <a:t> </a:t>
            </a:r>
            <a:r>
              <a:rPr lang="en-ID" sz="4400" b="1" dirty="0" err="1"/>
              <a:t>keadilan</a:t>
            </a:r>
            <a:r>
              <a:rPr lang="en-ID" sz="4400" b="1" dirty="0"/>
              <a:t> </a:t>
            </a:r>
            <a:r>
              <a:rPr lang="en-ID" sz="4400" b="1" dirty="0" err="1"/>
              <a:t>kebutuhan</a:t>
            </a:r>
            <a:r>
              <a:rPr lang="en-ID" sz="4400" b="1" dirty="0"/>
              <a:t>  (equity  of  need).  </a:t>
            </a:r>
            <a:r>
              <a:rPr lang="en-ID" sz="4400" dirty="0" err="1"/>
              <a:t>Manajemen</a:t>
            </a:r>
            <a:r>
              <a:rPr lang="en-ID" sz="4400" dirty="0"/>
              <a:t>  </a:t>
            </a:r>
            <a:r>
              <a:rPr lang="en-ID" sz="4400" dirty="0" err="1"/>
              <a:t>pelayanan</a:t>
            </a:r>
            <a:r>
              <a:rPr lang="en-ID" sz="4400" dirty="0"/>
              <a:t>  </a:t>
            </a:r>
            <a:r>
              <a:rPr lang="en-ID" sz="4400" dirty="0" err="1"/>
              <a:t>sektor</a:t>
            </a:r>
            <a:r>
              <a:rPr lang="en-ID" sz="4400" dirty="0"/>
              <a:t>  </a:t>
            </a:r>
            <a:r>
              <a:rPr lang="en-ID" sz="4400" dirty="0" err="1"/>
              <a:t>publik</a:t>
            </a:r>
            <a:r>
              <a:rPr lang="en-ID" sz="4400" dirty="0"/>
              <a:t>  </a:t>
            </a:r>
            <a:r>
              <a:rPr lang="en-ID" sz="4400" dirty="0" err="1"/>
              <a:t>mendorong</a:t>
            </a:r>
            <a:r>
              <a:rPr lang="en-ID" sz="4400" dirty="0"/>
              <a:t> </a:t>
            </a:r>
            <a:r>
              <a:rPr lang="en-ID" sz="4400" dirty="0" err="1"/>
              <a:t>terciptanya</a:t>
            </a:r>
            <a:r>
              <a:rPr lang="en-ID" sz="4400" dirty="0"/>
              <a:t> </a:t>
            </a:r>
            <a:r>
              <a:rPr lang="en-ID" sz="4400" dirty="0" err="1"/>
              <a:t>kesempatan</a:t>
            </a:r>
            <a:r>
              <a:rPr lang="en-ID" sz="4400" dirty="0"/>
              <a:t>  </a:t>
            </a:r>
            <a:r>
              <a:rPr lang="en-ID" sz="4400" dirty="0" err="1"/>
              <a:t>yg</a:t>
            </a:r>
            <a:r>
              <a:rPr lang="en-ID" sz="4400" dirty="0"/>
              <a:t>  </a:t>
            </a:r>
            <a:r>
              <a:rPr lang="en-ID" sz="4400" dirty="0" err="1"/>
              <a:t>sama</a:t>
            </a:r>
            <a:r>
              <a:rPr lang="en-ID" sz="4400" dirty="0"/>
              <a:t>  </a:t>
            </a:r>
            <a:r>
              <a:rPr lang="en-ID" sz="4400" dirty="0" err="1"/>
              <a:t>dlm</a:t>
            </a:r>
            <a:r>
              <a:rPr lang="en-ID" sz="4400" dirty="0"/>
              <a:t>  </a:t>
            </a:r>
            <a:r>
              <a:rPr lang="en-ID" sz="4400" dirty="0" err="1"/>
              <a:t>memenuhi</a:t>
            </a:r>
            <a:r>
              <a:rPr lang="en-ID" sz="4400" dirty="0"/>
              <a:t>  </a:t>
            </a:r>
            <a:r>
              <a:rPr lang="en-ID" sz="4400" dirty="0" err="1"/>
              <a:t>kebutuhan</a:t>
            </a:r>
            <a:r>
              <a:rPr lang="en-ID" sz="4400" dirty="0"/>
              <a:t> </a:t>
            </a:r>
            <a:r>
              <a:rPr lang="en-ID" sz="4400" dirty="0" err="1"/>
              <a:t>hidup</a:t>
            </a:r>
            <a:r>
              <a:rPr lang="en-ID" sz="4400" dirty="0"/>
              <a:t> </a:t>
            </a:r>
            <a:r>
              <a:rPr lang="en-ID" sz="4400" dirty="0" err="1"/>
              <a:t>masy</a:t>
            </a:r>
            <a:r>
              <a:rPr lang="en-ID" sz="4400" dirty="0"/>
              <a:t> (</a:t>
            </a:r>
            <a:r>
              <a:rPr lang="en-ID" sz="4400" dirty="0" err="1"/>
              <a:t>misalnya</a:t>
            </a:r>
            <a:r>
              <a:rPr lang="en-ID" sz="4400" dirty="0"/>
              <a:t>  </a:t>
            </a:r>
            <a:r>
              <a:rPr lang="en-ID" sz="4400" dirty="0" err="1"/>
              <a:t>kesehatan</a:t>
            </a:r>
            <a:r>
              <a:rPr lang="en-ID" sz="4400" dirty="0"/>
              <a:t>,  </a:t>
            </a:r>
            <a:r>
              <a:rPr lang="en-ID" sz="4400" dirty="0" err="1"/>
              <a:t>pendidikan</a:t>
            </a:r>
            <a:r>
              <a:rPr lang="en-ID" sz="4400" dirty="0"/>
              <a:t>,  dan  sarana2  </a:t>
            </a:r>
            <a:r>
              <a:rPr lang="en-ID" sz="4400" dirty="0" err="1"/>
              <a:t>umum</a:t>
            </a:r>
            <a:r>
              <a:rPr lang="en-ID" sz="4400" dirty="0"/>
              <a:t> </a:t>
            </a:r>
            <a:r>
              <a:rPr lang="en-ID" sz="4400" dirty="0" err="1"/>
              <a:t>lainnya</a:t>
            </a:r>
            <a:r>
              <a:rPr lang="en-ID" sz="4400" dirty="0"/>
              <a:t>)</a:t>
            </a:r>
          </a:p>
          <a:p>
            <a:pPr algn="just"/>
            <a:endParaRPr lang="en-ID" sz="4400" dirty="0"/>
          </a:p>
          <a:p>
            <a:pPr algn="just"/>
            <a:endParaRPr lang="en-ID" sz="3800" dirty="0"/>
          </a:p>
          <a:p>
            <a:pPr algn="just"/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1343016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2EAC-2869-4D83-80E8-93815735D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16836"/>
            <a:ext cx="10058400" cy="576468"/>
          </a:xfrm>
        </p:spPr>
        <p:txBody>
          <a:bodyPr>
            <a:normAutofit fontScale="90000"/>
          </a:bodyPr>
          <a:lstStyle/>
          <a:p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D85BC-E465-4C09-AA4E-4F88360AB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461" y="1341784"/>
            <a:ext cx="10220739" cy="48701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D" sz="2000" b="1" dirty="0" err="1"/>
              <a:t>Kelim</a:t>
            </a:r>
            <a:r>
              <a:rPr lang="en-ID" sz="2000" dirty="0" err="1"/>
              <a:t>a</a:t>
            </a:r>
            <a:r>
              <a:rPr lang="en-ID" sz="2000" dirty="0"/>
              <a:t>,  </a:t>
            </a:r>
            <a:r>
              <a:rPr lang="en-ID" sz="2000" dirty="0" err="1"/>
              <a:t>tujuan</a:t>
            </a:r>
            <a:r>
              <a:rPr lang="en-ID" sz="2000" dirty="0"/>
              <a:t>  </a:t>
            </a:r>
            <a:r>
              <a:rPr lang="en-ID" sz="2000" dirty="0" err="1"/>
              <a:t>manajemen</a:t>
            </a:r>
            <a:r>
              <a:rPr lang="en-ID" sz="2000" dirty="0"/>
              <a:t>  </a:t>
            </a:r>
            <a:r>
              <a:rPr lang="en-ID" sz="2000" dirty="0" err="1"/>
              <a:t>pelayanan</a:t>
            </a:r>
            <a:r>
              <a:rPr lang="en-ID" sz="2000" dirty="0"/>
              <a:t>  </a:t>
            </a:r>
            <a:r>
              <a:rPr lang="en-ID" sz="2000" dirty="0" err="1"/>
              <a:t>sektor</a:t>
            </a:r>
            <a:r>
              <a:rPr lang="en-ID" sz="2000" dirty="0"/>
              <a:t>  </a:t>
            </a:r>
            <a:r>
              <a:rPr lang="en-ID" sz="2000" dirty="0" err="1"/>
              <a:t>swasta</a:t>
            </a:r>
            <a:r>
              <a:rPr lang="en-ID" sz="2000" dirty="0"/>
              <a:t>  </a:t>
            </a:r>
            <a:r>
              <a:rPr lang="en-ID" sz="2000" dirty="0" err="1"/>
              <a:t>adalah</a:t>
            </a:r>
            <a:r>
              <a:rPr lang="en-ID" sz="2000" dirty="0"/>
              <a:t>  </a:t>
            </a:r>
            <a:r>
              <a:rPr lang="en-ID" sz="2000" dirty="0" err="1"/>
              <a:t>untuk</a:t>
            </a:r>
            <a:r>
              <a:rPr lang="en-ID" sz="2000" dirty="0"/>
              <a:t>  </a:t>
            </a:r>
            <a:r>
              <a:rPr lang="en-ID" sz="2000" b="1" dirty="0" err="1"/>
              <a:t>mencari</a:t>
            </a:r>
            <a:r>
              <a:rPr lang="en-ID" sz="2000" b="1" dirty="0"/>
              <a:t>  </a:t>
            </a:r>
            <a:r>
              <a:rPr lang="en-ID" sz="2000" b="1" dirty="0" err="1"/>
              <a:t>kepuasan</a:t>
            </a:r>
            <a:r>
              <a:rPr lang="en-ID" sz="2000" b="1" dirty="0"/>
              <a:t> </a:t>
            </a:r>
            <a:r>
              <a:rPr lang="en-ID" sz="2000" b="1" dirty="0" err="1"/>
              <a:t>pelanggan</a:t>
            </a:r>
            <a:r>
              <a:rPr lang="en-ID" sz="2000" b="1" dirty="0"/>
              <a:t> (</a:t>
            </a:r>
            <a:r>
              <a:rPr lang="en-ID" sz="2000" b="1" dirty="0" err="1"/>
              <a:t>selera</a:t>
            </a:r>
            <a:r>
              <a:rPr lang="en-ID" sz="2000" b="1" dirty="0"/>
              <a:t> pasar), </a:t>
            </a:r>
            <a:r>
              <a:rPr lang="en-ID" sz="2000" dirty="0" err="1"/>
              <a:t>sektor</a:t>
            </a:r>
            <a:r>
              <a:rPr lang="en-ID" sz="2000" dirty="0"/>
              <a:t> </a:t>
            </a:r>
            <a:r>
              <a:rPr lang="en-ID" sz="2000" dirty="0" err="1"/>
              <a:t>publik</a:t>
            </a:r>
            <a:r>
              <a:rPr lang="en-ID" sz="2000" dirty="0"/>
              <a:t> </a:t>
            </a:r>
            <a:r>
              <a:rPr lang="en-ID" sz="2000" dirty="0" err="1"/>
              <a:t>bertujuan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 </a:t>
            </a:r>
            <a:r>
              <a:rPr lang="en-ID" sz="2000" b="1" dirty="0" err="1"/>
              <a:t>menciptakan</a:t>
            </a:r>
            <a:r>
              <a:rPr lang="en-ID" sz="2000" b="1" dirty="0"/>
              <a:t> </a:t>
            </a:r>
            <a:r>
              <a:rPr lang="en-ID" sz="2000" b="1" dirty="0" err="1"/>
              <a:t>keadilan</a:t>
            </a:r>
            <a:r>
              <a:rPr lang="en-ID" sz="2000" b="1" dirty="0"/>
              <a:t> dan </a:t>
            </a:r>
            <a:r>
              <a:rPr lang="en-ID" sz="2000" b="1" dirty="0" err="1"/>
              <a:t>kesejahteraan</a:t>
            </a:r>
            <a:r>
              <a:rPr lang="en-ID" sz="2000" b="1" dirty="0"/>
              <a:t>  </a:t>
            </a:r>
            <a:r>
              <a:rPr lang="en-ID" sz="2000" b="1" dirty="0" err="1"/>
              <a:t>sosial</a:t>
            </a:r>
            <a:r>
              <a:rPr lang="en-ID" sz="2000" b="1" dirty="0"/>
              <a:t>.</a:t>
            </a:r>
            <a:r>
              <a:rPr lang="en-ID" sz="2000" dirty="0"/>
              <a:t>  </a:t>
            </a:r>
            <a:r>
              <a:rPr lang="en-ID" sz="2000" dirty="0" err="1"/>
              <a:t>Sektor</a:t>
            </a:r>
            <a:r>
              <a:rPr lang="en-ID" sz="2000" dirty="0"/>
              <a:t>  </a:t>
            </a:r>
            <a:r>
              <a:rPr lang="en-ID" sz="2000" dirty="0" err="1"/>
              <a:t>publik</a:t>
            </a:r>
            <a:r>
              <a:rPr lang="en-ID" sz="2000" dirty="0"/>
              <a:t>  </a:t>
            </a:r>
            <a:r>
              <a:rPr lang="en-ID" sz="2000" dirty="0" err="1"/>
              <a:t>dihadapkan</a:t>
            </a:r>
            <a:r>
              <a:rPr lang="en-ID" sz="2000" dirty="0"/>
              <a:t>  pd  </a:t>
            </a:r>
            <a:r>
              <a:rPr lang="en-ID" sz="2000" dirty="0" err="1"/>
              <a:t>permasalahan</a:t>
            </a:r>
            <a:r>
              <a:rPr lang="en-ID" sz="2000" dirty="0"/>
              <a:t>  </a:t>
            </a:r>
            <a:r>
              <a:rPr lang="en-ID" sz="2000" dirty="0" err="1"/>
              <a:t>keadilan</a:t>
            </a:r>
            <a:r>
              <a:rPr lang="en-ID" sz="2000" dirty="0"/>
              <a:t>  </a:t>
            </a:r>
            <a:r>
              <a:rPr lang="en-ID" sz="2000" dirty="0" err="1"/>
              <a:t>distribusi</a:t>
            </a:r>
            <a:r>
              <a:rPr lang="en-ID" sz="2000" dirty="0"/>
              <a:t> </a:t>
            </a:r>
            <a:r>
              <a:rPr lang="en-ID" sz="2000" dirty="0" err="1"/>
              <a:t>kesejahteraan</a:t>
            </a:r>
            <a:r>
              <a:rPr lang="en-ID" sz="2000" dirty="0"/>
              <a:t> </a:t>
            </a:r>
            <a:r>
              <a:rPr lang="en-ID" sz="2000" dirty="0" err="1"/>
              <a:t>sosial</a:t>
            </a:r>
            <a:r>
              <a:rPr lang="en-ID" sz="2000" dirty="0"/>
              <a:t> (</a:t>
            </a:r>
            <a:r>
              <a:rPr lang="en-ID" sz="2000" dirty="0" err="1"/>
              <a:t>sektor</a:t>
            </a:r>
            <a:r>
              <a:rPr lang="en-ID" sz="2000" dirty="0"/>
              <a:t> </a:t>
            </a:r>
            <a:r>
              <a:rPr lang="en-ID" sz="2000" dirty="0" err="1"/>
              <a:t>swasta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dibebani</a:t>
            </a:r>
            <a:r>
              <a:rPr lang="en-ID" sz="2000" dirty="0"/>
              <a:t> </a:t>
            </a:r>
            <a:r>
              <a:rPr lang="en-ID" sz="2000" dirty="0" err="1"/>
              <a:t>tanggung</a:t>
            </a:r>
            <a:r>
              <a:rPr lang="en-ID" sz="2000" dirty="0"/>
              <a:t> </a:t>
            </a:r>
            <a:r>
              <a:rPr lang="en-ID" sz="2000" dirty="0" err="1"/>
              <a:t>jawab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malakukan</a:t>
            </a:r>
            <a:r>
              <a:rPr lang="en-ID" sz="2000" dirty="0"/>
              <a:t> </a:t>
            </a:r>
            <a:r>
              <a:rPr lang="en-ID" sz="2000" dirty="0" err="1"/>
              <a:t>keadilan</a:t>
            </a:r>
            <a:r>
              <a:rPr lang="en-ID" sz="2000" dirty="0"/>
              <a:t> </a:t>
            </a:r>
            <a:r>
              <a:rPr lang="en-ID" sz="2000" dirty="0" err="1"/>
              <a:t>distributif</a:t>
            </a:r>
            <a:r>
              <a:rPr lang="en-ID" sz="2000" dirty="0"/>
              <a:t> </a:t>
            </a:r>
            <a:r>
              <a:rPr lang="en-ID" sz="2000" dirty="0" err="1"/>
              <a:t>seperti</a:t>
            </a:r>
            <a:r>
              <a:rPr lang="en-ID" sz="2000" dirty="0"/>
              <a:t> </a:t>
            </a:r>
            <a:r>
              <a:rPr lang="en-ID" sz="2000" dirty="0" err="1"/>
              <a:t>itu</a:t>
            </a:r>
            <a:r>
              <a:rPr lang="en-ID" sz="2000" dirty="0"/>
              <a:t>)</a:t>
            </a:r>
          </a:p>
          <a:p>
            <a:pPr marL="0" indent="0" algn="just">
              <a:buNone/>
            </a:pPr>
            <a:endParaRPr lang="en-ID" sz="2000" dirty="0"/>
          </a:p>
          <a:p>
            <a:pPr algn="just"/>
            <a:r>
              <a:rPr lang="en-ID" sz="2000" b="1" dirty="0" err="1"/>
              <a:t>Keenam</a:t>
            </a:r>
            <a:r>
              <a:rPr lang="en-ID" sz="2000" dirty="0"/>
              <a:t>,  </a:t>
            </a:r>
            <a:r>
              <a:rPr lang="en-ID" sz="2000" dirty="0" err="1"/>
              <a:t>organisasi</a:t>
            </a:r>
            <a:r>
              <a:rPr lang="en-ID" sz="2000" dirty="0"/>
              <a:t>  </a:t>
            </a:r>
            <a:r>
              <a:rPr lang="en-ID" sz="2000" dirty="0" err="1"/>
              <a:t>sektor</a:t>
            </a:r>
            <a:r>
              <a:rPr lang="en-ID" sz="2000" dirty="0"/>
              <a:t>  </a:t>
            </a:r>
            <a:r>
              <a:rPr lang="en-ID" sz="2000" b="1" dirty="0" err="1"/>
              <a:t>swasta</a:t>
            </a:r>
            <a:r>
              <a:rPr lang="en-ID" sz="2000" b="1" dirty="0"/>
              <a:t>  </a:t>
            </a:r>
            <a:r>
              <a:rPr lang="en-ID" sz="2000" b="1" dirty="0" err="1"/>
              <a:t>memiliki</a:t>
            </a:r>
            <a:r>
              <a:rPr lang="en-ID" sz="2000" b="1" dirty="0"/>
              <a:t>  </a:t>
            </a:r>
            <a:r>
              <a:rPr lang="en-ID" sz="2000" b="1" dirty="0" err="1"/>
              <a:t>konsepsi</a:t>
            </a:r>
            <a:r>
              <a:rPr lang="en-ID" sz="2000" b="1" dirty="0"/>
              <a:t> </a:t>
            </a:r>
            <a:r>
              <a:rPr lang="en-ID" sz="2000" b="1" dirty="0" err="1"/>
              <a:t>pelanggan</a:t>
            </a:r>
            <a:r>
              <a:rPr lang="en-ID" sz="2000" b="1" dirty="0"/>
              <a:t>  </a:t>
            </a:r>
            <a:r>
              <a:rPr lang="en-ID" sz="2000" b="1" dirty="0" err="1"/>
              <a:t>adalah</a:t>
            </a:r>
            <a:r>
              <a:rPr lang="en-ID" sz="2000" b="1" dirty="0"/>
              <a:t>  raja</a:t>
            </a:r>
            <a:r>
              <a:rPr lang="en-ID" sz="2000" dirty="0"/>
              <a:t>, </a:t>
            </a:r>
            <a:r>
              <a:rPr lang="en-ID" sz="2000" dirty="0" err="1"/>
              <a:t>penguasa</a:t>
            </a:r>
            <a:r>
              <a:rPr lang="en-ID" sz="2000" dirty="0"/>
              <a:t>  </a:t>
            </a:r>
            <a:r>
              <a:rPr lang="en-ID" sz="2000" dirty="0" err="1"/>
              <a:t>tertinggi</a:t>
            </a:r>
            <a:r>
              <a:rPr lang="en-ID" sz="2000" dirty="0"/>
              <a:t>. </a:t>
            </a:r>
            <a:r>
              <a:rPr lang="en-ID" sz="2000" dirty="0" err="1"/>
              <a:t>Dalam</a:t>
            </a:r>
            <a:r>
              <a:rPr lang="en-ID" sz="2000" dirty="0"/>
              <a:t>  </a:t>
            </a:r>
            <a:r>
              <a:rPr lang="en-ID" sz="2000" dirty="0" err="1"/>
              <a:t>organisasi</a:t>
            </a:r>
            <a:r>
              <a:rPr lang="en-ID" sz="2000" dirty="0"/>
              <a:t>  </a:t>
            </a:r>
            <a:r>
              <a:rPr lang="en-ID" sz="2000" b="1" dirty="0" err="1"/>
              <a:t>sektor</a:t>
            </a:r>
            <a:r>
              <a:rPr lang="en-ID" sz="2000" b="1" dirty="0"/>
              <a:t>  </a:t>
            </a:r>
            <a:r>
              <a:rPr lang="en-ID" sz="2000" b="1" dirty="0" err="1"/>
              <a:t>publik</a:t>
            </a:r>
            <a:r>
              <a:rPr lang="en-ID" sz="2000" b="1" dirty="0"/>
              <a:t> </a:t>
            </a:r>
            <a:r>
              <a:rPr lang="en-ID" sz="2000" b="1" dirty="0" err="1"/>
              <a:t>kekuasaan</a:t>
            </a:r>
            <a:r>
              <a:rPr lang="en-ID" sz="2000" b="1" dirty="0"/>
              <a:t> </a:t>
            </a:r>
            <a:r>
              <a:rPr lang="en-ID" sz="2000" b="1" dirty="0" err="1"/>
              <a:t>tertinggi</a:t>
            </a:r>
            <a:r>
              <a:rPr lang="en-ID" sz="2000" b="1" dirty="0"/>
              <a:t> </a:t>
            </a:r>
            <a:r>
              <a:rPr lang="en-ID" sz="2000" b="1" dirty="0" err="1"/>
              <a:t>adalah</a:t>
            </a:r>
            <a:r>
              <a:rPr lang="en-ID" sz="2000" b="1" dirty="0"/>
              <a:t> </a:t>
            </a:r>
            <a:r>
              <a:rPr lang="en-ID" sz="2000" b="1" dirty="0" err="1"/>
              <a:t>masyarakat</a:t>
            </a:r>
            <a:r>
              <a:rPr lang="en-ID" sz="2000" dirty="0"/>
              <a:t>. (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hal</a:t>
            </a:r>
            <a:r>
              <a:rPr lang="en-ID" sz="2000" dirty="0"/>
              <a:t> </a:t>
            </a:r>
            <a:r>
              <a:rPr lang="en-ID" sz="2000" dirty="0" err="1"/>
              <a:t>tertentu</a:t>
            </a:r>
            <a:r>
              <a:rPr lang="en-ID" sz="2000" dirty="0"/>
              <a:t> </a:t>
            </a:r>
            <a:r>
              <a:rPr lang="en-ID" sz="2000" dirty="0" err="1"/>
              <a:t>masyarakat</a:t>
            </a:r>
            <a:r>
              <a:rPr lang="en-ID" sz="2000" dirty="0"/>
              <a:t> </a:t>
            </a:r>
            <a:r>
              <a:rPr lang="en-ID" sz="2000" dirty="0" err="1"/>
              <a:t>merupakan</a:t>
            </a:r>
            <a:r>
              <a:rPr lang="en-ID" sz="2000" dirty="0"/>
              <a:t> </a:t>
            </a:r>
            <a:r>
              <a:rPr lang="en-ID" sz="2000" dirty="0" err="1"/>
              <a:t>pelanggan</a:t>
            </a:r>
            <a:r>
              <a:rPr lang="en-ID" sz="2000" dirty="0"/>
              <a:t>,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tetapi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keadaan</a:t>
            </a:r>
            <a:r>
              <a:rPr lang="en-ID" sz="2000" dirty="0"/>
              <a:t> </a:t>
            </a:r>
            <a:r>
              <a:rPr lang="en-ID" sz="2000" dirty="0" err="1"/>
              <a:t>tertentu</a:t>
            </a:r>
            <a:r>
              <a:rPr lang="en-ID" sz="2000" dirty="0"/>
              <a:t> juga </a:t>
            </a:r>
            <a:r>
              <a:rPr lang="en-ID" sz="2000" dirty="0" err="1"/>
              <a:t>masyarakat</a:t>
            </a:r>
            <a:r>
              <a:rPr lang="en-ID" sz="2000" dirty="0"/>
              <a:t> </a:t>
            </a:r>
            <a:r>
              <a:rPr lang="en-ID" sz="2000" dirty="0" err="1"/>
              <a:t>bukan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</a:t>
            </a:r>
            <a:r>
              <a:rPr lang="en-ID" sz="2000" dirty="0" err="1"/>
              <a:t>pelanggan</a:t>
            </a:r>
            <a:r>
              <a:rPr lang="en-ID" sz="2000" dirty="0"/>
              <a:t>. </a:t>
            </a:r>
          </a:p>
          <a:p>
            <a:pPr algn="just"/>
            <a:r>
              <a:rPr lang="en-ID" sz="2000" dirty="0" err="1"/>
              <a:t>Contoh</a:t>
            </a:r>
            <a:r>
              <a:rPr lang="en-ID" sz="2000" dirty="0"/>
              <a:t>, </a:t>
            </a:r>
            <a:r>
              <a:rPr lang="en-ID" sz="2000" dirty="0" err="1"/>
              <a:t>masyarakat</a:t>
            </a:r>
            <a:r>
              <a:rPr lang="en-ID" sz="2000" dirty="0"/>
              <a:t> yang </a:t>
            </a:r>
            <a:r>
              <a:rPr lang="en-ID" sz="2000" dirty="0" err="1"/>
              <a:t>membeli</a:t>
            </a:r>
            <a:r>
              <a:rPr lang="en-ID" sz="2000" dirty="0"/>
              <a:t> </a:t>
            </a:r>
            <a:r>
              <a:rPr lang="en-ID" sz="2000" dirty="0" err="1"/>
              <a:t>listrik</a:t>
            </a:r>
            <a:r>
              <a:rPr lang="en-ID" sz="2000" dirty="0"/>
              <a:t> PLN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pelanggan</a:t>
            </a:r>
            <a:r>
              <a:rPr lang="en-ID" sz="2000" dirty="0"/>
              <a:t> PT. PLN, yang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berlangganan</a:t>
            </a:r>
            <a:r>
              <a:rPr lang="en-ID" sz="2000" dirty="0"/>
              <a:t> </a:t>
            </a:r>
            <a:r>
              <a:rPr lang="en-ID" sz="2000" dirty="0" err="1"/>
              <a:t>listrik</a:t>
            </a:r>
            <a:r>
              <a:rPr lang="en-ID" sz="2000" dirty="0"/>
              <a:t>  </a:t>
            </a:r>
            <a:r>
              <a:rPr lang="en-ID" sz="2000" dirty="0" err="1"/>
              <a:t>bukanlah</a:t>
            </a:r>
            <a:r>
              <a:rPr lang="en-ID" sz="2000" dirty="0"/>
              <a:t>  </a:t>
            </a:r>
            <a:r>
              <a:rPr lang="en-ID" sz="2000" dirty="0" err="1"/>
              <a:t>pelanggan</a:t>
            </a:r>
            <a:r>
              <a:rPr lang="en-ID" sz="2000" dirty="0"/>
              <a:t> PT.  PLN. </a:t>
            </a:r>
            <a:r>
              <a:rPr lang="en-ID" sz="2000" dirty="0" err="1"/>
              <a:t>Pemerintah</a:t>
            </a:r>
            <a:r>
              <a:rPr lang="en-ID" sz="2000" dirty="0"/>
              <a:t> 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bisa</a:t>
            </a:r>
            <a:r>
              <a:rPr lang="en-ID" sz="2000" dirty="0"/>
              <a:t> </a:t>
            </a:r>
            <a:r>
              <a:rPr lang="en-ID" sz="2000" dirty="0" err="1"/>
              <a:t>hanya</a:t>
            </a:r>
            <a:r>
              <a:rPr lang="en-ID" sz="2000" dirty="0"/>
              <a:t> </a:t>
            </a:r>
            <a:r>
              <a:rPr lang="en-ID" sz="2000" dirty="0" err="1"/>
              <a:t>memperhatikan</a:t>
            </a:r>
            <a:r>
              <a:rPr lang="en-ID" sz="2000" dirty="0"/>
              <a:t> </a:t>
            </a:r>
            <a:r>
              <a:rPr lang="en-ID" sz="2000" dirty="0" err="1"/>
              <a:t>masyarakat</a:t>
            </a:r>
            <a:r>
              <a:rPr lang="en-ID" sz="2000" dirty="0"/>
              <a:t> yang </a:t>
            </a:r>
            <a:r>
              <a:rPr lang="en-ID" sz="2000" dirty="0" err="1"/>
              <a:t>sudah</a:t>
            </a:r>
            <a:r>
              <a:rPr lang="en-ID" sz="2000" dirty="0"/>
              <a:t> </a:t>
            </a:r>
            <a:r>
              <a:rPr lang="en-ID" sz="2000" dirty="0" err="1"/>
              <a:t>berlangganan</a:t>
            </a:r>
            <a:r>
              <a:rPr lang="en-ID" sz="2000" dirty="0"/>
              <a:t> </a:t>
            </a:r>
            <a:r>
              <a:rPr lang="en-ID" sz="2000" dirty="0" err="1"/>
              <a:t>listrik</a:t>
            </a:r>
            <a:r>
              <a:rPr lang="en-ID" sz="2000" dirty="0"/>
              <a:t> </a:t>
            </a:r>
            <a:r>
              <a:rPr lang="en-ID" sz="2000" dirty="0" err="1"/>
              <a:t>saja</a:t>
            </a:r>
            <a:r>
              <a:rPr lang="en-ID" sz="2000" dirty="0"/>
              <a:t>, </a:t>
            </a:r>
            <a:r>
              <a:rPr lang="en-ID" sz="2000" dirty="0" err="1"/>
              <a:t>karena</a:t>
            </a:r>
            <a:r>
              <a:rPr lang="en-ID" sz="2000" dirty="0"/>
              <a:t> pada </a:t>
            </a:r>
            <a:r>
              <a:rPr lang="en-ID" sz="2000" dirty="0" err="1"/>
              <a:t>dasarnya</a:t>
            </a:r>
            <a:r>
              <a:rPr lang="en-ID" sz="2000" dirty="0"/>
              <a:t> </a:t>
            </a:r>
            <a:r>
              <a:rPr lang="en-ID" sz="2000" dirty="0" err="1"/>
              <a:t>setiap</a:t>
            </a:r>
            <a:r>
              <a:rPr lang="en-ID" sz="2000" dirty="0"/>
              <a:t> </a:t>
            </a:r>
            <a:r>
              <a:rPr lang="en-ID" sz="2000" dirty="0" err="1"/>
              <a:t>masyarakat</a:t>
            </a:r>
            <a:r>
              <a:rPr lang="en-ID" sz="2000" dirty="0"/>
              <a:t>  </a:t>
            </a:r>
            <a:r>
              <a:rPr lang="en-ID" sz="2000" dirty="0" err="1"/>
              <a:t>berhak</a:t>
            </a:r>
            <a:r>
              <a:rPr lang="en-ID" sz="2000" dirty="0"/>
              <a:t> </a:t>
            </a:r>
            <a:r>
              <a:rPr lang="en-ID" sz="2000" dirty="0" err="1"/>
              <a:t>memperolah</a:t>
            </a:r>
            <a:r>
              <a:rPr lang="en-ID" sz="2000" dirty="0"/>
              <a:t>  </a:t>
            </a:r>
            <a:r>
              <a:rPr lang="en-ID" sz="2000" dirty="0" err="1"/>
              <a:t>fasilitas</a:t>
            </a:r>
            <a:r>
              <a:rPr lang="en-ID" sz="2000" dirty="0"/>
              <a:t> </a:t>
            </a:r>
            <a:r>
              <a:rPr lang="en-ID" sz="2000" dirty="0" err="1"/>
              <a:t>listrik</a:t>
            </a:r>
            <a:r>
              <a:rPr lang="en-ID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1443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4FE1C-01EF-4FE6-8E03-A37DC11E1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08519"/>
          </a:xfrm>
        </p:spPr>
        <p:txBody>
          <a:bodyPr/>
          <a:lstStyle/>
          <a:p>
            <a:r>
              <a:rPr lang="en-US" dirty="0"/>
              <a:t>   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9CDA7-C5A7-44BB-8AA7-F4142FCED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51113"/>
            <a:ext cx="10058400" cy="4501631"/>
          </a:xfrm>
        </p:spPr>
        <p:txBody>
          <a:bodyPr>
            <a:normAutofit/>
          </a:bodyPr>
          <a:lstStyle/>
          <a:p>
            <a:pPr algn="just"/>
            <a:r>
              <a:rPr lang="en-ID" sz="2400" b="1" dirty="0" err="1"/>
              <a:t>Ketujuh</a:t>
            </a:r>
            <a:r>
              <a:rPr lang="en-ID" sz="2400" dirty="0"/>
              <a:t>,  </a:t>
            </a:r>
            <a:r>
              <a:rPr lang="en-ID" sz="2400" dirty="0" err="1"/>
              <a:t>persaingan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 </a:t>
            </a:r>
            <a:r>
              <a:rPr lang="en-ID" sz="2400" dirty="0" err="1"/>
              <a:t>sektor</a:t>
            </a:r>
            <a:r>
              <a:rPr lang="en-ID" sz="2400" dirty="0"/>
              <a:t>  </a:t>
            </a:r>
            <a:r>
              <a:rPr lang="en-ID" sz="2400" dirty="0" err="1"/>
              <a:t>swasta</a:t>
            </a:r>
            <a:r>
              <a:rPr lang="en-ID" sz="2400" dirty="0"/>
              <a:t>  </a:t>
            </a:r>
            <a:r>
              <a:rPr lang="en-ID" sz="2400" dirty="0" err="1"/>
              <a:t>merupakan</a:t>
            </a:r>
            <a:r>
              <a:rPr lang="en-ID" sz="2400" dirty="0"/>
              <a:t>  </a:t>
            </a:r>
            <a:r>
              <a:rPr lang="en-ID" sz="2400" dirty="0" err="1"/>
              <a:t>instrumen</a:t>
            </a:r>
            <a:r>
              <a:rPr lang="en-ID" sz="2400" dirty="0"/>
              <a:t> pasar,  </a:t>
            </a:r>
            <a:r>
              <a:rPr lang="en-ID" sz="2400" dirty="0" err="1"/>
              <a:t>sedangkan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sektor</a:t>
            </a:r>
            <a:r>
              <a:rPr lang="en-ID" sz="2400" dirty="0"/>
              <a:t> </a:t>
            </a:r>
            <a:r>
              <a:rPr lang="en-ID" sz="2400" dirty="0" err="1"/>
              <a:t>publik</a:t>
            </a:r>
            <a:r>
              <a:rPr lang="en-ID" sz="2400" dirty="0"/>
              <a:t> yang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instrumen</a:t>
            </a:r>
            <a:r>
              <a:rPr lang="en-ID" sz="2400" dirty="0"/>
              <a:t> </a:t>
            </a:r>
            <a:r>
              <a:rPr lang="en-ID" sz="2400" dirty="0" err="1"/>
              <a:t>pemerintahan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tindakan</a:t>
            </a:r>
            <a:r>
              <a:rPr lang="en-ID" sz="2400" dirty="0"/>
              <a:t> </a:t>
            </a:r>
            <a:r>
              <a:rPr lang="en-ID" sz="2400" dirty="0" err="1"/>
              <a:t>kolektif</a:t>
            </a:r>
            <a:r>
              <a:rPr lang="en-ID" sz="2400" dirty="0"/>
              <a:t>. (</a:t>
            </a:r>
            <a:r>
              <a:rPr lang="en-ID" sz="2400" dirty="0" err="1"/>
              <a:t>Sektor</a:t>
            </a:r>
            <a:r>
              <a:rPr lang="en-ID" sz="2400" dirty="0"/>
              <a:t> </a:t>
            </a:r>
            <a:r>
              <a:rPr lang="en-ID" sz="2400" dirty="0" err="1"/>
              <a:t>publik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murni</a:t>
            </a:r>
            <a:r>
              <a:rPr lang="en-ID" sz="2400" dirty="0"/>
              <a:t> pasar,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tetapi</a:t>
            </a:r>
            <a:r>
              <a:rPr lang="en-ID" sz="2400" dirty="0"/>
              <a:t> </a:t>
            </a:r>
            <a:r>
              <a:rPr lang="en-ID" sz="2400" dirty="0" err="1"/>
              <a:t>bersifat</a:t>
            </a:r>
            <a:r>
              <a:rPr lang="en-ID" sz="2400" dirty="0"/>
              <a:t> </a:t>
            </a:r>
            <a:r>
              <a:rPr lang="en-ID" sz="2400" dirty="0" err="1"/>
              <a:t>setengah</a:t>
            </a:r>
            <a:r>
              <a:rPr lang="en-ID" sz="2400" dirty="0"/>
              <a:t> pasar (quasi competition). </a:t>
            </a:r>
            <a:r>
              <a:rPr lang="en-ID" sz="2400" dirty="0" err="1"/>
              <a:t>Organisasi</a:t>
            </a:r>
            <a:r>
              <a:rPr lang="en-ID" sz="2400" dirty="0"/>
              <a:t> </a:t>
            </a:r>
            <a:r>
              <a:rPr lang="en-ID" sz="2400" dirty="0" err="1"/>
              <a:t>sektor</a:t>
            </a:r>
            <a:r>
              <a:rPr lang="en-ID" sz="2400" dirty="0"/>
              <a:t> </a:t>
            </a:r>
            <a:r>
              <a:rPr lang="en-ID" sz="2400" dirty="0" err="1"/>
              <a:t>publik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sepenuhnya</a:t>
            </a:r>
            <a:r>
              <a:rPr lang="en-ID" sz="2400" dirty="0"/>
              <a:t> </a:t>
            </a:r>
            <a:r>
              <a:rPr lang="en-ID" sz="2400" dirty="0" err="1"/>
              <a:t>mengikuti</a:t>
            </a:r>
            <a:r>
              <a:rPr lang="en-ID" sz="2400" dirty="0"/>
              <a:t> </a:t>
            </a:r>
            <a:r>
              <a:rPr lang="en-ID" sz="2400" dirty="0" err="1"/>
              <a:t>mekanisme</a:t>
            </a:r>
            <a:r>
              <a:rPr lang="en-ID" sz="2400" dirty="0"/>
              <a:t> pasar </a:t>
            </a:r>
            <a:r>
              <a:rPr lang="en-ID" sz="2400" dirty="0" err="1"/>
              <a:t>bebas</a:t>
            </a:r>
            <a:r>
              <a:rPr lang="en-ID" sz="2400" dirty="0"/>
              <a:t>. Tindakan  </a:t>
            </a:r>
            <a:r>
              <a:rPr lang="en-ID" sz="2400" dirty="0" err="1"/>
              <a:t>kolektif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 </a:t>
            </a:r>
            <a:r>
              <a:rPr lang="en-ID" sz="2400" dirty="0" err="1"/>
              <a:t>masyarakat</a:t>
            </a:r>
            <a:r>
              <a:rPr lang="en-ID" sz="2400" dirty="0"/>
              <a:t>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membatasi</a:t>
            </a:r>
            <a:r>
              <a:rPr lang="en-ID" sz="2400" dirty="0"/>
              <a:t>  </a:t>
            </a:r>
            <a:r>
              <a:rPr lang="en-ID" sz="2400" dirty="0" err="1"/>
              <a:t>tindakan</a:t>
            </a:r>
            <a:r>
              <a:rPr lang="en-ID" sz="2400" dirty="0"/>
              <a:t> </a:t>
            </a:r>
            <a:r>
              <a:rPr lang="en-ID" sz="2400" dirty="0" err="1"/>
              <a:t>pemerintah</a:t>
            </a:r>
            <a:r>
              <a:rPr lang="en-ID" sz="2400" dirty="0"/>
              <a:t>. </a:t>
            </a:r>
            <a:r>
              <a:rPr lang="en-ID" sz="2400" dirty="0" err="1"/>
              <a:t>Pemerintah</a:t>
            </a:r>
            <a:r>
              <a:rPr lang="en-ID" sz="2400" dirty="0"/>
              <a:t> </a:t>
            </a:r>
            <a:r>
              <a:rPr lang="en-ID" sz="2400" dirty="0" err="1"/>
              <a:t>tdk</a:t>
            </a:r>
            <a:r>
              <a:rPr lang="en-ID" sz="2400" dirty="0"/>
              <a:t> bs </a:t>
            </a:r>
            <a:r>
              <a:rPr lang="en-ID" sz="2400" dirty="0" err="1"/>
              <a:t>memenuhi</a:t>
            </a:r>
            <a:r>
              <a:rPr lang="en-ID" sz="2400" dirty="0"/>
              <a:t> </a:t>
            </a:r>
            <a:r>
              <a:rPr lang="en-ID" sz="2400" dirty="0" err="1"/>
              <a:t>keinginan</a:t>
            </a:r>
            <a:r>
              <a:rPr lang="en-ID" sz="2400" dirty="0"/>
              <a:t>/</a:t>
            </a:r>
            <a:r>
              <a:rPr lang="en-ID" sz="2400" dirty="0" err="1"/>
              <a:t>kepuasan</a:t>
            </a:r>
            <a:r>
              <a:rPr lang="en-ID" sz="2400" dirty="0"/>
              <a:t> tiap2 orang, </a:t>
            </a:r>
            <a:r>
              <a:rPr lang="en-ID" sz="2400" dirty="0" err="1"/>
              <a:t>yg</a:t>
            </a:r>
            <a:r>
              <a:rPr lang="en-ID" sz="2400" dirty="0"/>
              <a:t> </a:t>
            </a:r>
            <a:r>
              <a:rPr lang="en-ID" sz="2400" dirty="0" err="1"/>
              <a:t>mungkin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pemenuhan</a:t>
            </a:r>
            <a:r>
              <a:rPr lang="en-ID" sz="2400" dirty="0"/>
              <a:t> </a:t>
            </a:r>
            <a:r>
              <a:rPr lang="en-ID" sz="2400" dirty="0" err="1"/>
              <a:t>keinginan</a:t>
            </a:r>
            <a:r>
              <a:rPr lang="en-ID" sz="2400" dirty="0"/>
              <a:t> </a:t>
            </a:r>
            <a:r>
              <a:rPr lang="en-ID" sz="2400" dirty="0" err="1"/>
              <a:t>kolektif</a:t>
            </a:r>
            <a:r>
              <a:rPr lang="en-ID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33884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4C6ECF4-9922-4016-9B21-82C27C3573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442519"/>
              </p:ext>
            </p:extLst>
          </p:nvPr>
        </p:nvGraphicFramePr>
        <p:xfrm>
          <a:off x="596347" y="496957"/>
          <a:ext cx="10962861" cy="5754756"/>
        </p:xfrm>
        <a:graphic>
          <a:graphicData uri="http://schemas.openxmlformats.org/drawingml/2006/table">
            <a:tbl>
              <a:tblPr/>
              <a:tblGrid>
                <a:gridCol w="623635">
                  <a:extLst>
                    <a:ext uri="{9D8B030D-6E8A-4147-A177-3AD203B41FA5}">
                      <a16:colId xmlns:a16="http://schemas.microsoft.com/office/drawing/2014/main" val="43640407"/>
                    </a:ext>
                  </a:extLst>
                </a:gridCol>
                <a:gridCol w="3030466">
                  <a:extLst>
                    <a:ext uri="{9D8B030D-6E8A-4147-A177-3AD203B41FA5}">
                      <a16:colId xmlns:a16="http://schemas.microsoft.com/office/drawing/2014/main" val="4195094855"/>
                    </a:ext>
                  </a:extLst>
                </a:gridCol>
                <a:gridCol w="3529597">
                  <a:extLst>
                    <a:ext uri="{9D8B030D-6E8A-4147-A177-3AD203B41FA5}">
                      <a16:colId xmlns:a16="http://schemas.microsoft.com/office/drawing/2014/main" val="3467035719"/>
                    </a:ext>
                  </a:extLst>
                </a:gridCol>
                <a:gridCol w="3779163">
                  <a:extLst>
                    <a:ext uri="{9D8B030D-6E8A-4147-A177-3AD203B41FA5}">
                      <a16:colId xmlns:a16="http://schemas.microsoft.com/office/drawing/2014/main" val="3491105775"/>
                    </a:ext>
                  </a:extLst>
                </a:gridCol>
              </a:tblGrid>
              <a:tr h="748118">
                <a:tc>
                  <a:txBody>
                    <a:bodyPr/>
                    <a:lstStyle/>
                    <a:p>
                      <a:r>
                        <a:rPr lang="en-ID" sz="14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38497" marR="38497" marT="19248" marB="19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600" dirty="0" err="1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Perbedaan</a:t>
                      </a:r>
                      <a:endParaRPr lang="en-ID" sz="16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497" marR="38497" marT="19248" marB="19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600" dirty="0" err="1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Sektor</a:t>
                      </a:r>
                      <a:r>
                        <a:rPr lang="en-ID" sz="16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600" dirty="0" err="1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Publik</a:t>
                      </a:r>
                      <a:r>
                        <a:rPr lang="en-ID" sz="16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ID" sz="1600" dirty="0" err="1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Pemerintahan</a:t>
                      </a:r>
                      <a:endParaRPr lang="en-ID" sz="16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497" marR="38497" marT="19248" marB="19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600" dirty="0" err="1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Sektor</a:t>
                      </a:r>
                      <a:r>
                        <a:rPr lang="en-ID" sz="16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600" dirty="0" err="1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Swasta</a:t>
                      </a:r>
                      <a:r>
                        <a:rPr lang="en-ID" sz="16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ID" sz="1600" dirty="0" err="1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Komersial</a:t>
                      </a:r>
                      <a:endParaRPr lang="en-ID" sz="16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497" marR="38497" marT="19248" marB="19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631242"/>
                  </a:ext>
                </a:extLst>
              </a:tr>
              <a:tr h="575476">
                <a:tc>
                  <a:txBody>
                    <a:bodyPr/>
                    <a:lstStyle/>
                    <a:p>
                      <a:r>
                        <a:rPr lang="en-ID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8497" marR="38497" marT="19248" marB="19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Tujuan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Organisasi</a:t>
                      </a:r>
                      <a:endParaRPr lang="en-ID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497" marR="38497" marT="19248" marB="19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 Profit Motif</a:t>
                      </a:r>
                    </a:p>
                  </a:txBody>
                  <a:tcPr marL="38497" marR="38497" marT="19248" marB="19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Profit Motif</a:t>
                      </a:r>
                    </a:p>
                  </a:txBody>
                  <a:tcPr marL="38497" marR="38497" marT="19248" marB="19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885676"/>
                  </a:ext>
                </a:extLst>
              </a:tr>
              <a:tr h="2647188">
                <a:tc>
                  <a:txBody>
                    <a:bodyPr/>
                    <a:lstStyle/>
                    <a:p>
                      <a:r>
                        <a:rPr lang="en-ID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8497" marR="38497" marT="19248" marB="19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Sumber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Pendanaan</a:t>
                      </a:r>
                      <a:endParaRPr lang="en-ID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497" marR="38497" marT="19248" marB="19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Pajak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Retribusi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Utang,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Obligasi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Pemerintah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Laba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BUMN/BUMD,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Penjualan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Aset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Negara,dsb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Sumbangan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Hibah</a:t>
                      </a:r>
                      <a:endParaRPr lang="en-ID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497" marR="38497" marT="19248" marB="19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Pembiayaan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internal : Modal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sendiri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laba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ditahan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penjualan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aktiva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Pembiayaan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Eksternal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 Utang bank,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obligasi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penerbitan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saham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38497" marR="38497" marT="19248" marB="19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717568"/>
                  </a:ext>
                </a:extLst>
              </a:tr>
              <a:tr h="1783974">
                <a:tc>
                  <a:txBody>
                    <a:bodyPr/>
                    <a:lstStyle/>
                    <a:p>
                      <a:r>
                        <a:rPr lang="en-ID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8497" marR="38497" marT="19248" marB="19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Pertanggungjawaban</a:t>
                      </a:r>
                    </a:p>
                  </a:txBody>
                  <a:tcPr marL="38497" marR="38497" marT="19248" marB="19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Pertanggungjawaban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publik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masyarakat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parlemen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(DPR/DPRD)</a:t>
                      </a:r>
                    </a:p>
                  </a:txBody>
                  <a:tcPr marL="38497" marR="38497" marT="19248" marB="19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Pertanggungjawaban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pemegang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saham</a:t>
                      </a:r>
                      <a:r>
                        <a:rPr lang="en-ID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</a:t>
                      </a:r>
                      <a:r>
                        <a:rPr lang="en-ID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kreditor</a:t>
                      </a:r>
                      <a:endParaRPr lang="en-ID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497" marR="38497" marT="19248" marB="19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315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417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64ED22-B128-4ADA-8DC8-0A69F504AC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387965"/>
              </p:ext>
            </p:extLst>
          </p:nvPr>
        </p:nvGraphicFramePr>
        <p:xfrm>
          <a:off x="785191" y="805070"/>
          <a:ext cx="10614992" cy="4422913"/>
        </p:xfrm>
        <a:graphic>
          <a:graphicData uri="http://schemas.openxmlformats.org/drawingml/2006/table">
            <a:tbl>
              <a:tblPr/>
              <a:tblGrid>
                <a:gridCol w="633015">
                  <a:extLst>
                    <a:ext uri="{9D8B030D-6E8A-4147-A177-3AD203B41FA5}">
                      <a16:colId xmlns:a16="http://schemas.microsoft.com/office/drawing/2014/main" val="1618582305"/>
                    </a:ext>
                  </a:extLst>
                </a:gridCol>
                <a:gridCol w="2925751">
                  <a:extLst>
                    <a:ext uri="{9D8B030D-6E8A-4147-A177-3AD203B41FA5}">
                      <a16:colId xmlns:a16="http://schemas.microsoft.com/office/drawing/2014/main" val="340543223"/>
                    </a:ext>
                  </a:extLst>
                </a:gridCol>
                <a:gridCol w="3407640">
                  <a:extLst>
                    <a:ext uri="{9D8B030D-6E8A-4147-A177-3AD203B41FA5}">
                      <a16:colId xmlns:a16="http://schemas.microsoft.com/office/drawing/2014/main" val="1704749177"/>
                    </a:ext>
                  </a:extLst>
                </a:gridCol>
                <a:gridCol w="3648586">
                  <a:extLst>
                    <a:ext uri="{9D8B030D-6E8A-4147-A177-3AD203B41FA5}">
                      <a16:colId xmlns:a16="http://schemas.microsoft.com/office/drawing/2014/main" val="2704387364"/>
                    </a:ext>
                  </a:extLst>
                </a:gridCol>
              </a:tblGrid>
              <a:tr h="1028613">
                <a:tc>
                  <a:txBody>
                    <a:bodyPr/>
                    <a:lstStyle/>
                    <a:p>
                      <a:r>
                        <a:rPr lang="en-ID" sz="1600" dirty="0"/>
                        <a:t>4</a:t>
                      </a:r>
                    </a:p>
                  </a:txBody>
                  <a:tcPr marL="45830" marR="45830" marT="22915" marB="229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600" dirty="0" err="1"/>
                        <a:t>Struktur</a:t>
                      </a:r>
                      <a:r>
                        <a:rPr lang="en-ID" sz="1600" dirty="0"/>
                        <a:t> </a:t>
                      </a:r>
                      <a:r>
                        <a:rPr lang="en-ID" sz="1600" dirty="0" err="1"/>
                        <a:t>Organisasi</a:t>
                      </a:r>
                      <a:endParaRPr lang="en-ID" sz="1600" dirty="0"/>
                    </a:p>
                  </a:txBody>
                  <a:tcPr marL="45830" marR="45830" marT="22915" marB="229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600"/>
                        <a:t>Birokratis, kaku dan hirarki</a:t>
                      </a:r>
                    </a:p>
                  </a:txBody>
                  <a:tcPr marL="45830" marR="45830" marT="22915" marB="229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600"/>
                        <a:t>Fleksibel : datar, piramid, lintas fungsional, dsb</a:t>
                      </a:r>
                    </a:p>
                  </a:txBody>
                  <a:tcPr marL="45830" marR="45830" marT="22915" marB="229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150512"/>
                  </a:ext>
                </a:extLst>
              </a:tr>
              <a:tr h="1009205">
                <a:tc>
                  <a:txBody>
                    <a:bodyPr/>
                    <a:lstStyle/>
                    <a:p>
                      <a:r>
                        <a:rPr lang="en-ID" sz="1600"/>
                        <a:t>5</a:t>
                      </a:r>
                    </a:p>
                  </a:txBody>
                  <a:tcPr marL="45830" marR="45830" marT="22915" marB="229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600" dirty="0" err="1"/>
                        <a:t>Karakteristik</a:t>
                      </a:r>
                      <a:r>
                        <a:rPr lang="en-ID" sz="1600" dirty="0"/>
                        <a:t> </a:t>
                      </a:r>
                      <a:r>
                        <a:rPr lang="en-ID" sz="1600" dirty="0" err="1"/>
                        <a:t>Anggaran</a:t>
                      </a:r>
                      <a:endParaRPr lang="en-ID" sz="1600" dirty="0"/>
                    </a:p>
                  </a:txBody>
                  <a:tcPr marL="45830" marR="45830" marT="22915" marB="229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600" dirty="0"/>
                        <a:t>Terbuka </a:t>
                      </a:r>
                      <a:r>
                        <a:rPr lang="en-ID" sz="1600" dirty="0" err="1"/>
                        <a:t>untuk</a:t>
                      </a:r>
                      <a:r>
                        <a:rPr lang="en-ID" sz="1600" dirty="0"/>
                        <a:t> </a:t>
                      </a:r>
                      <a:r>
                        <a:rPr lang="en-ID" sz="1600" dirty="0" err="1"/>
                        <a:t>publik</a:t>
                      </a:r>
                      <a:endParaRPr lang="en-ID" sz="1600" dirty="0"/>
                    </a:p>
                  </a:txBody>
                  <a:tcPr marL="45830" marR="45830" marT="22915" marB="229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600"/>
                        <a:t>Tertutup untuk publik</a:t>
                      </a:r>
                    </a:p>
                  </a:txBody>
                  <a:tcPr marL="45830" marR="45830" marT="22915" marB="229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893073"/>
                  </a:ext>
                </a:extLst>
              </a:tr>
              <a:tr h="2385095">
                <a:tc>
                  <a:txBody>
                    <a:bodyPr/>
                    <a:lstStyle/>
                    <a:p>
                      <a:r>
                        <a:rPr lang="en-ID" sz="1600"/>
                        <a:t>6</a:t>
                      </a:r>
                    </a:p>
                  </a:txBody>
                  <a:tcPr marL="45830" marR="45830" marT="22915" marB="229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600" dirty="0" err="1"/>
                        <a:t>Sistem</a:t>
                      </a:r>
                      <a:r>
                        <a:rPr lang="en-ID" sz="1600" dirty="0"/>
                        <a:t> </a:t>
                      </a:r>
                      <a:r>
                        <a:rPr lang="en-ID" sz="1600" dirty="0" err="1"/>
                        <a:t>Akuntansi</a:t>
                      </a:r>
                      <a:endParaRPr lang="en-ID" sz="1600" dirty="0"/>
                    </a:p>
                  </a:txBody>
                  <a:tcPr marL="45830" marR="45830" marT="22915" marB="229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600" dirty="0"/>
                        <a:t>Basis Kas </a:t>
                      </a:r>
                      <a:r>
                        <a:rPr lang="en-ID" sz="1600" dirty="0" err="1"/>
                        <a:t>Menuju</a:t>
                      </a:r>
                      <a:r>
                        <a:rPr lang="en-ID" sz="1600" dirty="0"/>
                        <a:t> </a:t>
                      </a:r>
                      <a:r>
                        <a:rPr lang="en-ID" sz="1600" dirty="0" err="1"/>
                        <a:t>Akrual</a:t>
                      </a:r>
                      <a:r>
                        <a:rPr lang="en-ID" sz="1600" dirty="0"/>
                        <a:t> (Cash Toward Accrual), Pada </a:t>
                      </a:r>
                      <a:r>
                        <a:rPr lang="en-ID" sz="1600" dirty="0" err="1"/>
                        <a:t>tahun</a:t>
                      </a:r>
                      <a:r>
                        <a:rPr lang="en-ID" sz="1600" dirty="0"/>
                        <a:t> 2015 </a:t>
                      </a:r>
                      <a:r>
                        <a:rPr lang="en-ID" sz="1600" dirty="0" err="1"/>
                        <a:t>seluruhnya</a:t>
                      </a:r>
                      <a:r>
                        <a:rPr lang="en-ID" sz="1600" dirty="0"/>
                        <a:t> </a:t>
                      </a:r>
                      <a:r>
                        <a:rPr lang="en-ID" sz="1600" dirty="0" err="1"/>
                        <a:t>menggunakan</a:t>
                      </a:r>
                      <a:r>
                        <a:rPr lang="en-ID" sz="1600" dirty="0"/>
                        <a:t> Basis </a:t>
                      </a:r>
                      <a:r>
                        <a:rPr lang="en-ID" sz="1600" dirty="0" err="1"/>
                        <a:t>Akrual</a:t>
                      </a:r>
                      <a:r>
                        <a:rPr lang="en-ID" sz="1600" dirty="0"/>
                        <a:t> (Accrual Basis)</a:t>
                      </a:r>
                    </a:p>
                  </a:txBody>
                  <a:tcPr marL="45830" marR="45830" marT="22915" marB="229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600" dirty="0"/>
                        <a:t>Basis </a:t>
                      </a:r>
                      <a:r>
                        <a:rPr lang="en-ID" sz="1600" dirty="0" err="1"/>
                        <a:t>Akrual</a:t>
                      </a:r>
                      <a:r>
                        <a:rPr lang="en-ID" sz="1600" dirty="0"/>
                        <a:t> (</a:t>
                      </a:r>
                      <a:r>
                        <a:rPr lang="en-ID" sz="1600" dirty="0" err="1"/>
                        <a:t>Accural</a:t>
                      </a:r>
                      <a:r>
                        <a:rPr lang="en-ID" sz="1600" dirty="0"/>
                        <a:t> Basis)</a:t>
                      </a:r>
                    </a:p>
                  </a:txBody>
                  <a:tcPr marL="45830" marR="45830" marT="22915" marB="229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66767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D9A96F3-06C3-41A6-8E2B-B9884E1D2171}"/>
              </a:ext>
            </a:extLst>
          </p:cNvPr>
          <p:cNvSpPr/>
          <p:nvPr/>
        </p:nvSpPr>
        <p:spPr>
          <a:xfrm>
            <a:off x="1152939" y="5068956"/>
            <a:ext cx="9144000" cy="98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/>
              <a:t>Sumber</a:t>
            </a:r>
            <a:r>
              <a:rPr lang="en-ID" dirty="0"/>
              <a:t> : Mardiasmo.2002.Akuntansi </a:t>
            </a:r>
            <a:r>
              <a:rPr lang="en-ID" dirty="0" err="1"/>
              <a:t>Sektor</a:t>
            </a:r>
            <a:r>
              <a:rPr lang="en-ID" dirty="0"/>
              <a:t> </a:t>
            </a:r>
            <a:r>
              <a:rPr lang="en-ID" dirty="0" err="1"/>
              <a:t>Publik</a:t>
            </a:r>
            <a:endParaRPr lang="en-ID" dirty="0"/>
          </a:p>
          <a:p>
            <a:pPr algn="ctr"/>
            <a:r>
              <a:rPr lang="en-ID" dirty="0"/>
              <a:t>Catt </a:t>
            </a:r>
            <a:r>
              <a:rPr lang="en-ID" dirty="0" err="1"/>
              <a:t>dosen</a:t>
            </a:r>
            <a:r>
              <a:rPr lang="en-ID" dirty="0"/>
              <a:t>: </a:t>
            </a:r>
            <a:r>
              <a:rPr lang="en-ID" dirty="0" err="1"/>
              <a:t>Sejak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2015 SAP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sepenuhnya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Accrual Bases</a:t>
            </a:r>
          </a:p>
          <a:p>
            <a:pPr algn="ctr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28129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BDA48-602D-4C89-8D5A-C93A3AFEC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47262"/>
            <a:ext cx="10058400" cy="795129"/>
          </a:xfrm>
        </p:spPr>
        <p:txBody>
          <a:bodyPr>
            <a:noAutofit/>
          </a:bodyPr>
          <a:lstStyle/>
          <a:p>
            <a:pPr algn="ctr"/>
            <a:br>
              <a:rPr lang="en-ID" sz="2800" dirty="0"/>
            </a:br>
            <a:r>
              <a:rPr lang="en-ID" sz="2800" dirty="0" err="1"/>
              <a:t>Persamaan</a:t>
            </a:r>
            <a:r>
              <a:rPr lang="en-ID" sz="2800" dirty="0"/>
              <a:t> </a:t>
            </a:r>
            <a:r>
              <a:rPr lang="en-ID" sz="2800" dirty="0" err="1"/>
              <a:t>Akuntansi</a:t>
            </a:r>
            <a:r>
              <a:rPr lang="en-ID" sz="2800" dirty="0"/>
              <a:t> </a:t>
            </a:r>
            <a:r>
              <a:rPr lang="en-ID" sz="2800" dirty="0" err="1"/>
              <a:t>Sektor</a:t>
            </a:r>
            <a:r>
              <a:rPr lang="en-ID" sz="2800" dirty="0"/>
              <a:t> </a:t>
            </a:r>
            <a:r>
              <a:rPr lang="en-ID" sz="2800" dirty="0" err="1"/>
              <a:t>Publik</a:t>
            </a:r>
            <a:r>
              <a:rPr lang="en-ID" sz="2800" dirty="0"/>
              <a:t> dan </a:t>
            </a:r>
            <a:r>
              <a:rPr lang="en-ID" sz="2800" dirty="0" err="1"/>
              <a:t>Sektor</a:t>
            </a:r>
            <a:r>
              <a:rPr lang="en-ID" sz="2800" dirty="0"/>
              <a:t> </a:t>
            </a:r>
            <a:r>
              <a:rPr lang="en-ID" sz="2800" dirty="0" err="1"/>
              <a:t>Swasta</a:t>
            </a:r>
            <a:br>
              <a:rPr lang="en-ID" sz="2800" dirty="0"/>
            </a:b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101CB-B035-4760-B06F-BE38AA898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278" y="1510749"/>
            <a:ext cx="10356574" cy="4899990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sektor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sektor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sektor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swasta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integral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>
                <a:latin typeface="Arial" panose="020B0604020202020204" pitchFamily="34" charset="0"/>
                <a:cs typeface="Arial" panose="020B0604020202020204" pitchFamily="34" charset="0"/>
              </a:rPr>
              <a:t>ekonomi 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negara dan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keduanya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mencapai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Keduanya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menghadapi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kelangkaan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(scarcity of resources),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sektor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sektor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swasta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dituntut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efisien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efektif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Proses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, pada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dasarnya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sektor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sektor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membutuhkan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handal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relevan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pengorganisasian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Pada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sektor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menghasilkan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sama-sama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bergerak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dibidang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transportasi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massal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penyediaan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energi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sebagainya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sektor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terikat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perundang-undangan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ketentuan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 lain yang </a:t>
            </a:r>
            <a:r>
              <a:rPr lang="en-ID" sz="2200" dirty="0" err="1">
                <a:latin typeface="Arial" panose="020B0604020202020204" pitchFamily="34" charset="0"/>
                <a:cs typeface="Arial" panose="020B0604020202020204" pitchFamily="34" charset="0"/>
              </a:rPr>
              <a:t>disyaratkan</a:t>
            </a:r>
            <a:r>
              <a:rPr lang="en-ID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4933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92E9E5-79AF-4029-8FCA-9C327D54FD8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659927E4-E194-47BE-91C2-B87D50CF51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4A532A-EA0D-41F9-B458-AF9358EF2F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{040D5BB1-2E70-462B-A681-BD75E5CEE005}tf56410444_win32</Template>
  <TotalTime>164</TotalTime>
  <Words>849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Algerian</vt:lpstr>
      <vt:lpstr>Arial</vt:lpstr>
      <vt:lpstr>Avenir Next LT Pro</vt:lpstr>
      <vt:lpstr>Avenir Next LT Pro Light</vt:lpstr>
      <vt:lpstr>Garamond</vt:lpstr>
      <vt:lpstr>SavonVTI</vt:lpstr>
      <vt:lpstr>Pengendalian Manajemen Sektor Publik dan Non Publik </vt:lpstr>
      <vt:lpstr>Lt belakang &amp; Definisi</vt:lpstr>
      <vt:lpstr>Perbandingan Manajemen Pelayanan Sektor Publik dan Sektor Swasta </vt:lpstr>
      <vt:lpstr>PowerPoint Presentation</vt:lpstr>
      <vt:lpstr>PowerPoint Presentation</vt:lpstr>
      <vt:lpstr>    </vt:lpstr>
      <vt:lpstr>PowerPoint Presentation</vt:lpstr>
      <vt:lpstr>PowerPoint Presentation</vt:lpstr>
      <vt:lpstr> Persamaan Akuntansi Sektor Publik dan Sektor Swasta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Pengendalian Manajemen Sektor Publik</dc:title>
  <dc:creator>suci sinuraya</dc:creator>
  <cp:lastModifiedBy>suci sinuraya</cp:lastModifiedBy>
  <cp:revision>19</cp:revision>
  <dcterms:created xsi:type="dcterms:W3CDTF">2021-06-09T04:52:59Z</dcterms:created>
  <dcterms:modified xsi:type="dcterms:W3CDTF">2021-06-16T22:09:17Z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