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8" r:id="rId2"/>
    <p:sldMasterId id="2147483690" r:id="rId3"/>
    <p:sldMasterId id="2147483693" r:id="rId4"/>
  </p:sldMasterIdLst>
  <p:notesMasterIdLst>
    <p:notesMasterId r:id="rId26"/>
  </p:notesMasterIdLst>
  <p:sldIdLst>
    <p:sldId id="578" r:id="rId5"/>
    <p:sldId id="307" r:id="rId6"/>
    <p:sldId id="568" r:id="rId7"/>
    <p:sldId id="599" r:id="rId8"/>
    <p:sldId id="600" r:id="rId9"/>
    <p:sldId id="592" r:id="rId10"/>
    <p:sldId id="593" r:id="rId11"/>
    <p:sldId id="597" r:id="rId12"/>
    <p:sldId id="589" r:id="rId13"/>
    <p:sldId id="590" r:id="rId14"/>
    <p:sldId id="601" r:id="rId15"/>
    <p:sldId id="607" r:id="rId16"/>
    <p:sldId id="608" r:id="rId17"/>
    <p:sldId id="609" r:id="rId18"/>
    <p:sldId id="602" r:id="rId19"/>
    <p:sldId id="603" r:id="rId20"/>
    <p:sldId id="604" r:id="rId21"/>
    <p:sldId id="605" r:id="rId22"/>
    <p:sldId id="586" r:id="rId23"/>
    <p:sldId id="579" r:id="rId24"/>
    <p:sldId id="32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57784-342D-44BE-B767-95A842046E5E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8EA17-E508-4A61-8A44-62AF7F554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3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392" y="4869160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l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/>
              <a:t>The </a:t>
            </a:r>
            <a:r>
              <a:rPr lang="en-US" dirty="0" err="1"/>
              <a:t>Powerpoint</a:t>
            </a:r>
            <a:r>
              <a:rPr lang="en-US" dirty="0"/>
              <a:t> Title Goes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805488"/>
            <a:ext cx="10515600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Secondary Title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951" y="1844972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ctr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/>
              <a:t>The Chapter Title Goes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976" y="2781300"/>
            <a:ext cx="10515600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The Secondary Chapter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47803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5" y="26369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67" y="1556792"/>
            <a:ext cx="10081120" cy="43204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d-ID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95403" y="2133600"/>
            <a:ext cx="10081684" cy="43195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951" y="1844972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ctr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/>
              <a:t>The Chapter Title Goes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976" y="2781300"/>
            <a:ext cx="10515600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The Secondary Chapter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47803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.png"/>
          <p:cNvPicPr>
            <a:picLocks noChangeAspect="1"/>
          </p:cNvPicPr>
          <p:nvPr/>
        </p:nvPicPr>
        <p:blipFill>
          <a:blip r:embed="rId3" cstate="print"/>
          <a:srcRect t="63542"/>
          <a:stretch>
            <a:fillRect/>
          </a:stretch>
        </p:blipFill>
        <p:spPr>
          <a:xfrm>
            <a:off x="1641" y="4357694"/>
            <a:ext cx="12188729" cy="2500306"/>
          </a:xfrm>
          <a:prstGeom prst="rect">
            <a:avLst/>
          </a:prstGeom>
        </p:spPr>
      </p:pic>
      <p:pic>
        <p:nvPicPr>
          <p:cNvPr id="3" name="Picture 2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" y="1306"/>
            <a:ext cx="12188728" cy="1617934"/>
          </a:xfrm>
          <a:prstGeom prst="rect">
            <a:avLst/>
          </a:prstGeom>
        </p:spPr>
      </p:pic>
      <p:pic>
        <p:nvPicPr>
          <p:cNvPr id="4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16" y="214290"/>
            <a:ext cx="2190765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668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" y="920"/>
            <a:ext cx="12188729" cy="6856160"/>
          </a:xfrm>
          <a:prstGeom prst="rect">
            <a:avLst/>
          </a:prstGeom>
        </p:spPr>
      </p:pic>
      <p:pic>
        <p:nvPicPr>
          <p:cNvPr id="4" name="Picture 3" descr="Cov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1" y="1306"/>
            <a:ext cx="12188728" cy="1617934"/>
          </a:xfrm>
          <a:prstGeom prst="rect">
            <a:avLst/>
          </a:prstGeom>
        </p:spPr>
      </p:pic>
      <p:pic>
        <p:nvPicPr>
          <p:cNvPr id="5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16" y="214290"/>
            <a:ext cx="2190765" cy="592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RTWORK\UNISA\BRAND BOOK\CDR\__MASTER TEMPLATE\TEMPLATE PPT\JPG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2198412" cy="6858000"/>
          </a:xfrm>
          <a:prstGeom prst="rect">
            <a:avLst/>
          </a:prstGeom>
          <a:noFill/>
        </p:spPr>
      </p:pic>
      <p:pic>
        <p:nvPicPr>
          <p:cNvPr id="4" name="Picture 4" descr="D:\ARTWORK\UNISA\BRAND BOOK\CDR\__MASTER TEMPLATE\TEMPLATE PPT\JPG\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40" y="2214554"/>
            <a:ext cx="2762269" cy="23636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bbi.web.id/motivasi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600" dirty="0">
                <a:latin typeface="Franklin Gothic Heavy" pitchFamily="34" charset="0"/>
                <a:ea typeface="Arial Unicode MS" pitchFamily="34" charset="-128"/>
                <a:cs typeface="Tahoma" pitchFamily="34" charset="0"/>
              </a:rPr>
              <a:t>PEMBUKA BELAJAR</a:t>
            </a:r>
            <a:endParaRPr lang="id-ID" sz="3600" dirty="0">
              <a:latin typeface="Franklin Gothic Heavy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4623" y="4668982"/>
            <a:ext cx="9753599" cy="160539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“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Kami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ridho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Allah SWT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Tuhanku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, Islam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agamaku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Nabi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Muhammad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Nabi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Rasul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Ya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Allah,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tambahkanlah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kepadaku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ilmu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berikanlah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aku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kefahaman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”</a:t>
            </a:r>
          </a:p>
        </p:txBody>
      </p:sp>
      <p:pic>
        <p:nvPicPr>
          <p:cNvPr id="15364" name="Picture 5" descr="C:\Users\Suryani\Pictures\doa-belaj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276" y="1390651"/>
            <a:ext cx="10432473" cy="277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96146" y="304799"/>
            <a:ext cx="7827818" cy="58189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DOA BELAJAR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0D200-51C7-439B-B9E1-86A2B3A7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243" y="258418"/>
            <a:ext cx="5701343" cy="854766"/>
          </a:xfrm>
        </p:spPr>
        <p:txBody>
          <a:bodyPr/>
          <a:lstStyle/>
          <a:p>
            <a:r>
              <a:rPr lang="en-ID" dirty="0"/>
              <a:t>                               </a:t>
            </a:r>
            <a:r>
              <a:rPr lang="en-ID" dirty="0" err="1"/>
              <a:t>Teori</a:t>
            </a:r>
            <a:r>
              <a:rPr lang="en-ID" dirty="0"/>
              <a:t> 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E7756-F55A-45BC-92F8-79572C5FF6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740" y="1212575"/>
            <a:ext cx="10681348" cy="5240614"/>
          </a:xfrm>
        </p:spPr>
        <p:txBody>
          <a:bodyPr/>
          <a:lstStyle/>
          <a:p>
            <a:pPr marL="0" indent="0" algn="just">
              <a:buNone/>
            </a:pPr>
            <a:r>
              <a:rPr lang="en-ID" b="1" dirty="0" err="1"/>
              <a:t>Teori</a:t>
            </a:r>
            <a:r>
              <a:rPr lang="en-ID" b="1" dirty="0"/>
              <a:t> Y </a:t>
            </a:r>
            <a:r>
              <a:rPr lang="en-ID" b="1" dirty="0" err="1"/>
              <a:t>merupakan</a:t>
            </a:r>
            <a:r>
              <a:rPr lang="en-ID" b="1" dirty="0"/>
              <a:t> </a:t>
            </a:r>
            <a:r>
              <a:rPr lang="en-ID" b="1" dirty="0" err="1"/>
              <a:t>kebalikan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Teori</a:t>
            </a:r>
            <a:r>
              <a:rPr lang="en-ID" b="1" dirty="0"/>
              <a:t> X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pada </a:t>
            </a:r>
            <a:r>
              <a:rPr lang="en-ID" dirty="0" err="1"/>
              <a:t>dasarnya</a:t>
            </a:r>
            <a:r>
              <a:rPr lang="en-ID" dirty="0"/>
              <a:t> </a:t>
            </a:r>
            <a:r>
              <a:rPr lang="en-ID" dirty="0" err="1"/>
              <a:t>menyukai</a:t>
            </a:r>
            <a:r>
              <a:rPr lang="en-ID" dirty="0"/>
              <a:t> dan </a:t>
            </a:r>
            <a:r>
              <a:rPr lang="en-ID" dirty="0" err="1"/>
              <a:t>menikmati</a:t>
            </a:r>
            <a:r>
              <a:rPr lang="en-ID" dirty="0"/>
              <a:t> </a:t>
            </a:r>
            <a:r>
              <a:rPr lang="en-ID" dirty="0" err="1"/>
              <a:t>pekerjaan.Mereka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beban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bekerjasama</a:t>
            </a:r>
            <a:r>
              <a:rPr lang="en-ID" dirty="0"/>
              <a:t> </a:t>
            </a:r>
            <a:r>
              <a:rPr lang="en-ID" dirty="0" err="1"/>
              <a:t>halnya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bermain</a:t>
            </a:r>
            <a:r>
              <a:rPr lang="en-ID" dirty="0"/>
              <a:t>, </a:t>
            </a:r>
            <a:r>
              <a:rPr lang="en-ID" dirty="0" err="1"/>
              <a:t>istirahat</a:t>
            </a:r>
            <a:r>
              <a:rPr lang="en-ID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mengendalikan</a:t>
            </a:r>
            <a:r>
              <a:rPr lang="en-ID" dirty="0"/>
              <a:t> </a:t>
            </a:r>
            <a:r>
              <a:rPr lang="en-ID" dirty="0" err="1"/>
              <a:t>dirinya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tidakp</a:t>
            </a:r>
            <a:r>
              <a:rPr lang="en-ID" dirty="0"/>
              <a:t> </a:t>
            </a:r>
            <a:r>
              <a:rPr lang="en-ID" dirty="0" err="1"/>
              <a:t>erludiawasi</a:t>
            </a:r>
            <a:r>
              <a:rPr lang="en-ID" dirty="0"/>
              <a:t>, dan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menepati</a:t>
            </a:r>
            <a:r>
              <a:rPr lang="en-ID" dirty="0"/>
              <a:t> </a:t>
            </a:r>
            <a:r>
              <a:rPr lang="en-ID" dirty="0" err="1"/>
              <a:t>janji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sanksi</a:t>
            </a:r>
            <a:r>
              <a:rPr lang="en-ID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dirty="0" err="1"/>
              <a:t>Ratarata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menerima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mengusahakan</a:t>
            </a:r>
            <a:r>
              <a:rPr lang="en-ID" dirty="0"/>
              <a:t> </a:t>
            </a:r>
            <a:r>
              <a:rPr lang="en-ID" dirty="0" err="1"/>
              <a:t>tanggungjawab</a:t>
            </a:r>
            <a:r>
              <a:rPr lang="en-ID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inovatif</a:t>
            </a:r>
            <a:r>
              <a:rPr lang="en-ID" dirty="0"/>
              <a:t>,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imajinasi</a:t>
            </a:r>
            <a:r>
              <a:rPr lang="en-ID" dirty="0"/>
              <a:t> yang </a:t>
            </a:r>
            <a:r>
              <a:rPr lang="en-ID" dirty="0" err="1"/>
              <a:t>tinggi</a:t>
            </a:r>
            <a:r>
              <a:rPr lang="en-ID" dirty="0"/>
              <a:t>, </a:t>
            </a:r>
            <a:r>
              <a:rPr lang="en-ID" dirty="0" err="1"/>
              <a:t>cakap</a:t>
            </a:r>
            <a:r>
              <a:rPr lang="en-ID" dirty="0"/>
              <a:t> dan </a:t>
            </a:r>
            <a:r>
              <a:rPr lang="en-ID" dirty="0" err="1"/>
              <a:t>kreatif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memecahkan</a:t>
            </a:r>
            <a:r>
              <a:rPr lang="en-ID" dirty="0"/>
              <a:t> </a:t>
            </a:r>
            <a:r>
              <a:rPr lang="en-ID" dirty="0" err="1"/>
              <a:t>masalah-masalah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industry modern, </a:t>
            </a:r>
            <a:r>
              <a:rPr lang="en-ID" dirty="0" err="1"/>
              <a:t>potensi</a:t>
            </a:r>
            <a:r>
              <a:rPr lang="en-ID" dirty="0"/>
              <a:t> </a:t>
            </a:r>
            <a:r>
              <a:rPr lang="en-ID" dirty="0" err="1"/>
              <a:t>intelektual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pada </a:t>
            </a:r>
            <a:r>
              <a:rPr lang="en-ID" dirty="0" err="1"/>
              <a:t>umumnya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dimanfaatkan</a:t>
            </a:r>
            <a:r>
              <a:rPr lang="en-ID" dirty="0"/>
              <a:t> oleh </a:t>
            </a:r>
            <a:r>
              <a:rPr lang="en-ID" dirty="0" err="1"/>
              <a:t>organisasi</a:t>
            </a:r>
            <a:r>
              <a:rPr lang="en-ID" dirty="0"/>
              <a:t> Sebagian </a:t>
            </a:r>
            <a:r>
              <a:rPr lang="en-ID" dirty="0" err="1"/>
              <a:t>saja</a:t>
            </a:r>
            <a:r>
              <a:rPr lang="en-ID" dirty="0"/>
              <a:t>.</a:t>
            </a:r>
          </a:p>
          <a:p>
            <a:pPr algn="just"/>
            <a:r>
              <a:rPr lang="en-ID" dirty="0"/>
              <a:t>Dari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diatas</a:t>
            </a:r>
            <a:r>
              <a:rPr lang="en-ID" dirty="0"/>
              <a:t>,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teori</a:t>
            </a:r>
            <a:r>
              <a:rPr lang="en-ID" dirty="0"/>
              <a:t> Y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dinamis</a:t>
            </a:r>
            <a:r>
              <a:rPr lang="en-ID" dirty="0"/>
              <a:t>,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kemungkinan</a:t>
            </a:r>
            <a:r>
              <a:rPr lang="en-ID" dirty="0"/>
              <a:t> </a:t>
            </a:r>
            <a:r>
              <a:rPr lang="en-ID" dirty="0" err="1"/>
              <a:t>pertumbuhan</a:t>
            </a:r>
            <a:r>
              <a:rPr lang="en-ID" dirty="0"/>
              <a:t> dan </a:t>
            </a:r>
            <a:r>
              <a:rPr lang="en-ID" dirty="0" err="1"/>
              <a:t>pengembangan</a:t>
            </a:r>
            <a:r>
              <a:rPr lang="en-ID" dirty="0"/>
              <a:t> pada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.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menekankan</a:t>
            </a:r>
            <a:r>
              <a:rPr lang="en-ID" dirty="0"/>
              <a:t> </a:t>
            </a:r>
            <a:r>
              <a:rPr lang="en-ID" dirty="0" err="1"/>
              <a:t>perlunya</a:t>
            </a:r>
            <a:r>
              <a:rPr lang="en-ID" dirty="0"/>
              <a:t> </a:t>
            </a:r>
            <a:r>
              <a:rPr lang="en-ID" dirty="0" err="1"/>
              <a:t>penyesuaian</a:t>
            </a:r>
            <a:r>
              <a:rPr lang="en-ID" dirty="0"/>
              <a:t> yang </a:t>
            </a:r>
            <a:r>
              <a:rPr lang="en-ID" dirty="0" err="1"/>
              <a:t>selektif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0072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009D9-6A03-449E-BB6A-47E7BA9F9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04812"/>
            <a:ext cx="5280587" cy="708372"/>
          </a:xfrm>
        </p:spPr>
        <p:txBody>
          <a:bodyPr/>
          <a:lstStyle/>
          <a:p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Motivasi</a:t>
            </a:r>
            <a:r>
              <a:rPr lang="en-US" dirty="0"/>
              <a:t> Abraham Maslow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A0805-02B7-4A2C-8A24-08FCC32658D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3913" y="1331843"/>
            <a:ext cx="10383174" cy="5121345"/>
          </a:xfrm>
        </p:spPr>
        <p:txBody>
          <a:bodyPr/>
          <a:lstStyle/>
          <a:p>
            <a:pPr algn="just"/>
            <a:r>
              <a:rPr lang="en-ID" sz="2400" dirty="0" err="1"/>
              <a:t>Teori</a:t>
            </a:r>
            <a:r>
              <a:rPr lang="en-ID" sz="2400" dirty="0"/>
              <a:t> </a:t>
            </a:r>
            <a:r>
              <a:rPr lang="en-ID" sz="2400" dirty="0" err="1"/>
              <a:t>Motivasi</a:t>
            </a:r>
            <a:r>
              <a:rPr lang="en-ID" sz="2400" dirty="0"/>
              <a:t> Maslow </a:t>
            </a:r>
            <a:r>
              <a:rPr lang="en-ID" sz="2400" dirty="0" err="1"/>
              <a:t>menyatakan</a:t>
            </a:r>
            <a:r>
              <a:rPr lang="en-ID" sz="2400" dirty="0"/>
              <a:t> </a:t>
            </a:r>
            <a:r>
              <a:rPr lang="en-ID" sz="2400" dirty="0" err="1"/>
              <a:t>bahwa</a:t>
            </a:r>
            <a:r>
              <a:rPr lang="en-ID" sz="2400" dirty="0"/>
              <a:t> </a:t>
            </a:r>
            <a:r>
              <a:rPr lang="en-ID" sz="2400" dirty="0" err="1"/>
              <a:t>perilaku</a:t>
            </a:r>
            <a:r>
              <a:rPr lang="en-ID" sz="2400" dirty="0"/>
              <a:t> </a:t>
            </a:r>
            <a:r>
              <a:rPr lang="en-ID" sz="2400" dirty="0" err="1"/>
              <a:t>manusia</a:t>
            </a:r>
            <a:r>
              <a:rPr lang="en-ID" sz="2400" dirty="0"/>
              <a:t> </a:t>
            </a:r>
            <a:r>
              <a:rPr lang="en-ID" sz="2400" dirty="0" err="1"/>
              <a:t>dikendalikan</a:t>
            </a:r>
            <a:r>
              <a:rPr lang="en-ID" sz="2400" dirty="0"/>
              <a:t> oleh </a:t>
            </a:r>
            <a:r>
              <a:rPr lang="en-ID" sz="2400" dirty="0" err="1"/>
              <a:t>kedua</a:t>
            </a:r>
            <a:r>
              <a:rPr lang="en-ID" sz="2400" dirty="0"/>
              <a:t> </a:t>
            </a:r>
            <a:r>
              <a:rPr lang="en-ID" sz="2400" dirty="0" err="1"/>
              <a:t>faktor</a:t>
            </a:r>
            <a:r>
              <a:rPr lang="en-ID" sz="2400" dirty="0"/>
              <a:t>, </a:t>
            </a:r>
            <a:r>
              <a:rPr lang="en-ID" sz="2400" dirty="0" err="1"/>
              <a:t>yakni</a:t>
            </a:r>
            <a:r>
              <a:rPr lang="en-ID" sz="2400" dirty="0"/>
              <a:t> internal dan </a:t>
            </a:r>
            <a:r>
              <a:rPr lang="en-ID" sz="2400" dirty="0" err="1"/>
              <a:t>eksternal</a:t>
            </a:r>
            <a:r>
              <a:rPr lang="en-ID" sz="2400" dirty="0"/>
              <a:t>. Maslow juga </a:t>
            </a:r>
            <a:r>
              <a:rPr lang="en-ID" sz="2400" dirty="0" err="1"/>
              <a:t>menyatakan</a:t>
            </a:r>
            <a:r>
              <a:rPr lang="en-ID" sz="2400" dirty="0"/>
              <a:t> </a:t>
            </a:r>
            <a:r>
              <a:rPr lang="en-ID" sz="2400" dirty="0" err="1"/>
              <a:t>bahwa</a:t>
            </a:r>
            <a:r>
              <a:rPr lang="en-ID" sz="2400" dirty="0"/>
              <a:t> </a:t>
            </a:r>
            <a:r>
              <a:rPr lang="en-ID" sz="2400" dirty="0" err="1"/>
              <a:t>manusia</a:t>
            </a:r>
            <a:r>
              <a:rPr lang="en-ID" sz="2400" dirty="0"/>
              <a:t> </a:t>
            </a:r>
            <a:r>
              <a:rPr lang="en-ID" sz="2400" dirty="0" err="1"/>
              <a:t>mempunyai</a:t>
            </a:r>
            <a:r>
              <a:rPr lang="en-ID" sz="2400" dirty="0"/>
              <a:t> </a:t>
            </a:r>
            <a:r>
              <a:rPr lang="en-ID" sz="2400" dirty="0" err="1"/>
              <a:t>kemampuan</a:t>
            </a:r>
            <a:r>
              <a:rPr lang="en-ID" sz="2400" dirty="0"/>
              <a:t> </a:t>
            </a:r>
            <a:r>
              <a:rPr lang="en-ID" sz="2400" dirty="0" err="1"/>
              <a:t>unik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membuat</a:t>
            </a:r>
            <a:r>
              <a:rPr lang="en-ID" sz="2400" dirty="0"/>
              <a:t> </a:t>
            </a:r>
            <a:r>
              <a:rPr lang="en-ID" sz="2400" dirty="0" err="1"/>
              <a:t>pilihan</a:t>
            </a:r>
            <a:r>
              <a:rPr lang="en-ID" sz="2400" dirty="0"/>
              <a:t> dan </a:t>
            </a:r>
            <a:r>
              <a:rPr lang="en-ID" sz="2400" dirty="0" err="1"/>
              <a:t>melaksanakan</a:t>
            </a:r>
            <a:r>
              <a:rPr lang="en-ID" sz="2400" dirty="0"/>
              <a:t> </a:t>
            </a:r>
            <a:r>
              <a:rPr lang="en-ID" sz="2400" dirty="0" err="1"/>
              <a:t>pilihan</a:t>
            </a:r>
            <a:r>
              <a:rPr lang="en-ID" sz="2400" dirty="0"/>
              <a:t> </a:t>
            </a:r>
            <a:r>
              <a:rPr lang="en-ID" sz="2400" dirty="0" err="1"/>
              <a:t>mereka</a:t>
            </a:r>
            <a:r>
              <a:rPr lang="en-ID" sz="2400" dirty="0"/>
              <a:t> </a:t>
            </a:r>
            <a:r>
              <a:rPr lang="en-ID" sz="2400" dirty="0" err="1"/>
              <a:t>sendiri</a:t>
            </a:r>
            <a:r>
              <a:rPr lang="en-ID" sz="2400" dirty="0"/>
              <a:t>.</a:t>
            </a:r>
          </a:p>
          <a:p>
            <a:pPr algn="just"/>
            <a:r>
              <a:rPr lang="en-ID" sz="2400" dirty="0"/>
              <a:t>Maslow </a:t>
            </a:r>
            <a:r>
              <a:rPr lang="en-ID" sz="2400" dirty="0" err="1"/>
              <a:t>berpendapat</a:t>
            </a:r>
            <a:r>
              <a:rPr lang="en-ID" sz="2400" dirty="0"/>
              <a:t> </a:t>
            </a:r>
            <a:r>
              <a:rPr lang="en-ID" sz="2400" dirty="0" err="1"/>
              <a:t>bahwa</a:t>
            </a:r>
            <a:r>
              <a:rPr lang="en-ID" sz="2400" dirty="0"/>
              <a:t> </a:t>
            </a:r>
            <a:r>
              <a:rPr lang="en-ID" sz="2400" dirty="0" err="1"/>
              <a:t>motivasi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mendorong</a:t>
            </a:r>
            <a:r>
              <a:rPr lang="en-ID" sz="2400" dirty="0"/>
              <a:t> orang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sesuatu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mendapatkan</a:t>
            </a:r>
            <a:r>
              <a:rPr lang="en-ID" sz="2400" dirty="0"/>
              <a:t> </a:t>
            </a:r>
            <a:r>
              <a:rPr lang="en-ID" sz="2400" dirty="0" err="1"/>
              <a:t>sesuatu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menghindari</a:t>
            </a:r>
            <a:r>
              <a:rPr lang="en-ID" sz="2400" dirty="0"/>
              <a:t> </a:t>
            </a:r>
            <a:r>
              <a:rPr lang="en-ID" sz="2400" dirty="0" err="1"/>
              <a:t>hukuman</a:t>
            </a:r>
            <a:r>
              <a:rPr lang="en-ID" sz="2400" dirty="0"/>
              <a:t>. </a:t>
            </a:r>
          </a:p>
          <a:p>
            <a:pPr algn="just"/>
            <a:r>
              <a:rPr lang="en-ID" sz="2400" dirty="0" err="1"/>
              <a:t>Efektif</a:t>
            </a:r>
            <a:r>
              <a:rPr lang="en-ID" sz="2400" dirty="0"/>
              <a:t> </a:t>
            </a:r>
            <a:r>
              <a:rPr lang="en-ID" sz="2400" dirty="0" err="1"/>
              <a:t>jika</a:t>
            </a:r>
            <a:r>
              <a:rPr lang="en-ID" sz="2400" dirty="0"/>
              <a:t> orang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keadaan</a:t>
            </a:r>
            <a:r>
              <a:rPr lang="en-ID" sz="2400" dirty="0"/>
              <a:t> </a:t>
            </a:r>
            <a:r>
              <a:rPr lang="en-ID" sz="2400" dirty="0" err="1"/>
              <a:t>membutuhkan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takut</a:t>
            </a:r>
            <a:r>
              <a:rPr lang="en-ID" sz="2400" dirty="0"/>
              <a:t> </a:t>
            </a:r>
            <a:r>
              <a:rPr lang="en-ID" sz="2400" dirty="0" err="1"/>
              <a:t>diistilahkan</a:t>
            </a:r>
            <a:r>
              <a:rPr lang="en-ID" sz="2400" dirty="0"/>
              <a:t> </a:t>
            </a:r>
            <a:r>
              <a:rPr lang="en-ID" sz="2400" dirty="0" err="1"/>
              <a:t>melalui</a:t>
            </a:r>
            <a:r>
              <a:rPr lang="en-ID" sz="2400" dirty="0"/>
              <a:t> </a:t>
            </a:r>
            <a:r>
              <a:rPr lang="en-ID" sz="2400" dirty="0" err="1"/>
              <a:t>konsepsi</a:t>
            </a:r>
            <a:r>
              <a:rPr lang="en-ID" sz="2400" dirty="0"/>
              <a:t> </a:t>
            </a:r>
            <a:r>
              <a:rPr lang="en-ID" sz="2400" b="1" dirty="0"/>
              <a:t>Stick and carrot </a:t>
            </a:r>
            <a:r>
              <a:rPr lang="en-ID" sz="2400" dirty="0"/>
              <a:t>(</a:t>
            </a:r>
            <a:r>
              <a:rPr lang="en-ID" sz="2400" dirty="0" err="1"/>
              <a:t>wortel</a:t>
            </a:r>
            <a:r>
              <a:rPr lang="en-ID" sz="2400" dirty="0"/>
              <a:t> dan </a:t>
            </a:r>
            <a:r>
              <a:rPr lang="en-ID" sz="2400" dirty="0" err="1"/>
              <a:t>cambuk</a:t>
            </a:r>
            <a:r>
              <a:rPr lang="en-ID" sz="2400" dirty="0"/>
              <a:t>). </a:t>
            </a:r>
            <a:r>
              <a:rPr lang="en-ID" sz="2400" dirty="0" err="1"/>
              <a:t>Kelinci</a:t>
            </a:r>
            <a:r>
              <a:rPr lang="en-ID" sz="2400" dirty="0"/>
              <a:t> yang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lapar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akan</a:t>
            </a:r>
            <a:r>
              <a:rPr lang="en-ID" sz="2400" dirty="0"/>
              <a:t> </a:t>
            </a:r>
            <a:r>
              <a:rPr lang="en-ID" sz="2400" dirty="0" err="1"/>
              <a:t>memburu</a:t>
            </a:r>
            <a:r>
              <a:rPr lang="en-ID" sz="2400" dirty="0"/>
              <a:t> </a:t>
            </a:r>
            <a:r>
              <a:rPr lang="en-ID" sz="2400" dirty="0" err="1"/>
              <a:t>wortel</a:t>
            </a:r>
            <a:r>
              <a:rPr lang="en-ID" sz="2400" dirty="0"/>
              <a:t> dan </a:t>
            </a:r>
            <a:r>
              <a:rPr lang="en-ID" sz="2400" dirty="0" err="1"/>
              <a:t>karyawan</a:t>
            </a:r>
            <a:r>
              <a:rPr lang="en-ID" sz="2400" dirty="0"/>
              <a:t> yang </a:t>
            </a:r>
            <a:r>
              <a:rPr lang="en-ID" sz="2400" dirty="0" err="1"/>
              <a:t>percaya</a:t>
            </a:r>
            <a:r>
              <a:rPr lang="en-ID" sz="2400" dirty="0"/>
              <a:t> </a:t>
            </a:r>
            <a:r>
              <a:rPr lang="en-ID" sz="2400" dirty="0" err="1"/>
              <a:t>diri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akan</a:t>
            </a:r>
            <a:r>
              <a:rPr lang="en-ID" sz="2400" dirty="0"/>
              <a:t> </a:t>
            </a:r>
            <a:r>
              <a:rPr lang="en-ID" sz="2400" dirty="0" err="1"/>
              <a:t>memperkenankan</a:t>
            </a:r>
            <a:r>
              <a:rPr lang="en-ID" sz="2400" dirty="0"/>
              <a:t> </a:t>
            </a:r>
            <a:r>
              <a:rPr lang="en-ID" sz="2400" dirty="0" err="1"/>
              <a:t>atasannya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menghukum</a:t>
            </a:r>
            <a:r>
              <a:rPr lang="en-ID" sz="2400" dirty="0"/>
              <a:t> </a:t>
            </a:r>
            <a:r>
              <a:rPr lang="en-ID" sz="2400" dirty="0" err="1"/>
              <a:t>dirinya</a:t>
            </a:r>
            <a:r>
              <a:rPr lang="en-ID" sz="2400" dirty="0"/>
              <a:t>.</a:t>
            </a:r>
          </a:p>
          <a:p>
            <a:pPr algn="just"/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8555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26480-D4B2-4593-B4CB-3B6E0779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643" y="278296"/>
            <a:ext cx="4786944" cy="715618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E45721-31B7-4EF3-B874-4D80B077EFB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530626" y="1341783"/>
            <a:ext cx="8706677" cy="511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26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92E2-2784-41C3-A8C8-709ACF2A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18661"/>
            <a:ext cx="5280587" cy="636104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lanjutan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Maslow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0355-D749-4662-8A7D-D5ADD9145B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5436" y="1123121"/>
            <a:ext cx="10631652" cy="5605670"/>
          </a:xfrm>
        </p:spPr>
        <p:txBody>
          <a:bodyPr/>
          <a:lstStyle/>
          <a:p>
            <a:pPr algn="just"/>
            <a:r>
              <a:rPr lang="en-ID" sz="2400" dirty="0" err="1"/>
              <a:t>Psikolog</a:t>
            </a:r>
            <a:r>
              <a:rPr lang="en-ID" sz="2400" dirty="0"/>
              <a:t> Abraham Maslow </a:t>
            </a:r>
            <a:r>
              <a:rPr lang="en-ID" sz="2400" dirty="0" err="1"/>
              <a:t>manusia</a:t>
            </a:r>
            <a:r>
              <a:rPr lang="en-ID" sz="2400" dirty="0"/>
              <a:t> </a:t>
            </a:r>
            <a:r>
              <a:rPr lang="en-ID" sz="2400" dirty="0" err="1"/>
              <a:t>dimotivasi</a:t>
            </a:r>
            <a:r>
              <a:rPr lang="en-ID" sz="2400" dirty="0"/>
              <a:t> u/ </a:t>
            </a:r>
            <a:r>
              <a:rPr lang="en-ID" sz="2400" dirty="0" err="1"/>
              <a:t>memenuhi</a:t>
            </a:r>
            <a:r>
              <a:rPr lang="en-ID" sz="2400" dirty="0"/>
              <a:t> 5 </a:t>
            </a:r>
            <a:r>
              <a:rPr lang="en-ID" sz="2400" dirty="0" err="1"/>
              <a:t>kebutuhan</a:t>
            </a:r>
            <a:r>
              <a:rPr lang="en-ID" sz="2400" dirty="0"/>
              <a:t> </a:t>
            </a:r>
            <a:r>
              <a:rPr lang="en-ID" sz="2400" dirty="0" err="1"/>
              <a:t>dasar</a:t>
            </a:r>
            <a:r>
              <a:rPr lang="en-ID" sz="2400" dirty="0"/>
              <a:t>. </a:t>
            </a:r>
            <a:r>
              <a:rPr lang="en-ID" sz="2400" dirty="0" err="1"/>
              <a:t>Kebutuhan</a:t>
            </a:r>
            <a:r>
              <a:rPr lang="en-ID" sz="2400" dirty="0"/>
              <a:t> </a:t>
            </a:r>
            <a:r>
              <a:rPr lang="en-ID" sz="2400" dirty="0" err="1"/>
              <a:t>dasar</a:t>
            </a:r>
            <a:r>
              <a:rPr lang="en-ID" sz="2400" dirty="0"/>
              <a:t> </a:t>
            </a:r>
            <a:r>
              <a:rPr lang="en-ID" sz="2400" dirty="0" err="1"/>
              <a:t>tsb</a:t>
            </a:r>
            <a:r>
              <a:rPr lang="en-ID" sz="2400" dirty="0"/>
              <a:t> </a:t>
            </a:r>
            <a:r>
              <a:rPr lang="en-ID" sz="2400" dirty="0" err="1"/>
              <a:t>ada</a:t>
            </a:r>
            <a:r>
              <a:rPr lang="en-ID" sz="2400" dirty="0"/>
              <a:t> </a:t>
            </a:r>
            <a:r>
              <a:rPr lang="en-ID" sz="2400" dirty="0" err="1"/>
              <a:t>tingkatan</a:t>
            </a:r>
            <a:r>
              <a:rPr lang="en-ID" sz="2400" dirty="0"/>
              <a:t>/</a:t>
            </a:r>
            <a:r>
              <a:rPr lang="en-ID" sz="2400" dirty="0" err="1"/>
              <a:t>hirarkinya</a:t>
            </a:r>
            <a:r>
              <a:rPr lang="en-ID" sz="2400" dirty="0"/>
              <a:t>. Maslow </a:t>
            </a:r>
            <a:r>
              <a:rPr lang="en-ID" sz="2400" dirty="0" err="1"/>
              <a:t>mengatakan</a:t>
            </a:r>
            <a:r>
              <a:rPr lang="en-ID" sz="2400" dirty="0"/>
              <a:t> </a:t>
            </a:r>
            <a:r>
              <a:rPr lang="en-ID" sz="2400" dirty="0" err="1"/>
              <a:t>manusia</a:t>
            </a:r>
            <a:r>
              <a:rPr lang="en-ID" sz="2400" dirty="0"/>
              <a:t> </a:t>
            </a:r>
            <a:r>
              <a:rPr lang="en-ID" sz="2400" dirty="0" err="1"/>
              <a:t>mencari</a:t>
            </a:r>
            <a:r>
              <a:rPr lang="en-ID" sz="2400" dirty="0"/>
              <a:t> </a:t>
            </a:r>
            <a:r>
              <a:rPr lang="en-ID" sz="2400" dirty="0" err="1"/>
              <a:t>kepuasan</a:t>
            </a:r>
            <a:r>
              <a:rPr lang="en-ID" sz="2400" dirty="0"/>
              <a:t> </a:t>
            </a:r>
            <a:r>
              <a:rPr lang="en-ID" sz="2400" dirty="0" err="1"/>
              <a:t>kebutuhan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level </a:t>
            </a:r>
            <a:r>
              <a:rPr lang="en-ID" sz="2400" dirty="0" err="1"/>
              <a:t>terendah</a:t>
            </a:r>
            <a:r>
              <a:rPr lang="en-ID" sz="2400" dirty="0"/>
              <a:t> </a:t>
            </a:r>
            <a:r>
              <a:rPr lang="en-ID" sz="2400" dirty="0" err="1"/>
              <a:t>sampai</a:t>
            </a:r>
            <a:r>
              <a:rPr lang="en-ID" sz="2400" dirty="0"/>
              <a:t> pada </a:t>
            </a:r>
            <a:r>
              <a:rPr lang="en-ID" sz="2400" dirty="0" err="1"/>
              <a:t>tingkat</a:t>
            </a:r>
            <a:r>
              <a:rPr lang="en-ID" sz="2400" dirty="0"/>
              <a:t> yang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tinggi</a:t>
            </a:r>
            <a:r>
              <a:rPr lang="en-ID" sz="2400" dirty="0"/>
              <a:t> </a:t>
            </a:r>
            <a:r>
              <a:rPr lang="en-ID" sz="2400" dirty="0" err="1"/>
              <a:t>hingga</a:t>
            </a:r>
            <a:r>
              <a:rPr lang="en-ID" sz="2400" dirty="0"/>
              <a:t> ke-5 </a:t>
            </a:r>
            <a:r>
              <a:rPr lang="en-ID" sz="2400" dirty="0" err="1"/>
              <a:t>kebutuhan</a:t>
            </a:r>
            <a:r>
              <a:rPr lang="en-ID" sz="2400" dirty="0"/>
              <a:t> </a:t>
            </a:r>
            <a:r>
              <a:rPr lang="en-ID" sz="2400" dirty="0" err="1"/>
              <a:t>tsb</a:t>
            </a:r>
            <a:r>
              <a:rPr lang="en-ID" sz="2400" dirty="0"/>
              <a:t> </a:t>
            </a:r>
            <a:r>
              <a:rPr lang="en-ID" sz="2400" dirty="0" err="1"/>
              <a:t>dpt</a:t>
            </a:r>
            <a:r>
              <a:rPr lang="en-ID" sz="2400" dirty="0"/>
              <a:t> </a:t>
            </a:r>
            <a:r>
              <a:rPr lang="en-ID" sz="2400" dirty="0" err="1"/>
              <a:t>dipenuhi</a:t>
            </a:r>
            <a:r>
              <a:rPr lang="en-ID" sz="2400" dirty="0"/>
              <a:t>. </a:t>
            </a:r>
            <a:r>
              <a:rPr lang="en-ID" sz="2400" dirty="0" err="1"/>
              <a:t>Hierarki</a:t>
            </a:r>
            <a:r>
              <a:rPr lang="en-ID" sz="2400" dirty="0"/>
              <a:t> </a:t>
            </a:r>
            <a:r>
              <a:rPr lang="en-ID" sz="2400" dirty="0" err="1"/>
              <a:t>Kebutuhan</a:t>
            </a:r>
            <a:r>
              <a:rPr lang="en-ID" sz="2400" dirty="0"/>
              <a:t> </a:t>
            </a:r>
            <a:r>
              <a:rPr lang="en-ID" sz="2400" dirty="0" err="1"/>
              <a:t>tsb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:</a:t>
            </a:r>
          </a:p>
          <a:p>
            <a:pPr marL="715963" indent="-358775" algn="just">
              <a:buFont typeface="+mj-lt"/>
              <a:buAutoNum type="arabicParenR"/>
            </a:pPr>
            <a:r>
              <a:rPr lang="en-ID" sz="2400" dirty="0" err="1"/>
              <a:t>Kebutuhan</a:t>
            </a:r>
            <a:r>
              <a:rPr lang="en-ID" sz="2400" dirty="0"/>
              <a:t> </a:t>
            </a:r>
            <a:r>
              <a:rPr lang="en-ID" sz="2400" dirty="0" err="1"/>
              <a:t>fisiologis</a:t>
            </a:r>
            <a:r>
              <a:rPr lang="en-ID" sz="2400" dirty="0"/>
              <a:t> (</a:t>
            </a:r>
            <a:r>
              <a:rPr lang="en-ID" sz="2400" dirty="0" err="1"/>
              <a:t>masalah</a:t>
            </a:r>
            <a:r>
              <a:rPr lang="en-ID" sz="2400" dirty="0"/>
              <a:t> </a:t>
            </a:r>
            <a:r>
              <a:rPr lang="en-ID" sz="2400" dirty="0" err="1"/>
              <a:t>dasar</a:t>
            </a:r>
            <a:r>
              <a:rPr lang="en-ID" sz="2400" dirty="0"/>
              <a:t> </a:t>
            </a:r>
            <a:r>
              <a:rPr lang="en-ID" sz="2400" dirty="0" err="1"/>
              <a:t>hidup</a:t>
            </a:r>
            <a:r>
              <a:rPr lang="en-ID" sz="2400" dirty="0"/>
              <a:t>: </a:t>
            </a:r>
            <a:r>
              <a:rPr lang="en-ID" sz="2400" dirty="0" err="1"/>
              <a:t>gaji</a:t>
            </a:r>
            <a:r>
              <a:rPr lang="en-ID" sz="2400" dirty="0"/>
              <a:t> dan </a:t>
            </a:r>
            <a:r>
              <a:rPr lang="en-ID" sz="2400" dirty="0" err="1"/>
              <a:t>pekerjaan</a:t>
            </a:r>
            <a:r>
              <a:rPr lang="en-ID" sz="2400" dirty="0"/>
              <a:t> yang </a:t>
            </a:r>
            <a:r>
              <a:rPr lang="en-ID" sz="2400" dirty="0" err="1"/>
              <a:t>stabil</a:t>
            </a:r>
            <a:r>
              <a:rPr lang="en-ID" sz="2400" dirty="0"/>
              <a:t>)</a:t>
            </a:r>
          </a:p>
          <a:p>
            <a:pPr marL="715963" indent="-358775" algn="just">
              <a:buFont typeface="+mj-lt"/>
              <a:buAutoNum type="arabicParenR"/>
            </a:pPr>
            <a:r>
              <a:rPr lang="en-ID" sz="2400" dirty="0" err="1"/>
              <a:t>Kebutuhan</a:t>
            </a:r>
            <a:r>
              <a:rPr lang="en-ID" sz="2400" dirty="0"/>
              <a:t> </a:t>
            </a:r>
            <a:r>
              <a:rPr lang="en-ID" sz="2400" dirty="0" err="1"/>
              <a:t>keamanan</a:t>
            </a:r>
            <a:r>
              <a:rPr lang="en-ID" sz="2400" dirty="0"/>
              <a:t> (isu2 </a:t>
            </a:r>
            <a:r>
              <a:rPr lang="en-ID" sz="2400" dirty="0" err="1"/>
              <a:t>lingkungan</a:t>
            </a:r>
            <a:r>
              <a:rPr lang="en-ID" sz="2400" dirty="0"/>
              <a:t> </a:t>
            </a:r>
            <a:r>
              <a:rPr lang="en-ID" sz="2400" dirty="0" err="1"/>
              <a:t>fisik</a:t>
            </a:r>
            <a:r>
              <a:rPr lang="en-ID" sz="2400" dirty="0"/>
              <a:t> dan </a:t>
            </a:r>
            <a:r>
              <a:rPr lang="en-ID" sz="2400" dirty="0" err="1"/>
              <a:t>emosional</a:t>
            </a:r>
            <a:r>
              <a:rPr lang="en-ID" sz="2400" dirty="0"/>
              <a:t> </a:t>
            </a:r>
            <a:r>
              <a:rPr lang="en-ID" sz="2400" dirty="0" err="1"/>
              <a:t>yg</a:t>
            </a:r>
            <a:r>
              <a:rPr lang="en-ID" sz="2400" dirty="0"/>
              <a:t> </a:t>
            </a:r>
            <a:r>
              <a:rPr lang="en-ID" sz="2400" dirty="0" err="1"/>
              <a:t>stabil</a:t>
            </a:r>
            <a:r>
              <a:rPr lang="en-ID" sz="2400" dirty="0"/>
              <a:t> </a:t>
            </a:r>
            <a:r>
              <a:rPr lang="en-ID" sz="2400" dirty="0" err="1"/>
              <a:t>seperti</a:t>
            </a:r>
            <a:r>
              <a:rPr lang="en-ID" sz="2400" dirty="0"/>
              <a:t> bonus, </a:t>
            </a:r>
            <a:r>
              <a:rPr lang="en-ID" sz="2400" dirty="0" err="1"/>
              <a:t>pensiun</a:t>
            </a:r>
            <a:r>
              <a:rPr lang="en-ID" sz="2400" dirty="0"/>
              <a:t>, </a:t>
            </a:r>
            <a:r>
              <a:rPr lang="en-ID" sz="2400" dirty="0" err="1"/>
              <a:t>lingkungan</a:t>
            </a:r>
            <a:r>
              <a:rPr lang="en-ID" sz="2400" dirty="0"/>
              <a:t> </a:t>
            </a:r>
            <a:r>
              <a:rPr lang="en-ID" sz="2400" dirty="0" err="1"/>
              <a:t>kerja</a:t>
            </a:r>
            <a:r>
              <a:rPr lang="en-ID" sz="2400" dirty="0"/>
              <a:t> </a:t>
            </a:r>
            <a:r>
              <a:rPr lang="en-ID" sz="2400" dirty="0" err="1"/>
              <a:t>yg</a:t>
            </a:r>
            <a:r>
              <a:rPr lang="en-ID" sz="2400" dirty="0"/>
              <a:t> </a:t>
            </a:r>
            <a:r>
              <a:rPr lang="en-ID" sz="2400" dirty="0" err="1"/>
              <a:t>aman</a:t>
            </a:r>
            <a:r>
              <a:rPr lang="en-ID" sz="2400" dirty="0"/>
              <a:t>, dan </a:t>
            </a:r>
            <a:r>
              <a:rPr lang="en-ID" sz="2400" dirty="0" err="1"/>
              <a:t>praktek</a:t>
            </a:r>
            <a:r>
              <a:rPr lang="en-ID" sz="2400" dirty="0"/>
              <a:t> </a:t>
            </a:r>
            <a:r>
              <a:rPr lang="en-ID" sz="2400" dirty="0" err="1"/>
              <a:t>kerja</a:t>
            </a:r>
            <a:r>
              <a:rPr lang="en-ID" sz="2400" dirty="0"/>
              <a:t> </a:t>
            </a:r>
            <a:r>
              <a:rPr lang="en-ID" sz="2400" dirty="0" err="1"/>
              <a:t>yg</a:t>
            </a:r>
            <a:r>
              <a:rPr lang="en-ID" sz="2400" dirty="0"/>
              <a:t> </a:t>
            </a:r>
            <a:r>
              <a:rPr lang="en-ID" sz="2400" dirty="0" err="1"/>
              <a:t>adil</a:t>
            </a:r>
            <a:r>
              <a:rPr lang="en-ID" sz="2400" dirty="0"/>
              <a:t>)</a:t>
            </a:r>
          </a:p>
          <a:p>
            <a:pPr marL="715963" indent="-358775" algn="just">
              <a:buFont typeface="+mj-lt"/>
              <a:buAutoNum type="arabicParenR"/>
            </a:pPr>
            <a:r>
              <a:rPr lang="en-ID" sz="2400" dirty="0" err="1"/>
              <a:t>Kebutuhan</a:t>
            </a:r>
            <a:r>
              <a:rPr lang="en-ID" sz="2400" dirty="0"/>
              <a:t> “rasa </a:t>
            </a:r>
            <a:r>
              <a:rPr lang="en-ID" sz="2400" dirty="0" err="1"/>
              <a:t>memiliki</a:t>
            </a:r>
            <a:r>
              <a:rPr lang="en-ID" sz="2400" dirty="0"/>
              <a:t>” (isu2 </a:t>
            </a:r>
            <a:r>
              <a:rPr lang="en-ID" sz="2400" dirty="0" err="1"/>
              <a:t>penerimaan</a:t>
            </a:r>
            <a:r>
              <a:rPr lang="en-ID" sz="2400" dirty="0"/>
              <a:t> </a:t>
            </a:r>
            <a:r>
              <a:rPr lang="en-ID" sz="2400" dirty="0" err="1"/>
              <a:t>sosial</a:t>
            </a:r>
            <a:r>
              <a:rPr lang="en-ID" sz="2400" dirty="0"/>
              <a:t> </a:t>
            </a:r>
            <a:r>
              <a:rPr lang="en-ID" sz="2400" dirty="0" err="1"/>
              <a:t>spt</a:t>
            </a:r>
            <a:r>
              <a:rPr lang="en-ID" sz="2400" dirty="0"/>
              <a:t> </a:t>
            </a:r>
            <a:r>
              <a:rPr lang="en-ID" sz="2400" dirty="0" err="1"/>
              <a:t>persahabatan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kerjasama</a:t>
            </a:r>
            <a:r>
              <a:rPr lang="en-ID" sz="2400" dirty="0"/>
              <a:t> di </a:t>
            </a:r>
            <a:r>
              <a:rPr lang="en-ID" sz="2400" dirty="0" err="1"/>
              <a:t>tempat</a:t>
            </a:r>
            <a:r>
              <a:rPr lang="en-ID" sz="2400" dirty="0"/>
              <a:t> </a:t>
            </a:r>
            <a:r>
              <a:rPr lang="en-ID" sz="2400" dirty="0" err="1"/>
              <a:t>kerja</a:t>
            </a:r>
            <a:r>
              <a:rPr lang="en-ID" sz="2400" dirty="0"/>
              <a:t>)</a:t>
            </a:r>
          </a:p>
          <a:p>
            <a:pPr marL="715963" indent="-358775" algn="just">
              <a:buFont typeface="+mj-lt"/>
              <a:buAutoNum type="arabicParenR"/>
            </a:pPr>
            <a:r>
              <a:rPr lang="en-ID" sz="2400" dirty="0" err="1"/>
              <a:t>Kebutuhan</a:t>
            </a:r>
            <a:r>
              <a:rPr lang="en-ID" sz="2400" dirty="0"/>
              <a:t> </a:t>
            </a:r>
            <a:r>
              <a:rPr lang="en-ID" sz="2400" dirty="0" err="1"/>
              <a:t>akan</a:t>
            </a:r>
            <a:r>
              <a:rPr lang="en-ID" sz="2400" dirty="0"/>
              <a:t> </a:t>
            </a:r>
            <a:r>
              <a:rPr lang="en-ID" sz="2400" dirty="0" err="1"/>
              <a:t>citra</a:t>
            </a:r>
            <a:r>
              <a:rPr lang="en-ID" sz="2400" dirty="0"/>
              <a:t> </a:t>
            </a:r>
            <a:r>
              <a:rPr lang="en-ID" sz="2400" dirty="0" err="1"/>
              <a:t>diri</a:t>
            </a:r>
            <a:r>
              <a:rPr lang="en-ID" sz="2400" dirty="0"/>
              <a:t> </a:t>
            </a:r>
            <a:r>
              <a:rPr lang="en-ID" sz="2400" dirty="0" err="1"/>
              <a:t>yg</a:t>
            </a:r>
            <a:r>
              <a:rPr lang="en-ID" sz="2400" dirty="0"/>
              <a:t> </a:t>
            </a:r>
            <a:r>
              <a:rPr lang="en-ID" sz="2400" dirty="0" err="1"/>
              <a:t>positif</a:t>
            </a:r>
            <a:r>
              <a:rPr lang="en-ID" sz="2400" dirty="0"/>
              <a:t>, rasa </a:t>
            </a:r>
            <a:r>
              <a:rPr lang="en-ID" sz="2400" dirty="0" err="1"/>
              <a:t>hormat</a:t>
            </a:r>
            <a:r>
              <a:rPr lang="en-ID" sz="2400" dirty="0"/>
              <a:t> dan </a:t>
            </a:r>
            <a:r>
              <a:rPr lang="en-ID" sz="2400" dirty="0" err="1"/>
              <a:t>pengakuan</a:t>
            </a:r>
            <a:r>
              <a:rPr lang="en-ID" sz="2400" dirty="0"/>
              <a:t> isu2 </a:t>
            </a:r>
            <a:r>
              <a:rPr lang="en-ID" sz="2400" dirty="0" err="1"/>
              <a:t>seperti</a:t>
            </a:r>
            <a:r>
              <a:rPr lang="en-ID" sz="2400" dirty="0"/>
              <a:t> </a:t>
            </a:r>
            <a:r>
              <a:rPr lang="en-ID" sz="2400" dirty="0" err="1"/>
              <a:t>pekerjaan</a:t>
            </a:r>
            <a:r>
              <a:rPr lang="en-ID" sz="2400" dirty="0"/>
              <a:t>, </a:t>
            </a:r>
            <a:r>
              <a:rPr lang="en-ID" sz="2400" dirty="0" err="1"/>
              <a:t>ruang</a:t>
            </a:r>
            <a:r>
              <a:rPr lang="en-ID" sz="2400" dirty="0"/>
              <a:t> </a:t>
            </a:r>
            <a:r>
              <a:rPr lang="en-ID" sz="2400" dirty="0" err="1"/>
              <a:t>kerja</a:t>
            </a:r>
            <a:r>
              <a:rPr lang="en-ID" sz="2400" dirty="0"/>
              <a:t> </a:t>
            </a:r>
            <a:r>
              <a:rPr lang="en-ID" sz="2400" dirty="0" err="1"/>
              <a:t>yg</a:t>
            </a:r>
            <a:r>
              <a:rPr lang="en-ID" sz="2400" dirty="0"/>
              <a:t> </a:t>
            </a:r>
            <a:r>
              <a:rPr lang="en-ID" sz="2400" dirty="0" err="1"/>
              <a:t>bagus</a:t>
            </a:r>
            <a:r>
              <a:rPr lang="en-ID" sz="2400" dirty="0"/>
              <a:t>, </a:t>
            </a:r>
            <a:r>
              <a:rPr lang="en-ID" sz="2400" dirty="0" err="1"/>
              <a:t>tugas</a:t>
            </a:r>
            <a:r>
              <a:rPr lang="en-ID" sz="2400" dirty="0"/>
              <a:t> </a:t>
            </a:r>
            <a:r>
              <a:rPr lang="en-ID" sz="2400" dirty="0" err="1"/>
              <a:t>pekerjaan</a:t>
            </a:r>
            <a:r>
              <a:rPr lang="en-ID" sz="2400" dirty="0"/>
              <a:t> yang </a:t>
            </a:r>
            <a:r>
              <a:rPr lang="en-ID" sz="2400" dirty="0" err="1"/>
              <a:t>bergengsi</a:t>
            </a:r>
            <a:endParaRPr lang="en-ID" sz="2400" dirty="0"/>
          </a:p>
          <a:p>
            <a:pPr marL="715963" indent="-358775" algn="just">
              <a:buFont typeface="+mj-lt"/>
              <a:buAutoNum type="arabicParenR"/>
            </a:pPr>
            <a:r>
              <a:rPr lang="en-ID" sz="2400" dirty="0" err="1"/>
              <a:t>Kebutuhan</a:t>
            </a:r>
            <a:r>
              <a:rPr lang="en-ID" sz="2400" dirty="0"/>
              <a:t> </a:t>
            </a:r>
            <a:r>
              <a:rPr lang="en-ID" sz="2400" dirty="0" err="1"/>
              <a:t>Aktualisasi</a:t>
            </a:r>
            <a:r>
              <a:rPr lang="en-ID" sz="2400" dirty="0"/>
              <a:t> </a:t>
            </a:r>
            <a:r>
              <a:rPr lang="en-ID" sz="2400" dirty="0" err="1"/>
              <a:t>diri</a:t>
            </a:r>
            <a:r>
              <a:rPr lang="en-ID" sz="2400" dirty="0"/>
              <a:t> (</a:t>
            </a:r>
            <a:r>
              <a:rPr lang="en-ID" sz="2400" dirty="0" err="1"/>
              <a:t>masalah</a:t>
            </a:r>
            <a:r>
              <a:rPr lang="en-ID" sz="2400" dirty="0"/>
              <a:t> </a:t>
            </a:r>
            <a:r>
              <a:rPr lang="en-ID" sz="2400" dirty="0" err="1"/>
              <a:t>prestasi</a:t>
            </a:r>
            <a:r>
              <a:rPr lang="en-ID" sz="2400" dirty="0"/>
              <a:t> </a:t>
            </a:r>
            <a:r>
              <a:rPr lang="en-ID" sz="2400" dirty="0" err="1"/>
              <a:t>spt</a:t>
            </a:r>
            <a:r>
              <a:rPr lang="en-ID" sz="2400" dirty="0"/>
              <a:t> </a:t>
            </a:r>
            <a:r>
              <a:rPr lang="en-ID" sz="2400" dirty="0" err="1"/>
              <a:t>otonomi</a:t>
            </a:r>
            <a:r>
              <a:rPr lang="en-ID" sz="2400" dirty="0"/>
              <a:t> </a:t>
            </a:r>
            <a:r>
              <a:rPr lang="en-ID" sz="2400" dirty="0" err="1"/>
              <a:t>kerja</a:t>
            </a:r>
            <a:r>
              <a:rPr lang="en-ID" sz="2400" dirty="0"/>
              <a:t>, </a:t>
            </a:r>
            <a:r>
              <a:rPr lang="en-ID" sz="2400" dirty="0" err="1"/>
              <a:t>pekerjaan</a:t>
            </a:r>
            <a:r>
              <a:rPr lang="en-ID" sz="2400" dirty="0"/>
              <a:t> yang </a:t>
            </a:r>
            <a:r>
              <a:rPr lang="en-ID" sz="2400" dirty="0" err="1"/>
              <a:t>menantang</a:t>
            </a:r>
            <a:r>
              <a:rPr lang="en-ID" sz="2400" dirty="0"/>
              <a:t>, dan </a:t>
            </a:r>
            <a:r>
              <a:rPr lang="en-ID" sz="2400" dirty="0" err="1"/>
              <a:t>hal</a:t>
            </a:r>
            <a:r>
              <a:rPr lang="en-ID" sz="2400" dirty="0"/>
              <a:t> </a:t>
            </a:r>
            <a:r>
              <a:rPr lang="en-ID" sz="2400" dirty="0" err="1"/>
              <a:t>yg</a:t>
            </a:r>
            <a:r>
              <a:rPr lang="en-ID" sz="2400" dirty="0"/>
              <a:t> </a:t>
            </a:r>
            <a:r>
              <a:rPr lang="en-ID" sz="2400" dirty="0" err="1"/>
              <a:t>dianggap</a:t>
            </a:r>
            <a:r>
              <a:rPr lang="en-ID" sz="2400" dirty="0"/>
              <a:t> </a:t>
            </a:r>
            <a:r>
              <a:rPr lang="en-ID" sz="2400" dirty="0" err="1"/>
              <a:t>penting</a:t>
            </a:r>
            <a:r>
              <a:rPr lang="en-ID" sz="2400" dirty="0"/>
              <a:t> pd </a:t>
            </a:r>
            <a:r>
              <a:rPr lang="en-ID" sz="2400" dirty="0" err="1"/>
              <a:t>pekerjaan</a:t>
            </a:r>
            <a:r>
              <a:rPr lang="en-ID" sz="2400" dirty="0"/>
              <a:t>)</a:t>
            </a:r>
          </a:p>
          <a:p>
            <a:pPr marL="715963" indent="-358775" algn="just">
              <a:buFont typeface="+mj-lt"/>
              <a:buAutoNum type="arabicParenR"/>
            </a:pPr>
            <a:endParaRPr lang="en-ID" sz="24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15291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3FB76-8B4D-423E-813C-D10B25D7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123" y="496957"/>
            <a:ext cx="5681464" cy="487017"/>
          </a:xfrm>
        </p:spPr>
        <p:txBody>
          <a:bodyPr/>
          <a:lstStyle/>
          <a:p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Bekerjanya</a:t>
            </a:r>
            <a:r>
              <a:rPr lang="en-ID" dirty="0"/>
              <a:t> </a:t>
            </a:r>
            <a:r>
              <a:rPr lang="en-ID" dirty="0" err="1"/>
              <a:t>Teori</a:t>
            </a:r>
            <a:r>
              <a:rPr lang="en-ID" dirty="0"/>
              <a:t> Maslow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4C295-F030-455B-9322-73888F023F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5448" y="1302026"/>
            <a:ext cx="10721104" cy="5141223"/>
          </a:xfrm>
        </p:spPr>
        <p:txBody>
          <a:bodyPr/>
          <a:lstStyle/>
          <a:p>
            <a:pPr algn="just"/>
            <a:r>
              <a:rPr lang="en-ID" sz="2400" dirty="0"/>
              <a:t>Ide </a:t>
            </a:r>
            <a:r>
              <a:rPr lang="en-ID" sz="2400" dirty="0" err="1"/>
              <a:t>dasar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Kebutuhan</a:t>
            </a:r>
            <a:r>
              <a:rPr lang="en-ID" sz="2400" dirty="0"/>
              <a:t> </a:t>
            </a:r>
            <a:r>
              <a:rPr lang="en-ID" sz="2400" dirty="0" err="1"/>
              <a:t>hirarki</a:t>
            </a:r>
            <a:r>
              <a:rPr lang="en-ID" sz="2400" dirty="0"/>
              <a:t> Maslow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bahwa</a:t>
            </a:r>
            <a:r>
              <a:rPr lang="en-ID" sz="2400" dirty="0"/>
              <a:t> </a:t>
            </a:r>
            <a:r>
              <a:rPr lang="en-ID" sz="2400" dirty="0" err="1"/>
              <a:t>kebutuhan</a:t>
            </a:r>
            <a:r>
              <a:rPr lang="en-ID" sz="2400" dirty="0"/>
              <a:t> </a:t>
            </a:r>
            <a:r>
              <a:rPr lang="en-ID" sz="2400" dirty="0" err="1"/>
              <a:t>kita</a:t>
            </a:r>
            <a:r>
              <a:rPr lang="en-ID" sz="2400" dirty="0"/>
              <a:t> yang </a:t>
            </a:r>
            <a:r>
              <a:rPr lang="en-ID" sz="2400" dirty="0" err="1"/>
              <a:t>terus</a:t>
            </a:r>
            <a:r>
              <a:rPr lang="en-ID" sz="2400" dirty="0"/>
              <a:t> </a:t>
            </a:r>
            <a:r>
              <a:rPr lang="en-ID" sz="2400" dirty="0" err="1"/>
              <a:t>berubah</a:t>
            </a:r>
            <a:r>
              <a:rPr lang="en-ID" sz="2400" dirty="0"/>
              <a:t>. Ketika </a:t>
            </a:r>
            <a:r>
              <a:rPr lang="en-ID" sz="2400" dirty="0" err="1"/>
              <a:t>satu</a:t>
            </a:r>
            <a:r>
              <a:rPr lang="en-ID" sz="2400" dirty="0"/>
              <a:t> </a:t>
            </a:r>
            <a:r>
              <a:rPr lang="en-ID" sz="2400" dirty="0" err="1"/>
              <a:t>kebutuhan</a:t>
            </a:r>
            <a:r>
              <a:rPr lang="en-ID" sz="2400" dirty="0"/>
              <a:t> </a:t>
            </a:r>
            <a:r>
              <a:rPr lang="en-ID" sz="2400" dirty="0" err="1"/>
              <a:t>terpenuhi</a:t>
            </a:r>
            <a:r>
              <a:rPr lang="en-ID" sz="2400" dirty="0"/>
              <a:t>, </a:t>
            </a:r>
            <a:r>
              <a:rPr lang="en-ID" sz="2400" dirty="0" err="1"/>
              <a:t>mnsia</a:t>
            </a:r>
            <a:r>
              <a:rPr lang="en-ID" sz="2400" dirty="0"/>
              <a:t> </a:t>
            </a:r>
            <a:r>
              <a:rPr lang="en-ID" sz="2400" dirty="0" err="1"/>
              <a:t>akan</a:t>
            </a:r>
            <a:r>
              <a:rPr lang="en-ID" sz="2400" dirty="0"/>
              <a:t> </a:t>
            </a:r>
            <a:r>
              <a:rPr lang="en-ID" sz="2400" dirty="0" err="1"/>
              <a:t>menginginkan</a:t>
            </a:r>
            <a:r>
              <a:rPr lang="en-ID" sz="2400" dirty="0"/>
              <a:t> </a:t>
            </a:r>
            <a:r>
              <a:rPr lang="en-ID" sz="2400" dirty="0" err="1"/>
              <a:t>kebutuhan</a:t>
            </a:r>
            <a:r>
              <a:rPr lang="en-ID" sz="2400" dirty="0"/>
              <a:t> </a:t>
            </a:r>
            <a:r>
              <a:rPr lang="en-ID" sz="2400" dirty="0" err="1"/>
              <a:t>lainnya</a:t>
            </a:r>
            <a:r>
              <a:rPr lang="en-ID" sz="2400" dirty="0">
                <a:sym typeface="Wingdings" panose="05000000000000000000" pitchFamily="2" charset="2"/>
              </a:rPr>
              <a:t> make sense</a:t>
            </a:r>
          </a:p>
          <a:p>
            <a:pPr algn="just"/>
            <a:r>
              <a:rPr lang="en-ID" sz="2400" dirty="0"/>
              <a:t> Akan </a:t>
            </a:r>
            <a:r>
              <a:rPr lang="en-ID" sz="2400" dirty="0" err="1"/>
              <a:t>kenaikan</a:t>
            </a:r>
            <a:r>
              <a:rPr lang="en-ID" sz="2400" dirty="0"/>
              <a:t> yang </a:t>
            </a:r>
            <a:r>
              <a:rPr lang="en-ID" sz="2400" dirty="0" err="1"/>
              <a:t>kita</a:t>
            </a:r>
            <a:r>
              <a:rPr lang="en-ID" sz="2400" dirty="0"/>
              <a:t> </a:t>
            </a:r>
            <a:r>
              <a:rPr lang="en-ID" sz="2400" dirty="0" err="1"/>
              <a:t>terima</a:t>
            </a:r>
            <a:r>
              <a:rPr lang="en-ID" sz="2400" dirty="0"/>
              <a:t> 3 </a:t>
            </a:r>
            <a:r>
              <a:rPr lang="en-ID" sz="2400" dirty="0" err="1"/>
              <a:t>tahun</a:t>
            </a:r>
            <a:r>
              <a:rPr lang="en-ID" sz="2400" dirty="0"/>
              <a:t> yang </a:t>
            </a:r>
            <a:r>
              <a:rPr lang="en-ID" sz="2400" dirty="0" err="1"/>
              <a:t>lalu</a:t>
            </a:r>
            <a:r>
              <a:rPr lang="en-ID" sz="2400" dirty="0"/>
              <a:t> </a:t>
            </a:r>
            <a:r>
              <a:rPr lang="en-ID" sz="2400" dirty="0" err="1"/>
              <a:t>memotivasi</a:t>
            </a:r>
            <a:r>
              <a:rPr lang="en-ID" sz="2400" dirty="0"/>
              <a:t> </a:t>
            </a:r>
            <a:r>
              <a:rPr lang="en-ID" sz="2400" dirty="0" err="1"/>
              <a:t>kita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10 </a:t>
            </a:r>
            <a:r>
              <a:rPr lang="en-ID" sz="2400" dirty="0" err="1"/>
              <a:t>tahun</a:t>
            </a:r>
            <a:r>
              <a:rPr lang="en-ID" sz="2400" dirty="0"/>
              <a:t> </a:t>
            </a:r>
            <a:r>
              <a:rPr lang="en-ID" sz="2400" dirty="0" err="1"/>
              <a:t>ke</a:t>
            </a:r>
            <a:r>
              <a:rPr lang="en-ID" sz="2400" dirty="0"/>
              <a:t> </a:t>
            </a:r>
            <a:r>
              <a:rPr lang="en-ID" sz="2400" dirty="0" err="1"/>
              <a:t>depan</a:t>
            </a:r>
            <a:r>
              <a:rPr lang="en-ID" sz="2400" dirty="0"/>
              <a:t>? Akan </a:t>
            </a:r>
            <a:r>
              <a:rPr lang="en-ID" sz="2400" dirty="0" err="1"/>
              <a:t>pekerjaan</a:t>
            </a:r>
            <a:r>
              <a:rPr lang="en-ID" sz="2400" dirty="0"/>
              <a:t> </a:t>
            </a:r>
            <a:r>
              <a:rPr lang="en-ID" sz="2400" dirty="0" err="1"/>
              <a:t>menantang</a:t>
            </a:r>
            <a:r>
              <a:rPr lang="en-ID" sz="2400" dirty="0"/>
              <a:t> </a:t>
            </a:r>
            <a:r>
              <a:rPr lang="en-ID" sz="2400" dirty="0" err="1"/>
              <a:t>kita</a:t>
            </a:r>
            <a:r>
              <a:rPr lang="en-ID" sz="2400" dirty="0"/>
              <a:t> </a:t>
            </a:r>
            <a:r>
              <a:rPr lang="en-ID" sz="2400" dirty="0" err="1"/>
              <a:t>mulai</a:t>
            </a:r>
            <a:r>
              <a:rPr lang="en-ID" sz="2400" dirty="0"/>
              <a:t> 5 </a:t>
            </a:r>
            <a:r>
              <a:rPr lang="en-ID" sz="2400" dirty="0" err="1"/>
              <a:t>tahun</a:t>
            </a:r>
            <a:r>
              <a:rPr lang="en-ID" sz="2400" dirty="0"/>
              <a:t> yang </a:t>
            </a:r>
            <a:r>
              <a:rPr lang="en-ID" sz="2400" dirty="0" err="1"/>
              <a:t>lalu</a:t>
            </a:r>
            <a:r>
              <a:rPr lang="en-ID" sz="2400" dirty="0"/>
              <a:t> </a:t>
            </a:r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efek</a:t>
            </a:r>
            <a:r>
              <a:rPr lang="en-ID" sz="2400" dirty="0"/>
              <a:t> yang </a:t>
            </a:r>
            <a:r>
              <a:rPr lang="en-ID" sz="2400" dirty="0" err="1"/>
              <a:t>sama</a:t>
            </a:r>
            <a:r>
              <a:rPr lang="en-ID" sz="2400" dirty="0"/>
              <a:t> pada </a:t>
            </a:r>
            <a:r>
              <a:rPr lang="en-ID" sz="2400" dirty="0" err="1"/>
              <a:t>kita</a:t>
            </a:r>
            <a:r>
              <a:rPr lang="en-ID" sz="2400" dirty="0"/>
              <a:t> </a:t>
            </a:r>
            <a:r>
              <a:rPr lang="en-ID" sz="2400" dirty="0" err="1"/>
              <a:t>hari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? Akan </a:t>
            </a:r>
            <a:r>
              <a:rPr lang="en-ID" sz="2400" dirty="0" err="1"/>
              <a:t>penghargaan</a:t>
            </a:r>
            <a:r>
              <a:rPr lang="en-ID" sz="2400" dirty="0"/>
              <a:t> </a:t>
            </a:r>
            <a:r>
              <a:rPr lang="en-ID" sz="2400" dirty="0" err="1"/>
              <a:t>kinerja</a:t>
            </a:r>
            <a:r>
              <a:rPr lang="en-ID" sz="2400" dirty="0"/>
              <a:t> yang </a:t>
            </a:r>
            <a:r>
              <a:rPr lang="en-ID" sz="2400" dirty="0" err="1"/>
              <a:t>kita</a:t>
            </a:r>
            <a:r>
              <a:rPr lang="en-ID" sz="2400" dirty="0"/>
              <a:t> </a:t>
            </a:r>
            <a:r>
              <a:rPr lang="en-ID" sz="2400" dirty="0" err="1"/>
              <a:t>terima</a:t>
            </a:r>
            <a:r>
              <a:rPr lang="en-ID" sz="2400" dirty="0"/>
              <a:t> </a:t>
            </a:r>
            <a:r>
              <a:rPr lang="en-ID" sz="2400" dirty="0" err="1"/>
              <a:t>tahun</a:t>
            </a:r>
            <a:r>
              <a:rPr lang="en-ID" sz="2400" dirty="0"/>
              <a:t> </a:t>
            </a:r>
            <a:r>
              <a:rPr lang="en-ID" sz="2400" dirty="0" err="1"/>
              <a:t>lalu</a:t>
            </a:r>
            <a:r>
              <a:rPr lang="en-ID" sz="2400" dirty="0"/>
              <a:t> </a:t>
            </a:r>
            <a:r>
              <a:rPr lang="en-ID" sz="2400" dirty="0" err="1"/>
              <a:t>benar-benar</a:t>
            </a:r>
            <a:r>
              <a:rPr lang="en-ID" sz="2400" dirty="0"/>
              <a:t> </a:t>
            </a:r>
            <a:r>
              <a:rPr lang="en-ID" sz="2400" dirty="0" err="1"/>
              <a:t>memenuhi</a:t>
            </a:r>
            <a:r>
              <a:rPr lang="en-ID" sz="2400" dirty="0"/>
              <a:t> </a:t>
            </a:r>
            <a:r>
              <a:rPr lang="en-ID" sz="2400" dirty="0" err="1"/>
              <a:t>kebutuhan</a:t>
            </a:r>
            <a:r>
              <a:rPr lang="en-ID" sz="2400" dirty="0"/>
              <a:t> </a:t>
            </a:r>
            <a:r>
              <a:rPr lang="en-ID" sz="2400" dirty="0" err="1"/>
              <a:t>kita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pengakuan</a:t>
            </a:r>
            <a:r>
              <a:rPr lang="en-ID" sz="2400" dirty="0"/>
              <a:t> </a:t>
            </a:r>
            <a:r>
              <a:rPr lang="en-ID" sz="2400" dirty="0" err="1"/>
              <a:t>selama</a:t>
            </a:r>
            <a:r>
              <a:rPr lang="en-ID" sz="2400" dirty="0"/>
              <a:t> </a:t>
            </a:r>
            <a:r>
              <a:rPr lang="en-ID" sz="2400" dirty="0" err="1"/>
              <a:t>sisa</a:t>
            </a:r>
            <a:r>
              <a:rPr lang="en-ID" sz="2400" dirty="0"/>
              <a:t> </a:t>
            </a:r>
            <a:r>
              <a:rPr lang="en-ID" sz="2400" dirty="0" err="1"/>
              <a:t>hidup</a:t>
            </a:r>
            <a:r>
              <a:rPr lang="en-ID" sz="2400" dirty="0"/>
              <a:t> </a:t>
            </a:r>
            <a:r>
              <a:rPr lang="en-ID" sz="2400" dirty="0" err="1"/>
              <a:t>kita</a:t>
            </a:r>
            <a:r>
              <a:rPr lang="en-ID" sz="2400" dirty="0"/>
              <a:t>? </a:t>
            </a:r>
            <a:r>
              <a:rPr lang="en-ID" sz="2400" dirty="0" err="1"/>
              <a:t>Jawaban</a:t>
            </a:r>
            <a:r>
              <a:rPr lang="en-ID" sz="2400" dirty="0"/>
              <a:t> </a:t>
            </a:r>
            <a:r>
              <a:rPr lang="en-ID" sz="2400" dirty="0" err="1"/>
              <a:t>atas</a:t>
            </a:r>
            <a:r>
              <a:rPr lang="en-ID" sz="2400" dirty="0"/>
              <a:t> </a:t>
            </a:r>
            <a:r>
              <a:rPr lang="en-ID" sz="2400" dirty="0" err="1"/>
              <a:t>semua</a:t>
            </a:r>
            <a:r>
              <a:rPr lang="en-ID" sz="2400" dirty="0"/>
              <a:t> </a:t>
            </a:r>
            <a:r>
              <a:rPr lang="en-ID" sz="2400" dirty="0" err="1"/>
              <a:t>pertanyaan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jelas</a:t>
            </a:r>
            <a:r>
              <a:rPr lang="en-ID" sz="2400" dirty="0"/>
              <a:t>,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ada</a:t>
            </a:r>
            <a:r>
              <a:rPr lang="en-ID" sz="2400" dirty="0"/>
              <a:t>.</a:t>
            </a:r>
          </a:p>
          <a:p>
            <a:pPr algn="just"/>
            <a:r>
              <a:rPr lang="en-ID" sz="2400" dirty="0" err="1"/>
              <a:t>Kehebatan</a:t>
            </a:r>
            <a:r>
              <a:rPr lang="en-ID" sz="2400" dirty="0"/>
              <a:t> </a:t>
            </a:r>
            <a:r>
              <a:rPr lang="en-ID" sz="2400" dirty="0" err="1"/>
              <a:t>teori</a:t>
            </a:r>
            <a:r>
              <a:rPr lang="en-ID" sz="2400" dirty="0"/>
              <a:t> </a:t>
            </a:r>
            <a:r>
              <a:rPr lang="en-ID" sz="2400" dirty="0" err="1"/>
              <a:t>motivasi</a:t>
            </a:r>
            <a:r>
              <a:rPr lang="en-ID" sz="2400" dirty="0"/>
              <a:t> Maslow,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satis</a:t>
            </a:r>
            <a:r>
              <a:rPr lang="en-ID" sz="2400" dirty="0"/>
              <a:t> </a:t>
            </a:r>
            <a:r>
              <a:rPr lang="en-ID" sz="2400" dirty="0" err="1"/>
              <a:t>tapi</a:t>
            </a:r>
            <a:r>
              <a:rPr lang="en-ID" sz="2400" dirty="0"/>
              <a:t> </a:t>
            </a:r>
            <a:r>
              <a:rPr lang="en-ID" sz="2400" dirty="0" err="1"/>
              <a:t>bisa</a:t>
            </a:r>
            <a:r>
              <a:rPr lang="en-ID" sz="2400" dirty="0"/>
              <a:t> </a:t>
            </a:r>
            <a:r>
              <a:rPr lang="en-ID" sz="2400" dirty="0" err="1"/>
              <a:t>menangkap</a:t>
            </a:r>
            <a:r>
              <a:rPr lang="en-ID" sz="2400" dirty="0"/>
              <a:t> </a:t>
            </a:r>
            <a:r>
              <a:rPr lang="en-ID" sz="2400" dirty="0" err="1"/>
              <a:t>dinamika</a:t>
            </a:r>
            <a:r>
              <a:rPr lang="en-ID" sz="2400" dirty="0"/>
              <a:t> </a:t>
            </a:r>
            <a:r>
              <a:rPr lang="en-ID" sz="2400" dirty="0" err="1"/>
              <a:t>keinginan</a:t>
            </a:r>
            <a:r>
              <a:rPr lang="en-ID" sz="2400" dirty="0"/>
              <a:t> </a:t>
            </a:r>
            <a:r>
              <a:rPr lang="en-ID" sz="2400" dirty="0" err="1"/>
              <a:t>manusia</a:t>
            </a:r>
            <a:r>
              <a:rPr lang="en-ID" sz="2400" dirty="0"/>
              <a:t>. </a:t>
            </a:r>
            <a:r>
              <a:rPr lang="en-ID" sz="2400" dirty="0" err="1"/>
              <a:t>Kebutuhan</a:t>
            </a:r>
            <a:r>
              <a:rPr lang="en-ID" sz="2400" dirty="0"/>
              <a:t> </a:t>
            </a:r>
            <a:r>
              <a:rPr lang="en-ID" sz="2400" dirty="0" err="1"/>
              <a:t>mnsia</a:t>
            </a:r>
            <a:r>
              <a:rPr lang="en-ID" sz="2400" dirty="0"/>
              <a:t> (</a:t>
            </a:r>
            <a:r>
              <a:rPr lang="en-ID" sz="2400" dirty="0" err="1"/>
              <a:t>karyawan</a:t>
            </a:r>
            <a:r>
              <a:rPr lang="en-ID" sz="2400" dirty="0"/>
              <a:t>) </a:t>
            </a:r>
            <a:r>
              <a:rPr lang="en-ID" sz="2400" dirty="0" err="1"/>
              <a:t>seiring</a:t>
            </a:r>
            <a:r>
              <a:rPr lang="en-ID" sz="2400" dirty="0"/>
              <a:t> </a:t>
            </a:r>
            <a:r>
              <a:rPr lang="en-ID" sz="2400" dirty="0" err="1"/>
              <a:t>berubahnya</a:t>
            </a:r>
            <a:r>
              <a:rPr lang="en-ID" sz="2400" dirty="0"/>
              <a:t> </a:t>
            </a:r>
            <a:r>
              <a:rPr lang="en-ID" sz="2400" dirty="0" err="1"/>
              <a:t>waktu</a:t>
            </a:r>
            <a:r>
              <a:rPr lang="en-ID" sz="2400" dirty="0"/>
              <a:t>. </a:t>
            </a:r>
          </a:p>
          <a:p>
            <a:pPr algn="just"/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berarti</a:t>
            </a:r>
            <a:r>
              <a:rPr lang="en-ID" sz="2400" dirty="0"/>
              <a:t> </a:t>
            </a:r>
            <a:r>
              <a:rPr lang="en-ID" sz="2400" dirty="0" err="1"/>
              <a:t>bahwa</a:t>
            </a:r>
            <a:r>
              <a:rPr lang="en-ID" sz="2400" dirty="0"/>
              <a:t> </a:t>
            </a:r>
            <a:r>
              <a:rPr lang="en-ID" sz="2400" dirty="0" err="1"/>
              <a:t>manajer</a:t>
            </a:r>
            <a:r>
              <a:rPr lang="en-ID" sz="2400" dirty="0"/>
              <a:t>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terus</a:t>
            </a:r>
            <a:r>
              <a:rPr lang="en-ID" sz="2400" dirty="0"/>
              <a:t> </a:t>
            </a:r>
            <a:r>
              <a:rPr lang="en-ID" sz="2400" dirty="0" err="1"/>
              <a:t>beradaptasi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perubahan</a:t>
            </a:r>
            <a:r>
              <a:rPr lang="en-ID" sz="2400" dirty="0"/>
              <a:t> </a:t>
            </a:r>
            <a:r>
              <a:rPr lang="en-ID" sz="2400" dirty="0" err="1"/>
              <a:t>kebutuhan</a:t>
            </a:r>
            <a:r>
              <a:rPr lang="en-ID" sz="2400" dirty="0"/>
              <a:t> </a:t>
            </a:r>
            <a:r>
              <a:rPr lang="en-ID" sz="2400" dirty="0" err="1"/>
              <a:t>karyawan</a:t>
            </a:r>
            <a:r>
              <a:rPr lang="en-ID" sz="2400" dirty="0"/>
              <a:t> </a:t>
            </a:r>
            <a:r>
              <a:rPr lang="en-ID" sz="2400" dirty="0" err="1"/>
              <a:t>jika</a:t>
            </a:r>
            <a:r>
              <a:rPr lang="en-ID" sz="2400" dirty="0"/>
              <a:t> </a:t>
            </a:r>
            <a:r>
              <a:rPr lang="en-ID" sz="2400" dirty="0" err="1"/>
              <a:t>mereka</a:t>
            </a:r>
            <a:r>
              <a:rPr lang="en-ID" sz="2400" dirty="0"/>
              <a:t> </a:t>
            </a:r>
            <a:r>
              <a:rPr lang="en-ID" sz="2400" dirty="0" err="1"/>
              <a:t>ingin</a:t>
            </a:r>
            <a:r>
              <a:rPr lang="en-ID" sz="2400" dirty="0"/>
              <a:t> </a:t>
            </a:r>
            <a:r>
              <a:rPr lang="en-ID" sz="2400" dirty="0" err="1"/>
              <a:t>menjaga</a:t>
            </a:r>
            <a:r>
              <a:rPr lang="en-ID" sz="2400" dirty="0"/>
              <a:t> </a:t>
            </a:r>
            <a:r>
              <a:rPr lang="en-ID" sz="2400" dirty="0" err="1"/>
              <a:t>tenaga</a:t>
            </a:r>
            <a:r>
              <a:rPr lang="en-ID" sz="2400" dirty="0"/>
              <a:t> </a:t>
            </a:r>
            <a:r>
              <a:rPr lang="en-ID" sz="2400" dirty="0" err="1"/>
              <a:t>kerja</a:t>
            </a:r>
            <a:r>
              <a:rPr lang="en-ID" sz="2400" dirty="0"/>
              <a:t> </a:t>
            </a:r>
            <a:r>
              <a:rPr lang="en-ID" sz="2400" dirty="0" err="1"/>
              <a:t>mereka</a:t>
            </a:r>
            <a:r>
              <a:rPr lang="en-ID" sz="2400" dirty="0"/>
              <a:t> </a:t>
            </a:r>
            <a:r>
              <a:rPr lang="en-ID" sz="2400" dirty="0" err="1"/>
              <a:t>termotivasi</a:t>
            </a:r>
            <a:r>
              <a:rPr lang="en-ID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27426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8CC3-D103-405E-96BC-EBE4DC0E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295" y="268358"/>
            <a:ext cx="5383291" cy="815008"/>
          </a:xfrm>
        </p:spPr>
        <p:txBody>
          <a:bodyPr/>
          <a:lstStyle/>
          <a:p>
            <a:pPr algn="ctr"/>
            <a:r>
              <a:rPr lang="en-ID" dirty="0" err="1"/>
              <a:t>Teori</a:t>
            </a:r>
            <a:r>
              <a:rPr lang="en-ID" dirty="0"/>
              <a:t> </a:t>
            </a:r>
            <a:r>
              <a:rPr lang="en-ID" dirty="0" err="1"/>
              <a:t>Motivasi</a:t>
            </a:r>
            <a:r>
              <a:rPr lang="en-ID" dirty="0"/>
              <a:t> Fredrick Herzenberg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BE172-AE84-423A-B327-38E3541DEF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4461" y="1321905"/>
            <a:ext cx="10472626" cy="5367130"/>
          </a:xfrm>
        </p:spPr>
        <p:txBody>
          <a:bodyPr/>
          <a:lstStyle/>
          <a:p>
            <a:pPr marL="0" indent="0" algn="just">
              <a:buNone/>
            </a:pPr>
            <a:r>
              <a:rPr lang="en-ID" sz="2400" dirty="0" err="1"/>
              <a:t>Teori</a:t>
            </a:r>
            <a:r>
              <a:rPr lang="en-ID" sz="2400" dirty="0"/>
              <a:t> </a:t>
            </a:r>
            <a:r>
              <a:rPr lang="en-ID" sz="2400" dirty="0" err="1"/>
              <a:t>Dua</a:t>
            </a:r>
            <a:r>
              <a:rPr lang="en-ID" sz="2400" dirty="0"/>
              <a:t> </a:t>
            </a:r>
            <a:r>
              <a:rPr lang="en-ID" sz="2400" dirty="0" err="1"/>
              <a:t>Faktor</a:t>
            </a:r>
            <a:r>
              <a:rPr lang="en-ID" sz="2400" dirty="0"/>
              <a:t> Herzberg (</a:t>
            </a:r>
            <a:r>
              <a:rPr lang="en-ID" sz="2400" dirty="0" err="1"/>
              <a:t>Teori</a:t>
            </a:r>
            <a:r>
              <a:rPr lang="en-ID" sz="2400" dirty="0"/>
              <a:t> Motivator–Hygiene) </a:t>
            </a:r>
          </a:p>
          <a:p>
            <a:pPr marL="0" indent="0" algn="just">
              <a:buNone/>
            </a:pP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teori</a:t>
            </a:r>
            <a:r>
              <a:rPr lang="en-ID" sz="2400" dirty="0"/>
              <a:t> </a:t>
            </a:r>
            <a:r>
              <a:rPr lang="en-ID" sz="2400" dirty="0" err="1"/>
              <a:t>motivasi</a:t>
            </a:r>
            <a:r>
              <a:rPr lang="en-ID" sz="2400" dirty="0"/>
              <a:t> </a:t>
            </a:r>
            <a:r>
              <a:rPr lang="en-ID" sz="2400" dirty="0" err="1"/>
              <a:t>yg</a:t>
            </a:r>
            <a:r>
              <a:rPr lang="en-ID" sz="2400" dirty="0"/>
              <a:t> </a:t>
            </a:r>
            <a:r>
              <a:rPr lang="en-ID" sz="2400" dirty="0" err="1"/>
              <a:t>dikemukakan</a:t>
            </a:r>
            <a:r>
              <a:rPr lang="en-ID" sz="2400" dirty="0"/>
              <a:t> </a:t>
            </a:r>
            <a:r>
              <a:rPr lang="en-ID" sz="2400" dirty="0" err="1"/>
              <a:t>Psikolog</a:t>
            </a:r>
            <a:r>
              <a:rPr lang="en-ID" sz="2400" dirty="0"/>
              <a:t> AS Frederick Herzberg (1959) </a:t>
            </a:r>
            <a:r>
              <a:rPr lang="en-ID" sz="2400" dirty="0" err="1"/>
              <a:t>terkait</a:t>
            </a:r>
            <a:r>
              <a:rPr lang="en-ID" sz="2400" dirty="0"/>
              <a:t> variabel2 yang </a:t>
            </a:r>
            <a:r>
              <a:rPr lang="en-ID" sz="2400" dirty="0" err="1"/>
              <a:t>dianggap</a:t>
            </a:r>
            <a:r>
              <a:rPr lang="en-ID" sz="2400" dirty="0"/>
              <a:t> </a:t>
            </a:r>
            <a:r>
              <a:rPr lang="en-ID" sz="2400" dirty="0" err="1"/>
              <a:t>diinginkan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mencapai</a:t>
            </a:r>
            <a:r>
              <a:rPr lang="en-ID" sz="2400" dirty="0"/>
              <a:t> </a:t>
            </a:r>
            <a:r>
              <a:rPr lang="en-ID" sz="2400" dirty="0" err="1"/>
              <a:t>tujuan</a:t>
            </a:r>
            <a:r>
              <a:rPr lang="en-ID" sz="2400" dirty="0"/>
              <a:t> dan </a:t>
            </a:r>
            <a:r>
              <a:rPr lang="en-ID" sz="2400" dirty="0" err="1"/>
              <a:t>kondisi</a:t>
            </a:r>
            <a:r>
              <a:rPr lang="en-ID" sz="2400" dirty="0"/>
              <a:t> </a:t>
            </a:r>
            <a:r>
              <a:rPr lang="en-ID" sz="2400" dirty="0" err="1"/>
              <a:t>buruk</a:t>
            </a:r>
            <a:r>
              <a:rPr lang="en-ID" sz="2400" dirty="0"/>
              <a:t> yang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dihindari</a:t>
            </a:r>
            <a:r>
              <a:rPr lang="en-ID" sz="2400" dirty="0"/>
              <a:t>. Ada 2 </a:t>
            </a:r>
            <a:r>
              <a:rPr lang="en-ID" sz="2400" dirty="0" err="1"/>
              <a:t>faktor</a:t>
            </a:r>
            <a:r>
              <a:rPr lang="en-ID" sz="2400" dirty="0"/>
              <a:t> yang </a:t>
            </a:r>
            <a:r>
              <a:rPr lang="en-ID" sz="2400" dirty="0" err="1"/>
              <a:t>mempengaruhi</a:t>
            </a:r>
            <a:r>
              <a:rPr lang="en-ID" sz="2400" dirty="0"/>
              <a:t> </a:t>
            </a:r>
            <a:r>
              <a:rPr lang="en-ID" sz="2400" dirty="0" err="1"/>
              <a:t>motivasi</a:t>
            </a:r>
            <a:r>
              <a:rPr lang="en-ID" sz="2400" dirty="0"/>
              <a:t> </a:t>
            </a:r>
            <a:r>
              <a:rPr lang="en-ID" sz="2400" dirty="0" err="1"/>
              <a:t>seseorang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bekerja</a:t>
            </a:r>
            <a:r>
              <a:rPr lang="en-ID" sz="2400" dirty="0"/>
              <a:t>, </a:t>
            </a:r>
            <a:r>
              <a:rPr lang="en-ID" sz="2400" dirty="0" err="1"/>
              <a:t>yaitu</a:t>
            </a:r>
            <a:r>
              <a:rPr lang="en-ID" sz="2400" dirty="0"/>
              <a:t> </a:t>
            </a:r>
            <a:r>
              <a:rPr lang="en-ID" sz="2400" dirty="0" err="1"/>
              <a:t>faktor</a:t>
            </a:r>
            <a:r>
              <a:rPr lang="en-ID" sz="2400" dirty="0"/>
              <a:t> Motivator dan </a:t>
            </a:r>
            <a:r>
              <a:rPr lang="en-ID" sz="2400" dirty="0" err="1"/>
              <a:t>faktor</a:t>
            </a:r>
            <a:r>
              <a:rPr lang="en-ID" sz="2400" dirty="0"/>
              <a:t> Hygiene. </a:t>
            </a:r>
          </a:p>
          <a:p>
            <a:pPr marL="0" indent="0" algn="just">
              <a:buNone/>
            </a:pPr>
            <a:endParaRPr lang="en-ID" sz="2400" dirty="0"/>
          </a:p>
          <a:p>
            <a:pPr marL="0" indent="0" algn="just">
              <a:buNone/>
            </a:pPr>
            <a:r>
              <a:rPr lang="en-ID" sz="2400" dirty="0" err="1"/>
              <a:t>Berdasarkan</a:t>
            </a:r>
            <a:r>
              <a:rPr lang="en-ID" sz="2400" dirty="0"/>
              <a:t> </a:t>
            </a:r>
            <a:r>
              <a:rPr lang="en-ID" sz="2400" dirty="0" err="1"/>
              <a:t>penelitiannya</a:t>
            </a:r>
            <a:r>
              <a:rPr lang="en-ID" sz="2400" dirty="0"/>
              <a:t>, Herzberg </a:t>
            </a:r>
            <a:r>
              <a:rPr lang="en-ID" sz="2400" dirty="0" err="1"/>
              <a:t>mengatakan</a:t>
            </a:r>
            <a:r>
              <a:rPr lang="en-ID" sz="2400" dirty="0"/>
              <a:t> </a:t>
            </a:r>
            <a:r>
              <a:rPr lang="en-ID" sz="2400" dirty="0" err="1"/>
              <a:t>bahwa</a:t>
            </a:r>
            <a:r>
              <a:rPr lang="en-ID" sz="2400" dirty="0"/>
              <a:t> </a:t>
            </a:r>
            <a:r>
              <a:rPr lang="en-ID" sz="2400" dirty="0" err="1"/>
              <a:t>kepuasan</a:t>
            </a:r>
            <a:r>
              <a:rPr lang="en-ID" sz="2400" dirty="0"/>
              <a:t> </a:t>
            </a:r>
            <a:r>
              <a:rPr lang="en-ID" sz="2400" dirty="0" err="1"/>
              <a:t>kerja</a:t>
            </a:r>
            <a:r>
              <a:rPr lang="en-ID" sz="2400" dirty="0"/>
              <a:t> </a:t>
            </a:r>
            <a:r>
              <a:rPr lang="en-ID" sz="2400" dirty="0" err="1"/>
              <a:t>seseorang</a:t>
            </a:r>
            <a:r>
              <a:rPr lang="en-ID" sz="2400" dirty="0"/>
              <a:t> </a:t>
            </a:r>
            <a:r>
              <a:rPr lang="en-ID" sz="2400" dirty="0" err="1"/>
              <a:t>tergantung</a:t>
            </a:r>
            <a:r>
              <a:rPr lang="en-ID" sz="2400" dirty="0"/>
              <a:t> pada 2 </a:t>
            </a:r>
            <a:r>
              <a:rPr lang="en-ID" sz="2400" dirty="0" err="1"/>
              <a:t>jenis</a:t>
            </a:r>
            <a:r>
              <a:rPr lang="en-ID" sz="2400" dirty="0"/>
              <a:t> </a:t>
            </a:r>
            <a:r>
              <a:rPr lang="en-ID" sz="2400" dirty="0" err="1"/>
              <a:t>faktor</a:t>
            </a:r>
            <a:r>
              <a:rPr lang="en-ID" sz="2400" dirty="0"/>
              <a:t> </a:t>
            </a:r>
            <a:r>
              <a:rPr lang="en-ID" sz="2400" dirty="0" err="1"/>
              <a:t>yi</a:t>
            </a:r>
            <a:r>
              <a:rPr lang="en-ID" sz="2400" dirty="0"/>
              <a:t> </a:t>
            </a:r>
            <a:r>
              <a:rPr lang="en-ID" sz="2400" dirty="0" err="1"/>
              <a:t>Faktor</a:t>
            </a:r>
            <a:r>
              <a:rPr lang="en-ID" sz="2400" dirty="0"/>
              <a:t> </a:t>
            </a:r>
            <a:r>
              <a:rPr lang="en-ID" sz="2400" dirty="0" err="1"/>
              <a:t>kepuasan</a:t>
            </a:r>
            <a:r>
              <a:rPr lang="en-ID" sz="2400" dirty="0"/>
              <a:t> (</a:t>
            </a:r>
            <a:r>
              <a:rPr lang="en-ID" sz="2400" dirty="0" err="1"/>
              <a:t>faktor</a:t>
            </a:r>
            <a:r>
              <a:rPr lang="en-ID" sz="2400" dirty="0"/>
              <a:t> motivator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pemuas</a:t>
            </a:r>
            <a:r>
              <a:rPr lang="en-ID" sz="2400" dirty="0"/>
              <a:t>) dan </a:t>
            </a:r>
            <a:r>
              <a:rPr lang="en-ID" sz="2400" dirty="0" err="1"/>
              <a:t>Faktor</a:t>
            </a:r>
            <a:r>
              <a:rPr lang="en-ID" sz="2400" dirty="0"/>
              <a:t> </a:t>
            </a:r>
            <a:r>
              <a:rPr lang="en-ID" sz="2400" dirty="0" err="1"/>
              <a:t>ketidakpuasan</a:t>
            </a:r>
            <a:r>
              <a:rPr lang="en-ID" sz="2400" dirty="0"/>
              <a:t> (</a:t>
            </a:r>
            <a:r>
              <a:rPr lang="en-ID" sz="2400" dirty="0" err="1"/>
              <a:t>faktor</a:t>
            </a:r>
            <a:r>
              <a:rPr lang="en-ID" sz="2400" dirty="0"/>
              <a:t> Hygiene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ketidakpuasan</a:t>
            </a:r>
            <a:r>
              <a:rPr lang="en-ID" sz="2400" dirty="0"/>
              <a:t>) </a:t>
            </a:r>
            <a:r>
              <a:rPr lang="en-ID" sz="2400" dirty="0">
                <a:sym typeface="Wingdings" panose="05000000000000000000" pitchFamily="2" charset="2"/>
              </a:rPr>
              <a:t> </a:t>
            </a:r>
            <a:r>
              <a:rPr lang="en-ID" sz="2400" dirty="0" err="1"/>
              <a:t>merupakan</a:t>
            </a:r>
            <a:r>
              <a:rPr lang="en-ID" sz="2400" dirty="0"/>
              <a:t> </a:t>
            </a:r>
            <a:r>
              <a:rPr lang="en-ID" sz="2400" dirty="0" err="1"/>
              <a:t>kebutuhan</a:t>
            </a:r>
            <a:r>
              <a:rPr lang="en-ID" sz="2400" dirty="0"/>
              <a:t> </a:t>
            </a:r>
            <a:r>
              <a:rPr lang="en-ID" sz="2400" dirty="0" err="1"/>
              <a:t>dasar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bekerja</a:t>
            </a:r>
            <a:r>
              <a:rPr lang="en-ID" sz="2400" dirty="0"/>
              <a:t> yang </a:t>
            </a:r>
            <a:r>
              <a:rPr lang="en-ID" sz="2400" dirty="0" err="1"/>
              <a:t>bila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dipenuhi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menimbulkan</a:t>
            </a:r>
            <a:r>
              <a:rPr lang="en-ID" sz="2400" dirty="0"/>
              <a:t> </a:t>
            </a:r>
            <a:r>
              <a:rPr lang="en-ID" sz="2400" dirty="0" err="1"/>
              <a:t>kekecewaan</a:t>
            </a:r>
            <a:r>
              <a:rPr lang="en-ID" sz="2400" dirty="0"/>
              <a:t> (</a:t>
            </a:r>
            <a:r>
              <a:rPr lang="en-ID" sz="2400" dirty="0" err="1"/>
              <a:t>konteks</a:t>
            </a:r>
            <a:r>
              <a:rPr lang="en-ID" sz="2400" dirty="0"/>
              <a:t> </a:t>
            </a:r>
            <a:r>
              <a:rPr lang="en-ID" sz="2400" dirty="0" err="1"/>
              <a:t>pekerjaan</a:t>
            </a:r>
            <a:r>
              <a:rPr lang="en-ID" sz="2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324405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5CF22-CC67-401A-B288-D3DF8871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248478"/>
            <a:ext cx="5327373" cy="506896"/>
          </a:xfrm>
        </p:spPr>
        <p:txBody>
          <a:bodyPr/>
          <a:lstStyle/>
          <a:p>
            <a:r>
              <a:rPr lang="en-ID" dirty="0" err="1"/>
              <a:t>Faktor</a:t>
            </a:r>
            <a:r>
              <a:rPr lang="en-ID" dirty="0"/>
              <a:t> Motivator </a:t>
            </a:r>
            <a:r>
              <a:rPr lang="en-ID" dirty="0" err="1"/>
              <a:t>Menurut</a:t>
            </a:r>
            <a:r>
              <a:rPr lang="en-ID" dirty="0"/>
              <a:t> Herzberg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C2F9C-A874-4E65-8D02-46F763A7FB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54765" y="1162877"/>
            <a:ext cx="10552140" cy="5565913"/>
          </a:xfrm>
        </p:spPr>
        <p:txBody>
          <a:bodyPr/>
          <a:lstStyle/>
          <a:p>
            <a:pPr algn="just"/>
            <a:r>
              <a:rPr lang="en-ID" dirty="0" err="1"/>
              <a:t>Kehadiran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Motivator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keras</a:t>
            </a:r>
            <a:r>
              <a:rPr lang="en-ID" dirty="0"/>
              <a:t>. </a:t>
            </a:r>
            <a:r>
              <a:rPr lang="en-ID" dirty="0" err="1"/>
              <a:t>Faktor</a:t>
            </a:r>
            <a:r>
              <a:rPr lang="en-ID" dirty="0"/>
              <a:t> Motivator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ditemukan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. </a:t>
            </a:r>
            <a:r>
              <a:rPr lang="en-ID" dirty="0" err="1"/>
              <a:t>Contoh</a:t>
            </a:r>
            <a:r>
              <a:rPr lang="en-ID" dirty="0"/>
              <a:t>: </a:t>
            </a:r>
            <a:r>
              <a:rPr lang="en-ID" dirty="0" err="1"/>
              <a:t>Prestasi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, </a:t>
            </a:r>
            <a:r>
              <a:rPr lang="en-ID" dirty="0" err="1"/>
              <a:t>Pengakuan</a:t>
            </a:r>
            <a:r>
              <a:rPr lang="en-ID" dirty="0"/>
              <a:t>, </a:t>
            </a:r>
            <a:r>
              <a:rPr lang="en-ID" dirty="0" err="1"/>
              <a:t>sifat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, </a:t>
            </a:r>
            <a:r>
              <a:rPr lang="en-ID" dirty="0" err="1"/>
              <a:t>Tanggung</a:t>
            </a:r>
            <a:r>
              <a:rPr lang="en-ID" dirty="0"/>
              <a:t> Jawab dan </a:t>
            </a:r>
            <a:r>
              <a:rPr lang="en-ID" dirty="0" err="1"/>
              <a:t>Peluang</a:t>
            </a:r>
            <a:r>
              <a:rPr lang="en-ID" dirty="0"/>
              <a:t> u/ </a:t>
            </a:r>
            <a:r>
              <a:rPr lang="en-ID" dirty="0" err="1"/>
              <a:t>pertumbuhan</a:t>
            </a:r>
            <a:r>
              <a:rPr lang="en-ID" dirty="0"/>
              <a:t>. Herzberg: </a:t>
            </a:r>
            <a:r>
              <a:rPr lang="en-ID" b="1" dirty="0" err="1"/>
              <a:t>ketidakhadiran</a:t>
            </a:r>
            <a:r>
              <a:rPr lang="en-ID" b="1" dirty="0"/>
              <a:t> </a:t>
            </a:r>
            <a:r>
              <a:rPr lang="en-ID" b="1" dirty="0" err="1"/>
              <a:t>Faktor</a:t>
            </a:r>
            <a:r>
              <a:rPr lang="en-ID" b="1" dirty="0"/>
              <a:t> Motivator </a:t>
            </a:r>
            <a:r>
              <a:rPr lang="en-ID" b="1" dirty="0" err="1"/>
              <a:t>ini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mengakibatkan</a:t>
            </a:r>
            <a:r>
              <a:rPr lang="en-ID" b="1" dirty="0"/>
              <a:t> </a:t>
            </a:r>
            <a:r>
              <a:rPr lang="en-ID" b="1" dirty="0" err="1"/>
              <a:t>ketidakpuasan</a:t>
            </a:r>
            <a:r>
              <a:rPr lang="en-ID" b="1" dirty="0"/>
              <a:t> </a:t>
            </a:r>
            <a:r>
              <a:rPr lang="en-ID" b="1" dirty="0" err="1"/>
              <a:t>kerja</a:t>
            </a:r>
            <a:r>
              <a:rPr lang="en-ID" b="1" dirty="0"/>
              <a:t> yang </a:t>
            </a:r>
            <a:r>
              <a:rPr lang="en-ID" b="1" dirty="0" err="1"/>
              <a:t>berarti</a:t>
            </a:r>
            <a:r>
              <a:rPr lang="en-ID" b="1" dirty="0"/>
              <a:t>, </a:t>
            </a:r>
            <a:r>
              <a:rPr lang="en-ID" b="1" dirty="0" err="1"/>
              <a:t>namun</a:t>
            </a:r>
            <a:r>
              <a:rPr lang="en-ID" b="1" dirty="0"/>
              <a:t> </a:t>
            </a:r>
            <a:r>
              <a:rPr lang="en-ID" b="1" dirty="0" err="1"/>
              <a:t>adanya</a:t>
            </a:r>
            <a:r>
              <a:rPr lang="en-ID" b="1" dirty="0"/>
              <a:t> </a:t>
            </a:r>
            <a:r>
              <a:rPr lang="en-ID" b="1" dirty="0" err="1"/>
              <a:t>faktor</a:t>
            </a:r>
            <a:r>
              <a:rPr lang="en-ID" b="1" dirty="0"/>
              <a:t> motivator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memberikan</a:t>
            </a:r>
            <a:r>
              <a:rPr lang="en-ID" b="1" dirty="0"/>
              <a:t> </a:t>
            </a:r>
            <a:r>
              <a:rPr lang="en-ID" b="1" dirty="0" err="1"/>
              <a:t>kepuasan</a:t>
            </a:r>
            <a:r>
              <a:rPr lang="en-ID" b="1" dirty="0"/>
              <a:t> yang </a:t>
            </a:r>
            <a:r>
              <a:rPr lang="en-ID" b="1" dirty="0" err="1"/>
              <a:t>tinggi</a:t>
            </a:r>
            <a:r>
              <a:rPr lang="en-ID" b="1" dirty="0"/>
              <a:t> </a:t>
            </a:r>
            <a:r>
              <a:rPr lang="en-ID" b="1" dirty="0" err="1"/>
              <a:t>bagi</a:t>
            </a:r>
            <a:r>
              <a:rPr lang="en-ID" b="1" dirty="0"/>
              <a:t> </a:t>
            </a:r>
            <a:r>
              <a:rPr lang="en-ID" b="1" dirty="0" err="1"/>
              <a:t>karyawannya</a:t>
            </a:r>
            <a:r>
              <a:rPr lang="en-ID" b="1" dirty="0"/>
              <a:t>.</a:t>
            </a:r>
          </a:p>
          <a:p>
            <a:pPr marL="357188" indent="-357188" algn="just">
              <a:buFont typeface="+mj-lt"/>
              <a:buAutoNum type="arabicParenR"/>
            </a:pPr>
            <a:r>
              <a:rPr lang="en-ID" dirty="0"/>
              <a:t> </a:t>
            </a:r>
            <a:r>
              <a:rPr lang="en-ID" dirty="0" err="1"/>
              <a:t>Prestasi</a:t>
            </a:r>
            <a:r>
              <a:rPr lang="en-ID" dirty="0"/>
              <a:t>: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rasa </a:t>
            </a:r>
            <a:r>
              <a:rPr lang="en-ID" dirty="0" err="1"/>
              <a:t>prestasi</a:t>
            </a:r>
            <a:r>
              <a:rPr lang="en-ID" dirty="0"/>
              <a:t>.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perasaan</a:t>
            </a:r>
            <a:r>
              <a:rPr lang="en-ID" dirty="0"/>
              <a:t> </a:t>
            </a:r>
            <a:r>
              <a:rPr lang="en-ID" dirty="0" err="1"/>
              <a:t>bangga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berhasil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yang </a:t>
            </a:r>
            <a:r>
              <a:rPr lang="en-ID" dirty="0" err="1"/>
              <a:t>sulit</a:t>
            </a:r>
            <a:r>
              <a:rPr lang="en-ID" dirty="0"/>
              <a:t>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bermanfaat</a:t>
            </a:r>
            <a:r>
              <a:rPr lang="en-ID" dirty="0"/>
              <a:t>.</a:t>
            </a:r>
          </a:p>
          <a:p>
            <a:pPr marL="357188" indent="-357188" algn="just">
              <a:buFont typeface="+mj-lt"/>
              <a:buAutoNum type="arabicParenR"/>
            </a:pPr>
            <a:r>
              <a:rPr lang="en-ID" dirty="0"/>
              <a:t> </a:t>
            </a:r>
            <a:r>
              <a:rPr lang="en-ID" dirty="0" err="1"/>
              <a:t>Pengakuan</a:t>
            </a:r>
            <a:r>
              <a:rPr lang="en-ID" dirty="0"/>
              <a:t>: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pujian</a:t>
            </a:r>
            <a:r>
              <a:rPr lang="en-ID" dirty="0"/>
              <a:t> dan </a:t>
            </a:r>
            <a:r>
              <a:rPr lang="en-ID" dirty="0" err="1"/>
              <a:t>pengakuan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keberhasilannya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. </a:t>
            </a:r>
            <a:r>
              <a:rPr lang="en-ID" dirty="0" err="1"/>
              <a:t>Pengakuan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atasan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rekan-rekan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</a:t>
            </a:r>
          </a:p>
          <a:p>
            <a:pPr marL="357188" indent="-357188" algn="just">
              <a:buFont typeface="+mj-lt"/>
              <a:buAutoNum type="arabicParenR"/>
            </a:pP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: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menarik</a:t>
            </a:r>
            <a:r>
              <a:rPr lang="en-ID" dirty="0"/>
              <a:t>, </a:t>
            </a:r>
            <a:r>
              <a:rPr lang="en-ID" dirty="0" err="1"/>
              <a:t>beragam</a:t>
            </a:r>
            <a:r>
              <a:rPr lang="en-ID" dirty="0"/>
              <a:t> dan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tantangan</a:t>
            </a:r>
            <a:r>
              <a:rPr lang="en-ID" dirty="0"/>
              <a:t> yang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termotivasi</a:t>
            </a:r>
            <a:r>
              <a:rPr lang="en-ID" dirty="0"/>
              <a:t>.</a:t>
            </a:r>
          </a:p>
          <a:p>
            <a:pPr marL="357188" indent="-357188" algn="just">
              <a:buFont typeface="+mj-lt"/>
              <a:buAutoNum type="arabicParenR"/>
            </a:pPr>
            <a:r>
              <a:rPr lang="en-ID" dirty="0"/>
              <a:t>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 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“</a:t>
            </a:r>
            <a:r>
              <a:rPr lang="en-ID" dirty="0" err="1"/>
              <a:t>memiliki</a:t>
            </a:r>
            <a:r>
              <a:rPr lang="en-ID" dirty="0"/>
              <a:t>”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menganggap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bertanggung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penyelesaian</a:t>
            </a:r>
            <a:r>
              <a:rPr lang="en-ID" dirty="0"/>
              <a:t>.</a:t>
            </a:r>
          </a:p>
          <a:p>
            <a:pPr marL="357188" indent="-357188" algn="just">
              <a:buFont typeface="+mj-lt"/>
              <a:buAutoNum type="arabicParenR"/>
            </a:pP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Karir</a:t>
            </a:r>
            <a:r>
              <a:rPr lang="en-ID" dirty="0"/>
              <a:t> : </a:t>
            </a:r>
            <a:r>
              <a:rPr lang="en-ID" dirty="0" err="1"/>
              <a:t>Peluang</a:t>
            </a:r>
            <a:r>
              <a:rPr lang="en-ID" dirty="0"/>
              <a:t> </a:t>
            </a:r>
            <a:r>
              <a:rPr lang="en-ID" dirty="0" err="1"/>
              <a:t>promosi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.</a:t>
            </a:r>
          </a:p>
          <a:p>
            <a:pPr marL="357188" indent="-357188" algn="just">
              <a:buFont typeface="+mj-lt"/>
              <a:buAutoNum type="arabicParenR"/>
            </a:pPr>
            <a:r>
              <a:rPr lang="en-ID" dirty="0" err="1"/>
              <a:t>Pertumbuhan</a:t>
            </a:r>
            <a:r>
              <a:rPr lang="en-ID" dirty="0"/>
              <a:t>: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kesempatan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mempelajari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.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di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pelatihan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formal.</a:t>
            </a:r>
          </a:p>
        </p:txBody>
      </p:sp>
    </p:spTree>
    <p:extLst>
      <p:ext uri="{BB962C8B-B14F-4D97-AF65-F5344CB8AC3E}">
        <p14:creationId xmlns:p14="http://schemas.microsoft.com/office/powerpoint/2010/main" val="1960851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9A580-1A0A-418E-93C5-7A94B5FF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397566"/>
            <a:ext cx="5280587" cy="477078"/>
          </a:xfrm>
        </p:spPr>
        <p:txBody>
          <a:bodyPr/>
          <a:lstStyle/>
          <a:p>
            <a:pPr algn="ctr"/>
            <a:r>
              <a:rPr lang="en-ID" dirty="0" err="1"/>
              <a:t>Faktor</a:t>
            </a:r>
            <a:r>
              <a:rPr lang="en-ID" dirty="0"/>
              <a:t> Hygiene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B6E43-3148-4322-91A1-86646931B2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64704" y="1143000"/>
            <a:ext cx="10654748" cy="5645426"/>
          </a:xfrm>
        </p:spPr>
        <p:txBody>
          <a:bodyPr/>
          <a:lstStyle/>
          <a:p>
            <a:pPr algn="just"/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adanya</a:t>
            </a:r>
            <a:r>
              <a:rPr lang="en-ID" b="1" dirty="0"/>
              <a:t> </a:t>
            </a:r>
            <a:r>
              <a:rPr lang="en-ID" b="1" dirty="0" err="1"/>
              <a:t>faktor</a:t>
            </a:r>
            <a:r>
              <a:rPr lang="en-ID" b="1" dirty="0"/>
              <a:t> Hygiene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menyebabkan</a:t>
            </a:r>
            <a:r>
              <a:rPr lang="en-ID" b="1" dirty="0"/>
              <a:t> </a:t>
            </a:r>
            <a:r>
              <a:rPr lang="en-ID" b="1" dirty="0" err="1"/>
              <a:t>karyawan</a:t>
            </a:r>
            <a:r>
              <a:rPr lang="en-ID" b="1" dirty="0"/>
              <a:t> </a:t>
            </a:r>
            <a:r>
              <a:rPr lang="en-ID" b="1" dirty="0" err="1"/>
              <a:t>bekerja</a:t>
            </a:r>
            <a:r>
              <a:rPr lang="en-ID" b="1" dirty="0"/>
              <a:t> </a:t>
            </a:r>
            <a:r>
              <a:rPr lang="en-ID" b="1" dirty="0" err="1"/>
              <a:t>kurang</a:t>
            </a:r>
            <a:r>
              <a:rPr lang="en-ID" b="1" dirty="0"/>
              <a:t> </a:t>
            </a:r>
            <a:r>
              <a:rPr lang="en-ID" b="1" dirty="0" err="1"/>
              <a:t>keras</a:t>
            </a:r>
            <a:r>
              <a:rPr lang="en-ID" dirty="0"/>
              <a:t>. </a:t>
            </a:r>
            <a:r>
              <a:rPr lang="en-ID" b="1" dirty="0" err="1"/>
              <a:t>Ketidakhadiran</a:t>
            </a:r>
            <a:r>
              <a:rPr lang="en-ID" b="1" dirty="0"/>
              <a:t> </a:t>
            </a:r>
            <a:r>
              <a:rPr lang="en-ID" b="1" dirty="0" err="1"/>
              <a:t>Faktor</a:t>
            </a:r>
            <a:r>
              <a:rPr lang="en-ID" b="1" dirty="0"/>
              <a:t> Hygiene </a:t>
            </a:r>
            <a:r>
              <a:rPr lang="en-ID" b="1" dirty="0" err="1"/>
              <a:t>ini</a:t>
            </a:r>
            <a:r>
              <a:rPr lang="en-ID" b="1" dirty="0"/>
              <a:t> juga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menyebabkan</a:t>
            </a:r>
            <a:r>
              <a:rPr lang="en-ID" b="1" dirty="0"/>
              <a:t> </a:t>
            </a:r>
            <a:r>
              <a:rPr lang="en-ID" b="1" dirty="0" err="1"/>
              <a:t>ketidakpuasan</a:t>
            </a:r>
            <a:r>
              <a:rPr lang="en-ID" b="1" dirty="0"/>
              <a:t> </a:t>
            </a:r>
            <a:r>
              <a:rPr lang="en-ID" b="1" dirty="0" err="1"/>
              <a:t>bagi</a:t>
            </a:r>
            <a:r>
              <a:rPr lang="en-ID" b="1" dirty="0"/>
              <a:t> </a:t>
            </a:r>
            <a:r>
              <a:rPr lang="en-ID" b="1" dirty="0" err="1"/>
              <a:t>pekerjanya</a:t>
            </a:r>
            <a:r>
              <a:rPr lang="en-ID" dirty="0"/>
              <a:t>. </a:t>
            </a: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Hygiene: </a:t>
            </a:r>
            <a:r>
              <a:rPr lang="en-ID" dirty="0" err="1"/>
              <a:t>kebijakan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, </a:t>
            </a:r>
            <a:r>
              <a:rPr lang="en-ID" dirty="0" err="1"/>
              <a:t>pengawasan</a:t>
            </a:r>
            <a:r>
              <a:rPr lang="en-ID" dirty="0"/>
              <a:t>, </a:t>
            </a:r>
            <a:r>
              <a:rPr lang="en-ID" dirty="0" err="1"/>
              <a:t>gaji</a:t>
            </a:r>
            <a:r>
              <a:rPr lang="en-ID" dirty="0"/>
              <a:t>,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, </a:t>
            </a:r>
            <a:r>
              <a:rPr lang="en-ID" dirty="0" err="1"/>
              <a:t>keselamatan</a:t>
            </a:r>
            <a:r>
              <a:rPr lang="en-ID" dirty="0"/>
              <a:t> dan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,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kolega</a:t>
            </a:r>
            <a:r>
              <a:rPr lang="en-ID" dirty="0"/>
              <a:t>,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atasan</a:t>
            </a:r>
            <a:r>
              <a:rPr lang="en-ID" dirty="0"/>
              <a:t> dan </a:t>
            </a:r>
            <a:r>
              <a:rPr lang="en-ID" dirty="0" err="1"/>
              <a:t>bawahan</a:t>
            </a:r>
            <a:r>
              <a:rPr lang="en-ID" dirty="0"/>
              <a:t>. </a:t>
            </a:r>
            <a:r>
              <a:rPr lang="en-ID" dirty="0" err="1"/>
              <a:t>A</a:t>
            </a:r>
            <a:r>
              <a:rPr lang="en-ID" b="1" dirty="0" err="1"/>
              <a:t>danya</a:t>
            </a:r>
            <a:r>
              <a:rPr lang="en-ID" b="1" dirty="0"/>
              <a:t> </a:t>
            </a:r>
            <a:r>
              <a:rPr lang="en-ID" b="1" dirty="0" err="1"/>
              <a:t>faktor</a:t>
            </a:r>
            <a:r>
              <a:rPr lang="en-ID" b="1" dirty="0"/>
              <a:t> Hygiene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banyak</a:t>
            </a:r>
            <a:r>
              <a:rPr lang="en-ID" b="1" dirty="0"/>
              <a:t> </a:t>
            </a:r>
            <a:r>
              <a:rPr lang="en-ID" b="1" dirty="0" err="1"/>
              <a:t>berpengaruh</a:t>
            </a:r>
            <a:r>
              <a:rPr lang="en-ID" b="1" dirty="0"/>
              <a:t> </a:t>
            </a:r>
            <a:r>
              <a:rPr lang="en-ID" b="1" dirty="0" err="1"/>
              <a:t>terhadap</a:t>
            </a:r>
            <a:r>
              <a:rPr lang="en-ID" b="1" dirty="0"/>
              <a:t> </a:t>
            </a:r>
            <a:r>
              <a:rPr lang="en-ID" b="1" dirty="0" err="1"/>
              <a:t>kepuasan</a:t>
            </a:r>
            <a:r>
              <a:rPr lang="en-ID" b="1" dirty="0"/>
              <a:t> </a:t>
            </a:r>
            <a:r>
              <a:rPr lang="en-ID" b="1" dirty="0" err="1"/>
              <a:t>kerja</a:t>
            </a:r>
            <a:r>
              <a:rPr lang="en-ID" b="1" dirty="0"/>
              <a:t> </a:t>
            </a:r>
            <a:r>
              <a:rPr lang="en-ID" b="1" dirty="0" err="1"/>
              <a:t>bagi</a:t>
            </a:r>
            <a:r>
              <a:rPr lang="en-ID" b="1" dirty="0"/>
              <a:t> </a:t>
            </a:r>
            <a:r>
              <a:rPr lang="en-ID" b="1" dirty="0" err="1"/>
              <a:t>karyawannya</a:t>
            </a:r>
            <a:r>
              <a:rPr lang="en-ID" b="1" dirty="0"/>
              <a:t>. </a:t>
            </a:r>
            <a:r>
              <a:rPr lang="en-ID" b="1" dirty="0" err="1"/>
              <a:t>Faktor</a:t>
            </a:r>
            <a:r>
              <a:rPr lang="en-ID" b="1" dirty="0"/>
              <a:t> Hygiene </a:t>
            </a:r>
            <a:r>
              <a:rPr lang="en-ID" b="1" dirty="0" err="1"/>
              <a:t>ini</a:t>
            </a:r>
            <a:r>
              <a:rPr lang="en-ID" b="1" dirty="0"/>
              <a:t> pada </a:t>
            </a:r>
            <a:r>
              <a:rPr lang="en-ID" b="1" dirty="0" err="1"/>
              <a:t>dasarnya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pada </a:t>
            </a:r>
            <a:r>
              <a:rPr lang="en-ID" b="1" dirty="0" err="1"/>
              <a:t>pekerjaan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 </a:t>
            </a:r>
            <a:r>
              <a:rPr lang="en-ID" b="1" dirty="0" err="1"/>
              <a:t>sendiri</a:t>
            </a:r>
            <a:r>
              <a:rPr lang="en-ID" b="1" dirty="0"/>
              <a:t>, 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ada</a:t>
            </a:r>
            <a:r>
              <a:rPr lang="en-ID" b="1" dirty="0"/>
              <a:t> pada </a:t>
            </a:r>
            <a:r>
              <a:rPr lang="en-ID" b="1" dirty="0" err="1"/>
              <a:t>sekitar</a:t>
            </a:r>
            <a:r>
              <a:rPr lang="en-ID" b="1" dirty="0"/>
              <a:t> </a:t>
            </a:r>
            <a:r>
              <a:rPr lang="en-ID" b="1" dirty="0" err="1"/>
              <a:t>pekerjaan</a:t>
            </a:r>
            <a:r>
              <a:rPr lang="en-ID" b="1" dirty="0"/>
              <a:t> </a:t>
            </a:r>
            <a:r>
              <a:rPr lang="en-ID" b="1" dirty="0" err="1"/>
              <a:t>tersebut</a:t>
            </a:r>
            <a:r>
              <a:rPr lang="en-ID" b="1" dirty="0"/>
              <a:t> (</a:t>
            </a:r>
            <a:r>
              <a:rPr lang="en-ID" b="1" dirty="0" err="1"/>
              <a:t>Faktor</a:t>
            </a:r>
            <a:r>
              <a:rPr lang="en-ID" b="1" dirty="0"/>
              <a:t> Kesehatan 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Faktor</a:t>
            </a:r>
            <a:r>
              <a:rPr lang="en-ID" b="1" dirty="0"/>
              <a:t> </a:t>
            </a:r>
            <a:r>
              <a:rPr lang="en-ID" b="1" dirty="0" err="1"/>
              <a:t>Higienis</a:t>
            </a:r>
            <a:r>
              <a:rPr lang="en-ID" b="1" dirty="0"/>
              <a:t>).</a:t>
            </a:r>
          </a:p>
          <a:p>
            <a:r>
              <a:rPr lang="en-ID" dirty="0" err="1"/>
              <a:t>Kebijakan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: Perusahaan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adil</a:t>
            </a:r>
            <a:r>
              <a:rPr lang="en-ID" dirty="0"/>
              <a:t> dan </a:t>
            </a:r>
            <a:r>
              <a:rPr lang="en-ID" dirty="0" err="1"/>
              <a:t>jelas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. </a:t>
            </a:r>
            <a:r>
              <a:rPr lang="en-ID" dirty="0" err="1"/>
              <a:t>Mereka</a:t>
            </a:r>
            <a:r>
              <a:rPr lang="en-ID" dirty="0"/>
              <a:t> juga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setara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pesaing-pesaingnya</a:t>
            </a:r>
            <a:r>
              <a:rPr lang="en-ID" dirty="0"/>
              <a:t>.</a:t>
            </a:r>
          </a:p>
          <a:p>
            <a:r>
              <a:rPr lang="en-ID" dirty="0" err="1"/>
              <a:t>Pengawasan</a:t>
            </a:r>
            <a:r>
              <a:rPr lang="en-ID" dirty="0"/>
              <a:t>: </a:t>
            </a:r>
            <a:r>
              <a:rPr lang="en-ID" dirty="0" err="1"/>
              <a:t>Pengawasan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adil</a:t>
            </a:r>
            <a:r>
              <a:rPr lang="en-ID" dirty="0"/>
              <a:t> dan </a:t>
            </a:r>
            <a:r>
              <a:rPr lang="en-ID" dirty="0" err="1"/>
              <a:t>sesuai</a:t>
            </a:r>
            <a:r>
              <a:rPr lang="en-ID" dirty="0"/>
              <a:t>. 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otonomi</a:t>
            </a:r>
            <a:r>
              <a:rPr lang="en-ID" dirty="0"/>
              <a:t> dan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lingkup</a:t>
            </a:r>
            <a:r>
              <a:rPr lang="en-ID" dirty="0"/>
              <a:t> yang </a:t>
            </a:r>
            <a:r>
              <a:rPr lang="en-ID" dirty="0" err="1"/>
              <a:t>sewajarnya</a:t>
            </a:r>
            <a:r>
              <a:rPr lang="en-ID" dirty="0"/>
              <a:t>.</a:t>
            </a:r>
          </a:p>
          <a:p>
            <a:r>
              <a:rPr lang="en-ID" dirty="0" err="1"/>
              <a:t>Hubungan</a:t>
            </a:r>
            <a:r>
              <a:rPr lang="en-ID" dirty="0"/>
              <a:t>: </a:t>
            </a:r>
            <a:r>
              <a:rPr lang="en-ID" dirty="0" err="1"/>
              <a:t>Hubungan</a:t>
            </a:r>
            <a:r>
              <a:rPr lang="en-ID" dirty="0"/>
              <a:t> yang </a:t>
            </a:r>
            <a:r>
              <a:rPr lang="en-ID" dirty="0" err="1"/>
              <a:t>sehat</a:t>
            </a:r>
            <a:r>
              <a:rPr lang="en-ID" dirty="0"/>
              <a:t>, </a:t>
            </a:r>
            <a:r>
              <a:rPr lang="en-ID" dirty="0" err="1"/>
              <a:t>ramah</a:t>
            </a:r>
            <a:r>
              <a:rPr lang="en-ID" dirty="0"/>
              <a:t> dan </a:t>
            </a:r>
            <a:r>
              <a:rPr lang="en-ID" dirty="0" err="1"/>
              <a:t>pantas</a:t>
            </a:r>
            <a:r>
              <a:rPr lang="en-ID" dirty="0"/>
              <a:t> di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rekan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, </a:t>
            </a:r>
            <a:r>
              <a:rPr lang="en-ID" dirty="0" err="1"/>
              <a:t>atasan</a:t>
            </a:r>
            <a:r>
              <a:rPr lang="en-ID" dirty="0"/>
              <a:t> dan </a:t>
            </a:r>
            <a:r>
              <a:rPr lang="en-ID" dirty="0" err="1"/>
              <a:t>bawahan</a:t>
            </a:r>
            <a:r>
              <a:rPr lang="en-ID" dirty="0"/>
              <a:t>.</a:t>
            </a:r>
          </a:p>
          <a:p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: </a:t>
            </a:r>
            <a:r>
              <a:rPr lang="en-ID" dirty="0" err="1"/>
              <a:t>Peralatan</a:t>
            </a:r>
            <a:r>
              <a:rPr lang="en-ID" dirty="0"/>
              <a:t> dan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aman</a:t>
            </a:r>
            <a:r>
              <a:rPr lang="en-ID" dirty="0"/>
              <a:t>, </a:t>
            </a:r>
            <a:r>
              <a:rPr lang="en-ID" dirty="0" err="1"/>
              <a:t>cocok</a:t>
            </a:r>
            <a:r>
              <a:rPr lang="en-ID" dirty="0"/>
              <a:t> u/ </a:t>
            </a:r>
            <a:r>
              <a:rPr lang="en-ID" dirty="0" err="1"/>
              <a:t>tujuan</a:t>
            </a:r>
            <a:r>
              <a:rPr lang="en-ID" dirty="0"/>
              <a:t> dan </a:t>
            </a:r>
            <a:r>
              <a:rPr lang="en-ID" dirty="0" err="1"/>
              <a:t>higienis</a:t>
            </a:r>
            <a:r>
              <a:rPr lang="en-ID" dirty="0"/>
              <a:t> (</a:t>
            </a:r>
            <a:r>
              <a:rPr lang="en-ID" dirty="0" err="1"/>
              <a:t>sehat</a:t>
            </a:r>
            <a:r>
              <a:rPr lang="en-ID" dirty="0"/>
              <a:t> &amp; </a:t>
            </a:r>
            <a:r>
              <a:rPr lang="en-ID" dirty="0" err="1"/>
              <a:t>bersih</a:t>
            </a:r>
            <a:r>
              <a:rPr lang="en-ID" dirty="0"/>
              <a:t>).</a:t>
            </a:r>
          </a:p>
          <a:p>
            <a:r>
              <a:rPr lang="en-ID" dirty="0" err="1"/>
              <a:t>Gaji</a:t>
            </a:r>
            <a:r>
              <a:rPr lang="en-ID" dirty="0"/>
              <a:t>: </a:t>
            </a:r>
            <a:r>
              <a:rPr lang="en-ID" dirty="0" err="1"/>
              <a:t>Struktur</a:t>
            </a:r>
            <a:r>
              <a:rPr lang="en-ID" dirty="0"/>
              <a:t> </a:t>
            </a:r>
            <a:r>
              <a:rPr lang="en-ID" dirty="0" err="1"/>
              <a:t>pembayaran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adil</a:t>
            </a:r>
            <a:r>
              <a:rPr lang="en-ID" dirty="0"/>
              <a:t> dan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akal</a:t>
            </a:r>
            <a:r>
              <a:rPr lang="en-ID" dirty="0"/>
              <a:t>. </a:t>
            </a:r>
            <a:r>
              <a:rPr lang="en-ID" dirty="0" err="1"/>
              <a:t>Gaji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upah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kompetitif</a:t>
            </a:r>
            <a:r>
              <a:rPr lang="en-ID" dirty="0"/>
              <a:t> dg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industri</a:t>
            </a:r>
            <a:r>
              <a:rPr lang="en-ID" dirty="0"/>
              <a:t> yang </a:t>
            </a:r>
            <a:r>
              <a:rPr lang="en-ID" dirty="0" err="1"/>
              <a:t>sama</a:t>
            </a:r>
            <a:r>
              <a:rPr lang="en-ID" dirty="0"/>
              <a:t>.</a:t>
            </a:r>
          </a:p>
          <a:p>
            <a:r>
              <a:rPr lang="en-ID" dirty="0" err="1"/>
              <a:t>Keamanan</a:t>
            </a:r>
            <a:r>
              <a:rPr lang="en-ID" dirty="0"/>
              <a:t>: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u/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bhw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aman</a:t>
            </a:r>
            <a:r>
              <a:rPr lang="en-ID" dirty="0"/>
              <a:t>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berada</a:t>
            </a:r>
            <a:r>
              <a:rPr lang="en-ID" dirty="0"/>
              <a:t> di </a:t>
            </a:r>
            <a:r>
              <a:rPr lang="en-ID" dirty="0" err="1"/>
              <a:t>bawah</a:t>
            </a:r>
            <a:r>
              <a:rPr lang="en-ID" dirty="0"/>
              <a:t> </a:t>
            </a:r>
            <a:r>
              <a:rPr lang="en-ID" dirty="0" err="1"/>
              <a:t>ancaman</a:t>
            </a:r>
            <a:r>
              <a:rPr lang="en-ID" dirty="0"/>
              <a:t> PHK.</a:t>
            </a:r>
          </a:p>
        </p:txBody>
      </p:sp>
    </p:spTree>
    <p:extLst>
      <p:ext uri="{BB962C8B-B14F-4D97-AF65-F5344CB8AC3E}">
        <p14:creationId xmlns:p14="http://schemas.microsoft.com/office/powerpoint/2010/main" val="2706304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5ACBA-098C-4B79-BE7E-EBC4C97D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557" y="404813"/>
            <a:ext cx="6079029" cy="628858"/>
          </a:xfrm>
        </p:spPr>
        <p:txBody>
          <a:bodyPr/>
          <a:lstStyle/>
          <a:p>
            <a:r>
              <a:rPr lang="it-IT" dirty="0"/>
              <a:t>Kombinasi Motivator-Hygiene di Tempat Kerja</a:t>
            </a:r>
            <a:br>
              <a:rPr lang="it-IT" dirty="0"/>
            </a:br>
            <a:br>
              <a:rPr lang="it-IT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B4A50-594B-4FF7-8308-EA4B86A3F95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4522" y="1411356"/>
            <a:ext cx="10482565" cy="5267739"/>
          </a:xfrm>
        </p:spPr>
        <p:txBody>
          <a:bodyPr/>
          <a:lstStyle/>
          <a:p>
            <a:pPr marL="0" indent="0">
              <a:buNone/>
            </a:pPr>
            <a:r>
              <a:rPr lang="en-ID" sz="2400" dirty="0" err="1"/>
              <a:t>Terdapat</a:t>
            </a:r>
            <a:r>
              <a:rPr lang="en-ID" sz="2400" dirty="0"/>
              <a:t> 4 </a:t>
            </a:r>
            <a:r>
              <a:rPr lang="en-ID" sz="2400" dirty="0" err="1"/>
              <a:t>kombinasi</a:t>
            </a:r>
            <a:r>
              <a:rPr lang="en-ID" sz="2400" dirty="0"/>
              <a:t> yang </a:t>
            </a:r>
            <a:r>
              <a:rPr lang="en-ID" sz="2400" dirty="0" err="1"/>
              <a:t>berbeda</a:t>
            </a:r>
            <a:r>
              <a:rPr lang="en-ID" sz="2400" dirty="0"/>
              <a:t> pada </a:t>
            </a:r>
            <a:r>
              <a:rPr lang="en-ID" sz="2400" dirty="0" err="1"/>
              <a:t>tempat</a:t>
            </a:r>
            <a:r>
              <a:rPr lang="en-ID" sz="2400" dirty="0"/>
              <a:t> </a:t>
            </a:r>
            <a:r>
              <a:rPr lang="en-ID" sz="2400" dirty="0" err="1"/>
              <a:t>kerja</a:t>
            </a:r>
            <a:r>
              <a:rPr lang="en-ID" sz="2400" dirty="0"/>
              <a:t> :</a:t>
            </a:r>
          </a:p>
          <a:p>
            <a:pPr marL="357188" indent="-357188">
              <a:buFont typeface="+mj-lt"/>
              <a:buAutoNum type="arabicPeriod"/>
            </a:pPr>
            <a:r>
              <a:rPr lang="en-ID" sz="2400" dirty="0"/>
              <a:t>Hygiene </a:t>
            </a:r>
            <a:r>
              <a:rPr lang="en-ID" sz="2400" dirty="0" err="1"/>
              <a:t>tinggi</a:t>
            </a:r>
            <a:r>
              <a:rPr lang="en-ID" sz="2400" dirty="0"/>
              <a:t> dan </a:t>
            </a:r>
            <a:r>
              <a:rPr lang="en-ID" sz="2400" dirty="0" err="1"/>
              <a:t>Motivasi</a:t>
            </a:r>
            <a:r>
              <a:rPr lang="en-ID" sz="2400" dirty="0"/>
              <a:t> </a:t>
            </a:r>
            <a:r>
              <a:rPr lang="en-ID" sz="2400" dirty="0" err="1"/>
              <a:t>tinggi</a:t>
            </a:r>
            <a:r>
              <a:rPr lang="en-ID" sz="2400" dirty="0"/>
              <a:t> </a:t>
            </a:r>
            <a:r>
              <a:rPr lang="en-ID" sz="2400" dirty="0">
                <a:sym typeface="Wingdings" panose="05000000000000000000" pitchFamily="2" charset="2"/>
              </a:rPr>
              <a:t></a:t>
            </a:r>
            <a:r>
              <a:rPr lang="en-ID" sz="2400" dirty="0"/>
              <a:t>  </a:t>
            </a:r>
            <a:r>
              <a:rPr lang="en-ID" sz="2400" dirty="0" err="1"/>
              <a:t>situasi</a:t>
            </a:r>
            <a:r>
              <a:rPr lang="en-ID" sz="2400" dirty="0"/>
              <a:t> ideal. </a:t>
            </a:r>
            <a:r>
              <a:rPr lang="en-ID" sz="2400" dirty="0" err="1"/>
              <a:t>Karyawan</a:t>
            </a:r>
            <a:r>
              <a:rPr lang="en-ID" sz="2400" dirty="0"/>
              <a:t> </a:t>
            </a:r>
            <a:r>
              <a:rPr lang="en-ID" sz="2400" dirty="0" err="1"/>
              <a:t>sangat</a:t>
            </a:r>
            <a:r>
              <a:rPr lang="en-ID" sz="2400" dirty="0"/>
              <a:t> </a:t>
            </a:r>
            <a:r>
              <a:rPr lang="en-ID" sz="2400" dirty="0" err="1"/>
              <a:t>termotivasi</a:t>
            </a:r>
            <a:r>
              <a:rPr lang="en-ID" sz="2400" dirty="0"/>
              <a:t> dan </a:t>
            </a:r>
            <a:r>
              <a:rPr lang="en-ID" sz="2400" dirty="0" err="1"/>
              <a:t>nyaris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keluhan</a:t>
            </a:r>
            <a:r>
              <a:rPr lang="en-ID" sz="2400" dirty="0"/>
              <a:t>.</a:t>
            </a:r>
          </a:p>
          <a:p>
            <a:pPr marL="357188" indent="-357188">
              <a:buFont typeface="+mj-lt"/>
              <a:buAutoNum type="arabicPeriod"/>
            </a:pPr>
            <a:r>
              <a:rPr lang="en-ID" sz="2400" dirty="0"/>
              <a:t>Hygiene </a:t>
            </a:r>
            <a:r>
              <a:rPr lang="en-ID" sz="2400" dirty="0" err="1"/>
              <a:t>tinggi</a:t>
            </a:r>
            <a:r>
              <a:rPr lang="en-ID" sz="2400" dirty="0"/>
              <a:t> dan </a:t>
            </a:r>
            <a:r>
              <a:rPr lang="en-ID" sz="2400" dirty="0" err="1"/>
              <a:t>Motivasi</a:t>
            </a:r>
            <a:r>
              <a:rPr lang="en-ID" sz="2400" dirty="0"/>
              <a:t> </a:t>
            </a:r>
            <a:r>
              <a:rPr lang="en-ID" sz="2400" dirty="0" err="1"/>
              <a:t>rendah</a:t>
            </a:r>
            <a:r>
              <a:rPr lang="en-ID" sz="2400" dirty="0"/>
              <a:t> </a:t>
            </a:r>
            <a:r>
              <a:rPr lang="en-ID" sz="2400" dirty="0">
                <a:sym typeface="Wingdings" panose="05000000000000000000" pitchFamily="2" charset="2"/>
              </a:rPr>
              <a:t></a:t>
            </a:r>
            <a:r>
              <a:rPr lang="en-ID" sz="2400" dirty="0" err="1"/>
              <a:t>Karyawan</a:t>
            </a:r>
            <a:r>
              <a:rPr lang="en-ID" sz="2400" dirty="0"/>
              <a:t> </a:t>
            </a:r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sedikit</a:t>
            </a:r>
            <a:r>
              <a:rPr lang="en-ID" sz="2400" dirty="0"/>
              <a:t> </a:t>
            </a:r>
            <a:r>
              <a:rPr lang="en-ID" sz="2400" dirty="0" err="1"/>
              <a:t>keluhan</a:t>
            </a:r>
            <a:r>
              <a:rPr lang="en-ID" sz="2400" dirty="0"/>
              <a:t>, </a:t>
            </a:r>
            <a:r>
              <a:rPr lang="en-ID" sz="2400" dirty="0" err="1"/>
              <a:t>tetapi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benar-benar</a:t>
            </a:r>
            <a:r>
              <a:rPr lang="en-ID" sz="2400" dirty="0"/>
              <a:t> </a:t>
            </a:r>
            <a:r>
              <a:rPr lang="en-ID" sz="2400" dirty="0" err="1"/>
              <a:t>termotivasi</a:t>
            </a:r>
            <a:r>
              <a:rPr lang="en-ID" sz="2400" dirty="0"/>
              <a:t>. </a:t>
            </a:r>
            <a:r>
              <a:rPr lang="en-ID" sz="2400" dirty="0" err="1"/>
              <a:t>Mereka</a:t>
            </a:r>
            <a:r>
              <a:rPr lang="en-ID" sz="2400" dirty="0"/>
              <a:t> </a:t>
            </a:r>
            <a:r>
              <a:rPr lang="en-ID" sz="2400" dirty="0" err="1"/>
              <a:t>melihat</a:t>
            </a:r>
            <a:r>
              <a:rPr lang="en-ID" sz="2400" dirty="0"/>
              <a:t> </a:t>
            </a:r>
            <a:r>
              <a:rPr lang="en-ID" sz="2400" dirty="0" err="1"/>
              <a:t>pekerjaan</a:t>
            </a:r>
            <a:r>
              <a:rPr lang="en-ID" sz="2400" dirty="0"/>
              <a:t> </a:t>
            </a:r>
            <a:r>
              <a:rPr lang="en-ID" sz="2400" dirty="0" err="1"/>
              <a:t>mereka</a:t>
            </a:r>
            <a:r>
              <a:rPr lang="en-ID" sz="2400" dirty="0"/>
              <a:t> </a:t>
            </a:r>
            <a:r>
              <a:rPr lang="en-ID" sz="2400" dirty="0" err="1"/>
              <a:t>hna</a:t>
            </a:r>
            <a:r>
              <a:rPr lang="en-ID" sz="2400" dirty="0"/>
              <a:t> </a:t>
            </a:r>
            <a:r>
              <a:rPr lang="en-ID" sz="2400" dirty="0" err="1"/>
              <a:t>sbg</a:t>
            </a:r>
            <a:r>
              <a:rPr lang="en-ID" sz="2400" dirty="0"/>
              <a:t> </a:t>
            </a:r>
            <a:r>
              <a:rPr lang="en-ID" sz="2400" dirty="0" err="1"/>
              <a:t>tempat</a:t>
            </a:r>
            <a:r>
              <a:rPr lang="en-ID" sz="2400" dirty="0"/>
              <a:t> u/ </a:t>
            </a:r>
            <a:r>
              <a:rPr lang="en-ID" sz="2400" dirty="0" err="1"/>
              <a:t>menerima</a:t>
            </a:r>
            <a:r>
              <a:rPr lang="en-ID" sz="2400" dirty="0"/>
              <a:t> </a:t>
            </a:r>
            <a:r>
              <a:rPr lang="en-ID" sz="2400" dirty="0" err="1"/>
              <a:t>gaji</a:t>
            </a:r>
            <a:r>
              <a:rPr lang="en-ID" sz="2400" dirty="0"/>
              <a:t> </a:t>
            </a:r>
            <a:r>
              <a:rPr lang="en-ID" sz="2400" dirty="0" err="1"/>
              <a:t>saja</a:t>
            </a:r>
            <a:r>
              <a:rPr lang="en-ID" sz="2400" dirty="0"/>
              <a:t>.</a:t>
            </a:r>
          </a:p>
          <a:p>
            <a:pPr marL="357188" indent="-357188">
              <a:buFont typeface="+mj-lt"/>
              <a:buAutoNum type="arabicPeriod"/>
            </a:pPr>
            <a:r>
              <a:rPr lang="en-ID" sz="2400" dirty="0"/>
              <a:t>Hygiene </a:t>
            </a:r>
            <a:r>
              <a:rPr lang="en-ID" sz="2400" dirty="0" err="1"/>
              <a:t>rendah</a:t>
            </a:r>
            <a:r>
              <a:rPr lang="en-ID" sz="2400" dirty="0"/>
              <a:t> dan </a:t>
            </a:r>
            <a:r>
              <a:rPr lang="en-ID" sz="2400" dirty="0" err="1"/>
              <a:t>Motivasi</a:t>
            </a:r>
            <a:r>
              <a:rPr lang="en-ID" sz="2400" dirty="0"/>
              <a:t> </a:t>
            </a:r>
            <a:r>
              <a:rPr lang="en-ID" sz="2400" dirty="0" err="1"/>
              <a:t>tinggi</a:t>
            </a:r>
            <a:r>
              <a:rPr lang="en-ID" sz="2400" dirty="0"/>
              <a:t> </a:t>
            </a:r>
            <a:r>
              <a:rPr lang="en-ID" sz="2400" dirty="0">
                <a:sym typeface="Wingdings" panose="05000000000000000000" pitchFamily="2" charset="2"/>
              </a:rPr>
              <a:t></a:t>
            </a:r>
            <a:r>
              <a:rPr lang="en-ID" sz="2400" dirty="0"/>
              <a:t> </a:t>
            </a:r>
            <a:r>
              <a:rPr lang="en-ID" sz="2400" dirty="0" err="1"/>
              <a:t>Karyawan</a:t>
            </a:r>
            <a:r>
              <a:rPr lang="en-ID" sz="2400" dirty="0"/>
              <a:t> </a:t>
            </a:r>
            <a:r>
              <a:rPr lang="en-ID" sz="2400" dirty="0" err="1"/>
              <a:t>termotivasi</a:t>
            </a:r>
            <a:r>
              <a:rPr lang="en-ID" sz="2400" dirty="0"/>
              <a:t>, </a:t>
            </a:r>
            <a:r>
              <a:rPr lang="en-ID" sz="2400" dirty="0" err="1"/>
              <a:t>pekerjaan</a:t>
            </a:r>
            <a:r>
              <a:rPr lang="en-ID" sz="2400" dirty="0"/>
              <a:t> </a:t>
            </a:r>
            <a:r>
              <a:rPr lang="en-ID" sz="2400" dirty="0" err="1"/>
              <a:t>mereka</a:t>
            </a:r>
            <a:r>
              <a:rPr lang="en-ID" sz="2400" dirty="0"/>
              <a:t> </a:t>
            </a:r>
            <a:r>
              <a:rPr lang="en-ID" sz="2400" dirty="0" err="1"/>
              <a:t>menantang</a:t>
            </a:r>
            <a:r>
              <a:rPr lang="en-ID" sz="2400" dirty="0"/>
              <a:t>, </a:t>
            </a:r>
            <a:r>
              <a:rPr lang="en-ID" sz="2400" dirty="0" err="1"/>
              <a:t>tetapi</a:t>
            </a:r>
            <a:r>
              <a:rPr lang="en-ID" sz="2400" dirty="0"/>
              <a:t> </a:t>
            </a:r>
            <a:r>
              <a:rPr lang="en-ID" sz="2400" dirty="0" err="1"/>
              <a:t>mereka</a:t>
            </a:r>
            <a:r>
              <a:rPr lang="en-ID" sz="2400" dirty="0"/>
              <a:t> </a:t>
            </a:r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keluhan</a:t>
            </a:r>
            <a:r>
              <a:rPr lang="en-ID" sz="2400" dirty="0"/>
              <a:t> </a:t>
            </a:r>
            <a:r>
              <a:rPr lang="en-ID" sz="2400" dirty="0" err="1"/>
              <a:t>tentang</a:t>
            </a:r>
            <a:r>
              <a:rPr lang="en-ID" sz="2400" dirty="0"/>
              <a:t> </a:t>
            </a:r>
            <a:r>
              <a:rPr lang="en-ID" sz="2400" dirty="0" err="1"/>
              <a:t>gaji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kondisi</a:t>
            </a:r>
            <a:r>
              <a:rPr lang="en-ID" sz="2400" dirty="0"/>
              <a:t> </a:t>
            </a:r>
            <a:r>
              <a:rPr lang="en-ID" sz="2400" dirty="0" err="1"/>
              <a:t>kerja</a:t>
            </a:r>
            <a:r>
              <a:rPr lang="en-ID" sz="2400" dirty="0"/>
              <a:t>.</a:t>
            </a:r>
          </a:p>
          <a:p>
            <a:pPr marL="357188" indent="-357188">
              <a:buFont typeface="+mj-lt"/>
              <a:buAutoNum type="arabicPeriod"/>
            </a:pPr>
            <a:r>
              <a:rPr lang="en-ID" sz="2400" dirty="0"/>
              <a:t>Hygiene </a:t>
            </a:r>
            <a:r>
              <a:rPr lang="en-ID" sz="2400" dirty="0" err="1"/>
              <a:t>rendah</a:t>
            </a:r>
            <a:r>
              <a:rPr lang="en-ID" sz="2400" dirty="0"/>
              <a:t> dan </a:t>
            </a:r>
            <a:r>
              <a:rPr lang="en-ID" sz="2400" dirty="0" err="1"/>
              <a:t>Motivasi</a:t>
            </a:r>
            <a:r>
              <a:rPr lang="en-ID" sz="2400" dirty="0"/>
              <a:t> </a:t>
            </a:r>
            <a:r>
              <a:rPr lang="en-ID" sz="2400" dirty="0" err="1"/>
              <a:t>rendah</a:t>
            </a:r>
            <a:r>
              <a:rPr lang="en-ID" sz="2400" dirty="0"/>
              <a:t> </a:t>
            </a:r>
            <a:r>
              <a:rPr lang="en-ID" sz="2400" dirty="0">
                <a:sym typeface="Wingdings" panose="05000000000000000000" pitchFamily="2" charset="2"/>
              </a:rPr>
              <a:t></a:t>
            </a:r>
            <a:r>
              <a:rPr lang="en-ID" sz="2400" dirty="0"/>
              <a:t>  </a:t>
            </a:r>
            <a:r>
              <a:rPr lang="en-ID" sz="2400" dirty="0" err="1"/>
              <a:t>situasi</a:t>
            </a:r>
            <a:r>
              <a:rPr lang="en-ID" sz="2400" dirty="0"/>
              <a:t> </a:t>
            </a:r>
            <a:r>
              <a:rPr lang="en-ID" sz="2400" dirty="0" err="1"/>
              <a:t>terburuk</a:t>
            </a:r>
            <a:r>
              <a:rPr lang="en-ID" sz="2400" dirty="0"/>
              <a:t> yang </a:t>
            </a:r>
            <a:r>
              <a:rPr lang="en-ID" sz="2400" dirty="0" err="1"/>
              <a:t>mungkin</a:t>
            </a:r>
            <a:r>
              <a:rPr lang="en-ID" sz="2400" dirty="0"/>
              <a:t> </a:t>
            </a:r>
            <a:r>
              <a:rPr lang="en-ID" sz="2400" dirty="0" err="1"/>
              <a:t>terjadi</a:t>
            </a:r>
            <a:r>
              <a:rPr lang="en-ID" sz="2400" dirty="0"/>
              <a:t>, </a:t>
            </a:r>
            <a:r>
              <a:rPr lang="en-ID" sz="2400" dirty="0" err="1"/>
              <a:t>karyawan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termotivasi</a:t>
            </a:r>
            <a:r>
              <a:rPr lang="en-ID" sz="2400" dirty="0"/>
              <a:t> dan </a:t>
            </a:r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banyak</a:t>
            </a:r>
            <a:r>
              <a:rPr lang="en-ID" sz="2400" dirty="0"/>
              <a:t> </a:t>
            </a:r>
            <a:r>
              <a:rPr lang="en-ID" sz="2400" dirty="0" err="1"/>
              <a:t>keluhan</a:t>
            </a:r>
            <a:r>
              <a:rPr lang="en-ID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6684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3006437" y="1138670"/>
            <a:ext cx="5714424" cy="431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b="1" dirty="0">
                <a:latin typeface="Berlin Sans FB Demi" pitchFamily="34" charset="0"/>
                <a:ea typeface="SimSun" pitchFamily="2" charset="-122"/>
                <a:cs typeface="Tahoma" pitchFamily="34" charset="0"/>
              </a:rPr>
              <a:t>PENUTUP BELAJAR</a:t>
            </a:r>
            <a:br>
              <a:rPr lang="en-US" sz="4000" b="1" dirty="0">
                <a:latin typeface="Berlin Sans FB Demi" pitchFamily="34" charset="0"/>
                <a:ea typeface="Arial Unicode MS" pitchFamily="34" charset="-128"/>
                <a:cs typeface="Tahoma" pitchFamily="34" charset="0"/>
              </a:rPr>
            </a:br>
            <a:endParaRPr lang="en-US" sz="4000" b="1" dirty="0">
              <a:latin typeface="Berlin Sans FB Demi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4294967295"/>
          </p:nvPr>
        </p:nvSpPr>
        <p:spPr>
          <a:xfrm>
            <a:off x="1219199" y="2143125"/>
            <a:ext cx="9975273" cy="35718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ar-AE" sz="2400" b="1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بِسْمِ اللَّهِ الرَّحْمَنِ الرَّحِيمِ</a:t>
            </a:r>
            <a:endParaRPr lang="en-US" sz="2400" b="1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ar-AE" sz="2400" b="1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ar-AE" sz="2400" b="1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اَللَّهُمَّ أَرِنَا الْحَقَّ حَقًّا وَارْزُقْنَا اتِّـبَاعَه ُ وَأَرِنَا الْبَاطِلَ بَاطِلاً وَارْزُقْنَا اجْتِنَابَهُ</a:t>
            </a:r>
            <a:endParaRPr lang="en-US" sz="2400" b="1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en-US" sz="2400" b="1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ar-AE" sz="2400" b="1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Ya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Allah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Tunjukkanlah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kepada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kebenaran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sehinggga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dapat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mengikutinya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, </a:t>
            </a:r>
          </a:p>
          <a:p>
            <a:pPr algn="ctr" eaLnBrk="1" hangingPunct="1">
              <a:buFontTx/>
              <a:buNone/>
            </a:pP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Dan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tunjukkanlah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kepada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keburukan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sehingga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dapat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menjauhinya</a:t>
            </a:r>
            <a:r>
              <a:rPr lang="en-US" sz="3600" dirty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.</a:t>
            </a:r>
          </a:p>
          <a:p>
            <a:pPr eaLnBrk="1" hangingPunct="1"/>
            <a:endParaRPr lang="en-US" sz="2400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635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8047" y="1187354"/>
            <a:ext cx="10065315" cy="2241645"/>
          </a:xfrm>
        </p:spPr>
        <p:txBody>
          <a:bodyPr/>
          <a:lstStyle/>
          <a:p>
            <a:pPr algn="r"/>
            <a:br>
              <a:rPr lang="en-US" sz="5400" dirty="0">
                <a:solidFill>
                  <a:schemeClr val="bg1"/>
                </a:solidFill>
                <a:latin typeface="Corbel" pitchFamily="34" charset="0"/>
                <a:cs typeface="Arial" charset="0"/>
              </a:rPr>
            </a:br>
            <a:r>
              <a:rPr lang="en-US" sz="5400" dirty="0">
                <a:solidFill>
                  <a:schemeClr val="bg1"/>
                </a:solidFill>
                <a:latin typeface="Corbel" pitchFamily="34" charset="0"/>
                <a:cs typeface="Arial" charset="0"/>
              </a:rPr>
              <a:t>                     </a:t>
            </a:r>
            <a:r>
              <a:rPr lang="en-US" sz="3200" dirty="0" err="1"/>
              <a:t>Motivasi</a:t>
            </a:r>
            <a:r>
              <a:rPr lang="en-US" sz="3200" dirty="0"/>
              <a:t>  </a:t>
            </a:r>
            <a:r>
              <a:rPr lang="id-ID" sz="3200" dirty="0"/>
              <a:t> </a:t>
            </a:r>
            <a:r>
              <a:rPr lang="en-US" sz="3200" dirty="0">
                <a:solidFill>
                  <a:schemeClr val="bg1"/>
                </a:solidFill>
                <a:latin typeface="Corbel" pitchFamily="34" charset="0"/>
                <a:cs typeface="Arial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Corbel" pitchFamily="34" charset="0"/>
                <a:cs typeface="Arial" charset="0"/>
              </a:rPr>
              <a:t>in Paradigm in</a:t>
            </a:r>
            <a:endParaRPr lang="en-US" sz="5400" dirty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4973782"/>
            <a:ext cx="10515600" cy="1219200"/>
          </a:xfrm>
        </p:spPr>
        <p:txBody>
          <a:bodyPr/>
          <a:lstStyle/>
          <a:p>
            <a:r>
              <a:rPr lang="id-ID" sz="2400" dirty="0">
                <a:latin typeface="Berlin Sans FB Demi" pitchFamily="34" charset="0"/>
              </a:rPr>
              <a:t>Dr. </a:t>
            </a:r>
            <a:r>
              <a:rPr lang="en-US" sz="2400" dirty="0" err="1">
                <a:latin typeface="Berlin Sans FB Demi" pitchFamily="34" charset="0"/>
              </a:rPr>
              <a:t>Suci</a:t>
            </a:r>
            <a:r>
              <a:rPr lang="en-US" sz="2400" dirty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Iriani</a:t>
            </a:r>
            <a:r>
              <a:rPr lang="en-US" sz="2400" dirty="0">
                <a:latin typeface="Berlin Sans FB Demi" pitchFamily="34" charset="0"/>
              </a:rPr>
              <a:t> </a:t>
            </a:r>
            <a:r>
              <a:rPr lang="en-US" sz="2400" dirty="0" err="1">
                <a:latin typeface="Berlin Sans FB Demi" pitchFamily="34" charset="0"/>
              </a:rPr>
              <a:t>Sinuraya</a:t>
            </a:r>
            <a:r>
              <a:rPr lang="id-ID" sz="2400" dirty="0">
                <a:latin typeface="Berlin Sans FB Demi" pitchFamily="34" charset="0"/>
              </a:rPr>
              <a:t>, MSi, MM</a:t>
            </a:r>
            <a:endParaRPr lang="en-US" sz="2400" dirty="0">
              <a:latin typeface="Berlin Sans FB Demi" pitchFamily="34" charset="0"/>
            </a:endParaRPr>
          </a:p>
          <a:p>
            <a:endParaRPr lang="en-US" sz="1600" dirty="0">
              <a:latin typeface="Berlin Sans FB Demi" pitchFamily="34" charset="0"/>
            </a:endParaRPr>
          </a:p>
          <a:p>
            <a:r>
              <a:rPr lang="en-US" sz="1600" dirty="0" err="1">
                <a:latin typeface="Berlin Sans FB Demi" pitchFamily="34" charset="0"/>
              </a:rPr>
              <a:t>Disampaikan</a:t>
            </a:r>
            <a:r>
              <a:rPr lang="en-US" sz="1600" dirty="0">
                <a:latin typeface="Berlin Sans FB Demi" pitchFamily="34" charset="0"/>
              </a:rPr>
              <a:t> pada </a:t>
            </a:r>
            <a:r>
              <a:rPr lang="en-US" sz="1600" dirty="0" err="1">
                <a:latin typeface="Berlin Sans FB Demi" pitchFamily="34" charset="0"/>
              </a:rPr>
              <a:t>Kuliah</a:t>
            </a:r>
            <a:r>
              <a:rPr lang="en-US" sz="1600" dirty="0">
                <a:latin typeface="Berlin Sans FB Demi" pitchFamily="34" charset="0"/>
              </a:rPr>
              <a:t> MK </a:t>
            </a:r>
            <a:r>
              <a:rPr lang="id-ID" sz="1600" dirty="0">
                <a:latin typeface="Berlin Sans FB Demi" pitchFamily="34" charset="0"/>
              </a:rPr>
              <a:t> </a:t>
            </a:r>
            <a:r>
              <a:rPr lang="en-US" sz="1600" dirty="0">
                <a:latin typeface="Berlin Sans FB Demi" pitchFamily="34" charset="0"/>
              </a:rPr>
              <a:t> Azas-Azas </a:t>
            </a:r>
            <a:r>
              <a:rPr lang="en-US" sz="1600" dirty="0" err="1">
                <a:latin typeface="Berlin Sans FB Demi" pitchFamily="34" charset="0"/>
              </a:rPr>
              <a:t>Manajemen</a:t>
            </a:r>
            <a:r>
              <a:rPr lang="en-US" sz="1600" dirty="0">
                <a:latin typeface="Berlin Sans FB Demi" pitchFamily="34" charset="0"/>
              </a:rPr>
              <a:t> </a:t>
            </a:r>
            <a:r>
              <a:rPr lang="id-ID" sz="1600" dirty="0">
                <a:latin typeface="Berlin Sans FB Demi" pitchFamily="34" charset="0"/>
              </a:rPr>
              <a:t>Tanggal </a:t>
            </a:r>
            <a:r>
              <a:rPr lang="en-US" sz="1600" dirty="0">
                <a:latin typeface="Berlin Sans FB Demi" pitchFamily="34" charset="0"/>
              </a:rPr>
              <a:t>10</a:t>
            </a:r>
            <a:r>
              <a:rPr lang="id-ID" sz="1600" dirty="0">
                <a:latin typeface="Berlin Sans FB Demi" pitchFamily="34" charset="0"/>
              </a:rPr>
              <a:t> </a:t>
            </a:r>
            <a:r>
              <a:rPr lang="en-US" sz="1600" dirty="0" err="1">
                <a:latin typeface="Berlin Sans FB Demi" pitchFamily="34" charset="0"/>
              </a:rPr>
              <a:t>Juni</a:t>
            </a:r>
            <a:r>
              <a:rPr lang="id-ID" sz="1600" dirty="0">
                <a:latin typeface="Berlin Sans FB Demi" pitchFamily="34" charset="0"/>
              </a:rPr>
              <a:t> </a:t>
            </a:r>
            <a:r>
              <a:rPr lang="en-US" sz="1600" dirty="0">
                <a:latin typeface="Berlin Sans FB Demi" pitchFamily="34" charset="0"/>
              </a:rPr>
              <a:t> </a:t>
            </a:r>
            <a:r>
              <a:rPr lang="id-ID" sz="1600" dirty="0">
                <a:latin typeface="Berlin Sans FB Demi" pitchFamily="34" charset="0"/>
              </a:rPr>
              <a:t>20</a:t>
            </a:r>
            <a:r>
              <a:rPr lang="en-US" sz="1600" dirty="0">
                <a:latin typeface="Berlin Sans FB Demi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707744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291df230-7b3d-4eed-94eb-7c1fea49b2b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AutoShape 4" descr="blob:https://web.whatsapp.com/291df230-7b3d-4eed-94eb-7c1fea49b2b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6" descr="blob:https://web.whatsapp.com/291df230-7b3d-4eed-94eb-7c1fea49b2b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8" descr="blob:https://web.whatsapp.com/291df230-7b3d-4eed-94eb-7c1fea49b2b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10" descr="blob:https://web.whatsapp.com/291df230-7b3d-4eed-94eb-7c1fea49b2b8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007435" y="1160131"/>
            <a:ext cx="10515600" cy="47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8" name="AutoShape 12" descr="blob:https://web.whatsapp.com/291df230-7b3d-4eed-94eb-7c1fea49b2b8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1064525"/>
            <a:ext cx="10987822" cy="496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69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146" y="304799"/>
            <a:ext cx="7827818" cy="581891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Capaian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Pembelajaran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1891" y="1427019"/>
            <a:ext cx="10972800" cy="4103400"/>
          </a:xfrm>
          <a:prstGeom prst="rect">
            <a:avLst/>
          </a:prstGeom>
        </p:spPr>
        <p:txBody>
          <a:bodyPr/>
          <a:lstStyle/>
          <a:p>
            <a:pPr marL="93663" indent="-93663">
              <a:buNone/>
            </a:pPr>
            <a:r>
              <a:rPr lang="id-ID" dirty="0">
                <a:latin typeface="Arial Narrow" pitchFamily="34" charset="0"/>
                <a:ea typeface="SimHei" pitchFamily="49" charset="-122"/>
              </a:rPr>
              <a:t> Mahasiswa diharapkan memahami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tentang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motivasi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,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teori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–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teori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tentang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motivasi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,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hubungan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motivasi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dengan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kinerja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atau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pencapaian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(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performa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)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suatu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organisasi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.</a:t>
            </a:r>
          </a:p>
          <a:p>
            <a:pPr marL="93663" indent="-93663">
              <a:buNone/>
            </a:pPr>
            <a:endParaRPr lang="en-US" dirty="0">
              <a:latin typeface="Arial Narrow" pitchFamily="34" charset="0"/>
              <a:ea typeface="SimHei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8FD4-79CE-40B6-BC9D-2F398E96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18662"/>
            <a:ext cx="5280587" cy="596347"/>
          </a:xfrm>
        </p:spPr>
        <p:txBody>
          <a:bodyPr/>
          <a:lstStyle/>
          <a:p>
            <a:pPr algn="ctr"/>
            <a:r>
              <a:rPr lang="en-ID" dirty="0" err="1"/>
              <a:t>Pengertian</a:t>
            </a:r>
            <a:r>
              <a:rPr lang="en-ID" dirty="0"/>
              <a:t> </a:t>
            </a:r>
            <a:r>
              <a:rPr lang="en-ID" dirty="0" err="1"/>
              <a:t>Motivasi</a:t>
            </a:r>
            <a:r>
              <a:rPr lang="en-ID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BFAE-5CE7-46E4-BE2F-59EDB35A72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5618" y="1331843"/>
            <a:ext cx="10661470" cy="5307495"/>
          </a:xfrm>
        </p:spPr>
        <p:txBody>
          <a:bodyPr/>
          <a:lstStyle/>
          <a:p>
            <a:pPr marL="0" indent="0">
              <a:buNone/>
            </a:pPr>
            <a:r>
              <a:rPr lang="en-ID" sz="2400" dirty="0" err="1"/>
              <a:t>Pengertian</a:t>
            </a:r>
            <a:r>
              <a:rPr lang="en-ID" sz="2400" dirty="0"/>
              <a:t> </a:t>
            </a:r>
            <a:r>
              <a:rPr lang="en-ID" sz="2400" dirty="0" err="1"/>
              <a:t>motivasi</a:t>
            </a:r>
            <a:r>
              <a:rPr lang="en-ID" sz="2400" dirty="0"/>
              <a:t> </a:t>
            </a:r>
            <a:r>
              <a:rPr lang="en-ID" sz="2400" dirty="0" err="1"/>
              <a:t>menurut</a:t>
            </a:r>
            <a:r>
              <a:rPr lang="en-ID" sz="2400" dirty="0"/>
              <a:t> KBBI (</a:t>
            </a:r>
            <a:r>
              <a:rPr lang="en-ID" sz="2400" dirty="0">
                <a:hlinkClick r:id="rId2"/>
              </a:rPr>
              <a:t>https://kbbi.web.id/motivasi</a:t>
            </a:r>
            <a:r>
              <a:rPr lang="en-ID" sz="2400" dirty="0"/>
              <a:t>), </a:t>
            </a:r>
          </a:p>
          <a:p>
            <a:pPr marL="536575" indent="-536575">
              <a:buNone/>
            </a:pPr>
            <a:r>
              <a:rPr lang="en-ID" sz="2400" dirty="0"/>
              <a:t> (1)  </a:t>
            </a:r>
            <a:r>
              <a:rPr lang="en-ID" sz="2400" dirty="0" err="1"/>
              <a:t>dorongan</a:t>
            </a:r>
            <a:r>
              <a:rPr lang="en-ID" sz="2400" dirty="0"/>
              <a:t> yang </a:t>
            </a:r>
            <a:r>
              <a:rPr lang="en-ID" sz="2400" dirty="0" err="1"/>
              <a:t>timbul</a:t>
            </a:r>
            <a:r>
              <a:rPr lang="en-ID" sz="2400" dirty="0"/>
              <a:t> pada </a:t>
            </a:r>
            <a:r>
              <a:rPr lang="en-ID" sz="2400" dirty="0" err="1"/>
              <a:t>diri</a:t>
            </a:r>
            <a:r>
              <a:rPr lang="en-ID" sz="2400" dirty="0"/>
              <a:t> </a:t>
            </a:r>
            <a:r>
              <a:rPr lang="en-ID" sz="2400" dirty="0" err="1"/>
              <a:t>seseorang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sadar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sadar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/>
              <a:t>tindakan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tujuan</a:t>
            </a:r>
            <a:r>
              <a:rPr lang="en-ID" sz="2400" dirty="0"/>
              <a:t> </a:t>
            </a:r>
            <a:r>
              <a:rPr lang="en-ID" sz="2400" dirty="0" err="1"/>
              <a:t>tertentu</a:t>
            </a:r>
            <a:r>
              <a:rPr lang="en-ID" sz="2400" dirty="0"/>
              <a:t>; </a:t>
            </a:r>
          </a:p>
          <a:p>
            <a:pPr marL="447675" indent="-447675">
              <a:buNone/>
            </a:pPr>
            <a:r>
              <a:rPr lang="en-ID" sz="2400" dirty="0"/>
              <a:t>(2) (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Psikologi</a:t>
            </a:r>
            <a:r>
              <a:rPr lang="en-ID" sz="2400" dirty="0"/>
              <a:t>) </a:t>
            </a:r>
            <a:r>
              <a:rPr lang="en-ID" sz="2400" dirty="0" err="1"/>
              <a:t>dimaksudkan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usaha</a:t>
            </a:r>
            <a:r>
              <a:rPr lang="en-ID" sz="2400" dirty="0"/>
              <a:t> yang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menyebabkan</a:t>
            </a:r>
            <a:r>
              <a:rPr lang="en-ID" sz="2400" dirty="0"/>
              <a:t> </a:t>
            </a:r>
            <a:r>
              <a:rPr lang="en-ID" sz="2400" dirty="0" err="1"/>
              <a:t>seseorang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kelompok</a:t>
            </a:r>
            <a:r>
              <a:rPr lang="en-ID" sz="2400" dirty="0"/>
              <a:t> orang </a:t>
            </a:r>
            <a:r>
              <a:rPr lang="en-ID" sz="2400" dirty="0" err="1"/>
              <a:t>tertentu</a:t>
            </a:r>
            <a:r>
              <a:rPr lang="en-ID" sz="2400" dirty="0"/>
              <a:t> </a:t>
            </a:r>
            <a:r>
              <a:rPr lang="en-ID" sz="2400" dirty="0" err="1"/>
              <a:t>tergerak</a:t>
            </a:r>
            <a:r>
              <a:rPr lang="en-ID" sz="2400" dirty="0"/>
              <a:t>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sesuatu</a:t>
            </a:r>
            <a:r>
              <a:rPr lang="en-ID" sz="2400" dirty="0"/>
              <a:t> </a:t>
            </a:r>
            <a:r>
              <a:rPr lang="en-ID" sz="2400" dirty="0" err="1"/>
              <a:t>karena</a:t>
            </a:r>
            <a:r>
              <a:rPr lang="en-ID" sz="2400" dirty="0"/>
              <a:t> </a:t>
            </a:r>
            <a:r>
              <a:rPr lang="en-ID" sz="2400" dirty="0" err="1"/>
              <a:t>ingin</a:t>
            </a:r>
            <a:r>
              <a:rPr lang="en-ID" sz="2400" dirty="0"/>
              <a:t> </a:t>
            </a:r>
            <a:r>
              <a:rPr lang="en-ID" sz="2400" dirty="0" err="1"/>
              <a:t>mencapai</a:t>
            </a:r>
            <a:r>
              <a:rPr lang="en-ID" sz="2400" dirty="0"/>
              <a:t> </a:t>
            </a:r>
            <a:r>
              <a:rPr lang="en-ID" sz="2400" dirty="0" err="1"/>
              <a:t>tujuan</a:t>
            </a:r>
            <a:r>
              <a:rPr lang="en-ID" sz="2400" dirty="0"/>
              <a:t> yang </a:t>
            </a:r>
            <a:r>
              <a:rPr lang="en-ID" sz="2400" dirty="0" err="1"/>
              <a:t>dikehendakinya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mendapat</a:t>
            </a:r>
            <a:r>
              <a:rPr lang="en-ID" sz="2400" dirty="0"/>
              <a:t> </a:t>
            </a:r>
            <a:r>
              <a:rPr lang="en-ID" sz="2400" dirty="0" err="1"/>
              <a:t>kepuasan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perbuatannya</a:t>
            </a:r>
            <a:r>
              <a:rPr lang="en-ID" sz="2400" dirty="0"/>
              <a:t>.</a:t>
            </a:r>
          </a:p>
          <a:p>
            <a:pPr marL="447675" indent="-447675">
              <a:buNone/>
            </a:pPr>
            <a:r>
              <a:rPr lang="en-ID" sz="2400" dirty="0" err="1"/>
              <a:t>Motivasi</a:t>
            </a:r>
            <a:r>
              <a:rPr lang="en-ID" sz="2400" dirty="0"/>
              <a:t> </a:t>
            </a:r>
            <a:r>
              <a:rPr lang="en-ID" sz="2400" dirty="0" err="1"/>
              <a:t>terkait</a:t>
            </a:r>
            <a:r>
              <a:rPr lang="en-ID" sz="2400" dirty="0"/>
              <a:t>:</a:t>
            </a:r>
          </a:p>
          <a:p>
            <a:pPr indent="-74613">
              <a:buNone/>
            </a:pPr>
            <a:r>
              <a:rPr lang="en-ID" sz="2400" dirty="0"/>
              <a:t>-- </a:t>
            </a:r>
            <a:r>
              <a:rPr lang="en-ID" sz="2400" dirty="0" err="1"/>
              <a:t>bawah</a:t>
            </a:r>
            <a:r>
              <a:rPr lang="en-ID" sz="2400" dirty="0"/>
              <a:t> </a:t>
            </a:r>
            <a:r>
              <a:rPr lang="en-ID" sz="2400" dirty="0" err="1"/>
              <a:t>sadar</a:t>
            </a:r>
            <a:r>
              <a:rPr lang="en-ID" sz="2400" dirty="0"/>
              <a:t> </a:t>
            </a:r>
            <a:r>
              <a:rPr lang="en-ID" sz="2400" dirty="0" err="1"/>
              <a:t>dorongan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bertindak</a:t>
            </a:r>
            <a:r>
              <a:rPr lang="en-ID" sz="2400" dirty="0"/>
              <a:t> yang pada </a:t>
            </a:r>
            <a:r>
              <a:rPr lang="en-ID" sz="2400" dirty="0" err="1"/>
              <a:t>hakikatnya</a:t>
            </a:r>
            <a:r>
              <a:rPr lang="en-ID" sz="2400" dirty="0"/>
              <a:t> </a:t>
            </a:r>
            <a:r>
              <a:rPr lang="en-ID" sz="2400" dirty="0" err="1"/>
              <a:t>terselubung</a:t>
            </a:r>
            <a:r>
              <a:rPr lang="en-ID" sz="2400" dirty="0"/>
              <a:t> </a:t>
            </a:r>
            <a:r>
              <a:rPr lang="en-ID" sz="2400" dirty="0" err="1"/>
              <a:t>bagi</a:t>
            </a:r>
            <a:r>
              <a:rPr lang="en-ID" sz="2400" dirty="0"/>
              <a:t> yang </a:t>
            </a:r>
            <a:r>
              <a:rPr lang="en-ID" sz="2400" dirty="0" err="1"/>
              <a:t>bersangkutan</a:t>
            </a:r>
            <a:r>
              <a:rPr lang="en-ID" sz="2400" dirty="0"/>
              <a:t>, </a:t>
            </a:r>
            <a:r>
              <a:rPr lang="en-ID" sz="2400" dirty="0" err="1"/>
              <a:t>tetapi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ditelusuri</a:t>
            </a:r>
            <a:r>
              <a:rPr lang="en-ID" sz="2400" dirty="0"/>
              <a:t> </a:t>
            </a:r>
            <a:r>
              <a:rPr lang="en-ID" sz="2400" dirty="0" err="1"/>
              <a:t>melalui</a:t>
            </a:r>
            <a:r>
              <a:rPr lang="en-ID" sz="2400" dirty="0"/>
              <a:t> </a:t>
            </a:r>
            <a:r>
              <a:rPr lang="en-ID" sz="2400" dirty="0" err="1"/>
              <a:t>perilakunya</a:t>
            </a:r>
            <a:r>
              <a:rPr lang="en-ID" sz="2400" dirty="0"/>
              <a:t>;</a:t>
            </a:r>
          </a:p>
          <a:p>
            <a:pPr indent="-74613">
              <a:buNone/>
            </a:pPr>
            <a:r>
              <a:rPr lang="en-ID" sz="2400" dirty="0"/>
              <a:t>-- </a:t>
            </a:r>
            <a:r>
              <a:rPr lang="en-ID" sz="2400" dirty="0" err="1"/>
              <a:t>ekstrinsik</a:t>
            </a:r>
            <a:r>
              <a:rPr lang="en-ID" sz="2400" dirty="0"/>
              <a:t> </a:t>
            </a:r>
            <a:r>
              <a:rPr lang="en-ID" sz="2400" dirty="0" err="1"/>
              <a:t>dorongan</a:t>
            </a:r>
            <a:r>
              <a:rPr lang="en-ID" sz="2400" dirty="0"/>
              <a:t> yang </a:t>
            </a:r>
            <a:r>
              <a:rPr lang="en-ID" sz="2400" dirty="0" err="1"/>
              <a:t>datangnya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luar</a:t>
            </a:r>
            <a:r>
              <a:rPr lang="en-ID" sz="2400" dirty="0"/>
              <a:t> </a:t>
            </a:r>
            <a:r>
              <a:rPr lang="en-ID" sz="2400" dirty="0" err="1"/>
              <a:t>diri</a:t>
            </a:r>
            <a:r>
              <a:rPr lang="en-ID" sz="2400" dirty="0"/>
              <a:t> </a:t>
            </a:r>
            <a:r>
              <a:rPr lang="en-ID" sz="2400" dirty="0" err="1"/>
              <a:t>seseorang</a:t>
            </a:r>
            <a:r>
              <a:rPr lang="en-ID" sz="2400" dirty="0"/>
              <a:t>;</a:t>
            </a:r>
          </a:p>
          <a:p>
            <a:pPr indent="-74613">
              <a:buNone/>
            </a:pPr>
            <a:r>
              <a:rPr lang="en-ID" sz="2400" dirty="0"/>
              <a:t>-- </a:t>
            </a:r>
            <a:r>
              <a:rPr lang="en-ID" sz="2400" dirty="0" err="1"/>
              <a:t>intrinsik</a:t>
            </a:r>
            <a:r>
              <a:rPr lang="en-ID" sz="2400" dirty="0"/>
              <a:t> </a:t>
            </a:r>
            <a:r>
              <a:rPr lang="en-ID" sz="2400" dirty="0" err="1"/>
              <a:t>dorongan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keinginan</a:t>
            </a:r>
            <a:r>
              <a:rPr lang="en-ID" sz="2400" dirty="0"/>
              <a:t> yang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perlu</a:t>
            </a:r>
            <a:r>
              <a:rPr lang="en-ID" sz="2400" dirty="0"/>
              <a:t> </a:t>
            </a:r>
            <a:r>
              <a:rPr lang="en-ID" sz="2400" dirty="0" err="1"/>
              <a:t>disertai</a:t>
            </a:r>
            <a:r>
              <a:rPr lang="en-ID" sz="2400" dirty="0"/>
              <a:t> </a:t>
            </a:r>
            <a:r>
              <a:rPr lang="en-ID" sz="2400" dirty="0" err="1"/>
              <a:t>perangsang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luar</a:t>
            </a:r>
            <a:r>
              <a:rPr lang="en-ID" sz="2400" dirty="0"/>
              <a:t>;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842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72511-DECE-44C6-A224-353A560AF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051" y="404812"/>
            <a:ext cx="4200535" cy="56922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lanjutan</a:t>
            </a:r>
            <a:r>
              <a:rPr lang="en-US" dirty="0"/>
              <a:t>..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9625B-7EF5-45B2-9073-29956356CD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5009" y="1292087"/>
            <a:ext cx="10562078" cy="5161101"/>
          </a:xfrm>
        </p:spPr>
        <p:txBody>
          <a:bodyPr/>
          <a:lstStyle/>
          <a:p>
            <a:pPr algn="just"/>
            <a:r>
              <a:rPr lang="en-ID" sz="2400" dirty="0" err="1"/>
              <a:t>Motivasi</a:t>
            </a:r>
            <a:r>
              <a:rPr lang="en-ID" sz="2400" dirty="0"/>
              <a:t> </a:t>
            </a:r>
            <a:r>
              <a:rPr lang="en-ID" sz="2400" dirty="0" err="1"/>
              <a:t>membuat</a:t>
            </a:r>
            <a:r>
              <a:rPr lang="en-ID" sz="2400" dirty="0"/>
              <a:t> </a:t>
            </a:r>
            <a:r>
              <a:rPr lang="en-ID" sz="2400" dirty="0" err="1"/>
              <a:t>perbedaan</a:t>
            </a:r>
            <a:r>
              <a:rPr lang="en-ID" sz="2400" dirty="0"/>
              <a:t> </a:t>
            </a:r>
            <a:r>
              <a:rPr lang="en-ID" sz="2400" dirty="0" err="1"/>
              <a:t>antara</a:t>
            </a:r>
            <a:r>
              <a:rPr lang="en-ID" sz="2400" dirty="0"/>
              <a:t> </a:t>
            </a:r>
            <a:r>
              <a:rPr lang="en-ID" sz="2400" b="1" dirty="0" err="1"/>
              <a:t>dapat</a:t>
            </a:r>
            <a:r>
              <a:rPr lang="en-ID" sz="2400" b="1" dirty="0"/>
              <a:t> </a:t>
            </a:r>
            <a:r>
              <a:rPr lang="en-ID" sz="2400" b="1" dirty="0" err="1"/>
              <a:t>melaksanakan</a:t>
            </a:r>
            <a:r>
              <a:rPr lang="en-ID" sz="2400" b="1" dirty="0"/>
              <a:t> dan </a:t>
            </a:r>
            <a:r>
              <a:rPr lang="en-ID" sz="2400" b="1" dirty="0" err="1"/>
              <a:t>mau</a:t>
            </a:r>
            <a:r>
              <a:rPr lang="en-ID" sz="2400" b="1" dirty="0"/>
              <a:t> </a:t>
            </a:r>
            <a:r>
              <a:rPr lang="en-ID" sz="2400" b="1" dirty="0" err="1"/>
              <a:t>melaksanakan</a:t>
            </a:r>
            <a:r>
              <a:rPr lang="en-ID" sz="2400" dirty="0"/>
              <a:t>. </a:t>
            </a:r>
            <a:r>
              <a:rPr lang="en-ID" sz="2400" dirty="0" err="1"/>
              <a:t>Motivasi</a:t>
            </a:r>
            <a:r>
              <a:rPr lang="en-ID" sz="2400" dirty="0"/>
              <a:t>  </a:t>
            </a:r>
            <a:r>
              <a:rPr lang="en-ID" sz="2400" dirty="0">
                <a:sym typeface="Wingdings" panose="05000000000000000000" pitchFamily="2" charset="2"/>
              </a:rPr>
              <a:t> </a:t>
            </a:r>
            <a:r>
              <a:rPr lang="en-ID" sz="2400" dirty="0" err="1"/>
              <a:t>mau</a:t>
            </a:r>
            <a:r>
              <a:rPr lang="en-ID" sz="2400" dirty="0"/>
              <a:t> </a:t>
            </a:r>
            <a:r>
              <a:rPr lang="en-ID" sz="2400" dirty="0" err="1"/>
              <a:t>melaksanakan</a:t>
            </a:r>
            <a:r>
              <a:rPr lang="en-ID" sz="2400" dirty="0"/>
              <a:t> </a:t>
            </a:r>
            <a:r>
              <a:rPr lang="en-ID" sz="2400" dirty="0" err="1"/>
              <a:t>tugas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mencapai</a:t>
            </a:r>
            <a:r>
              <a:rPr lang="en-ID" sz="2400" dirty="0"/>
              <a:t> </a:t>
            </a:r>
            <a:r>
              <a:rPr lang="en-ID" sz="2400" dirty="0" err="1"/>
              <a:t>tujuan</a:t>
            </a:r>
            <a:r>
              <a:rPr lang="en-ID" sz="2400" dirty="0"/>
              <a:t>.  </a:t>
            </a:r>
            <a:r>
              <a:rPr lang="en-ID" sz="2400" dirty="0" err="1"/>
              <a:t>Sehingga</a:t>
            </a:r>
            <a:r>
              <a:rPr lang="en-ID" sz="2400" dirty="0"/>
              <a:t> </a:t>
            </a:r>
            <a:r>
              <a:rPr lang="en-ID" sz="2400" dirty="0" err="1"/>
              <a:t>motivasi</a:t>
            </a:r>
            <a:r>
              <a:rPr lang="en-ID" sz="2400" dirty="0"/>
              <a:t> </a:t>
            </a:r>
            <a:r>
              <a:rPr lang="en-ID" sz="2400" dirty="0" err="1"/>
              <a:t>merupakan</a:t>
            </a:r>
            <a:r>
              <a:rPr lang="en-ID" sz="2400" dirty="0"/>
              <a:t> </a:t>
            </a:r>
            <a:r>
              <a:rPr lang="en-ID" sz="2400" dirty="0" err="1"/>
              <a:t>kekuatan</a:t>
            </a:r>
            <a:r>
              <a:rPr lang="en-ID" sz="2400" dirty="0"/>
              <a:t>, </a:t>
            </a:r>
            <a:r>
              <a:rPr lang="en-ID" sz="2400" dirty="0" err="1"/>
              <a:t>baik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maupun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luar</a:t>
            </a:r>
            <a:r>
              <a:rPr lang="en-ID" sz="2400" dirty="0"/>
              <a:t> yang </a:t>
            </a:r>
            <a:r>
              <a:rPr lang="en-ID" sz="2400" dirty="0" err="1"/>
              <a:t>mendorong</a:t>
            </a:r>
            <a:r>
              <a:rPr lang="en-ID" sz="2400" dirty="0"/>
              <a:t> </a:t>
            </a:r>
            <a:r>
              <a:rPr lang="en-ID" sz="2400" dirty="0" err="1"/>
              <a:t>seseorang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mencapai</a:t>
            </a:r>
            <a:r>
              <a:rPr lang="en-ID" sz="2400" dirty="0"/>
              <a:t> </a:t>
            </a:r>
            <a:r>
              <a:rPr lang="en-ID" sz="2400" dirty="0" err="1"/>
              <a:t>tujuan</a:t>
            </a:r>
            <a:r>
              <a:rPr lang="en-ID" sz="2400" dirty="0"/>
              <a:t> yang </a:t>
            </a:r>
            <a:r>
              <a:rPr lang="en-ID" sz="2400" dirty="0" err="1"/>
              <a:t>telah</a:t>
            </a:r>
            <a:r>
              <a:rPr lang="en-ID" sz="2400" dirty="0"/>
              <a:t> </a:t>
            </a:r>
            <a:r>
              <a:rPr lang="en-ID" sz="2400" dirty="0" err="1"/>
              <a:t>ditetapkan</a:t>
            </a:r>
            <a:r>
              <a:rPr lang="en-ID" sz="2400" dirty="0"/>
              <a:t>. </a:t>
            </a:r>
          </a:p>
          <a:p>
            <a:pPr algn="just"/>
            <a:r>
              <a:rPr lang="en-ID" sz="2400" dirty="0" err="1"/>
              <a:t>Motivasi</a:t>
            </a:r>
            <a:r>
              <a:rPr lang="en-ID" sz="2400" dirty="0"/>
              <a:t> </a:t>
            </a:r>
            <a:r>
              <a:rPr lang="en-ID" sz="2400" b="1" dirty="0" err="1"/>
              <a:t>timbul</a:t>
            </a:r>
            <a:r>
              <a:rPr lang="en-ID" sz="2400" b="1" dirty="0"/>
              <a:t> </a:t>
            </a:r>
            <a:r>
              <a:rPr lang="en-ID" sz="2400" b="1" dirty="0" err="1"/>
              <a:t>karena</a:t>
            </a:r>
            <a:r>
              <a:rPr lang="en-ID" sz="2400" b="1" dirty="0"/>
              <a:t> </a:t>
            </a:r>
            <a:r>
              <a:rPr lang="en-ID" sz="2400" b="1" dirty="0" err="1"/>
              <a:t>adanya</a:t>
            </a:r>
            <a:r>
              <a:rPr lang="en-ID" sz="2400" b="1" dirty="0"/>
              <a:t> </a:t>
            </a:r>
            <a:r>
              <a:rPr lang="en-ID" sz="2400" b="1" dirty="0" err="1"/>
              <a:t>kebutuhan</a:t>
            </a:r>
            <a:r>
              <a:rPr lang="en-ID" sz="2400" b="1" dirty="0"/>
              <a:t> yang </a:t>
            </a:r>
            <a:r>
              <a:rPr lang="en-ID" sz="2400" b="1" dirty="0" err="1"/>
              <a:t>ingin</a:t>
            </a:r>
            <a:r>
              <a:rPr lang="en-ID" sz="2400" b="1" dirty="0"/>
              <a:t> </a:t>
            </a:r>
            <a:r>
              <a:rPr lang="en-ID" sz="2400" b="1" dirty="0" err="1"/>
              <a:t>dipenuhi</a:t>
            </a:r>
            <a:r>
              <a:rPr lang="en-ID" sz="2400" dirty="0"/>
              <a:t>. </a:t>
            </a:r>
            <a:r>
              <a:rPr lang="en-ID" sz="2400" dirty="0" err="1"/>
              <a:t>Kebutuhan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menimbulkan</a:t>
            </a:r>
            <a:r>
              <a:rPr lang="en-ID" sz="2400" dirty="0"/>
              <a:t> </a:t>
            </a:r>
            <a:r>
              <a:rPr lang="en-ID" sz="2400" dirty="0" err="1"/>
              <a:t>keinginan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diri</a:t>
            </a:r>
            <a:r>
              <a:rPr lang="en-ID" sz="2400" dirty="0"/>
              <a:t> </a:t>
            </a:r>
            <a:r>
              <a:rPr lang="en-ID" sz="2400" dirty="0" err="1"/>
              <a:t>seseorang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memenuhinya</a:t>
            </a:r>
            <a:r>
              <a:rPr lang="en-ID" sz="2400" dirty="0"/>
              <a:t>.</a:t>
            </a:r>
          </a:p>
          <a:p>
            <a:pPr algn="just"/>
            <a:r>
              <a:rPr lang="en-ID" sz="2400" dirty="0" err="1"/>
              <a:t>Prinsip</a:t>
            </a:r>
            <a:r>
              <a:rPr lang="en-ID" sz="2400" dirty="0"/>
              <a:t> </a:t>
            </a:r>
            <a:r>
              <a:rPr lang="en-ID" sz="2400" dirty="0" err="1"/>
              <a:t>dasar</a:t>
            </a:r>
            <a:r>
              <a:rPr lang="en-ID" sz="2400" dirty="0"/>
              <a:t> </a:t>
            </a:r>
            <a:r>
              <a:rPr lang="en-ID" sz="2400" dirty="0" err="1"/>
              <a:t>motivasi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setiap</a:t>
            </a:r>
            <a:r>
              <a:rPr lang="en-ID" sz="2400" dirty="0"/>
              <a:t> orang </a:t>
            </a:r>
            <a:r>
              <a:rPr lang="en-ID" sz="2400" dirty="0" err="1"/>
              <a:t>mampu</a:t>
            </a:r>
            <a:r>
              <a:rPr lang="en-ID" sz="2400" dirty="0"/>
              <a:t> </a:t>
            </a:r>
            <a:r>
              <a:rPr lang="en-ID" sz="2400" dirty="0" err="1"/>
              <a:t>termotivasi</a:t>
            </a:r>
            <a:r>
              <a:rPr lang="en-ID" sz="2400" dirty="0"/>
              <a:t> oleh </a:t>
            </a:r>
            <a:r>
              <a:rPr lang="en-ID" sz="2400" dirty="0" err="1"/>
              <a:t>dirinya</a:t>
            </a:r>
            <a:r>
              <a:rPr lang="en-ID" sz="2400" dirty="0"/>
              <a:t> </a:t>
            </a:r>
            <a:r>
              <a:rPr lang="en-ID" sz="2400" dirty="0" err="1"/>
              <a:t>sendiri</a:t>
            </a:r>
            <a:r>
              <a:rPr lang="en-ID" sz="2400" dirty="0"/>
              <a:t> dan oleh </a:t>
            </a:r>
            <a:r>
              <a:rPr lang="en-ID" sz="2400" dirty="0" err="1"/>
              <a:t>alasannya</a:t>
            </a:r>
            <a:r>
              <a:rPr lang="en-ID" sz="2400" dirty="0"/>
              <a:t> </a:t>
            </a:r>
            <a:r>
              <a:rPr lang="en-ID" sz="2400" dirty="0" err="1"/>
              <a:t>sendiri</a:t>
            </a:r>
            <a:r>
              <a:rPr lang="en-ID" sz="2400" dirty="0"/>
              <a:t>. </a:t>
            </a:r>
          </a:p>
          <a:p>
            <a:pPr algn="just"/>
            <a:r>
              <a:rPr lang="en-ID" sz="2400" dirty="0" err="1"/>
              <a:t>Motivasi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sebuah</a:t>
            </a:r>
            <a:r>
              <a:rPr lang="en-ID" sz="2400" dirty="0"/>
              <a:t> proses </a:t>
            </a:r>
            <a:r>
              <a:rPr lang="en-ID" sz="2400" dirty="0" err="1"/>
              <a:t>berkelanjutan</a:t>
            </a:r>
            <a:r>
              <a:rPr lang="en-ID" sz="2400" dirty="0"/>
              <a:t> </a:t>
            </a:r>
            <a:r>
              <a:rPr lang="en-ID" sz="2400" dirty="0" err="1"/>
              <a:t>sebab</a:t>
            </a:r>
            <a:r>
              <a:rPr lang="en-ID" sz="2400" dirty="0"/>
              <a:t> </a:t>
            </a:r>
            <a:r>
              <a:rPr lang="en-ID" sz="2400" dirty="0" err="1"/>
              <a:t>sifatnya</a:t>
            </a:r>
            <a:r>
              <a:rPr lang="en-ID" sz="2400" dirty="0"/>
              <a:t> yang naik dan </a:t>
            </a:r>
            <a:r>
              <a:rPr lang="en-ID" sz="2400" dirty="0" err="1"/>
              <a:t>turun</a:t>
            </a:r>
            <a:r>
              <a:rPr lang="en-ID" sz="2400" dirty="0"/>
              <a:t>. </a:t>
            </a:r>
          </a:p>
          <a:p>
            <a:pPr algn="just"/>
            <a:r>
              <a:rPr lang="en-ID" sz="2400" dirty="0"/>
              <a:t>Oki </a:t>
            </a:r>
            <a:r>
              <a:rPr lang="en-ID" sz="2400" dirty="0" err="1"/>
              <a:t>pemimpin</a:t>
            </a:r>
            <a:r>
              <a:rPr lang="en-ID" sz="2400" dirty="0"/>
              <a:t> </a:t>
            </a:r>
            <a:r>
              <a:rPr lang="en-ID" sz="2400" dirty="0" err="1"/>
              <a:t>perlu</a:t>
            </a:r>
            <a:r>
              <a:rPr lang="en-ID" sz="2400" dirty="0"/>
              <a:t> </a:t>
            </a:r>
            <a:r>
              <a:rPr lang="en-ID" sz="2400" dirty="0" err="1"/>
              <a:t>menciptakan</a:t>
            </a:r>
            <a:r>
              <a:rPr lang="en-ID" sz="2400" dirty="0"/>
              <a:t> </a:t>
            </a:r>
            <a:r>
              <a:rPr lang="en-ID" sz="2400" dirty="0" err="1"/>
              <a:t>lingkungan</a:t>
            </a:r>
            <a:r>
              <a:rPr lang="en-ID" sz="2400" dirty="0"/>
              <a:t> yang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memotivasi</a:t>
            </a:r>
            <a:r>
              <a:rPr lang="en-ID" sz="2400" dirty="0"/>
              <a:t> </a:t>
            </a:r>
            <a:r>
              <a:rPr lang="en-ID" sz="2400" dirty="0" err="1"/>
              <a:t>anggotanya</a:t>
            </a:r>
            <a:r>
              <a:rPr lang="en-ID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566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BE94C-067C-4D13-8160-AFC7F53EC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965" y="404813"/>
            <a:ext cx="6635622" cy="618918"/>
          </a:xfrm>
        </p:spPr>
        <p:txBody>
          <a:bodyPr/>
          <a:lstStyle/>
          <a:p>
            <a:r>
              <a:rPr lang="en-ID" dirty="0"/>
              <a:t>3 </a:t>
            </a:r>
            <a:r>
              <a:rPr lang="en-ID" dirty="0" err="1"/>
              <a:t>Variabel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Berpengaruh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AAD7E-8E2F-44A1-8770-DC963D2D77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64704" y="1222513"/>
            <a:ext cx="10512383" cy="5230675"/>
          </a:xfrm>
        </p:spPr>
        <p:txBody>
          <a:bodyPr/>
          <a:lstStyle/>
          <a:p>
            <a:pPr algn="just"/>
            <a:r>
              <a:rPr lang="en-ID" sz="2400" dirty="0" err="1"/>
              <a:t>Motivasi</a:t>
            </a:r>
            <a:r>
              <a:rPr lang="en-ID" sz="2400" dirty="0"/>
              <a:t>, </a:t>
            </a:r>
            <a:r>
              <a:rPr lang="en-ID" sz="2400" dirty="0" err="1"/>
              <a:t>kepuasan</a:t>
            </a:r>
            <a:r>
              <a:rPr lang="en-ID" sz="2400" dirty="0"/>
              <a:t> </a:t>
            </a:r>
            <a:r>
              <a:rPr lang="en-ID" sz="2400" dirty="0" err="1"/>
              <a:t>kerja</a:t>
            </a:r>
            <a:r>
              <a:rPr lang="en-ID" sz="2400" dirty="0"/>
              <a:t>, dan 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penghargaan</a:t>
            </a:r>
            <a:r>
              <a:rPr lang="en-ID" sz="2400" dirty="0"/>
              <a:t> </a:t>
            </a:r>
            <a:r>
              <a:rPr lang="en-ID" sz="2400" dirty="0" err="1"/>
              <a:t>merupakan</a:t>
            </a:r>
            <a:r>
              <a:rPr lang="en-ID" sz="2400" dirty="0"/>
              <a:t> 3 </a:t>
            </a:r>
            <a:r>
              <a:rPr lang="en-ID" sz="2400" dirty="0" err="1"/>
              <a:t>variabel</a:t>
            </a:r>
            <a:r>
              <a:rPr lang="en-ID" sz="2400" dirty="0"/>
              <a:t> </a:t>
            </a:r>
            <a:r>
              <a:rPr lang="en-ID" sz="2400" dirty="0" err="1"/>
              <a:t>penting</a:t>
            </a:r>
            <a:r>
              <a:rPr lang="en-ID" sz="2400" dirty="0"/>
              <a:t> yang </a:t>
            </a:r>
            <a:r>
              <a:rPr lang="en-ID" sz="2400" dirty="0" err="1"/>
              <a:t>berpengaruh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; </a:t>
            </a:r>
            <a:r>
              <a:rPr lang="en-ID" sz="2400" dirty="0" err="1"/>
              <a:t>dari</a:t>
            </a:r>
            <a:r>
              <a:rPr lang="en-ID" sz="2400" dirty="0"/>
              <a:t> ke-3nya </a:t>
            </a:r>
            <a:r>
              <a:rPr lang="en-ID" sz="2400" dirty="0" err="1"/>
              <a:t>maka</a:t>
            </a:r>
            <a:r>
              <a:rPr lang="en-ID" sz="2400" dirty="0"/>
              <a:t> </a:t>
            </a:r>
            <a:r>
              <a:rPr lang="en-ID" sz="2400" dirty="0" err="1"/>
              <a:t>pengaruh</a:t>
            </a:r>
            <a:r>
              <a:rPr lang="en-ID" sz="2400" dirty="0"/>
              <a:t> yang paling </a:t>
            </a:r>
            <a:r>
              <a:rPr lang="en-ID" sz="2400" dirty="0" err="1"/>
              <a:t>dominan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motivasi</a:t>
            </a:r>
            <a:r>
              <a:rPr lang="en-ID" sz="2400" dirty="0"/>
              <a:t> </a:t>
            </a:r>
            <a:r>
              <a:rPr lang="en-ID" sz="2400" dirty="0" err="1"/>
              <a:t>kemudian</a:t>
            </a:r>
            <a:r>
              <a:rPr lang="en-ID" sz="2400" dirty="0"/>
              <a:t> </a:t>
            </a:r>
            <a:r>
              <a:rPr lang="en-ID" sz="2400" dirty="0" err="1"/>
              <a:t>dilengkapi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dua</a:t>
            </a:r>
            <a:r>
              <a:rPr lang="en-ID" sz="2400" dirty="0"/>
              <a:t> </a:t>
            </a:r>
            <a:r>
              <a:rPr lang="en-ID" sz="2400" dirty="0" err="1"/>
              <a:t>variabel</a:t>
            </a:r>
            <a:r>
              <a:rPr lang="en-ID" sz="2400" dirty="0"/>
              <a:t> </a:t>
            </a:r>
            <a:r>
              <a:rPr lang="en-ID" sz="2400" dirty="0" err="1"/>
              <a:t>lainnya</a:t>
            </a:r>
            <a:r>
              <a:rPr lang="en-ID" sz="2400" dirty="0"/>
              <a:t>. </a:t>
            </a:r>
          </a:p>
          <a:p>
            <a:pPr algn="just"/>
            <a:r>
              <a:rPr lang="en-ID" sz="2400" dirty="0"/>
              <a:t> Ada 4 </a:t>
            </a:r>
            <a:r>
              <a:rPr lang="en-ID" sz="2400" dirty="0" err="1"/>
              <a:t>teori</a:t>
            </a:r>
            <a:r>
              <a:rPr lang="en-ID" sz="2400" dirty="0"/>
              <a:t> </a:t>
            </a:r>
            <a:r>
              <a:rPr lang="en-ID" sz="2400" dirty="0" err="1"/>
              <a:t>utama</a:t>
            </a:r>
            <a:r>
              <a:rPr lang="en-ID" sz="2400" dirty="0"/>
              <a:t> </a:t>
            </a:r>
            <a:r>
              <a:rPr lang="en-ID" sz="2400" dirty="0" err="1"/>
              <a:t>motivasi</a:t>
            </a:r>
            <a:r>
              <a:rPr lang="en-ID" sz="2400" dirty="0"/>
              <a:t>, </a:t>
            </a:r>
            <a:r>
              <a:rPr lang="en-ID" sz="2400" dirty="0" err="1"/>
              <a:t>yaitu</a:t>
            </a:r>
            <a:r>
              <a:rPr lang="en-ID" sz="2400" dirty="0"/>
              <a:t> :</a:t>
            </a:r>
          </a:p>
          <a:p>
            <a:pPr marL="0" indent="0" algn="just">
              <a:buNone/>
            </a:pPr>
            <a:r>
              <a:rPr lang="en-ID" sz="2400" dirty="0"/>
              <a:t> (1) </a:t>
            </a:r>
            <a:r>
              <a:rPr lang="en-ID" sz="2400" dirty="0" err="1"/>
              <a:t>Teori</a:t>
            </a:r>
            <a:r>
              <a:rPr lang="en-ID" sz="2400" dirty="0"/>
              <a:t> </a:t>
            </a:r>
            <a:r>
              <a:rPr lang="en-ID" sz="2400" dirty="0" err="1"/>
              <a:t>Motivasi</a:t>
            </a:r>
            <a:r>
              <a:rPr lang="en-ID" sz="2400" dirty="0"/>
              <a:t> </a:t>
            </a:r>
            <a:r>
              <a:rPr lang="en-ID" sz="2400" dirty="0" err="1"/>
              <a:t>Hirarki</a:t>
            </a:r>
            <a:r>
              <a:rPr lang="en-ID" sz="2400" dirty="0"/>
              <a:t> </a:t>
            </a:r>
            <a:r>
              <a:rPr lang="en-ID" sz="2400" dirty="0" err="1"/>
              <a:t>Kebutuhan</a:t>
            </a:r>
            <a:r>
              <a:rPr lang="en-ID" sz="2400" dirty="0"/>
              <a:t> Maslow, </a:t>
            </a:r>
          </a:p>
          <a:p>
            <a:pPr marL="0" indent="0" algn="just">
              <a:buNone/>
            </a:pPr>
            <a:r>
              <a:rPr lang="en-ID" sz="2400" dirty="0"/>
              <a:t>(2) </a:t>
            </a:r>
            <a:r>
              <a:rPr lang="en-ID" sz="2400" dirty="0" err="1"/>
              <a:t>Teori</a:t>
            </a:r>
            <a:r>
              <a:rPr lang="en-ID" sz="2400" dirty="0"/>
              <a:t> </a:t>
            </a:r>
            <a:r>
              <a:rPr lang="en-ID" sz="2400" dirty="0" err="1"/>
              <a:t>Motivasi</a:t>
            </a:r>
            <a:r>
              <a:rPr lang="en-ID" sz="2400" dirty="0"/>
              <a:t> dan </a:t>
            </a:r>
            <a:r>
              <a:rPr lang="en-ID" sz="2400" dirty="0" err="1"/>
              <a:t>Higiene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Teori</a:t>
            </a:r>
            <a:r>
              <a:rPr lang="en-ID" sz="2400" dirty="0"/>
              <a:t> </a:t>
            </a:r>
            <a:r>
              <a:rPr lang="en-ID" sz="2400" dirty="0" err="1"/>
              <a:t>Dua</a:t>
            </a:r>
            <a:r>
              <a:rPr lang="en-ID" sz="2400" dirty="0"/>
              <a:t> </a:t>
            </a:r>
            <a:r>
              <a:rPr lang="en-ID" sz="2400" dirty="0" err="1"/>
              <a:t>faktor</a:t>
            </a:r>
            <a:r>
              <a:rPr lang="en-ID" sz="2400" dirty="0"/>
              <a:t> Herzberg, </a:t>
            </a:r>
          </a:p>
          <a:p>
            <a:pPr marL="0" indent="0" algn="just">
              <a:buNone/>
            </a:pPr>
            <a:r>
              <a:rPr lang="en-ID" sz="2400" dirty="0"/>
              <a:t>(3) </a:t>
            </a:r>
            <a:r>
              <a:rPr lang="en-ID" sz="2400" dirty="0" err="1"/>
              <a:t>Teori</a:t>
            </a:r>
            <a:r>
              <a:rPr lang="en-ID" sz="2400" dirty="0"/>
              <a:t> X Y Mc Gregor,</a:t>
            </a:r>
          </a:p>
          <a:p>
            <a:pPr marL="0" indent="0" algn="just">
              <a:buNone/>
            </a:pPr>
            <a:r>
              <a:rPr lang="en-ID" sz="2400" dirty="0"/>
              <a:t>(4) </a:t>
            </a:r>
            <a:r>
              <a:rPr lang="en-ID" sz="2400" dirty="0" err="1"/>
              <a:t>Teori</a:t>
            </a:r>
            <a:r>
              <a:rPr lang="en-ID" sz="2400" dirty="0"/>
              <a:t> </a:t>
            </a:r>
            <a:r>
              <a:rPr lang="en-ID" sz="2400" dirty="0" err="1"/>
              <a:t>Motivasi</a:t>
            </a:r>
            <a:r>
              <a:rPr lang="en-ID" sz="2400" dirty="0"/>
              <a:t> </a:t>
            </a:r>
            <a:r>
              <a:rPr lang="en-ID" sz="2400" dirty="0" err="1"/>
              <a:t>Prestasi</a:t>
            </a:r>
            <a:r>
              <a:rPr lang="en-ID" sz="2400" dirty="0"/>
              <a:t> McClelland. </a:t>
            </a:r>
          </a:p>
          <a:p>
            <a:pPr marL="0" indent="0" algn="just">
              <a:buNone/>
            </a:pPr>
            <a:r>
              <a:rPr lang="en-ID" sz="2400" dirty="0"/>
              <a:t>Maslow </a:t>
            </a:r>
            <a:r>
              <a:rPr lang="en-ID" sz="2400" dirty="0" err="1"/>
              <a:t>menyatakan</a:t>
            </a:r>
            <a:r>
              <a:rPr lang="en-ID" sz="2400" dirty="0"/>
              <a:t> </a:t>
            </a:r>
            <a:r>
              <a:rPr lang="en-ID" sz="2400" dirty="0" err="1"/>
              <a:t>bahwa</a:t>
            </a:r>
            <a:r>
              <a:rPr lang="en-ID" sz="2400" dirty="0"/>
              <a:t> orang </a:t>
            </a:r>
            <a:r>
              <a:rPr lang="en-ID" sz="2400" dirty="0" err="1"/>
              <a:t>termotivasi</a:t>
            </a:r>
            <a:r>
              <a:rPr lang="en-ID" sz="2400" dirty="0"/>
              <a:t> </a:t>
            </a:r>
            <a:r>
              <a:rPr lang="en-ID" sz="2400" dirty="0" err="1"/>
              <a:t>karena</a:t>
            </a:r>
            <a:r>
              <a:rPr lang="en-ID" sz="2400" dirty="0"/>
              <a:t> </a:t>
            </a:r>
            <a:r>
              <a:rPr lang="en-ID" sz="2400" dirty="0" err="1"/>
              <a:t>kebutuhan</a:t>
            </a:r>
            <a:r>
              <a:rPr lang="en-ID" sz="2400" dirty="0"/>
              <a:t> yang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terpenuhi</a:t>
            </a:r>
            <a:r>
              <a:rPr lang="en-ID" sz="2400" dirty="0"/>
              <a:t> </a:t>
            </a:r>
            <a:r>
              <a:rPr lang="en-ID" sz="2400" dirty="0" err="1"/>
              <a:t>berdasarkan</a:t>
            </a:r>
            <a:r>
              <a:rPr lang="en-ID" sz="2400" dirty="0"/>
              <a:t> </a:t>
            </a:r>
            <a:r>
              <a:rPr lang="en-ID" sz="2400" dirty="0" err="1"/>
              <a:t>urutan</a:t>
            </a:r>
            <a:r>
              <a:rPr lang="en-ID" sz="2400" dirty="0"/>
              <a:t> </a:t>
            </a:r>
            <a:r>
              <a:rPr lang="en-ID" sz="2400" dirty="0" err="1"/>
              <a:t>kadar</a:t>
            </a:r>
            <a:r>
              <a:rPr lang="en-ID" sz="2400" dirty="0"/>
              <a:t> </a:t>
            </a:r>
            <a:r>
              <a:rPr lang="en-ID" sz="2400" dirty="0" err="1"/>
              <a:t>kepentingannya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urutan</a:t>
            </a:r>
            <a:r>
              <a:rPr lang="en-ID" sz="2400" dirty="0"/>
              <a:t> yang paling </a:t>
            </a:r>
            <a:r>
              <a:rPr lang="en-ID" sz="2400" dirty="0" err="1"/>
              <a:t>rendah</a:t>
            </a:r>
            <a:r>
              <a:rPr lang="en-ID" sz="2400" dirty="0"/>
              <a:t> </a:t>
            </a:r>
            <a:r>
              <a:rPr lang="en-ID" sz="2400" dirty="0" err="1"/>
              <a:t>hingga</a:t>
            </a:r>
            <a:r>
              <a:rPr lang="en-ID" sz="2400" dirty="0"/>
              <a:t> </a:t>
            </a:r>
            <a:r>
              <a:rPr lang="en-ID" sz="2400" dirty="0" err="1"/>
              <a:t>ke</a:t>
            </a:r>
            <a:r>
              <a:rPr lang="en-ID" sz="2400" dirty="0"/>
              <a:t> </a:t>
            </a:r>
            <a:r>
              <a:rPr lang="en-ID" sz="2400" dirty="0" err="1"/>
              <a:t>urutan</a:t>
            </a:r>
            <a:r>
              <a:rPr lang="en-ID" sz="2400" dirty="0"/>
              <a:t> yang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tinggi</a:t>
            </a:r>
            <a:r>
              <a:rPr lang="en-ID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190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0935A-B072-4D1B-9E02-FD157B7FC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91" y="404813"/>
            <a:ext cx="4419196" cy="668614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lanjutan</a:t>
            </a:r>
            <a:r>
              <a:rPr lang="en-US" dirty="0"/>
              <a:t>..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CE83D-BB08-46A0-8428-C3EF432255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739" y="1331843"/>
            <a:ext cx="10774018" cy="5416827"/>
          </a:xfrm>
        </p:spPr>
        <p:txBody>
          <a:bodyPr/>
          <a:lstStyle/>
          <a:p>
            <a:pPr algn="just"/>
            <a:r>
              <a:rPr lang="en-ID" sz="2400" dirty="0"/>
              <a:t>Herzberg </a:t>
            </a:r>
            <a:r>
              <a:rPr lang="en-ID" sz="2400" dirty="0" err="1"/>
              <a:t>mengatakan</a:t>
            </a:r>
            <a:r>
              <a:rPr lang="en-ID" sz="2400" dirty="0"/>
              <a:t> </a:t>
            </a:r>
            <a:r>
              <a:rPr lang="en-ID" sz="2400" dirty="0" err="1"/>
              <a:t>bahwa</a:t>
            </a:r>
            <a:r>
              <a:rPr lang="en-ID" sz="2400" dirty="0"/>
              <a:t> </a:t>
            </a:r>
            <a:r>
              <a:rPr lang="en-ID" sz="2400" dirty="0" err="1"/>
              <a:t>kepuasan</a:t>
            </a:r>
            <a:r>
              <a:rPr lang="en-ID" sz="2400" dirty="0"/>
              <a:t> dan </a:t>
            </a:r>
            <a:r>
              <a:rPr lang="en-ID" sz="2400" dirty="0" err="1"/>
              <a:t>ketidakpuasan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berada</a:t>
            </a:r>
            <a:r>
              <a:rPr lang="en-ID" sz="2400" dirty="0"/>
              <a:t> pada </a:t>
            </a:r>
            <a:r>
              <a:rPr lang="en-ID" sz="2400" dirty="0" err="1"/>
              <a:t>kontinum</a:t>
            </a:r>
            <a:r>
              <a:rPr lang="en-ID" sz="2400" dirty="0"/>
              <a:t> yang </a:t>
            </a:r>
            <a:r>
              <a:rPr lang="en-ID" sz="2400" dirty="0" err="1"/>
              <a:t>sama</a:t>
            </a:r>
            <a:r>
              <a:rPr lang="en-ID" sz="2400" dirty="0"/>
              <a:t>. Oki, </a:t>
            </a:r>
            <a:r>
              <a:rPr lang="en-ID" sz="2400" dirty="0" err="1"/>
              <a:t>hal</a:t>
            </a:r>
            <a:r>
              <a:rPr lang="en-ID" sz="2400" dirty="0"/>
              <a:t> </a:t>
            </a:r>
            <a:r>
              <a:rPr lang="en-ID" sz="2400" dirty="0" err="1"/>
              <a:t>tsb</a:t>
            </a:r>
            <a:r>
              <a:rPr lang="en-ID" sz="2400" dirty="0"/>
              <a:t> </a:t>
            </a:r>
            <a:r>
              <a:rPr lang="en-ID" sz="2400" dirty="0" err="1"/>
              <a:t>bukanlah</a:t>
            </a:r>
            <a:r>
              <a:rPr lang="en-ID" sz="2400" dirty="0"/>
              <a:t> </a:t>
            </a:r>
            <a:r>
              <a:rPr lang="en-ID" sz="2400" dirty="0" err="1"/>
              <a:t>hal</a:t>
            </a:r>
            <a:r>
              <a:rPr lang="en-ID" sz="2400" dirty="0"/>
              <a:t> yang </a:t>
            </a:r>
            <a:r>
              <a:rPr lang="en-ID" sz="2400" dirty="0" err="1"/>
              <a:t>saling</a:t>
            </a:r>
            <a:r>
              <a:rPr lang="en-ID" sz="2400" dirty="0"/>
              <a:t> </a:t>
            </a:r>
            <a:r>
              <a:rPr lang="en-ID" sz="2400" dirty="0" err="1"/>
              <a:t>bertentangan</a:t>
            </a:r>
            <a:r>
              <a:rPr lang="en-ID" sz="2400" dirty="0"/>
              <a:t>. </a:t>
            </a:r>
            <a:r>
              <a:rPr lang="en-ID" sz="2400" dirty="0" err="1"/>
              <a:t>Faktor</a:t>
            </a:r>
            <a:r>
              <a:rPr lang="en-ID" sz="2400" dirty="0"/>
              <a:t> </a:t>
            </a:r>
            <a:r>
              <a:rPr lang="en-ID" sz="2400" dirty="0" err="1"/>
              <a:t>pemuas</a:t>
            </a:r>
            <a:r>
              <a:rPr lang="en-ID" sz="2400" dirty="0"/>
              <a:t> </a:t>
            </a:r>
            <a:r>
              <a:rPr lang="en-ID" sz="2400" dirty="0" err="1"/>
              <a:t>bisa</a:t>
            </a:r>
            <a:r>
              <a:rPr lang="en-ID" sz="2400" dirty="0"/>
              <a:t> </a:t>
            </a:r>
            <a:r>
              <a:rPr lang="en-ID" sz="2400" dirty="0" err="1"/>
              <a:t>menyebabkan</a:t>
            </a:r>
            <a:r>
              <a:rPr lang="en-ID" sz="2400" dirty="0"/>
              <a:t> </a:t>
            </a:r>
            <a:r>
              <a:rPr lang="en-ID" sz="2400" dirty="0" err="1"/>
              <a:t>kepuasan</a:t>
            </a:r>
            <a:r>
              <a:rPr lang="en-ID" sz="2400" dirty="0"/>
              <a:t> dan </a:t>
            </a:r>
            <a:r>
              <a:rPr lang="en-ID" sz="2400" dirty="0" err="1"/>
              <a:t>ketidakpuasan</a:t>
            </a:r>
            <a:r>
              <a:rPr lang="en-ID" sz="2400" dirty="0"/>
              <a:t>, </a:t>
            </a:r>
            <a:r>
              <a:rPr lang="en-ID" sz="2400" dirty="0" err="1"/>
              <a:t>sedangkan</a:t>
            </a:r>
            <a:r>
              <a:rPr lang="en-ID" sz="2400" dirty="0"/>
              <a:t> pada </a:t>
            </a:r>
            <a:r>
              <a:rPr lang="en-ID" sz="2400" dirty="0" err="1"/>
              <a:t>faktor</a:t>
            </a:r>
            <a:r>
              <a:rPr lang="en-ID" sz="2400" dirty="0"/>
              <a:t> </a:t>
            </a:r>
            <a:r>
              <a:rPr lang="en-ID" sz="2400" dirty="0" err="1"/>
              <a:t>higiene</a:t>
            </a:r>
            <a:r>
              <a:rPr lang="en-ID" sz="2400" dirty="0"/>
              <a:t> </a:t>
            </a:r>
            <a:r>
              <a:rPr lang="en-ID" sz="2400" dirty="0" err="1"/>
              <a:t>adakalanya</a:t>
            </a:r>
            <a:r>
              <a:rPr lang="en-ID" sz="2400" dirty="0"/>
              <a:t> </a:t>
            </a:r>
            <a:r>
              <a:rPr lang="en-ID" sz="2400" dirty="0" err="1"/>
              <a:t>bisa</a:t>
            </a:r>
            <a:r>
              <a:rPr lang="en-ID" sz="2400" dirty="0"/>
              <a:t> </a:t>
            </a:r>
            <a:r>
              <a:rPr lang="en-ID" sz="2400" dirty="0" err="1"/>
              <a:t>menyebabkan</a:t>
            </a:r>
            <a:r>
              <a:rPr lang="en-ID" sz="2400" dirty="0"/>
              <a:t> </a:t>
            </a:r>
            <a:r>
              <a:rPr lang="en-ID" sz="2400" dirty="0" err="1"/>
              <a:t>ketidakpuasan</a:t>
            </a:r>
            <a:r>
              <a:rPr lang="en-ID" sz="2400" dirty="0"/>
              <a:t> dan </a:t>
            </a:r>
            <a:r>
              <a:rPr lang="en-ID" sz="2400" dirty="0" err="1"/>
              <a:t>justru</a:t>
            </a:r>
            <a:r>
              <a:rPr lang="en-ID" sz="2400" dirty="0"/>
              <a:t> </a:t>
            </a:r>
            <a:r>
              <a:rPr lang="en-ID" sz="2400" dirty="0" err="1"/>
              <a:t>keberadaannya</a:t>
            </a:r>
            <a:r>
              <a:rPr lang="en-ID" sz="2400" dirty="0"/>
              <a:t> </a:t>
            </a:r>
            <a:r>
              <a:rPr lang="en-ID" sz="2400" dirty="0" err="1"/>
              <a:t>menyebabkan</a:t>
            </a:r>
            <a:r>
              <a:rPr lang="en-ID" sz="2400" dirty="0"/>
              <a:t> </a:t>
            </a:r>
            <a:r>
              <a:rPr lang="en-ID" sz="2400" dirty="0" err="1"/>
              <a:t>kepuasan</a:t>
            </a:r>
            <a:r>
              <a:rPr lang="en-ID" sz="2400" dirty="0"/>
              <a:t>, yang masing-masing </a:t>
            </a:r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kekuatannya</a:t>
            </a:r>
            <a:r>
              <a:rPr lang="en-ID" sz="2400" dirty="0"/>
              <a:t> </a:t>
            </a:r>
            <a:r>
              <a:rPr lang="en-ID" sz="2400" dirty="0" err="1"/>
              <a:t>sendiri</a:t>
            </a:r>
            <a:r>
              <a:rPr lang="en-ID" sz="2400" dirty="0"/>
              <a:t>. </a:t>
            </a:r>
          </a:p>
          <a:p>
            <a:pPr algn="just"/>
            <a:r>
              <a:rPr lang="en-ID" sz="2400" dirty="0" err="1"/>
              <a:t>Teori</a:t>
            </a:r>
            <a:r>
              <a:rPr lang="en-ID" sz="2400" dirty="0"/>
              <a:t> </a:t>
            </a:r>
            <a:r>
              <a:rPr lang="en-ID" sz="2400" dirty="0" err="1"/>
              <a:t>Kebutuhan</a:t>
            </a:r>
            <a:r>
              <a:rPr lang="en-ID" sz="2400" dirty="0"/>
              <a:t> </a:t>
            </a:r>
            <a:r>
              <a:rPr lang="en-ID" sz="2400" dirty="0" err="1"/>
              <a:t>Prestasi</a:t>
            </a:r>
            <a:r>
              <a:rPr lang="en-ID" sz="2400" dirty="0"/>
              <a:t> McClelland </a:t>
            </a:r>
            <a:r>
              <a:rPr lang="en-ID" sz="2400" dirty="0" err="1"/>
              <a:t>mendasari</a:t>
            </a:r>
            <a:r>
              <a:rPr lang="en-ID" sz="2400" dirty="0"/>
              <a:t> </a:t>
            </a:r>
            <a:r>
              <a:rPr lang="en-ID" sz="2400" dirty="0" err="1"/>
              <a:t>Aktualisasi</a:t>
            </a:r>
            <a:r>
              <a:rPr lang="en-ID" sz="2400" dirty="0"/>
              <a:t> </a:t>
            </a:r>
            <a:r>
              <a:rPr lang="en-ID" sz="2400" dirty="0" err="1"/>
              <a:t>diri</a:t>
            </a:r>
            <a:r>
              <a:rPr lang="en-ID" sz="2400" dirty="0"/>
              <a:t> Maslow.</a:t>
            </a:r>
          </a:p>
          <a:p>
            <a:pPr algn="just"/>
            <a:r>
              <a:rPr lang="en-ID" sz="2400" dirty="0" err="1"/>
              <a:t>Teori</a:t>
            </a:r>
            <a:r>
              <a:rPr lang="en-ID" sz="2400" dirty="0"/>
              <a:t> XY McGregor </a:t>
            </a:r>
            <a:r>
              <a:rPr lang="en-ID" sz="2400" dirty="0" err="1"/>
              <a:t>seirama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tingkat</a:t>
            </a:r>
            <a:r>
              <a:rPr lang="en-ID" sz="2400" dirty="0"/>
              <a:t> </a:t>
            </a:r>
            <a:r>
              <a:rPr lang="en-ID" sz="2400" dirty="0" err="1"/>
              <a:t>motivasi</a:t>
            </a:r>
            <a:r>
              <a:rPr lang="en-ID" sz="2400" dirty="0"/>
              <a:t> </a:t>
            </a:r>
            <a:r>
              <a:rPr lang="en-ID" sz="2400" dirty="0" err="1"/>
              <a:t>aktualisasi</a:t>
            </a:r>
            <a:r>
              <a:rPr lang="en-ID" sz="2400" dirty="0"/>
              <a:t> </a:t>
            </a:r>
            <a:r>
              <a:rPr lang="en-ID" sz="2400" dirty="0" err="1"/>
              <a:t>diri</a:t>
            </a:r>
            <a:r>
              <a:rPr lang="en-ID" sz="2400" dirty="0"/>
              <a:t>. Hal </a:t>
            </a:r>
            <a:r>
              <a:rPr lang="en-ID" sz="2400" dirty="0" err="1"/>
              <a:t>itu</a:t>
            </a:r>
            <a:r>
              <a:rPr lang="en-ID" sz="2400" dirty="0"/>
              <a:t> </a:t>
            </a:r>
            <a:r>
              <a:rPr lang="en-ID" sz="2400" dirty="0" err="1"/>
              <a:t>didasarkan</a:t>
            </a:r>
            <a:r>
              <a:rPr lang="en-ID" sz="2400" dirty="0"/>
              <a:t> pada </a:t>
            </a:r>
            <a:r>
              <a:rPr lang="en-ID" sz="2400" dirty="0" err="1"/>
              <a:t>asumsi</a:t>
            </a:r>
            <a:r>
              <a:rPr lang="en-ID" sz="2400" dirty="0"/>
              <a:t> </a:t>
            </a:r>
            <a:r>
              <a:rPr lang="en-ID" sz="2400" dirty="0" err="1"/>
              <a:t>bahwa</a:t>
            </a:r>
            <a:r>
              <a:rPr lang="en-ID" sz="2400" dirty="0"/>
              <a:t> </a:t>
            </a:r>
            <a:r>
              <a:rPr lang="en-ID" sz="2400" dirty="0" err="1"/>
              <a:t>pengarahan</a:t>
            </a:r>
            <a:r>
              <a:rPr lang="en-ID" sz="2400" dirty="0"/>
              <a:t> </a:t>
            </a:r>
            <a:r>
              <a:rPr lang="en-ID" sz="2400" dirty="0" err="1"/>
              <a:t>diri</a:t>
            </a:r>
            <a:r>
              <a:rPr lang="en-ID" sz="2400" dirty="0"/>
              <a:t>, </a:t>
            </a:r>
            <a:r>
              <a:rPr lang="en-ID" sz="2400" dirty="0" err="1"/>
              <a:t>pengendalian</a:t>
            </a:r>
            <a:r>
              <a:rPr lang="en-ID" sz="2400" dirty="0"/>
              <a:t> </a:t>
            </a:r>
            <a:r>
              <a:rPr lang="en-ID" sz="2400" dirty="0" err="1"/>
              <a:t>diri</a:t>
            </a:r>
            <a:r>
              <a:rPr lang="en-ID" sz="2400" dirty="0"/>
              <a:t> dan </a:t>
            </a:r>
            <a:r>
              <a:rPr lang="en-ID" sz="2400" dirty="0" err="1"/>
              <a:t>kedewasaan</a:t>
            </a:r>
            <a:r>
              <a:rPr lang="en-ID" sz="2400" dirty="0"/>
              <a:t> </a:t>
            </a:r>
            <a:r>
              <a:rPr lang="en-ID" sz="2400" dirty="0" err="1"/>
              <a:t>mengontrol</a:t>
            </a:r>
            <a:r>
              <a:rPr lang="en-ID" sz="2400" dirty="0"/>
              <a:t> </a:t>
            </a:r>
            <a:r>
              <a:rPr lang="en-ID" sz="2400" dirty="0" err="1"/>
              <a:t>motivasi</a:t>
            </a:r>
            <a:r>
              <a:rPr lang="en-ID" sz="2400" dirty="0"/>
              <a:t>. 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penghargaan</a:t>
            </a:r>
            <a:r>
              <a:rPr lang="en-ID" sz="2400" dirty="0"/>
              <a:t>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sesuai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kebutuhan</a:t>
            </a:r>
            <a:r>
              <a:rPr lang="en-ID" sz="2400" dirty="0"/>
              <a:t> </a:t>
            </a:r>
            <a:r>
              <a:rPr lang="en-ID" sz="2400" dirty="0" err="1"/>
              <a:t>faktor</a:t>
            </a:r>
            <a:r>
              <a:rPr lang="en-ID" sz="2400" dirty="0"/>
              <a:t> </a:t>
            </a:r>
            <a:r>
              <a:rPr lang="en-ID" sz="2400" dirty="0" err="1"/>
              <a:t>intrinsik</a:t>
            </a:r>
            <a:r>
              <a:rPr lang="en-ID" sz="2400" dirty="0"/>
              <a:t> </a:t>
            </a:r>
            <a:r>
              <a:rPr lang="en-ID" sz="2400" dirty="0" err="1"/>
              <a:t>jika</a:t>
            </a:r>
            <a:r>
              <a:rPr lang="en-ID" sz="2400" dirty="0"/>
              <a:t> </a:t>
            </a:r>
            <a:r>
              <a:rPr lang="en-ID" sz="2400" dirty="0" err="1"/>
              <a:t>faktor</a:t>
            </a:r>
            <a:r>
              <a:rPr lang="en-ID" sz="2400" dirty="0"/>
              <a:t> </a:t>
            </a:r>
            <a:r>
              <a:rPr lang="en-ID" sz="2400" dirty="0" err="1"/>
              <a:t>intrinsik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dimaksudkan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memotivasi</a:t>
            </a:r>
            <a:r>
              <a:rPr lang="en-ID" sz="2400" dirty="0"/>
              <a:t> </a:t>
            </a:r>
            <a:r>
              <a:rPr lang="en-ID" sz="2400" dirty="0" err="1"/>
              <a:t>pekerja</a:t>
            </a:r>
            <a:r>
              <a:rPr lang="en-ID" sz="2400" dirty="0"/>
              <a:t>. </a:t>
            </a:r>
            <a:r>
              <a:rPr lang="en-ID" sz="2400" dirty="0" err="1"/>
              <a:t>Memenuhi</a:t>
            </a:r>
            <a:r>
              <a:rPr lang="en-ID" sz="2400" dirty="0"/>
              <a:t> </a:t>
            </a:r>
            <a:r>
              <a:rPr lang="en-ID" sz="2400" dirty="0" err="1"/>
              <a:t>faktor</a:t>
            </a:r>
            <a:r>
              <a:rPr lang="en-ID" sz="2400" dirty="0"/>
              <a:t> </a:t>
            </a:r>
            <a:r>
              <a:rPr lang="en-ID" sz="2400" dirty="0" err="1"/>
              <a:t>ekstrinsink</a:t>
            </a:r>
            <a:r>
              <a:rPr lang="en-ID" sz="2400" dirty="0"/>
              <a:t> </a:t>
            </a:r>
            <a:r>
              <a:rPr lang="en-ID" sz="2400" dirty="0" err="1"/>
              <a:t>merupakan</a:t>
            </a:r>
            <a:r>
              <a:rPr lang="en-ID" sz="2400" dirty="0"/>
              <a:t> </a:t>
            </a:r>
            <a:r>
              <a:rPr lang="en-ID" sz="2400" dirty="0" err="1"/>
              <a:t>metode</a:t>
            </a:r>
            <a:r>
              <a:rPr lang="en-ID" sz="2400" dirty="0"/>
              <a:t> yang </a:t>
            </a:r>
            <a:r>
              <a:rPr lang="en-ID" sz="2400" dirty="0" err="1"/>
              <a:t>digunakan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memotivasi</a:t>
            </a:r>
            <a:r>
              <a:rPr lang="en-ID" sz="2400" dirty="0"/>
              <a:t> </a:t>
            </a:r>
            <a:r>
              <a:rPr lang="en-ID" sz="2400" dirty="0" err="1"/>
              <a:t>pekerja</a:t>
            </a:r>
            <a:r>
              <a:rPr lang="en-ID" sz="2400" dirty="0"/>
              <a:t>, </a:t>
            </a:r>
            <a:r>
              <a:rPr lang="en-ID" sz="2400" dirty="0" err="1"/>
              <a:t>tetapi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empiris</a:t>
            </a:r>
            <a:r>
              <a:rPr lang="en-ID" sz="2400" dirty="0"/>
              <a:t> </a:t>
            </a:r>
            <a:r>
              <a:rPr lang="en-ID" sz="2400" dirty="0" err="1"/>
              <a:t>menunjukkan</a:t>
            </a:r>
            <a:r>
              <a:rPr lang="en-ID" sz="2400" dirty="0"/>
              <a:t> </a:t>
            </a:r>
            <a:r>
              <a:rPr lang="en-ID" sz="2400" dirty="0" err="1"/>
              <a:t>bahwa</a:t>
            </a:r>
            <a:r>
              <a:rPr lang="en-ID" sz="2400" dirty="0"/>
              <a:t> </a:t>
            </a:r>
            <a:r>
              <a:rPr lang="en-ID" sz="2400" dirty="0" err="1"/>
              <a:t>faktor</a:t>
            </a:r>
            <a:r>
              <a:rPr lang="en-ID" sz="2400" dirty="0"/>
              <a:t> </a:t>
            </a:r>
            <a:r>
              <a:rPr lang="en-ID" sz="2400" dirty="0" err="1"/>
              <a:t>ekstrinsink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cukup</a:t>
            </a:r>
            <a:r>
              <a:rPr lang="en-ID" sz="2400" dirty="0"/>
              <a:t> </a:t>
            </a:r>
            <a:r>
              <a:rPr lang="en-ID" sz="2400" dirty="0" err="1"/>
              <a:t>mampu</a:t>
            </a:r>
            <a:r>
              <a:rPr lang="en-ID" sz="2400" dirty="0"/>
              <a:t> </a:t>
            </a:r>
            <a:r>
              <a:rPr lang="en-ID" sz="2400" dirty="0" err="1"/>
              <a:t>menjadikan</a:t>
            </a:r>
            <a:r>
              <a:rPr lang="en-ID" sz="2400" dirty="0"/>
              <a:t> </a:t>
            </a:r>
            <a:r>
              <a:rPr lang="en-ID" sz="2400" dirty="0" err="1"/>
              <a:t>pekerja</a:t>
            </a:r>
            <a:r>
              <a:rPr lang="en-ID" sz="2400" dirty="0"/>
              <a:t> </a:t>
            </a:r>
            <a:r>
              <a:rPr lang="en-ID" sz="2400" dirty="0" err="1"/>
              <a:t>termotivasi</a:t>
            </a:r>
            <a:r>
              <a:rPr lang="en-ID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08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C0F54-0ADE-477A-AA8A-001C0CB5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9" y="586409"/>
            <a:ext cx="5661587" cy="536713"/>
          </a:xfrm>
        </p:spPr>
        <p:txBody>
          <a:bodyPr/>
          <a:lstStyle/>
          <a:p>
            <a:r>
              <a:rPr lang="en-ID" dirty="0" err="1"/>
              <a:t>Motivasi</a:t>
            </a:r>
            <a:r>
              <a:rPr lang="en-ID" dirty="0"/>
              <a:t>  dan </a:t>
            </a:r>
            <a:r>
              <a:rPr lang="en-ID" dirty="0" err="1"/>
              <a:t>Kepemimpinan</a:t>
            </a:r>
            <a:r>
              <a:rPr lang="en-ID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3F910-8625-46F5-AA68-AE52D6EC88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5191" y="1341783"/>
            <a:ext cx="10591896" cy="5111405"/>
          </a:xfrm>
        </p:spPr>
        <p:txBody>
          <a:bodyPr/>
          <a:lstStyle/>
          <a:p>
            <a:pPr algn="just"/>
            <a:r>
              <a:rPr lang="en-ID" sz="2400" dirty="0" err="1"/>
              <a:t>Motivasi</a:t>
            </a:r>
            <a:r>
              <a:rPr lang="en-ID" sz="2400" dirty="0"/>
              <a:t>   </a:t>
            </a:r>
            <a:r>
              <a:rPr lang="en-ID" sz="2400" dirty="0" err="1"/>
              <a:t>merupakan</a:t>
            </a:r>
            <a:r>
              <a:rPr lang="en-ID" sz="2400" dirty="0"/>
              <a:t>   salah   </a:t>
            </a:r>
            <a:r>
              <a:rPr lang="en-ID" sz="2400" dirty="0" err="1"/>
              <a:t>satu</a:t>
            </a:r>
            <a:r>
              <a:rPr lang="en-ID" sz="2400" dirty="0"/>
              <a:t>   </a:t>
            </a:r>
            <a:r>
              <a:rPr lang="en-ID" sz="2400" dirty="0" err="1"/>
              <a:t>tugas</a:t>
            </a:r>
            <a:r>
              <a:rPr lang="en-ID" sz="2400" dirty="0"/>
              <a:t> </a:t>
            </a:r>
            <a:r>
              <a:rPr lang="en-ID" sz="2400" dirty="0" err="1"/>
              <a:t>pemimpin</a:t>
            </a:r>
            <a:r>
              <a:rPr lang="en-ID" sz="2400" dirty="0"/>
              <a:t>  yang  </a:t>
            </a:r>
            <a:r>
              <a:rPr lang="en-ID" sz="2400" dirty="0" err="1"/>
              <a:t>penting</a:t>
            </a:r>
            <a:r>
              <a:rPr lang="en-ID" sz="2400" dirty="0"/>
              <a:t>  </a:t>
            </a:r>
            <a:r>
              <a:rPr lang="en-ID" sz="2400" dirty="0" err="1"/>
              <a:t>dalam</a:t>
            </a:r>
            <a:r>
              <a:rPr lang="en-ID" sz="2400" dirty="0"/>
              <a:t>  </a:t>
            </a:r>
            <a:r>
              <a:rPr lang="en-ID" sz="2400" dirty="0" err="1"/>
              <a:t>organisasi</a:t>
            </a:r>
            <a:r>
              <a:rPr lang="en-ID" sz="2400" dirty="0"/>
              <a:t>  </a:t>
            </a:r>
            <a:r>
              <a:rPr lang="en-ID" sz="2400" dirty="0" err="1"/>
              <a:t>karena</a:t>
            </a:r>
            <a:r>
              <a:rPr lang="en-ID" sz="2400" dirty="0"/>
              <a:t> </a:t>
            </a:r>
            <a:r>
              <a:rPr lang="en-ID" sz="2400" dirty="0" err="1"/>
              <a:t>obyek</a:t>
            </a:r>
            <a:r>
              <a:rPr lang="en-ID" sz="2400" dirty="0"/>
              <a:t>    </a:t>
            </a:r>
            <a:r>
              <a:rPr lang="en-ID" sz="2400" dirty="0" err="1"/>
              <a:t>langsungnya</a:t>
            </a:r>
            <a:r>
              <a:rPr lang="en-ID" sz="2400" dirty="0"/>
              <a:t>    </a:t>
            </a:r>
            <a:r>
              <a:rPr lang="en-ID" sz="2400" dirty="0" err="1"/>
              <a:t>adalah</a:t>
            </a:r>
            <a:r>
              <a:rPr lang="en-ID" sz="2400" dirty="0"/>
              <a:t>    </a:t>
            </a:r>
            <a:r>
              <a:rPr lang="en-ID" sz="2400" dirty="0" err="1"/>
              <a:t>manusia</a:t>
            </a:r>
            <a:r>
              <a:rPr lang="en-ID" sz="2400" dirty="0"/>
              <a:t>.    </a:t>
            </a:r>
            <a:r>
              <a:rPr lang="en-ID" sz="2400" dirty="0" err="1"/>
              <a:t>Unsur</a:t>
            </a:r>
            <a:r>
              <a:rPr lang="en-ID" sz="2400" dirty="0"/>
              <a:t> </a:t>
            </a:r>
            <a:r>
              <a:rPr lang="en-ID" sz="2400" dirty="0" err="1"/>
              <a:t>manusia</a:t>
            </a:r>
            <a:r>
              <a:rPr lang="en-ID" sz="2400" dirty="0"/>
              <a:t>  </a:t>
            </a:r>
            <a:r>
              <a:rPr lang="en-ID" sz="2400" dirty="0" err="1"/>
              <a:t>ini</a:t>
            </a:r>
            <a:r>
              <a:rPr lang="en-ID" sz="2400" dirty="0"/>
              <a:t>  yang  </a:t>
            </a:r>
            <a:r>
              <a:rPr lang="en-ID" sz="2400" dirty="0" err="1"/>
              <a:t>akan</a:t>
            </a:r>
            <a:r>
              <a:rPr lang="en-ID" sz="2400" dirty="0"/>
              <a:t>  </a:t>
            </a:r>
            <a:r>
              <a:rPr lang="en-ID" sz="2400" dirty="0" err="1"/>
              <a:t>menentukan</a:t>
            </a:r>
            <a:r>
              <a:rPr lang="en-ID" sz="2400" dirty="0"/>
              <a:t>  </a:t>
            </a:r>
            <a:r>
              <a:rPr lang="en-ID" sz="2400" dirty="0" err="1"/>
              <a:t>keberhasilan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  </a:t>
            </a:r>
            <a:r>
              <a:rPr lang="en-ID" sz="2400" dirty="0" err="1"/>
              <a:t>kegagalan</a:t>
            </a:r>
            <a:r>
              <a:rPr lang="en-ID" sz="2400" dirty="0"/>
              <a:t>   </a:t>
            </a:r>
            <a:r>
              <a:rPr lang="en-ID" sz="2400" dirty="0" err="1"/>
              <a:t>pencapaian</a:t>
            </a:r>
            <a:r>
              <a:rPr lang="en-ID" sz="2400" dirty="0"/>
              <a:t>   </a:t>
            </a:r>
            <a:r>
              <a:rPr lang="en-ID" sz="2400" dirty="0" err="1"/>
              <a:t>tujuan</a:t>
            </a:r>
            <a:r>
              <a:rPr lang="en-ID" sz="2400" dirty="0"/>
              <a:t>   </a:t>
            </a:r>
            <a:r>
              <a:rPr lang="en-ID" sz="2400" dirty="0" err="1"/>
              <a:t>organisasi</a:t>
            </a:r>
            <a:r>
              <a:rPr lang="en-ID" sz="2400" dirty="0"/>
              <a:t>. </a:t>
            </a:r>
            <a:r>
              <a:rPr lang="en-ID" sz="2400" dirty="0" err="1"/>
              <a:t>Memotivasi</a:t>
            </a:r>
            <a:r>
              <a:rPr lang="en-ID" sz="2400" dirty="0"/>
              <a:t>  </a:t>
            </a:r>
            <a:r>
              <a:rPr lang="en-ID" sz="2400" dirty="0" err="1"/>
              <a:t>berarti</a:t>
            </a:r>
            <a:r>
              <a:rPr lang="en-ID" sz="2400" dirty="0"/>
              <a:t>  </a:t>
            </a:r>
            <a:r>
              <a:rPr lang="en-ID" sz="2400" dirty="0" err="1"/>
              <a:t>pemimpin</a:t>
            </a:r>
            <a:r>
              <a:rPr lang="en-ID" sz="2400" dirty="0"/>
              <a:t>  </a:t>
            </a:r>
            <a:r>
              <a:rPr lang="en-ID" sz="2400" dirty="0" err="1"/>
              <a:t>berada</a:t>
            </a:r>
            <a:r>
              <a:rPr lang="en-ID" sz="2400" dirty="0"/>
              <a:t>  di  </a:t>
            </a:r>
            <a:r>
              <a:rPr lang="en-ID" sz="2400" dirty="0" err="1"/>
              <a:t>tengah-tengah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membangkitkan</a:t>
            </a:r>
            <a:r>
              <a:rPr lang="en-ID" sz="2400" dirty="0"/>
              <a:t> </a:t>
            </a:r>
            <a:r>
              <a:rPr lang="en-ID" sz="2400" dirty="0" err="1"/>
              <a:t>semangat</a:t>
            </a:r>
            <a:r>
              <a:rPr lang="en-ID" sz="2400" dirty="0"/>
              <a:t>, </a:t>
            </a:r>
            <a:r>
              <a:rPr lang="en-ID" sz="2400" dirty="0" err="1"/>
              <a:t>memberikan</a:t>
            </a:r>
            <a:r>
              <a:rPr lang="en-ID" sz="2400" dirty="0"/>
              <a:t> </a:t>
            </a:r>
            <a:r>
              <a:rPr lang="en-ID" sz="2400" dirty="0" err="1"/>
              <a:t>bimbingan</a:t>
            </a:r>
            <a:r>
              <a:rPr lang="en-ID" sz="2400" dirty="0"/>
              <a:t>,  </a:t>
            </a:r>
            <a:r>
              <a:rPr lang="en-ID" sz="2400" dirty="0" err="1"/>
              <a:t>nasehat</a:t>
            </a:r>
            <a:r>
              <a:rPr lang="en-ID" sz="2400" dirty="0"/>
              <a:t> dan  </a:t>
            </a:r>
            <a:r>
              <a:rPr lang="en-ID" sz="2400" dirty="0" err="1"/>
              <a:t>koreksi</a:t>
            </a:r>
            <a:r>
              <a:rPr lang="en-ID" sz="2400" dirty="0"/>
              <a:t>  </a:t>
            </a:r>
            <a:r>
              <a:rPr lang="en-ID" sz="2400" dirty="0" err="1"/>
              <a:t>jika</a:t>
            </a:r>
            <a:r>
              <a:rPr lang="en-ID" sz="2400" dirty="0"/>
              <a:t> </a:t>
            </a:r>
            <a:r>
              <a:rPr lang="en-ID" sz="2400" dirty="0" err="1"/>
              <a:t>diperlukan</a:t>
            </a:r>
            <a:r>
              <a:rPr lang="en-ID" sz="2400" dirty="0"/>
              <a:t>.    </a:t>
            </a:r>
            <a:r>
              <a:rPr lang="en-ID" sz="2400" dirty="0" err="1"/>
              <a:t>Sejumlah</a:t>
            </a:r>
            <a:r>
              <a:rPr lang="en-ID" sz="2400" dirty="0"/>
              <a:t> </a:t>
            </a:r>
            <a:r>
              <a:rPr lang="en-ID" sz="2400" dirty="0" err="1"/>
              <a:t>teori</a:t>
            </a:r>
            <a:r>
              <a:rPr lang="en-ID" sz="2400" dirty="0"/>
              <a:t>  yang </a:t>
            </a:r>
            <a:r>
              <a:rPr lang="en-ID" sz="2400" dirty="0" err="1"/>
              <a:t>telah</a:t>
            </a:r>
            <a:r>
              <a:rPr lang="en-ID" sz="2400" dirty="0"/>
              <a:t> </a:t>
            </a:r>
            <a:r>
              <a:rPr lang="en-ID" sz="2400" dirty="0" err="1"/>
              <a:t>disampaikan</a:t>
            </a:r>
            <a:r>
              <a:rPr lang="en-ID" sz="2400" dirty="0"/>
              <a:t> para </a:t>
            </a:r>
            <a:r>
              <a:rPr lang="en-ID" sz="2400" dirty="0" err="1"/>
              <a:t>pakar</a:t>
            </a:r>
            <a:r>
              <a:rPr lang="en-ID" sz="2400" dirty="0"/>
              <a:t> </a:t>
            </a:r>
            <a:r>
              <a:rPr lang="en-ID" sz="2400" dirty="0" err="1"/>
              <a:t>kiranya</a:t>
            </a:r>
            <a:r>
              <a:rPr lang="en-ID" sz="2400" dirty="0"/>
              <a:t>  </a:t>
            </a:r>
            <a:r>
              <a:rPr lang="en-ID" sz="2400" dirty="0" err="1"/>
              <a:t>dapat</a:t>
            </a:r>
            <a:r>
              <a:rPr lang="en-ID" sz="2400" dirty="0"/>
              <a:t>  </a:t>
            </a:r>
            <a:r>
              <a:rPr lang="en-ID" sz="2400" dirty="0" err="1"/>
              <a:t>dijadikan</a:t>
            </a:r>
            <a:r>
              <a:rPr lang="en-ID" sz="2400" dirty="0"/>
              <a:t>  </a:t>
            </a:r>
            <a:r>
              <a:rPr lang="en-ID" sz="2400" dirty="0" err="1"/>
              <a:t>sebagai</a:t>
            </a:r>
            <a:r>
              <a:rPr lang="en-ID" sz="2400" dirty="0"/>
              <a:t>  </a:t>
            </a:r>
            <a:r>
              <a:rPr lang="en-ID" sz="2400" dirty="0" err="1"/>
              <a:t>pedoman</a:t>
            </a:r>
            <a:r>
              <a:rPr lang="en-ID" sz="2400" dirty="0"/>
              <a:t> </a:t>
            </a:r>
            <a:r>
              <a:rPr lang="en-ID" sz="2400" dirty="0" err="1"/>
              <a:t>bagi</a:t>
            </a:r>
            <a:r>
              <a:rPr lang="en-ID" sz="2400" dirty="0"/>
              <a:t> para </a:t>
            </a:r>
            <a:r>
              <a:rPr lang="en-ID" sz="2400" dirty="0" err="1"/>
              <a:t>pemimpin</a:t>
            </a:r>
            <a:r>
              <a:rPr lang="en-ID" sz="2400" dirty="0"/>
              <a:t> </a:t>
            </a:r>
            <a:r>
              <a:rPr lang="en-ID" sz="2400" dirty="0" err="1"/>
              <a:t>bagaimana</a:t>
            </a:r>
            <a:r>
              <a:rPr lang="en-ID" sz="2400" dirty="0"/>
              <a:t>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memperlakukan</a:t>
            </a:r>
            <a:r>
              <a:rPr lang="en-ID" sz="2400" dirty="0"/>
              <a:t>  </a:t>
            </a:r>
            <a:r>
              <a:rPr lang="en-ID" sz="2400" dirty="0" err="1"/>
              <a:t>pegawai</a:t>
            </a:r>
            <a:r>
              <a:rPr lang="en-ID" sz="2400" dirty="0"/>
              <a:t>,  </a:t>
            </a:r>
            <a:r>
              <a:rPr lang="en-ID" sz="2400" dirty="0" err="1"/>
              <a:t>bagaimana</a:t>
            </a:r>
            <a:r>
              <a:rPr lang="en-ID" sz="2400" dirty="0"/>
              <a:t>  </a:t>
            </a:r>
            <a:r>
              <a:rPr lang="en-ID" sz="2400" dirty="0" err="1"/>
              <a:t>pemimpin</a:t>
            </a:r>
            <a:r>
              <a:rPr lang="en-ID" sz="2400" dirty="0"/>
              <a:t> </a:t>
            </a:r>
            <a:r>
              <a:rPr lang="en-ID" sz="2400" dirty="0" err="1"/>
              <a:t>memberikan</a:t>
            </a:r>
            <a:r>
              <a:rPr lang="en-ID" sz="2400" dirty="0"/>
              <a:t> reward </a:t>
            </a:r>
            <a:r>
              <a:rPr lang="en-ID" sz="2400" dirty="0" err="1"/>
              <a:t>bagi</a:t>
            </a:r>
            <a:r>
              <a:rPr lang="en-ID" sz="2400" dirty="0"/>
              <a:t>   </a:t>
            </a:r>
            <a:r>
              <a:rPr lang="en-ID" sz="2400" dirty="0" err="1"/>
              <a:t>mereka</a:t>
            </a:r>
            <a:r>
              <a:rPr lang="en-ID" sz="2400" dirty="0"/>
              <a:t>   yang   </a:t>
            </a:r>
            <a:r>
              <a:rPr lang="en-ID" sz="2400" dirty="0" err="1"/>
              <a:t>telah</a:t>
            </a:r>
            <a:r>
              <a:rPr lang="en-ID" sz="2400" dirty="0"/>
              <a:t> </a:t>
            </a:r>
            <a:r>
              <a:rPr lang="en-ID" sz="2400" dirty="0" err="1"/>
              <a:t>memberikan</a:t>
            </a:r>
            <a:r>
              <a:rPr lang="en-ID" sz="2400" dirty="0"/>
              <a:t> </a:t>
            </a:r>
            <a:r>
              <a:rPr lang="en-ID" sz="2400" dirty="0" err="1"/>
              <a:t>kontribusi</a:t>
            </a:r>
            <a:r>
              <a:rPr lang="en-ID" sz="2400" dirty="0"/>
              <a:t> </a:t>
            </a:r>
            <a:r>
              <a:rPr lang="en-ID" sz="2400" dirty="0" err="1"/>
              <a:t>positif</a:t>
            </a:r>
            <a:r>
              <a:rPr lang="en-ID" sz="2400" dirty="0"/>
              <a:t> </a:t>
            </a:r>
            <a:r>
              <a:rPr lang="en-ID" sz="2400" dirty="0" err="1"/>
              <a:t>terhadap</a:t>
            </a:r>
            <a:r>
              <a:rPr lang="en-ID" sz="2400" dirty="0"/>
              <a:t> </a:t>
            </a:r>
            <a:r>
              <a:rPr lang="en-ID" sz="2400" dirty="0" err="1"/>
              <a:t>perkembangan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 dan </a:t>
            </a:r>
            <a:r>
              <a:rPr lang="en-ID" sz="2400" dirty="0" err="1"/>
              <a:t>bagaimana</a:t>
            </a:r>
            <a:r>
              <a:rPr lang="en-ID" sz="2400" dirty="0"/>
              <a:t> </a:t>
            </a:r>
            <a:r>
              <a:rPr lang="en-ID" sz="2400" dirty="0" err="1"/>
              <a:t>memberikan</a:t>
            </a:r>
            <a:r>
              <a:rPr lang="en-ID" sz="2400" dirty="0"/>
              <a:t> punishment </a:t>
            </a:r>
            <a:r>
              <a:rPr lang="en-ID" sz="2400" dirty="0" err="1"/>
              <a:t>bagi</a:t>
            </a:r>
            <a:r>
              <a:rPr lang="en-ID" sz="2400" dirty="0"/>
              <a:t>  </a:t>
            </a:r>
            <a:r>
              <a:rPr lang="en-ID" sz="2400" dirty="0" err="1"/>
              <a:t>mereka</a:t>
            </a:r>
            <a:r>
              <a:rPr lang="en-ID" sz="2400" dirty="0"/>
              <a:t>  yang  </a:t>
            </a:r>
            <a:r>
              <a:rPr lang="en-ID" sz="2400" dirty="0" err="1"/>
              <a:t>telah</a:t>
            </a:r>
            <a:r>
              <a:rPr lang="en-ID" sz="2400" dirty="0"/>
              <a:t> </a:t>
            </a:r>
            <a:r>
              <a:rPr lang="en-ID" sz="2400" dirty="0" err="1"/>
              <a:t>mengabaikan</a:t>
            </a:r>
            <a:r>
              <a:rPr lang="en-ID" sz="2400" dirty="0"/>
              <a:t>    </a:t>
            </a:r>
            <a:r>
              <a:rPr lang="en-ID" sz="2400" dirty="0" err="1"/>
              <a:t>tugas</a:t>
            </a:r>
            <a:r>
              <a:rPr lang="en-ID" sz="2400" dirty="0"/>
              <a:t>    </a:t>
            </a:r>
            <a:r>
              <a:rPr lang="en-ID" sz="2400" dirty="0" err="1"/>
              <a:t>dalam</a:t>
            </a:r>
            <a:r>
              <a:rPr lang="en-ID" sz="2400" dirty="0"/>
              <a:t>    </a:t>
            </a:r>
            <a:r>
              <a:rPr lang="en-ID" sz="2400" dirty="0" err="1"/>
              <a:t>rangka</a:t>
            </a:r>
            <a:r>
              <a:rPr lang="en-ID" sz="2400" dirty="0"/>
              <a:t>    </a:t>
            </a:r>
            <a:r>
              <a:rPr lang="en-ID" sz="2400" dirty="0" err="1"/>
              <a:t>mencapai</a:t>
            </a:r>
            <a:r>
              <a:rPr lang="en-ID" sz="2400" dirty="0"/>
              <a:t> </a:t>
            </a:r>
            <a:r>
              <a:rPr lang="en-ID" sz="2400" dirty="0" err="1"/>
              <a:t>tujuan</a:t>
            </a:r>
            <a:r>
              <a:rPr lang="en-ID" sz="2400" dirty="0"/>
              <a:t>  </a:t>
            </a:r>
            <a:r>
              <a:rPr lang="en-ID" sz="2400" dirty="0" err="1"/>
              <a:t>organisasi</a:t>
            </a:r>
            <a:r>
              <a:rPr lang="en-ID" sz="2400" dirty="0"/>
              <a:t>.  </a:t>
            </a:r>
            <a:r>
              <a:rPr lang="en-ID" sz="2400" dirty="0" err="1"/>
              <a:t>Sebaiknya</a:t>
            </a:r>
            <a:r>
              <a:rPr lang="en-ID" sz="2400" dirty="0"/>
              <a:t> </a:t>
            </a:r>
            <a:r>
              <a:rPr lang="en-ID" sz="2400" dirty="0" err="1"/>
              <a:t>Punisment</a:t>
            </a:r>
            <a:r>
              <a:rPr lang="en-ID" sz="2400" dirty="0"/>
              <a:t>  </a:t>
            </a:r>
            <a:r>
              <a:rPr lang="en-ID" sz="2400" dirty="0" err="1"/>
              <a:t>bukan</a:t>
            </a:r>
            <a:r>
              <a:rPr lang="en-ID" sz="2400" dirty="0"/>
              <a:t> </a:t>
            </a:r>
            <a:r>
              <a:rPr lang="en-ID" sz="2400" dirty="0" err="1"/>
              <a:t>ditujukan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  </a:t>
            </a:r>
            <a:r>
              <a:rPr lang="en-ID" sz="2400" dirty="0" err="1"/>
              <a:t>menghukum</a:t>
            </a:r>
            <a:r>
              <a:rPr lang="en-ID" sz="2400" dirty="0"/>
              <a:t>,   </a:t>
            </a:r>
            <a:r>
              <a:rPr lang="en-ID" sz="2400" dirty="0" err="1"/>
              <a:t>tetapi</a:t>
            </a:r>
            <a:r>
              <a:rPr lang="en-ID" sz="2400" dirty="0"/>
              <a:t>  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bentuk</a:t>
            </a:r>
            <a:r>
              <a:rPr lang="en-ID" sz="2400" dirty="0"/>
              <a:t> </a:t>
            </a:r>
            <a:r>
              <a:rPr lang="en-ID" sz="2400" dirty="0" err="1"/>
              <a:t>imbalan</a:t>
            </a:r>
            <a:r>
              <a:rPr lang="en-ID" sz="2400" dirty="0"/>
              <a:t> </a:t>
            </a:r>
            <a:r>
              <a:rPr lang="en-ID" sz="2400" dirty="0" err="1"/>
              <a:t>atas</a:t>
            </a:r>
            <a:r>
              <a:rPr lang="en-ID" sz="2400" dirty="0"/>
              <a:t> </a:t>
            </a:r>
            <a:r>
              <a:rPr lang="en-ID" sz="2400" dirty="0" err="1"/>
              <a:t>kelalaian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bentuk</a:t>
            </a:r>
            <a:r>
              <a:rPr lang="en-ID" sz="2400" dirty="0"/>
              <a:t> </a:t>
            </a:r>
            <a:r>
              <a:rPr lang="en-ID" sz="2400" dirty="0" err="1"/>
              <a:t>lainnya</a:t>
            </a:r>
            <a:r>
              <a:rPr lang="en-ID" sz="2400" dirty="0"/>
              <a:t> yang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merugikan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4057310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BDA37-1178-4654-A77B-4D4AFA5A5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9991" y="404813"/>
            <a:ext cx="6476596" cy="668614"/>
          </a:xfrm>
        </p:spPr>
        <p:txBody>
          <a:bodyPr/>
          <a:lstStyle/>
          <a:p>
            <a:r>
              <a:rPr lang="en-ID" dirty="0" err="1"/>
              <a:t>Teori</a:t>
            </a:r>
            <a:r>
              <a:rPr lang="en-ID" dirty="0"/>
              <a:t> </a:t>
            </a:r>
            <a:r>
              <a:rPr lang="en-ID" dirty="0" err="1"/>
              <a:t>Motivasi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29704-CC60-4ABA-A80D-F57CCFDD9B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6226" y="1073427"/>
            <a:ext cx="10760861" cy="5655364"/>
          </a:xfrm>
        </p:spPr>
        <p:txBody>
          <a:bodyPr/>
          <a:lstStyle/>
          <a:p>
            <a:pPr marL="0" indent="0">
              <a:buNone/>
            </a:pPr>
            <a:r>
              <a:rPr lang="en-ID" b="1" dirty="0" err="1"/>
              <a:t>Teori</a:t>
            </a:r>
            <a:r>
              <a:rPr lang="en-ID" b="1" dirty="0"/>
              <a:t> X dan </a:t>
            </a:r>
            <a:r>
              <a:rPr lang="en-ID" b="1" dirty="0" err="1"/>
              <a:t>Teori</a:t>
            </a:r>
            <a:r>
              <a:rPr lang="en-ID" b="1" dirty="0"/>
              <a:t> Y (</a:t>
            </a:r>
            <a:r>
              <a:rPr lang="en-ID" b="1" dirty="0" err="1"/>
              <a:t>dari</a:t>
            </a:r>
            <a:r>
              <a:rPr lang="en-ID" b="1" dirty="0"/>
              <a:t> Douglas Mc Gregor </a:t>
            </a:r>
            <a:r>
              <a:rPr lang="en-ID" b="1" dirty="0" err="1"/>
              <a:t>dalam</a:t>
            </a:r>
            <a:r>
              <a:rPr lang="en-ID" b="1" dirty="0"/>
              <a:t> Robbins,1996;Handayaningrat,1995).</a:t>
            </a:r>
          </a:p>
          <a:p>
            <a:pPr marL="0" indent="0">
              <a:buNone/>
            </a:pPr>
            <a:endParaRPr lang="en-ID" b="1" dirty="0"/>
          </a:p>
          <a:p>
            <a:pPr marL="0" indent="0" algn="just">
              <a:buNone/>
            </a:pP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pandangan</a:t>
            </a:r>
            <a:r>
              <a:rPr lang="en-ID" dirty="0"/>
              <a:t> yang </a:t>
            </a: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membudaya</a:t>
            </a:r>
            <a:r>
              <a:rPr lang="en-ID" dirty="0"/>
              <a:t>. </a:t>
            </a:r>
          </a:p>
          <a:p>
            <a:pPr marL="0" indent="0" algn="just">
              <a:buNone/>
            </a:pPr>
            <a:r>
              <a:rPr lang="en-ID" dirty="0"/>
              <a:t>Pada </a:t>
            </a:r>
            <a:r>
              <a:rPr lang="en-ID" dirty="0" err="1"/>
              <a:t>dasarnya</a:t>
            </a:r>
            <a:r>
              <a:rPr lang="en-ID" dirty="0"/>
              <a:t> </a:t>
            </a:r>
            <a:r>
              <a:rPr lang="en-ID" dirty="0" err="1"/>
              <a:t>Teori</a:t>
            </a:r>
            <a:r>
              <a:rPr lang="en-ID" dirty="0"/>
              <a:t> X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sisi</a:t>
            </a:r>
            <a:r>
              <a:rPr lang="en-ID" dirty="0"/>
              <a:t> </a:t>
            </a:r>
            <a:r>
              <a:rPr lang="en-ID" dirty="0" err="1"/>
              <a:t>negatif</a:t>
            </a:r>
            <a:r>
              <a:rPr lang="en-ID" dirty="0"/>
              <a:t>,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pengandaian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menyukai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, </a:t>
            </a:r>
            <a:r>
              <a:rPr lang="en-ID" dirty="0" err="1"/>
              <a:t>laridaritanggungj</a:t>
            </a:r>
            <a:r>
              <a:rPr lang="en-ID" dirty="0"/>
              <a:t> </a:t>
            </a:r>
            <a:r>
              <a:rPr lang="en-ID" dirty="0" err="1"/>
              <a:t>awab</a:t>
            </a:r>
            <a:r>
              <a:rPr lang="en-ID" dirty="0"/>
              <a:t> dan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dipaksa</a:t>
            </a:r>
            <a:r>
              <a:rPr lang="en-ID" dirty="0"/>
              <a:t> agar </a:t>
            </a:r>
            <a:r>
              <a:rPr lang="en-ID" dirty="0" err="1"/>
              <a:t>menunjukka</a:t>
            </a:r>
            <a:r>
              <a:rPr lang="en-ID" dirty="0"/>
              <a:t> </a:t>
            </a:r>
            <a:r>
              <a:rPr lang="en-ID" dirty="0" err="1"/>
              <a:t>nprestasi</a:t>
            </a:r>
            <a:r>
              <a:rPr lang="en-ID" dirty="0"/>
              <a:t>. 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teori</a:t>
            </a:r>
            <a:r>
              <a:rPr lang="en-ID" dirty="0"/>
              <a:t> X  </a:t>
            </a:r>
            <a:r>
              <a:rPr lang="en-ID" dirty="0" err="1"/>
              <a:t>beranggapan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dirty="0"/>
              <a:t>Pada </a:t>
            </a:r>
            <a:r>
              <a:rPr lang="en-ID" dirty="0" err="1"/>
              <a:t>umumnya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suka</a:t>
            </a:r>
            <a:r>
              <a:rPr lang="en-ID" dirty="0"/>
              <a:t> </a:t>
            </a:r>
            <a:r>
              <a:rPr lang="en-ID" dirty="0" err="1"/>
              <a:t>bekerja,malas</a:t>
            </a:r>
            <a:r>
              <a:rPr lang="en-ID" dirty="0"/>
              <a:t> dan </a:t>
            </a:r>
            <a:r>
              <a:rPr lang="en-ID" dirty="0" err="1"/>
              <a:t>bila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menghindari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. Hal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tertanam</a:t>
            </a:r>
            <a:r>
              <a:rPr lang="en-ID" dirty="0"/>
              <a:t> </a:t>
            </a:r>
            <a:r>
              <a:rPr lang="en-ID" dirty="0" err="1"/>
              <a:t>kuat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dirty="0"/>
              <a:t>Karena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menyukai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, malas,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ituharus</a:t>
            </a:r>
            <a:r>
              <a:rPr lang="en-ID" dirty="0"/>
              <a:t> </a:t>
            </a:r>
            <a:r>
              <a:rPr lang="en-ID" dirty="0" err="1"/>
              <a:t>dipaksa</a:t>
            </a:r>
            <a:r>
              <a:rPr lang="en-ID" dirty="0"/>
              <a:t>, </a:t>
            </a:r>
            <a:r>
              <a:rPr lang="en-ID" dirty="0" err="1"/>
              <a:t>diawasi</a:t>
            </a:r>
            <a:r>
              <a:rPr lang="en-ID" dirty="0"/>
              <a:t>, </a:t>
            </a:r>
            <a:r>
              <a:rPr lang="en-ID" dirty="0" err="1"/>
              <a:t>dikendalikan</a:t>
            </a:r>
            <a:r>
              <a:rPr lang="en-ID" dirty="0"/>
              <a:t>, </a:t>
            </a:r>
            <a:r>
              <a:rPr lang="en-ID" dirty="0" err="1"/>
              <a:t>dibina</a:t>
            </a:r>
            <a:r>
              <a:rPr lang="en-ID" dirty="0"/>
              <a:t> ,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diancam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sanksi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hukuman</a:t>
            </a:r>
            <a:r>
              <a:rPr lang="en-ID" dirty="0"/>
              <a:t> agar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melaksanakan</a:t>
            </a:r>
            <a:r>
              <a:rPr lang="en-ID" dirty="0"/>
              <a:t> </a:t>
            </a:r>
            <a:r>
              <a:rPr lang="en-ID" dirty="0" err="1"/>
              <a:t>usaha</a:t>
            </a:r>
            <a:r>
              <a:rPr lang="en-ID" dirty="0"/>
              <a:t>, </a:t>
            </a:r>
            <a:r>
              <a:rPr lang="en-ID" dirty="0" err="1"/>
              <a:t>bergerak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dirty="0" err="1"/>
              <a:t>Padau</a:t>
            </a:r>
            <a:r>
              <a:rPr lang="en-ID" dirty="0"/>
              <a:t> </a:t>
            </a:r>
            <a:r>
              <a:rPr lang="en-ID" dirty="0" err="1"/>
              <a:t>mumnya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organisasiingin</a:t>
            </a:r>
            <a:r>
              <a:rPr lang="en-ID" dirty="0"/>
              <a:t> </a:t>
            </a:r>
            <a:r>
              <a:rPr lang="en-ID" dirty="0" err="1"/>
              <a:t>menghindarkan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tanggungjawab</a:t>
            </a:r>
            <a:r>
              <a:rPr lang="en-ID" dirty="0"/>
              <a:t>,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sedikit</a:t>
            </a:r>
            <a:r>
              <a:rPr lang="en-ID" dirty="0"/>
              <a:t> </a:t>
            </a:r>
            <a:r>
              <a:rPr lang="en-ID" dirty="0" err="1"/>
              <a:t>ambisi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senang</a:t>
            </a:r>
            <a:r>
              <a:rPr lang="en-ID" dirty="0"/>
              <a:t> </a:t>
            </a:r>
            <a:r>
              <a:rPr lang="en-ID" dirty="0" err="1"/>
              <a:t>dibina</a:t>
            </a:r>
            <a:r>
              <a:rPr lang="en-ID" dirty="0"/>
              <a:t>, </a:t>
            </a:r>
            <a:r>
              <a:rPr lang="en-ID" dirty="0" err="1"/>
              <a:t>diarahkan</a:t>
            </a:r>
            <a:r>
              <a:rPr lang="en-ID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D" dirty="0" err="1"/>
              <a:t>Kebanyakan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menghendak</a:t>
            </a:r>
            <a:r>
              <a:rPr lang="en-ID" dirty="0"/>
              <a:t> </a:t>
            </a:r>
            <a:r>
              <a:rPr lang="en-ID" dirty="0" err="1"/>
              <a:t>ikeamanan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segala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602835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UNISA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 UNISA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VER. 1_template</Template>
  <TotalTime>4348</TotalTime>
  <Words>2043</Words>
  <Application>Microsoft Office PowerPoint</Application>
  <PresentationFormat>Widescreen</PresentationFormat>
  <Paragraphs>105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Arial Narrow</vt:lpstr>
      <vt:lpstr>Berlin Sans FB Demi</vt:lpstr>
      <vt:lpstr>Calibri</vt:lpstr>
      <vt:lpstr>Corbel</vt:lpstr>
      <vt:lpstr>Franklin Gothic Heavy</vt:lpstr>
      <vt:lpstr>Gill Sans MT Condensed</vt:lpstr>
      <vt:lpstr>Presentation UNISA_01</vt:lpstr>
      <vt:lpstr>1_Presentation UNISA_01</vt:lpstr>
      <vt:lpstr>1_Office Theme</vt:lpstr>
      <vt:lpstr>2_Office Theme</vt:lpstr>
      <vt:lpstr>PEMBUKA BELAJAR</vt:lpstr>
      <vt:lpstr>                      Motivasi    in Paradigm in</vt:lpstr>
      <vt:lpstr>Capaian Pembelajaran</vt:lpstr>
      <vt:lpstr>Pengertian Motivasi </vt:lpstr>
      <vt:lpstr> lanjutan..</vt:lpstr>
      <vt:lpstr>3 Variabel Penting Berpengaruh dalam Organisasi</vt:lpstr>
      <vt:lpstr> lanjutan..</vt:lpstr>
      <vt:lpstr>Motivasi  dan Kepemimpinan </vt:lpstr>
      <vt:lpstr>Teori Motivasi Perilaku Manusia dalam Organisasi  </vt:lpstr>
      <vt:lpstr>                               Teori Y </vt:lpstr>
      <vt:lpstr>Teori Motivasi Abraham Maslow</vt:lpstr>
      <vt:lpstr>PowerPoint Presentation</vt:lpstr>
      <vt:lpstr> lanjutan Teori Maslow</vt:lpstr>
      <vt:lpstr>Bagaimana Bekerjanya Teori Maslow </vt:lpstr>
      <vt:lpstr>Teori Motivasi Fredrick Herzenberg</vt:lpstr>
      <vt:lpstr>Faktor Motivator Menurut Herzberg </vt:lpstr>
      <vt:lpstr>Faktor Hygiene </vt:lpstr>
      <vt:lpstr>Kombinasi Motivator-Hygiene di Tempat Kerja  </vt:lpstr>
      <vt:lpstr>PENUTUP BELAJAR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BUZZ GROUP (Kelompok Studi Kecil)</dc:title>
  <dc:creator>Windows User</dc:creator>
  <cp:lastModifiedBy>suci sinuraya</cp:lastModifiedBy>
  <cp:revision>186</cp:revision>
  <dcterms:created xsi:type="dcterms:W3CDTF">2017-11-21T07:01:38Z</dcterms:created>
  <dcterms:modified xsi:type="dcterms:W3CDTF">2021-06-09T23:17:02Z</dcterms:modified>
</cp:coreProperties>
</file>