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88" r:id="rId2"/>
    <p:sldMasterId id="2147483690" r:id="rId3"/>
    <p:sldMasterId id="2147483693" r:id="rId4"/>
  </p:sldMasterIdLst>
  <p:notesMasterIdLst>
    <p:notesMasterId r:id="rId31"/>
  </p:notesMasterIdLst>
  <p:sldIdLst>
    <p:sldId id="578" r:id="rId5"/>
    <p:sldId id="307" r:id="rId6"/>
    <p:sldId id="568" r:id="rId7"/>
    <p:sldId id="659" r:id="rId8"/>
    <p:sldId id="664" r:id="rId9"/>
    <p:sldId id="662" r:id="rId10"/>
    <p:sldId id="594" r:id="rId11"/>
    <p:sldId id="595" r:id="rId12"/>
    <p:sldId id="587" r:id="rId13"/>
    <p:sldId id="588" r:id="rId14"/>
    <p:sldId id="589" r:id="rId15"/>
    <p:sldId id="590" r:id="rId16"/>
    <p:sldId id="592" r:id="rId17"/>
    <p:sldId id="665" r:id="rId18"/>
    <p:sldId id="666" r:id="rId19"/>
    <p:sldId id="667" r:id="rId20"/>
    <p:sldId id="668" r:id="rId21"/>
    <p:sldId id="669" r:id="rId22"/>
    <p:sldId id="670" r:id="rId23"/>
    <p:sldId id="671" r:id="rId24"/>
    <p:sldId id="672" r:id="rId25"/>
    <p:sldId id="591" r:id="rId26"/>
    <p:sldId id="593" r:id="rId27"/>
    <p:sldId id="586" r:id="rId28"/>
    <p:sldId id="579" r:id="rId29"/>
    <p:sldId id="32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4" d="100"/>
          <a:sy n="64" d="100"/>
        </p:scale>
        <p:origin x="680" y="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A57784-342D-44BE-B767-95A842046E5E}" type="datetimeFigureOut">
              <a:rPr lang="en-US" smtClean="0"/>
              <a:pPr/>
              <a:t>6/3/2021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D8EA17-E508-4A61-8A44-62AF7F554393}" type="slidenum">
              <a:rPr lang="en-US" smtClean="0"/>
              <a:pPr/>
              <a:t>‹#›</a:t>
            </a:fld>
            <a:endParaRPr lang="en-US"/>
          </a:p>
        </p:txBody>
      </p:sp>
    </p:spTree>
    <p:extLst>
      <p:ext uri="{BB962C8B-B14F-4D97-AF65-F5344CB8AC3E}">
        <p14:creationId xmlns:p14="http://schemas.microsoft.com/office/powerpoint/2010/main" val="616334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392" y="4869160"/>
            <a:ext cx="10515600" cy="936104"/>
          </a:xfrm>
          <a:prstGeom prst="rect">
            <a:avLst/>
          </a:prstGeom>
        </p:spPr>
        <p:txBody>
          <a:bodyPr anchor="b" anchorCtr="0"/>
          <a:lstStyle>
            <a:lvl1pPr algn="l">
              <a:defRPr sz="2800" b="1" baseline="0">
                <a:solidFill>
                  <a:srgbClr val="326041"/>
                </a:solidFill>
              </a:defRPr>
            </a:lvl1pPr>
          </a:lstStyle>
          <a:p>
            <a:r>
              <a:rPr lang="en-US" dirty="0"/>
              <a:t>The </a:t>
            </a:r>
            <a:r>
              <a:rPr lang="en-US" dirty="0" err="1"/>
              <a:t>Powerpoint</a:t>
            </a:r>
            <a:r>
              <a:rPr lang="en-US" dirty="0"/>
              <a:t> Title Goes Here</a:t>
            </a:r>
          </a:p>
        </p:txBody>
      </p:sp>
      <p:sp>
        <p:nvSpPr>
          <p:cNvPr id="10" name="Text Placeholder 9"/>
          <p:cNvSpPr>
            <a:spLocks noGrp="1"/>
          </p:cNvSpPr>
          <p:nvPr>
            <p:ph type="body" sz="quarter" idx="10" hasCustomPrompt="1"/>
          </p:nvPr>
        </p:nvSpPr>
        <p:spPr>
          <a:xfrm>
            <a:off x="624417" y="5805488"/>
            <a:ext cx="10515600" cy="647700"/>
          </a:xfrm>
          <a:prstGeom prst="rect">
            <a:avLst/>
          </a:prstGeom>
        </p:spPr>
        <p:txBody>
          <a:bodyPr/>
          <a:lstStyle>
            <a:lvl1pPr marL="0" indent="0">
              <a:buNone/>
              <a:defRPr sz="2000" b="1">
                <a:solidFill>
                  <a:schemeClr val="tx1">
                    <a:lumMod val="65000"/>
                    <a:lumOff val="35000"/>
                  </a:schemeClr>
                </a:solidFill>
              </a:defRPr>
            </a:lvl1pPr>
          </a:lstStyle>
          <a:p>
            <a:pPr lvl="0"/>
            <a:r>
              <a:rPr lang="en-US" dirty="0"/>
              <a:t>Secondary Title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1007435" y="2636925"/>
            <a:ext cx="10515600" cy="1325563"/>
          </a:xfrm>
          <a:prstGeom prst="rect">
            <a:avLst/>
          </a:prstGeom>
        </p:spPr>
        <p:txBody>
          <a:bodyPr/>
          <a:lstStyle>
            <a:lvl1pPr>
              <a:defRPr sz="2800" b="1">
                <a:solidFill>
                  <a:schemeClr val="tx1">
                    <a:lumMod val="65000"/>
                    <a:lumOff val="35000"/>
                  </a:schemeClr>
                </a:solidFill>
              </a:defRPr>
            </a:lvl1p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5467" y="1556792"/>
            <a:ext cx="10081120" cy="432048"/>
          </a:xfrm>
          <a:prstGeom prst="rect">
            <a:avLst/>
          </a:prstGeom>
        </p:spPr>
        <p:txBody>
          <a:bodyPr/>
          <a:lstStyle>
            <a:lvl1pPr algn="l">
              <a:defRPr sz="2400">
                <a:solidFill>
                  <a:schemeClr val="tx1">
                    <a:lumMod val="65000"/>
                    <a:lumOff val="35000"/>
                  </a:schemeClr>
                </a:solidFill>
              </a:defRPr>
            </a:lvl1pPr>
          </a:lstStyle>
          <a:p>
            <a:r>
              <a:rPr lang="id-ID" sz="2000" b="1" dirty="0">
                <a:solidFill>
                  <a:schemeClr val="tx1">
                    <a:lumMod val="75000"/>
                    <a:lumOff val="25000"/>
                  </a:schemeClr>
                </a:solidFill>
              </a:rPr>
              <a:t>Lorem ipsum dolor sit amet</a:t>
            </a:r>
          </a:p>
        </p:txBody>
      </p:sp>
      <p:sp>
        <p:nvSpPr>
          <p:cNvPr id="4" name="Content Placeholder 3"/>
          <p:cNvSpPr>
            <a:spLocks noGrp="1"/>
          </p:cNvSpPr>
          <p:nvPr>
            <p:ph sz="quarter" idx="10"/>
          </p:nvPr>
        </p:nvSpPr>
        <p:spPr>
          <a:xfrm>
            <a:off x="1295403" y="2133600"/>
            <a:ext cx="10081684" cy="4319588"/>
          </a:xfrm>
          <a:prstGeom prst="rect">
            <a:avLst/>
          </a:prstGeom>
        </p:spPr>
        <p:txBody>
          <a:bodyPr/>
          <a:lstStyle>
            <a:lvl1pPr>
              <a:defRPr sz="2000">
                <a:solidFill>
                  <a:schemeClr val="tx1">
                    <a:lumMod val="65000"/>
                    <a:lumOff val="35000"/>
                  </a:schemeClr>
                </a:solidFill>
                <a:latin typeface="+mn-lt"/>
              </a:defRPr>
            </a:lvl1pPr>
            <a:lvl2pPr>
              <a:defRPr sz="2000">
                <a:solidFill>
                  <a:schemeClr val="tx1">
                    <a:lumMod val="65000"/>
                    <a:lumOff val="35000"/>
                  </a:schemeClr>
                </a:solidFill>
                <a:latin typeface="+mn-lt"/>
              </a:defRPr>
            </a:lvl2pPr>
            <a:lvl3pPr>
              <a:defRPr sz="2000">
                <a:solidFill>
                  <a:schemeClr val="tx1">
                    <a:lumMod val="65000"/>
                    <a:lumOff val="35000"/>
                  </a:schemeClr>
                </a:solidFill>
                <a:latin typeface="+mn-lt"/>
              </a:defRPr>
            </a:lvl3pPr>
            <a:lvl4pPr>
              <a:defRPr sz="2000">
                <a:solidFill>
                  <a:schemeClr val="tx1">
                    <a:lumMod val="65000"/>
                    <a:lumOff val="35000"/>
                  </a:schemeClr>
                </a:solidFill>
                <a:latin typeface="+mn-lt"/>
              </a:defRPr>
            </a:lvl4pPr>
            <a:lvl5pPr>
              <a:defRPr sz="2000">
                <a:solidFill>
                  <a:schemeClr val="tx1">
                    <a:lumMod val="65000"/>
                    <a:lumOff val="35000"/>
                  </a:schemeClr>
                </a:solidFill>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3951" y="1844972"/>
            <a:ext cx="10515600" cy="936104"/>
          </a:xfrm>
          <a:prstGeom prst="rect">
            <a:avLst/>
          </a:prstGeom>
        </p:spPr>
        <p:txBody>
          <a:bodyPr anchor="b" anchorCtr="0"/>
          <a:lstStyle>
            <a:lvl1pPr algn="ctr">
              <a:defRPr sz="2800" b="1" baseline="0">
                <a:solidFill>
                  <a:srgbClr val="326041"/>
                </a:solidFill>
              </a:defRPr>
            </a:lvl1pPr>
          </a:lstStyle>
          <a:p>
            <a:r>
              <a:rPr lang="en-US" dirty="0"/>
              <a:t>The Chapter Title Goes Here</a:t>
            </a:r>
          </a:p>
        </p:txBody>
      </p:sp>
      <p:sp>
        <p:nvSpPr>
          <p:cNvPr id="10" name="Text Placeholder 9"/>
          <p:cNvSpPr>
            <a:spLocks noGrp="1"/>
          </p:cNvSpPr>
          <p:nvPr>
            <p:ph type="body" sz="quarter" idx="10" hasCustomPrompt="1"/>
          </p:nvPr>
        </p:nvSpPr>
        <p:spPr>
          <a:xfrm>
            <a:off x="764976" y="2781300"/>
            <a:ext cx="10515600" cy="647700"/>
          </a:xfrm>
          <a:prstGeom prst="rect">
            <a:avLst/>
          </a:prstGeom>
        </p:spPr>
        <p:txBody>
          <a:bodyPr/>
          <a:lstStyle>
            <a:lvl1pPr marL="0" indent="0" algn="ctr">
              <a:buNone/>
              <a:defRPr sz="2000" b="1">
                <a:solidFill>
                  <a:schemeClr val="tx1">
                    <a:lumMod val="65000"/>
                    <a:lumOff val="35000"/>
                  </a:schemeClr>
                </a:solidFill>
              </a:defRPr>
            </a:lvl1pPr>
          </a:lstStyle>
          <a:p>
            <a:pPr lvl="0"/>
            <a:r>
              <a:rPr lang="en-US" dirty="0"/>
              <a:t>The Secondary Chapter Title Here</a:t>
            </a:r>
          </a:p>
        </p:txBody>
      </p:sp>
    </p:spTree>
    <p:extLst>
      <p:ext uri="{BB962C8B-B14F-4D97-AF65-F5344CB8AC3E}">
        <p14:creationId xmlns:p14="http://schemas.microsoft.com/office/powerpoint/2010/main" val="247803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4.xml"/><Relationship Id="rId1" Type="http://schemas.openxmlformats.org/officeDocument/2006/relationships/slideLayout" Target="../slideLayouts/slideLayout6.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8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descr="Cover.png"/>
          <p:cNvPicPr>
            <a:picLocks noChangeAspect="1"/>
          </p:cNvPicPr>
          <p:nvPr/>
        </p:nvPicPr>
        <p:blipFill>
          <a:blip r:embed="rId3" cstate="print"/>
          <a:srcRect t="63542"/>
          <a:stretch>
            <a:fillRect/>
          </a:stretch>
        </p:blipFill>
        <p:spPr>
          <a:xfrm>
            <a:off x="1641" y="4357694"/>
            <a:ext cx="12188729" cy="2500306"/>
          </a:xfrm>
          <a:prstGeom prst="rect">
            <a:avLst/>
          </a:prstGeom>
        </p:spPr>
      </p:pic>
      <p:pic>
        <p:nvPicPr>
          <p:cNvPr id="3" name="Picture 2" descr="Cover.png"/>
          <p:cNvPicPr>
            <a:picLocks noChangeAspect="1"/>
          </p:cNvPicPr>
          <p:nvPr/>
        </p:nvPicPr>
        <p:blipFill>
          <a:blip r:embed="rId4"/>
          <a:stretch>
            <a:fillRect/>
          </a:stretch>
        </p:blipFill>
        <p:spPr>
          <a:xfrm>
            <a:off x="3271" y="1306"/>
            <a:ext cx="12188728" cy="1617934"/>
          </a:xfrm>
          <a:prstGeom prst="rect">
            <a:avLst/>
          </a:prstGeom>
        </p:spPr>
      </p:pic>
      <p:pic>
        <p:nvPicPr>
          <p:cNvPr id="4" name="Picture 3" descr="D:\ARTWORK\UNISA\BRAND BOOK\CDR\__MASTER TEMPLATE\TEMPLATE PPT\JPG\1,1.png"/>
          <p:cNvPicPr>
            <a:picLocks noChangeAspect="1" noChangeArrowheads="1"/>
          </p:cNvPicPr>
          <p:nvPr/>
        </p:nvPicPr>
        <p:blipFill>
          <a:blip r:embed="rId5" cstate="print"/>
          <a:srcRect/>
          <a:stretch>
            <a:fillRect/>
          </a:stretch>
        </p:blipFill>
        <p:spPr bwMode="auto">
          <a:xfrm>
            <a:off x="857216" y="214290"/>
            <a:ext cx="2190765" cy="592720"/>
          </a:xfrm>
          <a:prstGeom prst="rect">
            <a:avLst/>
          </a:prstGeom>
          <a:noFill/>
        </p:spPr>
      </p:pic>
    </p:spTree>
    <p:extLst>
      <p:ext uri="{BB962C8B-B14F-4D97-AF65-F5344CB8AC3E}">
        <p14:creationId xmlns:p14="http://schemas.microsoft.com/office/powerpoint/2010/main" val="2056686554"/>
      </p:ext>
    </p:extLst>
  </p:cSld>
  <p:clrMap bg1="lt1" tx1="dk1" bg2="lt2" tx2="dk2" accent1="accent1" accent2="accent2" accent3="accent3" accent4="accent4" accent5="accent5" accent6="accent6" hlink="hlink" folHlink="folHlink"/>
  <p:sldLayoutIdLst>
    <p:sldLayoutId id="214748368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descr="Body.png"/>
          <p:cNvPicPr>
            <a:picLocks noChangeAspect="1"/>
          </p:cNvPicPr>
          <p:nvPr/>
        </p:nvPicPr>
        <p:blipFill>
          <a:blip r:embed="rId5"/>
          <a:stretch>
            <a:fillRect/>
          </a:stretch>
        </p:blipFill>
        <p:spPr>
          <a:xfrm>
            <a:off x="1642" y="920"/>
            <a:ext cx="12188729" cy="6856160"/>
          </a:xfrm>
          <a:prstGeom prst="rect">
            <a:avLst/>
          </a:prstGeom>
        </p:spPr>
      </p:pic>
      <p:pic>
        <p:nvPicPr>
          <p:cNvPr id="4" name="Picture 3" descr="Cover.png"/>
          <p:cNvPicPr>
            <a:picLocks noChangeAspect="1"/>
          </p:cNvPicPr>
          <p:nvPr/>
        </p:nvPicPr>
        <p:blipFill>
          <a:blip r:embed="rId6"/>
          <a:stretch>
            <a:fillRect/>
          </a:stretch>
        </p:blipFill>
        <p:spPr>
          <a:xfrm>
            <a:off x="3271" y="1306"/>
            <a:ext cx="12188728" cy="1617934"/>
          </a:xfrm>
          <a:prstGeom prst="rect">
            <a:avLst/>
          </a:prstGeom>
        </p:spPr>
      </p:pic>
      <p:pic>
        <p:nvPicPr>
          <p:cNvPr id="5" name="Picture 3" descr="D:\ARTWORK\UNISA\BRAND BOOK\CDR\__MASTER TEMPLATE\TEMPLATE PPT\JPG\1,1.png"/>
          <p:cNvPicPr>
            <a:picLocks noChangeAspect="1" noChangeArrowheads="1"/>
          </p:cNvPicPr>
          <p:nvPr/>
        </p:nvPicPr>
        <p:blipFill>
          <a:blip r:embed="rId7" cstate="print"/>
          <a:srcRect/>
          <a:stretch>
            <a:fillRect/>
          </a:stretch>
        </p:blipFill>
        <p:spPr bwMode="auto">
          <a:xfrm>
            <a:off x="857216" y="214290"/>
            <a:ext cx="2190765" cy="592720"/>
          </a:xfrm>
          <a:prstGeom prst="rect">
            <a:avLst/>
          </a:prstGeom>
          <a:noFill/>
        </p:spPr>
      </p:pic>
    </p:spTree>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3" descr="D:\ARTWORK\UNISA\BRAND BOOK\CDR\__MASTER TEMPLATE\TEMPLATE PPT\JPG\3.png"/>
          <p:cNvPicPr>
            <a:picLocks noChangeAspect="1" noChangeArrowheads="1"/>
          </p:cNvPicPr>
          <p:nvPr/>
        </p:nvPicPr>
        <p:blipFill>
          <a:blip r:embed="rId3"/>
          <a:srcRect/>
          <a:stretch>
            <a:fillRect/>
          </a:stretch>
        </p:blipFill>
        <p:spPr bwMode="auto">
          <a:xfrm>
            <a:off x="-1" y="0"/>
            <a:ext cx="12198412" cy="6858000"/>
          </a:xfrm>
          <a:prstGeom prst="rect">
            <a:avLst/>
          </a:prstGeom>
          <a:noFill/>
        </p:spPr>
      </p:pic>
      <p:pic>
        <p:nvPicPr>
          <p:cNvPr id="4" name="Picture 4" descr="D:\ARTWORK\UNISA\BRAND BOOK\CDR\__MASTER TEMPLATE\TEMPLATE PPT\JPG\4.png"/>
          <p:cNvPicPr>
            <a:picLocks noChangeAspect="1" noChangeArrowheads="1"/>
          </p:cNvPicPr>
          <p:nvPr/>
        </p:nvPicPr>
        <p:blipFill>
          <a:blip r:embed="rId4"/>
          <a:srcRect/>
          <a:stretch>
            <a:fillRect/>
          </a:stretch>
        </p:blipFill>
        <p:spPr bwMode="auto">
          <a:xfrm>
            <a:off x="4667240" y="2214554"/>
            <a:ext cx="2762269" cy="2363642"/>
          </a:xfrm>
          <a:prstGeom prst="rect">
            <a:avLst/>
          </a:prstGeom>
          <a:noFill/>
        </p:spPr>
      </p:pic>
    </p:spTree>
  </p:cSld>
  <p:clrMap bg1="lt1" tx1="dk1" bg2="lt2" tx2="dk2" accent1="accent1" accent2="accent2" accent3="accent3" accent4="accent4" accent5="accent5" accent6="accent6" hlink="hlink" folHlink="folHlink"/>
  <p:sldLayoutIdLst>
    <p:sldLayoutId id="214748369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a:bodyPr>
          <a:lstStyle/>
          <a:p>
            <a:pPr algn="ctr" eaLnBrk="1" hangingPunct="1"/>
            <a:r>
              <a:rPr lang="en-US" sz="3600" dirty="0">
                <a:latin typeface="Franklin Gothic Heavy" pitchFamily="34" charset="0"/>
                <a:ea typeface="Arial Unicode MS" pitchFamily="34" charset="-128"/>
                <a:cs typeface="Tahoma" pitchFamily="34" charset="0"/>
              </a:rPr>
              <a:t>PEMBUKA BELAJAR</a:t>
            </a:r>
            <a:endParaRPr lang="id-ID" sz="3600" dirty="0">
              <a:latin typeface="Franklin Gothic Heavy" pitchFamily="34" charset="0"/>
              <a:ea typeface="Arial Unicode MS" pitchFamily="34" charset="-128"/>
              <a:cs typeface="Tahoma" pitchFamily="34" charset="0"/>
            </a:endParaRPr>
          </a:p>
        </p:txBody>
      </p:sp>
      <p:sp>
        <p:nvSpPr>
          <p:cNvPr id="5" name="Rectangle 4"/>
          <p:cNvSpPr/>
          <p:nvPr/>
        </p:nvSpPr>
        <p:spPr>
          <a:xfrm>
            <a:off x="1274623" y="4668982"/>
            <a:ext cx="9753599" cy="1605396"/>
          </a:xfrm>
          <a:prstGeom prst="rect">
            <a:avLst/>
          </a:prstGeom>
          <a:solidFill>
            <a:srgbClr val="FFFFF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800" dirty="0">
                <a:solidFill>
                  <a:schemeClr val="tx1"/>
                </a:solidFill>
                <a:latin typeface="Gill Sans MT Condensed" pitchFamily="34" charset="0"/>
              </a:rPr>
              <a:t>“</a:t>
            </a:r>
            <a:r>
              <a:rPr lang="en-US" sz="2800" dirty="0" err="1">
                <a:solidFill>
                  <a:schemeClr val="tx1"/>
                </a:solidFill>
                <a:latin typeface="Gill Sans MT Condensed" pitchFamily="34" charset="0"/>
              </a:rPr>
              <a:t>Kami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ridho</a:t>
            </a:r>
            <a:r>
              <a:rPr lang="en-US" sz="2800" dirty="0">
                <a:solidFill>
                  <a:schemeClr val="tx1"/>
                </a:solidFill>
                <a:latin typeface="Gill Sans MT Condensed" pitchFamily="34" charset="0"/>
              </a:rPr>
              <a:t> Allah SWT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Tuhanku</a:t>
            </a:r>
            <a:r>
              <a:rPr lang="en-US" sz="2800" dirty="0">
                <a:solidFill>
                  <a:schemeClr val="tx1"/>
                </a:solidFill>
                <a:latin typeface="Gill Sans MT Condensed" pitchFamily="34" charset="0"/>
              </a:rPr>
              <a:t>, Islam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agamaku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Muhammad </a:t>
            </a:r>
            <a:r>
              <a:rPr lang="en-US" sz="2800" dirty="0" err="1">
                <a:solidFill>
                  <a:schemeClr val="tx1"/>
                </a:solidFill>
                <a:latin typeface="Gill Sans MT Condensed" pitchFamily="34" charset="0"/>
              </a:rPr>
              <a:t>sebagai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Nabi</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Rasul</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Ya</a:t>
            </a:r>
            <a:r>
              <a:rPr lang="en-US" sz="2800" dirty="0">
                <a:solidFill>
                  <a:schemeClr val="tx1"/>
                </a:solidFill>
                <a:latin typeface="Gill Sans MT Condensed" pitchFamily="34" charset="0"/>
              </a:rPr>
              <a:t> Allah, </a:t>
            </a:r>
            <a:r>
              <a:rPr lang="en-US" sz="2800" dirty="0" err="1">
                <a:solidFill>
                  <a:schemeClr val="tx1"/>
                </a:solidFill>
                <a:latin typeface="Gill Sans MT Condensed" pitchFamily="34" charset="0"/>
              </a:rPr>
              <a:t>tambahkanlah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kepadaku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ilmu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dan</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berikanlah</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aku</a:t>
            </a:r>
            <a:r>
              <a:rPr lang="en-US" sz="2800" dirty="0">
                <a:solidFill>
                  <a:schemeClr val="tx1"/>
                </a:solidFill>
                <a:latin typeface="Gill Sans MT Condensed" pitchFamily="34" charset="0"/>
              </a:rPr>
              <a:t> </a:t>
            </a:r>
            <a:r>
              <a:rPr lang="en-US" sz="2800" dirty="0" err="1">
                <a:solidFill>
                  <a:schemeClr val="tx1"/>
                </a:solidFill>
                <a:latin typeface="Gill Sans MT Condensed" pitchFamily="34" charset="0"/>
              </a:rPr>
              <a:t>kefahaman</a:t>
            </a:r>
            <a:r>
              <a:rPr lang="en-US" sz="2800" dirty="0">
                <a:solidFill>
                  <a:schemeClr val="tx1"/>
                </a:solidFill>
                <a:latin typeface="Gill Sans MT Condensed" pitchFamily="34" charset="0"/>
              </a:rPr>
              <a:t>”</a:t>
            </a:r>
          </a:p>
        </p:txBody>
      </p:sp>
      <p:pic>
        <p:nvPicPr>
          <p:cNvPr id="15364" name="Picture 5" descr="C:\Users\Suryani\Pictures\doa-belajar.jpg"/>
          <p:cNvPicPr>
            <a:picLocks noChangeAspect="1" noChangeArrowheads="1"/>
          </p:cNvPicPr>
          <p:nvPr/>
        </p:nvPicPr>
        <p:blipFill>
          <a:blip r:embed="rId2"/>
          <a:srcRect/>
          <a:stretch>
            <a:fillRect/>
          </a:stretch>
        </p:blipFill>
        <p:spPr bwMode="auto">
          <a:xfrm>
            <a:off x="831276" y="1390651"/>
            <a:ext cx="10432473" cy="2779568"/>
          </a:xfrm>
          <a:prstGeom prst="rect">
            <a:avLst/>
          </a:prstGeom>
          <a:noFill/>
          <a:ln w="9525">
            <a:noFill/>
            <a:miter lim="800000"/>
            <a:headEnd/>
            <a:tailEnd/>
          </a:ln>
        </p:spPr>
      </p:pic>
      <p:sp>
        <p:nvSpPr>
          <p:cNvPr id="6" name="Title 1"/>
          <p:cNvSpPr txBox="1">
            <a:spLocks/>
          </p:cNvSpPr>
          <p:nvPr/>
        </p:nvSpPr>
        <p:spPr>
          <a:xfrm>
            <a:off x="3796146" y="304799"/>
            <a:ext cx="7827818" cy="581891"/>
          </a:xfrm>
          <a:prstGeom prst="rect">
            <a:avLst/>
          </a:prstGeom>
        </p:spPr>
        <p:txBody>
          <a:body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mj-lt"/>
                <a:ea typeface="+mj-ea"/>
                <a:cs typeface="+mj-cs"/>
              </a:rPr>
              <a:t>        DOA BELAJAR</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13191-7405-46C3-BB48-86718F616B95}"/>
              </a:ext>
            </a:extLst>
          </p:cNvPr>
          <p:cNvSpPr>
            <a:spLocks noGrp="1"/>
          </p:cNvSpPr>
          <p:nvPr>
            <p:ph type="title"/>
          </p:nvPr>
        </p:nvSpPr>
        <p:spPr>
          <a:xfrm>
            <a:off x="5635487" y="404812"/>
            <a:ext cx="5741100" cy="589101"/>
          </a:xfrm>
        </p:spPr>
        <p:txBody>
          <a:bodyPr/>
          <a:lstStyle/>
          <a:p>
            <a:r>
              <a:rPr lang="en-US" dirty="0"/>
              <a:t>                 </a:t>
            </a:r>
            <a:r>
              <a:rPr lang="en-US" dirty="0" err="1"/>
              <a:t>lanjutan</a:t>
            </a:r>
            <a:r>
              <a:rPr lang="en-US" dirty="0"/>
              <a:t>…</a:t>
            </a:r>
            <a:endParaRPr lang="en-ID" dirty="0"/>
          </a:p>
        </p:txBody>
      </p:sp>
      <p:sp>
        <p:nvSpPr>
          <p:cNvPr id="3" name="Content Placeholder 2">
            <a:extLst>
              <a:ext uri="{FF2B5EF4-FFF2-40B4-BE49-F238E27FC236}">
                <a16:creationId xmlns:a16="http://schemas.microsoft.com/office/drawing/2014/main" id="{E57D8DE2-42A8-47A3-AC8F-3FB0EB32ED31}"/>
              </a:ext>
            </a:extLst>
          </p:cNvPr>
          <p:cNvSpPr>
            <a:spLocks noGrp="1"/>
          </p:cNvSpPr>
          <p:nvPr>
            <p:ph sz="quarter" idx="10"/>
          </p:nvPr>
        </p:nvSpPr>
        <p:spPr>
          <a:xfrm>
            <a:off x="765314" y="1123122"/>
            <a:ext cx="10893286" cy="5575852"/>
          </a:xfrm>
        </p:spPr>
        <p:txBody>
          <a:bodyPr/>
          <a:lstStyle/>
          <a:p>
            <a:pPr marL="0" indent="0" algn="just">
              <a:buNone/>
            </a:pPr>
            <a:r>
              <a:rPr lang="en-ID" sz="2400" b="1" dirty="0"/>
              <a:t>Ad b) </a:t>
            </a:r>
            <a:r>
              <a:rPr lang="en-ID" sz="2400" b="1" dirty="0" err="1"/>
              <a:t>Mitos</a:t>
            </a:r>
            <a:r>
              <a:rPr lang="en-ID" sz="2400" b="1" dirty="0"/>
              <a:t> the  For  All-Seasons  (</a:t>
            </a:r>
            <a:r>
              <a:rPr lang="en-ID" sz="2400" b="1" dirty="0" err="1"/>
              <a:t>hny</a:t>
            </a:r>
            <a:r>
              <a:rPr lang="en-ID" sz="2400" b="1" dirty="0"/>
              <a:t> </a:t>
            </a:r>
            <a:r>
              <a:rPr lang="en-ID" sz="2400" b="1" dirty="0" err="1"/>
              <a:t>satu</a:t>
            </a:r>
            <a:r>
              <a:rPr lang="en-ID" sz="2400" b="1" dirty="0"/>
              <a:t> </a:t>
            </a:r>
            <a:r>
              <a:rPr lang="en-ID" sz="2400" b="1" dirty="0" err="1"/>
              <a:t>waktu</a:t>
            </a:r>
            <a:r>
              <a:rPr lang="en-ID" sz="2400" b="1" dirty="0"/>
              <a:t> </a:t>
            </a:r>
            <a:r>
              <a:rPr lang="en-ID" sz="2400" b="1" dirty="0" err="1"/>
              <a:t>atau</a:t>
            </a:r>
            <a:r>
              <a:rPr lang="en-ID" sz="2400" b="1" dirty="0"/>
              <a:t> di </a:t>
            </a:r>
            <a:r>
              <a:rPr lang="en-ID" sz="2400" b="1" dirty="0" err="1"/>
              <a:t>semua</a:t>
            </a:r>
            <a:r>
              <a:rPr lang="en-ID" sz="2400" b="1" dirty="0"/>
              <a:t> </a:t>
            </a:r>
            <a:r>
              <a:rPr lang="en-ID" sz="2400" b="1" dirty="0" err="1"/>
              <a:t>waktu</a:t>
            </a:r>
            <a:r>
              <a:rPr lang="en-ID" sz="2400" b="1" dirty="0"/>
              <a:t>?)</a:t>
            </a:r>
          </a:p>
          <a:p>
            <a:pPr marL="0" indent="0" algn="just">
              <a:buNone/>
            </a:pPr>
            <a:r>
              <a:rPr lang="en-ID" sz="2400" dirty="0" err="1"/>
              <a:t>berpandangan</a:t>
            </a:r>
            <a:r>
              <a:rPr lang="en-ID" sz="2400" dirty="0"/>
              <a:t> </a:t>
            </a:r>
            <a:r>
              <a:rPr lang="en-ID" sz="2400" dirty="0" err="1"/>
              <a:t>bhw</a:t>
            </a:r>
            <a:r>
              <a:rPr lang="en-ID" sz="2400" dirty="0"/>
              <a:t>  </a:t>
            </a:r>
            <a:r>
              <a:rPr lang="en-ID" sz="2400" dirty="0" err="1"/>
              <a:t>sekali</a:t>
            </a:r>
            <a:r>
              <a:rPr lang="en-ID" sz="2400" dirty="0"/>
              <a:t>  orang  </a:t>
            </a:r>
            <a:r>
              <a:rPr lang="en-ID" sz="2400" dirty="0" err="1"/>
              <a:t>itu</a:t>
            </a:r>
            <a:r>
              <a:rPr lang="en-ID" sz="2400" dirty="0"/>
              <a:t>  </a:t>
            </a:r>
            <a:r>
              <a:rPr lang="en-ID" sz="2400" dirty="0" err="1"/>
              <a:t>menjadi</a:t>
            </a:r>
            <a:r>
              <a:rPr lang="en-ID" sz="2400" dirty="0"/>
              <a:t>  </a:t>
            </a:r>
            <a:r>
              <a:rPr lang="en-ID" sz="2400" dirty="0" err="1"/>
              <a:t>pemimpin</a:t>
            </a:r>
            <a:r>
              <a:rPr lang="en-ID" sz="2400" dirty="0"/>
              <a:t>  </a:t>
            </a:r>
            <a:r>
              <a:rPr lang="en-ID" sz="2400" dirty="0" err="1"/>
              <a:t>selamanya</a:t>
            </a:r>
            <a:r>
              <a:rPr lang="en-ID" sz="2400" dirty="0"/>
              <a:t>  </a:t>
            </a:r>
            <a:r>
              <a:rPr lang="en-ID" sz="2400" dirty="0" err="1"/>
              <a:t>dia</a:t>
            </a:r>
            <a:r>
              <a:rPr lang="en-ID" sz="2400" dirty="0"/>
              <a:t>  </a:t>
            </a:r>
            <a:r>
              <a:rPr lang="en-ID" sz="2400" dirty="0" err="1"/>
              <a:t>akan</a:t>
            </a:r>
            <a:r>
              <a:rPr lang="en-ID" sz="2400" dirty="0"/>
              <a:t>  </a:t>
            </a:r>
            <a:r>
              <a:rPr lang="en-ID" sz="2400" dirty="0" err="1"/>
              <a:t>menjadi</a:t>
            </a:r>
            <a:r>
              <a:rPr lang="en-ID" sz="2400" dirty="0"/>
              <a:t>  </a:t>
            </a:r>
            <a:r>
              <a:rPr lang="en-ID" sz="2400" dirty="0" err="1"/>
              <a:t>pemimpin</a:t>
            </a:r>
            <a:r>
              <a:rPr lang="en-ID" sz="2400" dirty="0"/>
              <a:t>  </a:t>
            </a:r>
            <a:r>
              <a:rPr lang="en-ID" sz="2400" dirty="0" err="1"/>
              <a:t>yg</a:t>
            </a:r>
            <a:r>
              <a:rPr lang="en-ID" sz="2400" dirty="0"/>
              <a:t>  </a:t>
            </a:r>
            <a:r>
              <a:rPr lang="en-ID" sz="2400" dirty="0" err="1"/>
              <a:t>berhasil</a:t>
            </a:r>
            <a:r>
              <a:rPr lang="en-ID" sz="2400" dirty="0"/>
              <a:t>. </a:t>
            </a:r>
            <a:r>
              <a:rPr lang="en-ID" sz="2400" dirty="0" err="1"/>
              <a:t>Kenyataannya</a:t>
            </a:r>
            <a:r>
              <a:rPr lang="en-ID" sz="2400" dirty="0"/>
              <a:t>  </a:t>
            </a:r>
            <a:r>
              <a:rPr lang="en-ID" sz="2400" dirty="0" err="1"/>
              <a:t>keberhasilan</a:t>
            </a:r>
            <a:r>
              <a:rPr lang="en-ID" sz="2400" dirty="0"/>
              <a:t>  </a:t>
            </a:r>
            <a:r>
              <a:rPr lang="en-ID" sz="2400" dirty="0" err="1"/>
              <a:t>seorang</a:t>
            </a:r>
            <a:r>
              <a:rPr lang="en-ID" sz="2400" dirty="0"/>
              <a:t>  </a:t>
            </a:r>
            <a:r>
              <a:rPr lang="en-ID" sz="2400" dirty="0" err="1"/>
              <a:t>pemimpin</a:t>
            </a:r>
            <a:r>
              <a:rPr lang="en-ID" sz="2400" dirty="0"/>
              <a:t> pd  </a:t>
            </a:r>
            <a:r>
              <a:rPr lang="en-ID" sz="2400" dirty="0" err="1"/>
              <a:t>satu</a:t>
            </a:r>
            <a:r>
              <a:rPr lang="en-ID" sz="2400" dirty="0"/>
              <a:t>  </a:t>
            </a:r>
            <a:r>
              <a:rPr lang="en-ID" sz="2400" dirty="0" err="1"/>
              <a:t>situasi</a:t>
            </a:r>
            <a:r>
              <a:rPr lang="en-ID" sz="2400" dirty="0"/>
              <a:t>  dan  </a:t>
            </a:r>
            <a:r>
              <a:rPr lang="en-ID" sz="2400" dirty="0" err="1"/>
              <a:t>kondisi</a:t>
            </a:r>
            <a:r>
              <a:rPr lang="en-ID" sz="2400" dirty="0"/>
              <a:t>  </a:t>
            </a:r>
            <a:r>
              <a:rPr lang="en-ID" sz="2400" dirty="0" err="1"/>
              <a:t>tertentu</a:t>
            </a:r>
            <a:r>
              <a:rPr lang="en-ID" sz="2400" dirty="0"/>
              <a:t>  </a:t>
            </a:r>
            <a:r>
              <a:rPr lang="en-ID" sz="2400" dirty="0" err="1"/>
              <a:t>blm</a:t>
            </a:r>
            <a:r>
              <a:rPr lang="en-ID" sz="2400" dirty="0"/>
              <a:t>  </a:t>
            </a:r>
            <a:r>
              <a:rPr lang="en-ID" sz="2400" dirty="0" err="1"/>
              <a:t>tentu</a:t>
            </a:r>
            <a:r>
              <a:rPr lang="en-ID" sz="2400" dirty="0"/>
              <a:t> </a:t>
            </a:r>
            <a:r>
              <a:rPr lang="en-ID" sz="2400" dirty="0" err="1"/>
              <a:t>sama</a:t>
            </a:r>
            <a:r>
              <a:rPr lang="en-ID" sz="2400" dirty="0"/>
              <a:t> dg </a:t>
            </a:r>
            <a:r>
              <a:rPr lang="en-ID" sz="2400" dirty="0" err="1"/>
              <a:t>situasi</a:t>
            </a:r>
            <a:r>
              <a:rPr lang="en-ID" sz="2400" dirty="0"/>
              <a:t> dan </a:t>
            </a:r>
            <a:r>
              <a:rPr lang="en-ID" sz="2400" dirty="0" err="1"/>
              <a:t>kondisi</a:t>
            </a:r>
            <a:r>
              <a:rPr lang="en-ID" sz="2400" dirty="0"/>
              <a:t> </a:t>
            </a:r>
            <a:r>
              <a:rPr lang="en-ID" sz="2400" dirty="0" err="1"/>
              <a:t>lainnya</a:t>
            </a:r>
            <a:r>
              <a:rPr lang="en-ID" sz="2400" dirty="0"/>
              <a:t> (Sc </a:t>
            </a:r>
            <a:r>
              <a:rPr lang="en-ID" sz="2400" dirty="0" err="1"/>
              <a:t>dipengaruhi</a:t>
            </a:r>
            <a:r>
              <a:rPr lang="en-ID" sz="2400" dirty="0"/>
              <a:t> o/</a:t>
            </a:r>
            <a:r>
              <a:rPr lang="en-ID" sz="2400" dirty="0" err="1"/>
              <a:t>karakteristik</a:t>
            </a:r>
            <a:r>
              <a:rPr lang="en-ID" sz="2400" dirty="0"/>
              <a:t> dan Jiwa zaman/Zeit </a:t>
            </a:r>
            <a:r>
              <a:rPr lang="en-ID" sz="2400" dirty="0" err="1"/>
              <a:t>Geit</a:t>
            </a:r>
            <a:r>
              <a:rPr lang="en-ID" sz="2400" dirty="0"/>
              <a:t>) (</a:t>
            </a:r>
            <a:r>
              <a:rPr lang="en-ID" sz="2400" dirty="0" err="1"/>
              <a:t>Pemimpin</a:t>
            </a:r>
            <a:r>
              <a:rPr lang="en-ID" sz="2400" dirty="0"/>
              <a:t> </a:t>
            </a:r>
            <a:r>
              <a:rPr lang="en-ID" sz="2400" dirty="0" err="1"/>
              <a:t>tertentu</a:t>
            </a:r>
            <a:r>
              <a:rPr lang="en-ID" sz="2400" dirty="0"/>
              <a:t> </a:t>
            </a:r>
            <a:r>
              <a:rPr lang="en-ID" sz="2400" dirty="0" err="1"/>
              <a:t>tepat</a:t>
            </a:r>
            <a:r>
              <a:rPr lang="en-ID" sz="2400" dirty="0"/>
              <a:t> u/ </a:t>
            </a:r>
            <a:r>
              <a:rPr lang="en-ID" sz="2400" dirty="0" err="1"/>
              <a:t>sikon</a:t>
            </a:r>
            <a:r>
              <a:rPr lang="en-ID" sz="2400" dirty="0"/>
              <a:t> </a:t>
            </a:r>
            <a:r>
              <a:rPr lang="en-ID" sz="2400" dirty="0" err="1"/>
              <a:t>tertentu</a:t>
            </a:r>
            <a:r>
              <a:rPr lang="en-ID" sz="2400" dirty="0"/>
              <a:t>; </a:t>
            </a:r>
            <a:r>
              <a:rPr lang="en-ID" sz="2400" dirty="0" err="1"/>
              <a:t>misal</a:t>
            </a:r>
            <a:r>
              <a:rPr lang="en-ID" sz="2400" dirty="0"/>
              <a:t> </a:t>
            </a:r>
            <a:r>
              <a:rPr lang="en-ID" sz="2400" dirty="0" err="1"/>
              <a:t>sikon</a:t>
            </a:r>
            <a:r>
              <a:rPr lang="en-ID" sz="2400" dirty="0"/>
              <a:t> </a:t>
            </a:r>
            <a:r>
              <a:rPr lang="en-ID" sz="2400" dirty="0" err="1"/>
              <a:t>krisis</a:t>
            </a:r>
            <a:r>
              <a:rPr lang="en-ID" sz="2400" dirty="0"/>
              <a:t> dan </a:t>
            </a:r>
            <a:r>
              <a:rPr lang="en-ID" sz="2400" dirty="0" err="1"/>
              <a:t>situasi</a:t>
            </a:r>
            <a:r>
              <a:rPr lang="en-ID" sz="2400" dirty="0"/>
              <a:t> </a:t>
            </a:r>
            <a:r>
              <a:rPr lang="en-ID" sz="2400" dirty="0" err="1"/>
              <a:t>nomal</a:t>
            </a:r>
            <a:r>
              <a:rPr lang="en-ID" sz="2400" dirty="0"/>
              <a:t> </a:t>
            </a:r>
            <a:r>
              <a:rPr lang="en-ID" sz="2400" dirty="0" err="1"/>
              <a:t>butuh</a:t>
            </a:r>
            <a:r>
              <a:rPr lang="en-ID" sz="2400" dirty="0"/>
              <a:t> </a:t>
            </a:r>
            <a:r>
              <a:rPr lang="en-ID" sz="2400" dirty="0" err="1"/>
              <a:t>pemimpin</a:t>
            </a:r>
            <a:r>
              <a:rPr lang="en-ID" sz="2400" dirty="0"/>
              <a:t> #)</a:t>
            </a:r>
          </a:p>
          <a:p>
            <a:pPr marL="0" indent="0" algn="just">
              <a:buNone/>
            </a:pPr>
            <a:endParaRPr lang="en-ID" sz="2400" dirty="0"/>
          </a:p>
          <a:p>
            <a:pPr marL="0" indent="0" algn="just">
              <a:buNone/>
            </a:pPr>
            <a:r>
              <a:rPr lang="en-ID" sz="2400" b="1" dirty="0"/>
              <a:t>Ad. c) </a:t>
            </a:r>
            <a:r>
              <a:rPr lang="en-ID" sz="2400" b="1" dirty="0" err="1"/>
              <a:t>Mitos</a:t>
            </a:r>
            <a:r>
              <a:rPr lang="en-ID" sz="2400" b="1" dirty="0"/>
              <a:t> the   Intensity ( dg </a:t>
            </a:r>
            <a:r>
              <a:rPr lang="en-ID" sz="2400" b="1" dirty="0" err="1"/>
              <a:t>kekerasan</a:t>
            </a:r>
            <a:r>
              <a:rPr lang="en-ID" sz="2400" b="1" dirty="0"/>
              <a:t> </a:t>
            </a:r>
            <a:r>
              <a:rPr lang="en-ID" sz="2400" b="1" dirty="0" err="1"/>
              <a:t>atau</a:t>
            </a:r>
            <a:r>
              <a:rPr lang="en-ID" sz="2400" b="1" dirty="0"/>
              <a:t> system? )</a:t>
            </a:r>
          </a:p>
          <a:p>
            <a:pPr marL="0" indent="0" algn="just">
              <a:buNone/>
            </a:pPr>
            <a:r>
              <a:rPr lang="en-ID" sz="2400" dirty="0" err="1"/>
              <a:t>berpandangan</a:t>
            </a:r>
            <a:r>
              <a:rPr lang="en-ID" sz="2400" dirty="0"/>
              <a:t>   </a:t>
            </a:r>
            <a:r>
              <a:rPr lang="en-ID" sz="2400" dirty="0" err="1"/>
              <a:t>bahwa</a:t>
            </a:r>
            <a:r>
              <a:rPr lang="en-ID" sz="2400" dirty="0"/>
              <a:t> </a:t>
            </a:r>
            <a:r>
              <a:rPr lang="en-ID" sz="2400" dirty="0" err="1"/>
              <a:t>seorang</a:t>
            </a:r>
            <a:r>
              <a:rPr lang="en-ID" sz="2400" dirty="0"/>
              <a:t>  </a:t>
            </a:r>
            <a:r>
              <a:rPr lang="en-ID" sz="2400" dirty="0" err="1"/>
              <a:t>pemimpin</a:t>
            </a:r>
            <a:r>
              <a:rPr lang="en-ID" sz="2400" dirty="0"/>
              <a:t>  </a:t>
            </a:r>
            <a:r>
              <a:rPr lang="en-ID" sz="2400" dirty="0" err="1"/>
              <a:t>harus</a:t>
            </a:r>
            <a:r>
              <a:rPr lang="en-ID" sz="2400" dirty="0"/>
              <a:t>  </a:t>
            </a:r>
            <a:r>
              <a:rPr lang="en-ID" sz="2400" dirty="0" err="1"/>
              <a:t>bisa</a:t>
            </a:r>
            <a:r>
              <a:rPr lang="en-ID" sz="2400" dirty="0"/>
              <a:t>  </a:t>
            </a:r>
            <a:r>
              <a:rPr lang="en-ID" sz="2400" dirty="0" err="1"/>
              <a:t>bersikap</a:t>
            </a:r>
            <a:r>
              <a:rPr lang="en-ID" sz="2400" dirty="0"/>
              <a:t>  </a:t>
            </a:r>
            <a:r>
              <a:rPr lang="en-ID" sz="2400" dirty="0" err="1"/>
              <a:t>tegas</a:t>
            </a:r>
            <a:r>
              <a:rPr lang="en-ID" sz="2400" dirty="0"/>
              <a:t>  dan </a:t>
            </a:r>
            <a:r>
              <a:rPr lang="en-ID" sz="2400" dirty="0" err="1"/>
              <a:t>galak</a:t>
            </a:r>
            <a:r>
              <a:rPr lang="en-ID" sz="2400" dirty="0"/>
              <a:t>  </a:t>
            </a:r>
            <a:r>
              <a:rPr lang="en-ID" sz="2400" dirty="0" err="1"/>
              <a:t>krn</a:t>
            </a:r>
            <a:r>
              <a:rPr lang="en-ID" sz="2400" dirty="0"/>
              <a:t>  </a:t>
            </a:r>
            <a:r>
              <a:rPr lang="en-ID" sz="2400" dirty="0" err="1"/>
              <a:t>pekerja</a:t>
            </a:r>
            <a:r>
              <a:rPr lang="en-ID" sz="2400" dirty="0"/>
              <a:t>  </a:t>
            </a:r>
            <a:r>
              <a:rPr lang="en-ID" sz="2400" dirty="0" err="1"/>
              <a:t>itu</a:t>
            </a:r>
            <a:r>
              <a:rPr lang="en-ID" sz="2400" dirty="0"/>
              <a:t>  pada  </a:t>
            </a:r>
            <a:r>
              <a:rPr lang="en-ID" sz="2400" dirty="0" err="1"/>
              <a:t>dasarnya</a:t>
            </a:r>
            <a:r>
              <a:rPr lang="en-ID" sz="2400" dirty="0"/>
              <a:t>  </a:t>
            </a:r>
            <a:r>
              <a:rPr lang="en-ID" sz="2400" dirty="0" err="1"/>
              <a:t>baru</a:t>
            </a:r>
            <a:r>
              <a:rPr lang="en-ID" sz="2400" dirty="0"/>
              <a:t>  </a:t>
            </a:r>
            <a:r>
              <a:rPr lang="en-ID" sz="2400" dirty="0" err="1"/>
              <a:t>akan</a:t>
            </a:r>
            <a:r>
              <a:rPr lang="en-ID" sz="2400" dirty="0"/>
              <a:t> </a:t>
            </a:r>
            <a:r>
              <a:rPr lang="en-ID" sz="2400" dirty="0" err="1"/>
              <a:t>bekerja</a:t>
            </a:r>
            <a:r>
              <a:rPr lang="en-ID" sz="2400" dirty="0"/>
              <a:t> </a:t>
            </a:r>
            <a:r>
              <a:rPr lang="en-ID" sz="2400" dirty="0" err="1"/>
              <a:t>jika</a:t>
            </a:r>
            <a:r>
              <a:rPr lang="en-ID" sz="2400" dirty="0"/>
              <a:t> </a:t>
            </a:r>
            <a:r>
              <a:rPr lang="en-ID" sz="2400" dirty="0" err="1"/>
              <a:t>didorong</a:t>
            </a:r>
            <a:r>
              <a:rPr lang="en-ID" sz="2400" dirty="0"/>
              <a:t> dg </a:t>
            </a:r>
            <a:r>
              <a:rPr lang="en-ID" sz="2400" dirty="0" err="1"/>
              <a:t>cara</a:t>
            </a:r>
            <a:r>
              <a:rPr lang="en-ID" sz="2400" dirty="0"/>
              <a:t> yang </a:t>
            </a:r>
            <a:r>
              <a:rPr lang="en-ID" sz="2400" dirty="0" err="1"/>
              <a:t>keras</a:t>
            </a:r>
            <a:r>
              <a:rPr lang="en-ID" sz="2400" dirty="0"/>
              <a:t>. Pada </a:t>
            </a:r>
            <a:r>
              <a:rPr lang="en-ID" sz="2400" dirty="0" err="1"/>
              <a:t>kenyataannya</a:t>
            </a:r>
            <a:r>
              <a:rPr lang="en-ID" sz="2400" dirty="0"/>
              <a:t>  </a:t>
            </a:r>
            <a:r>
              <a:rPr lang="en-ID" sz="2400" dirty="0" err="1"/>
              <a:t>kekerasan</a:t>
            </a:r>
            <a:r>
              <a:rPr lang="en-ID" sz="2400" dirty="0"/>
              <a:t>  </a:t>
            </a:r>
            <a:r>
              <a:rPr lang="en-ID" sz="2400" dirty="0" err="1"/>
              <a:t>mempengaruhi</a:t>
            </a:r>
            <a:r>
              <a:rPr lang="en-ID" sz="2400" dirty="0"/>
              <a:t>  </a:t>
            </a:r>
            <a:r>
              <a:rPr lang="en-ID" sz="2400" dirty="0" err="1"/>
              <a:t>peningkatan</a:t>
            </a:r>
            <a:r>
              <a:rPr lang="en-ID" sz="2400" dirty="0"/>
              <a:t>  </a:t>
            </a:r>
            <a:r>
              <a:rPr lang="en-ID" sz="2400" dirty="0" err="1"/>
              <a:t>produktivitas</a:t>
            </a:r>
            <a:r>
              <a:rPr lang="en-ID" sz="2400" dirty="0"/>
              <a:t>  </a:t>
            </a:r>
            <a:r>
              <a:rPr lang="en-ID" sz="2400" dirty="0" err="1"/>
              <a:t>kerja</a:t>
            </a:r>
            <a:r>
              <a:rPr lang="en-ID" sz="2400" dirty="0"/>
              <a:t>  </a:t>
            </a:r>
            <a:r>
              <a:rPr lang="en-ID" sz="2400" dirty="0" err="1"/>
              <a:t>hanya</a:t>
            </a:r>
            <a:r>
              <a:rPr lang="en-ID" sz="2400" dirty="0"/>
              <a:t>  pd  </a:t>
            </a:r>
            <a:r>
              <a:rPr lang="en-ID" sz="2400" dirty="0" err="1"/>
              <a:t>awal-awalnya</a:t>
            </a:r>
            <a:r>
              <a:rPr lang="en-ID" sz="2400" dirty="0"/>
              <a:t> </a:t>
            </a:r>
            <a:r>
              <a:rPr lang="en-ID" sz="2400" dirty="0" err="1"/>
              <a:t>saja</a:t>
            </a:r>
            <a:r>
              <a:rPr lang="en-ID" sz="2400" dirty="0"/>
              <a:t>,  </a:t>
            </a:r>
            <a:r>
              <a:rPr lang="en-ID" sz="2400" dirty="0" err="1"/>
              <a:t>produktivitas</a:t>
            </a:r>
            <a:r>
              <a:rPr lang="en-ID" sz="2400" dirty="0"/>
              <a:t>  </a:t>
            </a:r>
            <a:r>
              <a:rPr lang="en-ID" sz="2400" dirty="0" err="1"/>
              <a:t>seterusnya</a:t>
            </a:r>
            <a:r>
              <a:rPr lang="en-ID" sz="2400" dirty="0"/>
              <a:t>  </a:t>
            </a:r>
            <a:r>
              <a:rPr lang="en-ID" sz="2400" dirty="0" err="1"/>
              <a:t>tidak</a:t>
            </a:r>
            <a:r>
              <a:rPr lang="en-ID" sz="2400" dirty="0"/>
              <a:t>  </a:t>
            </a:r>
            <a:r>
              <a:rPr lang="en-ID" sz="2400" dirty="0" err="1"/>
              <a:t>bisa</a:t>
            </a:r>
            <a:r>
              <a:rPr lang="en-ID" sz="2400" dirty="0"/>
              <a:t>  </a:t>
            </a:r>
            <a:r>
              <a:rPr lang="en-ID" sz="2400" dirty="0" err="1"/>
              <a:t>dijamin</a:t>
            </a:r>
            <a:r>
              <a:rPr lang="en-ID" sz="2400" dirty="0"/>
              <a:t>. </a:t>
            </a:r>
            <a:r>
              <a:rPr lang="en-ID" sz="2400" dirty="0" err="1"/>
              <a:t>Kekerasan</a:t>
            </a:r>
            <a:r>
              <a:rPr lang="en-ID" sz="2400" dirty="0"/>
              <a:t> pada  </a:t>
            </a:r>
            <a:r>
              <a:rPr lang="en-ID" sz="2400" dirty="0" err="1"/>
              <a:t>kenyataannya</a:t>
            </a:r>
            <a:r>
              <a:rPr lang="en-ID" sz="2400" dirty="0"/>
              <a:t>  </a:t>
            </a:r>
            <a:r>
              <a:rPr lang="en-ID" sz="2400" dirty="0" err="1"/>
              <a:t>justru</a:t>
            </a:r>
            <a:r>
              <a:rPr lang="en-ID" sz="2400" dirty="0"/>
              <a:t> </a:t>
            </a:r>
            <a:r>
              <a:rPr lang="en-ID" sz="2400" dirty="0" err="1"/>
              <a:t>dpt</a:t>
            </a:r>
            <a:r>
              <a:rPr lang="en-ID" sz="2400" dirty="0"/>
              <a:t> </a:t>
            </a:r>
            <a:r>
              <a:rPr lang="en-ID" sz="2400" dirty="0" err="1"/>
              <a:t>menumbuhkan</a:t>
            </a:r>
            <a:r>
              <a:rPr lang="en-ID" sz="2400" dirty="0"/>
              <a:t>  </a:t>
            </a:r>
            <a:r>
              <a:rPr lang="en-ID" sz="2400" dirty="0" err="1"/>
              <a:t>keterpaksaan</a:t>
            </a:r>
            <a:r>
              <a:rPr lang="en-ID" sz="2400" dirty="0"/>
              <a:t>  </a:t>
            </a:r>
            <a:r>
              <a:rPr lang="en-ID" sz="2400" dirty="0" err="1"/>
              <a:t>yg</a:t>
            </a:r>
            <a:r>
              <a:rPr lang="en-ID" sz="2400" dirty="0"/>
              <a:t>  </a:t>
            </a:r>
            <a:r>
              <a:rPr lang="en-ID" sz="2400" dirty="0" err="1"/>
              <a:t>akan</a:t>
            </a:r>
            <a:r>
              <a:rPr lang="en-ID" sz="2400" dirty="0"/>
              <a:t>  </a:t>
            </a:r>
            <a:r>
              <a:rPr lang="en-ID" sz="2400" dirty="0" err="1"/>
              <a:t>dapat</a:t>
            </a:r>
            <a:r>
              <a:rPr lang="en-ID" sz="2400" dirty="0"/>
              <a:t>  </a:t>
            </a:r>
            <a:r>
              <a:rPr lang="en-ID" sz="2400" dirty="0" err="1"/>
              <a:t>menurunkan</a:t>
            </a:r>
            <a:r>
              <a:rPr lang="en-ID" sz="2400" dirty="0"/>
              <a:t> </a:t>
            </a:r>
            <a:r>
              <a:rPr lang="en-ID" sz="2400" dirty="0" err="1"/>
              <a:t>produktivitas</a:t>
            </a:r>
            <a:r>
              <a:rPr lang="en-ID" sz="2400" dirty="0"/>
              <a:t> </a:t>
            </a:r>
            <a:r>
              <a:rPr lang="en-ID" sz="2400" dirty="0" err="1"/>
              <a:t>kerja</a:t>
            </a:r>
            <a:r>
              <a:rPr lang="en-ID" sz="2400" dirty="0"/>
              <a:t> (Sc: </a:t>
            </a:r>
            <a:r>
              <a:rPr lang="en-ID" sz="2400" dirty="0" err="1"/>
              <a:t>Teori</a:t>
            </a:r>
            <a:r>
              <a:rPr lang="en-ID" sz="2400" dirty="0"/>
              <a:t> X dan </a:t>
            </a:r>
            <a:r>
              <a:rPr lang="en-ID" sz="2400" dirty="0" err="1"/>
              <a:t>Teori</a:t>
            </a:r>
            <a:r>
              <a:rPr lang="en-ID" sz="2400" dirty="0"/>
              <a:t> Y pada </a:t>
            </a:r>
            <a:r>
              <a:rPr lang="en-ID" sz="2400" dirty="0" err="1"/>
              <a:t>sifat</a:t>
            </a:r>
            <a:r>
              <a:rPr lang="en-ID" sz="2400" dirty="0"/>
              <a:t> </a:t>
            </a:r>
            <a:r>
              <a:rPr lang="en-ID" sz="2400" dirty="0" err="1"/>
              <a:t>Mnsia</a:t>
            </a:r>
            <a:r>
              <a:rPr lang="en-ID" sz="2400" dirty="0"/>
              <a:t>)</a:t>
            </a:r>
          </a:p>
        </p:txBody>
      </p:sp>
    </p:spTree>
    <p:extLst>
      <p:ext uri="{BB962C8B-B14F-4D97-AF65-F5344CB8AC3E}">
        <p14:creationId xmlns:p14="http://schemas.microsoft.com/office/powerpoint/2010/main" val="273588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BDA37-1178-4654-A77B-4D4AFA5A5AC6}"/>
              </a:ext>
            </a:extLst>
          </p:cNvPr>
          <p:cNvSpPr>
            <a:spLocks noGrp="1"/>
          </p:cNvSpPr>
          <p:nvPr>
            <p:ph type="title"/>
          </p:nvPr>
        </p:nvSpPr>
        <p:spPr>
          <a:xfrm>
            <a:off x="4899991" y="404813"/>
            <a:ext cx="6476596" cy="668614"/>
          </a:xfrm>
        </p:spPr>
        <p:txBody>
          <a:bodyPr/>
          <a:lstStyle/>
          <a:p>
            <a:r>
              <a:rPr lang="en-ID" dirty="0" err="1"/>
              <a:t>Teori</a:t>
            </a:r>
            <a:r>
              <a:rPr lang="en-ID" dirty="0"/>
              <a:t> </a:t>
            </a:r>
            <a:r>
              <a:rPr lang="en-ID" dirty="0" err="1"/>
              <a:t>Motivasi</a:t>
            </a:r>
            <a:r>
              <a:rPr lang="en-ID" dirty="0"/>
              <a:t> </a:t>
            </a:r>
            <a:r>
              <a:rPr lang="en-ID" dirty="0" err="1"/>
              <a:t>Perilaku</a:t>
            </a:r>
            <a:r>
              <a:rPr lang="en-ID" dirty="0"/>
              <a:t> </a:t>
            </a:r>
            <a:r>
              <a:rPr lang="en-ID" dirty="0" err="1"/>
              <a:t>Manusia</a:t>
            </a:r>
            <a:r>
              <a:rPr lang="en-ID" dirty="0"/>
              <a:t> </a:t>
            </a:r>
            <a:r>
              <a:rPr lang="en-ID" dirty="0" err="1"/>
              <a:t>dalam</a:t>
            </a:r>
            <a:r>
              <a:rPr lang="en-ID" dirty="0"/>
              <a:t> </a:t>
            </a:r>
            <a:r>
              <a:rPr lang="en-ID" dirty="0" err="1"/>
              <a:t>Organisasi</a:t>
            </a:r>
            <a:r>
              <a:rPr lang="en-ID" dirty="0"/>
              <a:t> </a:t>
            </a:r>
            <a:br>
              <a:rPr lang="en-ID" dirty="0"/>
            </a:br>
            <a:endParaRPr lang="en-ID" dirty="0"/>
          </a:p>
        </p:txBody>
      </p:sp>
      <p:sp>
        <p:nvSpPr>
          <p:cNvPr id="3" name="Content Placeholder 2">
            <a:extLst>
              <a:ext uri="{FF2B5EF4-FFF2-40B4-BE49-F238E27FC236}">
                <a16:creationId xmlns:a16="http://schemas.microsoft.com/office/drawing/2014/main" id="{84A29704-CC60-4ABA-A80D-F57CCFDD9BF8}"/>
              </a:ext>
            </a:extLst>
          </p:cNvPr>
          <p:cNvSpPr>
            <a:spLocks noGrp="1"/>
          </p:cNvSpPr>
          <p:nvPr>
            <p:ph sz="quarter" idx="10"/>
          </p:nvPr>
        </p:nvSpPr>
        <p:spPr>
          <a:xfrm>
            <a:off x="616226" y="1073427"/>
            <a:ext cx="10760861" cy="5655364"/>
          </a:xfrm>
        </p:spPr>
        <p:txBody>
          <a:bodyPr/>
          <a:lstStyle/>
          <a:p>
            <a:pPr marL="0" indent="0">
              <a:buNone/>
            </a:pPr>
            <a:r>
              <a:rPr lang="en-ID" b="1" dirty="0" err="1"/>
              <a:t>Teori</a:t>
            </a:r>
            <a:r>
              <a:rPr lang="en-ID" b="1" dirty="0"/>
              <a:t> X dan </a:t>
            </a:r>
            <a:r>
              <a:rPr lang="en-ID" b="1" dirty="0" err="1"/>
              <a:t>Teori</a:t>
            </a:r>
            <a:r>
              <a:rPr lang="en-ID" b="1" dirty="0"/>
              <a:t> Y (</a:t>
            </a:r>
            <a:r>
              <a:rPr lang="en-ID" b="1" dirty="0" err="1"/>
              <a:t>dari</a:t>
            </a:r>
            <a:r>
              <a:rPr lang="en-ID" b="1" dirty="0"/>
              <a:t> Douglas Mc Gregor </a:t>
            </a:r>
            <a:r>
              <a:rPr lang="en-ID" b="1" dirty="0" err="1"/>
              <a:t>dalam</a:t>
            </a:r>
            <a:r>
              <a:rPr lang="en-ID" b="1" dirty="0"/>
              <a:t> Robbins,1996;Handayaningrat,1995).</a:t>
            </a:r>
          </a:p>
          <a:p>
            <a:pPr marL="0" indent="0">
              <a:buNone/>
            </a:pPr>
            <a:endParaRPr lang="en-ID" b="1" dirty="0"/>
          </a:p>
          <a:p>
            <a:pPr marL="0" indent="0" algn="just">
              <a:buNone/>
            </a:pPr>
            <a:r>
              <a:rPr lang="en-ID" dirty="0" err="1"/>
              <a:t>tentang</a:t>
            </a:r>
            <a:r>
              <a:rPr lang="en-ID" dirty="0"/>
              <a:t> </a:t>
            </a:r>
            <a:r>
              <a:rPr lang="en-ID" dirty="0" err="1"/>
              <a:t>pandangan</a:t>
            </a:r>
            <a:r>
              <a:rPr lang="en-ID" dirty="0"/>
              <a:t> yang </a:t>
            </a:r>
            <a:r>
              <a:rPr lang="en-ID" dirty="0" err="1"/>
              <a:t>berbeda</a:t>
            </a:r>
            <a:r>
              <a:rPr lang="en-ID" dirty="0"/>
              <a:t> </a:t>
            </a:r>
            <a:r>
              <a:rPr lang="en-ID" dirty="0" err="1"/>
              <a:t>mengenai</a:t>
            </a:r>
            <a:r>
              <a:rPr lang="en-ID" dirty="0"/>
              <a:t> </a:t>
            </a:r>
            <a:r>
              <a:rPr lang="en-ID" dirty="0" err="1"/>
              <a:t>manusia</a:t>
            </a:r>
            <a:r>
              <a:rPr lang="en-ID" dirty="0"/>
              <a:t> </a:t>
            </a:r>
            <a:r>
              <a:rPr lang="en-ID" dirty="0" err="1"/>
              <a:t>dalam</a:t>
            </a:r>
            <a:r>
              <a:rPr lang="en-ID" dirty="0"/>
              <a:t> </a:t>
            </a:r>
            <a:r>
              <a:rPr lang="en-ID" dirty="0" err="1"/>
              <a:t>organisasi</a:t>
            </a:r>
            <a:r>
              <a:rPr lang="en-ID" dirty="0"/>
              <a:t>. </a:t>
            </a:r>
            <a:r>
              <a:rPr lang="en-ID" dirty="0" err="1"/>
              <a:t>Melihat</a:t>
            </a:r>
            <a:r>
              <a:rPr lang="en-ID" dirty="0"/>
              <a:t> </a:t>
            </a:r>
            <a:r>
              <a:rPr lang="en-ID" dirty="0" err="1"/>
              <a:t>perilaku</a:t>
            </a:r>
            <a:r>
              <a:rPr lang="en-ID" dirty="0"/>
              <a:t> </a:t>
            </a:r>
            <a:r>
              <a:rPr lang="en-ID" dirty="0" err="1"/>
              <a:t>manusia</a:t>
            </a:r>
            <a:r>
              <a:rPr lang="en-ID" dirty="0"/>
              <a:t> </a:t>
            </a:r>
            <a:r>
              <a:rPr lang="en-ID" dirty="0" err="1"/>
              <a:t>dalam</a:t>
            </a:r>
            <a:r>
              <a:rPr lang="en-ID" dirty="0"/>
              <a:t> </a:t>
            </a:r>
            <a:r>
              <a:rPr lang="en-ID" dirty="0" err="1"/>
              <a:t>lingkungan</a:t>
            </a:r>
            <a:r>
              <a:rPr lang="en-ID" dirty="0"/>
              <a:t> </a:t>
            </a:r>
            <a:r>
              <a:rPr lang="en-ID" dirty="0" err="1"/>
              <a:t>pekerjaan</a:t>
            </a:r>
            <a:r>
              <a:rPr lang="en-ID" dirty="0"/>
              <a:t> yang </a:t>
            </a:r>
            <a:r>
              <a:rPr lang="en-ID" dirty="0" err="1"/>
              <a:t>telah</a:t>
            </a:r>
            <a:r>
              <a:rPr lang="en-ID" dirty="0"/>
              <a:t> </a:t>
            </a:r>
            <a:r>
              <a:rPr lang="en-ID" dirty="0" err="1"/>
              <a:t>membudaya</a:t>
            </a:r>
            <a:r>
              <a:rPr lang="en-ID" dirty="0"/>
              <a:t>. </a:t>
            </a:r>
          </a:p>
          <a:p>
            <a:pPr marL="0" indent="0" algn="just">
              <a:buNone/>
            </a:pPr>
            <a:r>
              <a:rPr lang="en-ID" dirty="0"/>
              <a:t>Pada </a:t>
            </a:r>
            <a:r>
              <a:rPr lang="en-ID" dirty="0" err="1"/>
              <a:t>dasarnya</a:t>
            </a:r>
            <a:r>
              <a:rPr lang="en-ID" dirty="0"/>
              <a:t> </a:t>
            </a:r>
            <a:r>
              <a:rPr lang="en-ID" dirty="0" err="1"/>
              <a:t>Teori</a:t>
            </a:r>
            <a:r>
              <a:rPr lang="en-ID" dirty="0"/>
              <a:t> X </a:t>
            </a:r>
            <a:r>
              <a:rPr lang="en-ID" dirty="0" err="1"/>
              <a:t>melihat</a:t>
            </a:r>
            <a:r>
              <a:rPr lang="en-ID" dirty="0"/>
              <a:t> </a:t>
            </a:r>
            <a:r>
              <a:rPr lang="en-ID" dirty="0" err="1"/>
              <a:t>manusia</a:t>
            </a:r>
            <a:r>
              <a:rPr lang="en-ID" dirty="0"/>
              <a:t> </a:t>
            </a:r>
            <a:r>
              <a:rPr lang="en-ID" dirty="0" err="1"/>
              <a:t>dalam</a:t>
            </a:r>
            <a:r>
              <a:rPr lang="en-ID" dirty="0"/>
              <a:t> </a:t>
            </a:r>
            <a:r>
              <a:rPr lang="en-ID" dirty="0" err="1"/>
              <a:t>organisasi</a:t>
            </a:r>
            <a:r>
              <a:rPr lang="en-ID" dirty="0"/>
              <a:t> </a:t>
            </a:r>
            <a:r>
              <a:rPr lang="en-ID" dirty="0" err="1"/>
              <a:t>dari</a:t>
            </a:r>
            <a:r>
              <a:rPr lang="en-ID" dirty="0"/>
              <a:t> </a:t>
            </a:r>
            <a:r>
              <a:rPr lang="en-ID" dirty="0" err="1"/>
              <a:t>sisi</a:t>
            </a:r>
            <a:r>
              <a:rPr lang="en-ID" dirty="0"/>
              <a:t> </a:t>
            </a:r>
            <a:r>
              <a:rPr lang="en-ID" dirty="0" err="1"/>
              <a:t>negatif</a:t>
            </a:r>
            <a:r>
              <a:rPr lang="en-ID" dirty="0"/>
              <a:t>, </a:t>
            </a:r>
            <a:r>
              <a:rPr lang="en-ID" dirty="0" err="1"/>
              <a:t>merupakan</a:t>
            </a:r>
            <a:r>
              <a:rPr lang="en-ID" dirty="0"/>
              <a:t> </a:t>
            </a:r>
            <a:r>
              <a:rPr lang="en-ID" dirty="0" err="1"/>
              <a:t>pengandaian</a:t>
            </a:r>
            <a:r>
              <a:rPr lang="en-ID" dirty="0"/>
              <a:t> </a:t>
            </a:r>
            <a:r>
              <a:rPr lang="en-ID" dirty="0" err="1"/>
              <a:t>bahwa</a:t>
            </a:r>
            <a:r>
              <a:rPr lang="en-ID" dirty="0"/>
              <a:t> </a:t>
            </a:r>
            <a:r>
              <a:rPr lang="en-ID" dirty="0" err="1"/>
              <a:t>karyawan</a:t>
            </a:r>
            <a:r>
              <a:rPr lang="en-ID" dirty="0"/>
              <a:t> </a:t>
            </a:r>
            <a:r>
              <a:rPr lang="en-ID" dirty="0" err="1"/>
              <a:t>tidak</a:t>
            </a:r>
            <a:r>
              <a:rPr lang="en-ID" dirty="0"/>
              <a:t> </a:t>
            </a:r>
            <a:r>
              <a:rPr lang="en-ID" dirty="0" err="1"/>
              <a:t>menyukai</a:t>
            </a:r>
            <a:r>
              <a:rPr lang="en-ID" dirty="0"/>
              <a:t> </a:t>
            </a:r>
            <a:r>
              <a:rPr lang="en-ID" dirty="0" err="1"/>
              <a:t>pekerjaan</a:t>
            </a:r>
            <a:r>
              <a:rPr lang="en-ID" dirty="0"/>
              <a:t>, </a:t>
            </a:r>
            <a:r>
              <a:rPr lang="en-ID" dirty="0" err="1"/>
              <a:t>laridaritanggungj</a:t>
            </a:r>
            <a:r>
              <a:rPr lang="en-ID" dirty="0"/>
              <a:t> </a:t>
            </a:r>
            <a:r>
              <a:rPr lang="en-ID" dirty="0" err="1"/>
              <a:t>awab</a:t>
            </a:r>
            <a:r>
              <a:rPr lang="en-ID" dirty="0"/>
              <a:t> dan </a:t>
            </a:r>
            <a:r>
              <a:rPr lang="en-ID" dirty="0" err="1"/>
              <a:t>harus</a:t>
            </a:r>
            <a:r>
              <a:rPr lang="en-ID" dirty="0"/>
              <a:t> </a:t>
            </a:r>
            <a:r>
              <a:rPr lang="en-ID" dirty="0" err="1"/>
              <a:t>dipaksa</a:t>
            </a:r>
            <a:r>
              <a:rPr lang="en-ID" dirty="0"/>
              <a:t> agar </a:t>
            </a:r>
            <a:r>
              <a:rPr lang="en-ID" dirty="0" err="1"/>
              <a:t>menunjukka</a:t>
            </a:r>
            <a:r>
              <a:rPr lang="en-ID" dirty="0"/>
              <a:t> </a:t>
            </a:r>
            <a:r>
              <a:rPr lang="en-ID" dirty="0" err="1"/>
              <a:t>nprestasi</a:t>
            </a:r>
            <a:r>
              <a:rPr lang="en-ID" dirty="0"/>
              <a:t>. </a:t>
            </a:r>
            <a:r>
              <a:rPr lang="en-ID" dirty="0" err="1"/>
              <a:t>Menurut</a:t>
            </a:r>
            <a:r>
              <a:rPr lang="en-ID" dirty="0"/>
              <a:t> </a:t>
            </a:r>
            <a:r>
              <a:rPr lang="en-ID" dirty="0" err="1"/>
              <a:t>teori</a:t>
            </a:r>
            <a:r>
              <a:rPr lang="en-ID" dirty="0"/>
              <a:t> X  </a:t>
            </a:r>
            <a:r>
              <a:rPr lang="en-ID" dirty="0" err="1"/>
              <a:t>beranggapan</a:t>
            </a:r>
            <a:r>
              <a:rPr lang="en-ID" dirty="0"/>
              <a:t> </a:t>
            </a:r>
            <a:r>
              <a:rPr lang="en-ID" dirty="0" err="1"/>
              <a:t>bahwa</a:t>
            </a:r>
            <a:r>
              <a:rPr lang="en-ID" dirty="0"/>
              <a:t>:</a:t>
            </a:r>
          </a:p>
          <a:p>
            <a:pPr marL="457200" indent="-457200" algn="just">
              <a:buFont typeface="+mj-lt"/>
              <a:buAutoNum type="arabicPeriod"/>
            </a:pPr>
            <a:r>
              <a:rPr lang="en-ID" dirty="0"/>
              <a:t>Pada </a:t>
            </a:r>
            <a:r>
              <a:rPr lang="en-ID" dirty="0" err="1"/>
              <a:t>umumnya</a:t>
            </a:r>
            <a:r>
              <a:rPr lang="en-ID" dirty="0"/>
              <a:t> </a:t>
            </a:r>
            <a:r>
              <a:rPr lang="en-ID" dirty="0" err="1"/>
              <a:t>manusia</a:t>
            </a:r>
            <a:r>
              <a:rPr lang="en-ID" dirty="0"/>
              <a:t> </a:t>
            </a:r>
            <a:r>
              <a:rPr lang="en-ID" dirty="0" err="1"/>
              <a:t>tidak</a:t>
            </a:r>
            <a:r>
              <a:rPr lang="en-ID" dirty="0"/>
              <a:t> </a:t>
            </a:r>
            <a:r>
              <a:rPr lang="en-ID" dirty="0" err="1"/>
              <a:t>suka</a:t>
            </a:r>
            <a:r>
              <a:rPr lang="en-ID" dirty="0"/>
              <a:t> </a:t>
            </a:r>
            <a:r>
              <a:rPr lang="en-ID" dirty="0" err="1"/>
              <a:t>bekerja,malas</a:t>
            </a:r>
            <a:r>
              <a:rPr lang="en-ID" dirty="0"/>
              <a:t> dan </a:t>
            </a:r>
            <a:r>
              <a:rPr lang="en-ID" dirty="0" err="1"/>
              <a:t>bila</a:t>
            </a:r>
            <a:r>
              <a:rPr lang="en-ID" dirty="0"/>
              <a:t> </a:t>
            </a:r>
            <a:r>
              <a:rPr lang="en-ID" dirty="0" err="1"/>
              <a:t>mungkin</a:t>
            </a:r>
            <a:r>
              <a:rPr lang="en-ID" dirty="0"/>
              <a:t> </a:t>
            </a:r>
            <a:r>
              <a:rPr lang="en-ID" dirty="0" err="1"/>
              <a:t>akan</a:t>
            </a:r>
            <a:r>
              <a:rPr lang="en-ID" dirty="0"/>
              <a:t> </a:t>
            </a:r>
            <a:r>
              <a:rPr lang="en-ID" dirty="0" err="1"/>
              <a:t>menghindari</a:t>
            </a:r>
            <a:r>
              <a:rPr lang="en-ID" dirty="0"/>
              <a:t> </a:t>
            </a:r>
            <a:r>
              <a:rPr lang="en-ID" dirty="0" err="1"/>
              <a:t>pekerjaan</a:t>
            </a:r>
            <a:r>
              <a:rPr lang="en-ID" dirty="0"/>
              <a:t>. Hal </a:t>
            </a:r>
            <a:r>
              <a:rPr lang="en-ID" dirty="0" err="1"/>
              <a:t>ini</a:t>
            </a:r>
            <a:r>
              <a:rPr lang="en-ID" dirty="0"/>
              <a:t> </a:t>
            </a:r>
            <a:r>
              <a:rPr lang="en-ID" dirty="0" err="1"/>
              <a:t>tertanam</a:t>
            </a:r>
            <a:r>
              <a:rPr lang="en-ID" dirty="0"/>
              <a:t> </a:t>
            </a:r>
            <a:r>
              <a:rPr lang="en-ID" dirty="0" err="1"/>
              <a:t>kuat</a:t>
            </a:r>
            <a:r>
              <a:rPr lang="en-ID" dirty="0"/>
              <a:t> </a:t>
            </a:r>
            <a:r>
              <a:rPr lang="en-ID" dirty="0" err="1"/>
              <a:t>dalam</a:t>
            </a:r>
            <a:r>
              <a:rPr lang="en-ID" dirty="0"/>
              <a:t> </a:t>
            </a:r>
            <a:r>
              <a:rPr lang="en-ID" dirty="0" err="1"/>
              <a:t>setiap</a:t>
            </a:r>
            <a:r>
              <a:rPr lang="en-ID" dirty="0"/>
              <a:t> </a:t>
            </a:r>
            <a:r>
              <a:rPr lang="en-ID" dirty="0" err="1"/>
              <a:t>diri</a:t>
            </a:r>
            <a:r>
              <a:rPr lang="en-ID" dirty="0"/>
              <a:t> </a:t>
            </a:r>
            <a:r>
              <a:rPr lang="en-ID" dirty="0" err="1"/>
              <a:t>individu</a:t>
            </a:r>
            <a:r>
              <a:rPr lang="en-ID" dirty="0"/>
              <a:t>.</a:t>
            </a:r>
          </a:p>
          <a:p>
            <a:pPr marL="457200" indent="-457200" algn="just">
              <a:buFont typeface="+mj-lt"/>
              <a:buAutoNum type="arabicPeriod"/>
            </a:pPr>
            <a:r>
              <a:rPr lang="en-ID" dirty="0"/>
              <a:t>Karena </a:t>
            </a:r>
            <a:r>
              <a:rPr lang="en-ID" dirty="0" err="1"/>
              <a:t>tidak</a:t>
            </a:r>
            <a:r>
              <a:rPr lang="en-ID" dirty="0"/>
              <a:t> </a:t>
            </a:r>
            <a:r>
              <a:rPr lang="en-ID" dirty="0" err="1"/>
              <a:t>menyukai</a:t>
            </a:r>
            <a:r>
              <a:rPr lang="en-ID" dirty="0"/>
              <a:t> </a:t>
            </a:r>
            <a:r>
              <a:rPr lang="en-ID" dirty="0" err="1"/>
              <a:t>pekerjaan</a:t>
            </a:r>
            <a:r>
              <a:rPr lang="en-ID" dirty="0"/>
              <a:t>, malas, </a:t>
            </a:r>
            <a:r>
              <a:rPr lang="en-ID" dirty="0" err="1"/>
              <a:t>maka</a:t>
            </a:r>
            <a:r>
              <a:rPr lang="en-ID" dirty="0"/>
              <a:t> </a:t>
            </a:r>
            <a:r>
              <a:rPr lang="en-ID" dirty="0" err="1"/>
              <a:t>manusia</a:t>
            </a:r>
            <a:r>
              <a:rPr lang="en-ID" dirty="0"/>
              <a:t> </a:t>
            </a:r>
            <a:r>
              <a:rPr lang="en-ID" dirty="0" err="1"/>
              <a:t>ituharus</a:t>
            </a:r>
            <a:r>
              <a:rPr lang="en-ID" dirty="0"/>
              <a:t> </a:t>
            </a:r>
            <a:r>
              <a:rPr lang="en-ID" dirty="0" err="1"/>
              <a:t>dipaksa</a:t>
            </a:r>
            <a:r>
              <a:rPr lang="en-ID" dirty="0"/>
              <a:t>, </a:t>
            </a:r>
            <a:r>
              <a:rPr lang="en-ID" dirty="0" err="1"/>
              <a:t>diawasi</a:t>
            </a:r>
            <a:r>
              <a:rPr lang="en-ID" dirty="0"/>
              <a:t>, </a:t>
            </a:r>
            <a:r>
              <a:rPr lang="en-ID" dirty="0" err="1"/>
              <a:t>dikendalikan</a:t>
            </a:r>
            <a:r>
              <a:rPr lang="en-ID" dirty="0"/>
              <a:t>, </a:t>
            </a:r>
            <a:r>
              <a:rPr lang="en-ID" dirty="0" err="1"/>
              <a:t>dibina</a:t>
            </a:r>
            <a:r>
              <a:rPr lang="en-ID" dirty="0"/>
              <a:t> ,</a:t>
            </a:r>
            <a:r>
              <a:rPr lang="en-ID" dirty="0" err="1"/>
              <a:t>bahkan</a:t>
            </a:r>
            <a:r>
              <a:rPr lang="en-ID" dirty="0"/>
              <a:t> </a:t>
            </a:r>
            <a:r>
              <a:rPr lang="en-ID" dirty="0" err="1"/>
              <a:t>diancam</a:t>
            </a:r>
            <a:r>
              <a:rPr lang="en-ID" dirty="0"/>
              <a:t> </a:t>
            </a:r>
            <a:r>
              <a:rPr lang="en-ID" dirty="0" err="1"/>
              <a:t>dengan</a:t>
            </a:r>
            <a:r>
              <a:rPr lang="en-ID" dirty="0"/>
              <a:t> </a:t>
            </a:r>
            <a:r>
              <a:rPr lang="en-ID" dirty="0" err="1"/>
              <a:t>sanksi</a:t>
            </a:r>
            <a:r>
              <a:rPr lang="en-ID" dirty="0"/>
              <a:t> </a:t>
            </a:r>
            <a:r>
              <a:rPr lang="en-ID" dirty="0" err="1"/>
              <a:t>atau</a:t>
            </a:r>
            <a:r>
              <a:rPr lang="en-ID" dirty="0"/>
              <a:t> </a:t>
            </a:r>
            <a:r>
              <a:rPr lang="en-ID" dirty="0" err="1"/>
              <a:t>hukuman</a:t>
            </a:r>
            <a:r>
              <a:rPr lang="en-ID" dirty="0"/>
              <a:t> agar </a:t>
            </a:r>
            <a:r>
              <a:rPr lang="en-ID" dirty="0" err="1"/>
              <a:t>dapat</a:t>
            </a:r>
            <a:r>
              <a:rPr lang="en-ID" dirty="0"/>
              <a:t> </a:t>
            </a:r>
            <a:r>
              <a:rPr lang="en-ID" dirty="0" err="1"/>
              <a:t>melaksanakan</a:t>
            </a:r>
            <a:r>
              <a:rPr lang="en-ID" dirty="0"/>
              <a:t> </a:t>
            </a:r>
            <a:r>
              <a:rPr lang="en-ID" dirty="0" err="1"/>
              <a:t>usaha</a:t>
            </a:r>
            <a:r>
              <a:rPr lang="en-ID" dirty="0"/>
              <a:t>, </a:t>
            </a:r>
            <a:r>
              <a:rPr lang="en-ID" dirty="0" err="1"/>
              <a:t>bergerak</a:t>
            </a:r>
            <a:r>
              <a:rPr lang="en-ID" dirty="0"/>
              <a:t> </a:t>
            </a:r>
            <a:r>
              <a:rPr lang="en-ID" dirty="0" err="1"/>
              <a:t>dalam</a:t>
            </a:r>
            <a:r>
              <a:rPr lang="en-ID" dirty="0"/>
              <a:t> </a:t>
            </a:r>
            <a:r>
              <a:rPr lang="en-ID" dirty="0" err="1"/>
              <a:t>mencapai</a:t>
            </a:r>
            <a:r>
              <a:rPr lang="en-ID" dirty="0"/>
              <a:t> </a:t>
            </a:r>
            <a:r>
              <a:rPr lang="en-ID" dirty="0" err="1"/>
              <a:t>tujuan</a:t>
            </a:r>
            <a:r>
              <a:rPr lang="en-ID" dirty="0"/>
              <a:t>.</a:t>
            </a:r>
          </a:p>
          <a:p>
            <a:pPr marL="457200" indent="-457200" algn="just">
              <a:buFont typeface="+mj-lt"/>
              <a:buAutoNum type="arabicPeriod"/>
            </a:pPr>
            <a:r>
              <a:rPr lang="en-ID" dirty="0" err="1"/>
              <a:t>Padau</a:t>
            </a:r>
            <a:r>
              <a:rPr lang="en-ID" dirty="0"/>
              <a:t> </a:t>
            </a:r>
            <a:r>
              <a:rPr lang="en-ID" dirty="0" err="1"/>
              <a:t>mumnya</a:t>
            </a:r>
            <a:r>
              <a:rPr lang="en-ID" dirty="0"/>
              <a:t> </a:t>
            </a:r>
            <a:r>
              <a:rPr lang="en-ID" dirty="0" err="1"/>
              <a:t>manusia</a:t>
            </a:r>
            <a:r>
              <a:rPr lang="en-ID" dirty="0"/>
              <a:t> </a:t>
            </a:r>
            <a:r>
              <a:rPr lang="en-ID" dirty="0" err="1"/>
              <a:t>dalam</a:t>
            </a:r>
            <a:r>
              <a:rPr lang="en-ID" dirty="0"/>
              <a:t> </a:t>
            </a:r>
            <a:r>
              <a:rPr lang="en-ID" dirty="0" err="1"/>
              <a:t>organisasiingin</a:t>
            </a:r>
            <a:r>
              <a:rPr lang="en-ID" dirty="0"/>
              <a:t> </a:t>
            </a:r>
            <a:r>
              <a:rPr lang="en-ID" dirty="0" err="1"/>
              <a:t>menghindarkan</a:t>
            </a:r>
            <a:r>
              <a:rPr lang="en-ID" dirty="0"/>
              <a:t> </a:t>
            </a:r>
            <a:r>
              <a:rPr lang="en-ID" dirty="0" err="1"/>
              <a:t>diri</a:t>
            </a:r>
            <a:r>
              <a:rPr lang="en-ID" dirty="0"/>
              <a:t> </a:t>
            </a:r>
            <a:r>
              <a:rPr lang="en-ID" dirty="0" err="1"/>
              <a:t>dari</a:t>
            </a:r>
            <a:r>
              <a:rPr lang="en-ID" dirty="0"/>
              <a:t> </a:t>
            </a:r>
            <a:r>
              <a:rPr lang="en-ID" dirty="0" err="1"/>
              <a:t>tanggungjawab</a:t>
            </a:r>
            <a:r>
              <a:rPr lang="en-ID" dirty="0"/>
              <a:t>, </a:t>
            </a:r>
            <a:r>
              <a:rPr lang="en-ID" dirty="0" err="1"/>
              <a:t>memiliki</a:t>
            </a:r>
            <a:r>
              <a:rPr lang="en-ID" dirty="0"/>
              <a:t> </a:t>
            </a:r>
            <a:r>
              <a:rPr lang="en-ID" dirty="0" err="1"/>
              <a:t>sedikit</a:t>
            </a:r>
            <a:r>
              <a:rPr lang="en-ID" dirty="0"/>
              <a:t> </a:t>
            </a:r>
            <a:r>
              <a:rPr lang="en-ID" dirty="0" err="1"/>
              <a:t>ambisi</a:t>
            </a:r>
            <a:r>
              <a:rPr lang="en-ID" dirty="0"/>
              <a:t>, </a:t>
            </a:r>
            <a:r>
              <a:rPr lang="en-ID" dirty="0" err="1"/>
              <a:t>sehingga</a:t>
            </a:r>
            <a:r>
              <a:rPr lang="en-ID" dirty="0"/>
              <a:t> </a:t>
            </a:r>
            <a:r>
              <a:rPr lang="en-ID" dirty="0" err="1"/>
              <a:t>mereka</a:t>
            </a:r>
            <a:r>
              <a:rPr lang="en-ID" dirty="0"/>
              <a:t> </a:t>
            </a:r>
            <a:r>
              <a:rPr lang="en-ID" dirty="0" err="1"/>
              <a:t>lebih</a:t>
            </a:r>
            <a:r>
              <a:rPr lang="en-ID" dirty="0"/>
              <a:t> </a:t>
            </a:r>
            <a:r>
              <a:rPr lang="en-ID" dirty="0" err="1"/>
              <a:t>senang</a:t>
            </a:r>
            <a:r>
              <a:rPr lang="en-ID" dirty="0"/>
              <a:t> </a:t>
            </a:r>
            <a:r>
              <a:rPr lang="en-ID" dirty="0" err="1"/>
              <a:t>dibina</a:t>
            </a:r>
            <a:r>
              <a:rPr lang="en-ID" dirty="0"/>
              <a:t>, </a:t>
            </a:r>
            <a:r>
              <a:rPr lang="en-ID" dirty="0" err="1"/>
              <a:t>diarahkan</a:t>
            </a:r>
            <a:r>
              <a:rPr lang="en-ID" dirty="0"/>
              <a:t>.</a:t>
            </a:r>
          </a:p>
          <a:p>
            <a:pPr marL="457200" indent="-457200" algn="just">
              <a:buFont typeface="+mj-lt"/>
              <a:buAutoNum type="arabicPeriod"/>
            </a:pPr>
            <a:r>
              <a:rPr lang="en-ID" dirty="0" err="1"/>
              <a:t>Kebanyakan</a:t>
            </a:r>
            <a:r>
              <a:rPr lang="en-ID" dirty="0"/>
              <a:t> </a:t>
            </a:r>
            <a:r>
              <a:rPr lang="en-ID" dirty="0" err="1"/>
              <a:t>manusia</a:t>
            </a:r>
            <a:r>
              <a:rPr lang="en-ID" dirty="0"/>
              <a:t> </a:t>
            </a:r>
            <a:r>
              <a:rPr lang="en-ID" dirty="0" err="1"/>
              <a:t>menghendak</a:t>
            </a:r>
            <a:r>
              <a:rPr lang="en-ID" dirty="0"/>
              <a:t> </a:t>
            </a:r>
            <a:r>
              <a:rPr lang="en-ID" dirty="0" err="1"/>
              <a:t>ikeamanan</a:t>
            </a:r>
            <a:r>
              <a:rPr lang="en-ID" dirty="0"/>
              <a:t> </a:t>
            </a:r>
            <a:r>
              <a:rPr lang="en-ID" dirty="0" err="1"/>
              <a:t>dalam</a:t>
            </a:r>
            <a:r>
              <a:rPr lang="en-ID" dirty="0"/>
              <a:t> </a:t>
            </a:r>
            <a:r>
              <a:rPr lang="en-ID" dirty="0" err="1"/>
              <a:t>segala</a:t>
            </a:r>
            <a:r>
              <a:rPr lang="en-ID" dirty="0"/>
              <a:t> </a:t>
            </a:r>
            <a:r>
              <a:rPr lang="en-ID" dirty="0" err="1"/>
              <a:t>hal</a:t>
            </a:r>
            <a:r>
              <a:rPr lang="en-ID" dirty="0"/>
              <a:t>.</a:t>
            </a:r>
          </a:p>
        </p:txBody>
      </p:sp>
    </p:spTree>
    <p:extLst>
      <p:ext uri="{BB962C8B-B14F-4D97-AF65-F5344CB8AC3E}">
        <p14:creationId xmlns:p14="http://schemas.microsoft.com/office/powerpoint/2010/main" val="1956028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D200-51C7-439B-B9E1-86A2B3A7B195}"/>
              </a:ext>
            </a:extLst>
          </p:cNvPr>
          <p:cNvSpPr>
            <a:spLocks noGrp="1"/>
          </p:cNvSpPr>
          <p:nvPr>
            <p:ph type="title"/>
          </p:nvPr>
        </p:nvSpPr>
        <p:spPr>
          <a:xfrm>
            <a:off x="5675243" y="258418"/>
            <a:ext cx="5701343" cy="854766"/>
          </a:xfrm>
        </p:spPr>
        <p:txBody>
          <a:bodyPr/>
          <a:lstStyle/>
          <a:p>
            <a:r>
              <a:rPr lang="en-ID" dirty="0"/>
              <a:t>                               </a:t>
            </a:r>
            <a:r>
              <a:rPr lang="en-ID" dirty="0" err="1"/>
              <a:t>Teori</a:t>
            </a:r>
            <a:r>
              <a:rPr lang="en-ID" dirty="0"/>
              <a:t> Y </a:t>
            </a:r>
          </a:p>
        </p:txBody>
      </p:sp>
      <p:sp>
        <p:nvSpPr>
          <p:cNvPr id="3" name="Content Placeholder 2">
            <a:extLst>
              <a:ext uri="{FF2B5EF4-FFF2-40B4-BE49-F238E27FC236}">
                <a16:creationId xmlns:a16="http://schemas.microsoft.com/office/drawing/2014/main" id="{49EE7756-F55A-45BC-92F8-79572C5FF691}"/>
              </a:ext>
            </a:extLst>
          </p:cNvPr>
          <p:cNvSpPr>
            <a:spLocks noGrp="1"/>
          </p:cNvSpPr>
          <p:nvPr>
            <p:ph sz="quarter" idx="10"/>
          </p:nvPr>
        </p:nvSpPr>
        <p:spPr>
          <a:xfrm>
            <a:off x="695740" y="1212575"/>
            <a:ext cx="10681348" cy="5240614"/>
          </a:xfrm>
        </p:spPr>
        <p:txBody>
          <a:bodyPr/>
          <a:lstStyle/>
          <a:p>
            <a:pPr marL="0" indent="0" algn="just">
              <a:buNone/>
            </a:pPr>
            <a:r>
              <a:rPr lang="en-ID" b="1" dirty="0" err="1"/>
              <a:t>Teori</a:t>
            </a:r>
            <a:r>
              <a:rPr lang="en-ID" b="1" dirty="0"/>
              <a:t> Y </a:t>
            </a:r>
            <a:r>
              <a:rPr lang="en-ID" b="1" dirty="0" err="1"/>
              <a:t>merupakan</a:t>
            </a:r>
            <a:r>
              <a:rPr lang="en-ID" b="1" dirty="0"/>
              <a:t> </a:t>
            </a:r>
            <a:r>
              <a:rPr lang="en-ID" b="1" dirty="0" err="1"/>
              <a:t>kebalikan</a:t>
            </a:r>
            <a:r>
              <a:rPr lang="en-ID" b="1" dirty="0"/>
              <a:t> </a:t>
            </a:r>
            <a:r>
              <a:rPr lang="en-ID" b="1" dirty="0" err="1"/>
              <a:t>dari</a:t>
            </a:r>
            <a:r>
              <a:rPr lang="en-ID" b="1" dirty="0"/>
              <a:t> </a:t>
            </a:r>
            <a:r>
              <a:rPr lang="en-ID" b="1" dirty="0" err="1"/>
              <a:t>Teori</a:t>
            </a:r>
            <a:r>
              <a:rPr lang="en-ID" b="1" dirty="0"/>
              <a:t> X </a:t>
            </a:r>
          </a:p>
          <a:p>
            <a:pPr marL="457200" indent="-457200" algn="just">
              <a:buFont typeface="+mj-lt"/>
              <a:buAutoNum type="arabicPeriod"/>
            </a:pPr>
            <a:r>
              <a:rPr lang="en-ID" dirty="0" err="1"/>
              <a:t>Manusia</a:t>
            </a:r>
            <a:r>
              <a:rPr lang="en-ID" dirty="0"/>
              <a:t> </a:t>
            </a:r>
            <a:r>
              <a:rPr lang="en-ID" dirty="0" err="1"/>
              <a:t>sebagai</a:t>
            </a:r>
            <a:r>
              <a:rPr lang="en-ID" dirty="0"/>
              <a:t> </a:t>
            </a:r>
            <a:r>
              <a:rPr lang="en-ID" dirty="0" err="1"/>
              <a:t>anggota</a:t>
            </a:r>
            <a:r>
              <a:rPr lang="en-ID" dirty="0"/>
              <a:t> </a:t>
            </a:r>
            <a:r>
              <a:rPr lang="en-ID" dirty="0" err="1"/>
              <a:t>organisasi</a:t>
            </a:r>
            <a:r>
              <a:rPr lang="en-ID" dirty="0"/>
              <a:t> pada </a:t>
            </a:r>
            <a:r>
              <a:rPr lang="en-ID" dirty="0" err="1"/>
              <a:t>dasarnya</a:t>
            </a:r>
            <a:r>
              <a:rPr lang="en-ID" dirty="0"/>
              <a:t> </a:t>
            </a:r>
            <a:r>
              <a:rPr lang="en-ID" dirty="0" err="1"/>
              <a:t>menyukai</a:t>
            </a:r>
            <a:r>
              <a:rPr lang="en-ID" dirty="0"/>
              <a:t> dan </a:t>
            </a:r>
            <a:r>
              <a:rPr lang="en-ID" dirty="0" err="1"/>
              <a:t>menikmati</a:t>
            </a:r>
            <a:r>
              <a:rPr lang="en-ID" dirty="0"/>
              <a:t> </a:t>
            </a:r>
            <a:r>
              <a:rPr lang="en-ID" dirty="0" err="1"/>
              <a:t>pekerjaan.Mereka</a:t>
            </a:r>
            <a:r>
              <a:rPr lang="en-ID" dirty="0"/>
              <a:t> </a:t>
            </a:r>
            <a:r>
              <a:rPr lang="en-ID" dirty="0" err="1"/>
              <a:t>tidak</a:t>
            </a:r>
            <a:r>
              <a:rPr lang="en-ID" dirty="0"/>
              <a:t> </a:t>
            </a:r>
            <a:r>
              <a:rPr lang="en-ID" dirty="0" err="1"/>
              <a:t>memiliki</a:t>
            </a:r>
            <a:r>
              <a:rPr lang="en-ID" dirty="0"/>
              <a:t> </a:t>
            </a:r>
            <a:r>
              <a:rPr lang="en-ID" dirty="0" err="1"/>
              <a:t>beban</a:t>
            </a:r>
            <a:r>
              <a:rPr lang="en-ID" dirty="0"/>
              <a:t> </a:t>
            </a:r>
            <a:r>
              <a:rPr lang="en-ID" dirty="0" err="1"/>
              <a:t>karena</a:t>
            </a:r>
            <a:r>
              <a:rPr lang="en-ID" dirty="0"/>
              <a:t> </a:t>
            </a:r>
            <a:r>
              <a:rPr lang="en-ID" dirty="0" err="1"/>
              <a:t>bekerjasama</a:t>
            </a:r>
            <a:r>
              <a:rPr lang="en-ID" dirty="0"/>
              <a:t> </a:t>
            </a:r>
            <a:r>
              <a:rPr lang="en-ID" dirty="0" err="1"/>
              <a:t>halnya</a:t>
            </a:r>
            <a:r>
              <a:rPr lang="en-ID" dirty="0"/>
              <a:t> </a:t>
            </a:r>
            <a:r>
              <a:rPr lang="en-ID" dirty="0" err="1"/>
              <a:t>seperti</a:t>
            </a:r>
            <a:r>
              <a:rPr lang="en-ID" dirty="0"/>
              <a:t> </a:t>
            </a:r>
            <a:r>
              <a:rPr lang="en-ID" dirty="0" err="1"/>
              <a:t>bermain</a:t>
            </a:r>
            <a:r>
              <a:rPr lang="en-ID" dirty="0"/>
              <a:t>, </a:t>
            </a:r>
            <a:r>
              <a:rPr lang="en-ID" dirty="0" err="1"/>
              <a:t>istirahat</a:t>
            </a:r>
            <a:r>
              <a:rPr lang="en-ID" dirty="0"/>
              <a:t>.</a:t>
            </a:r>
          </a:p>
          <a:p>
            <a:pPr marL="457200" indent="-457200" algn="just">
              <a:buFont typeface="+mj-lt"/>
              <a:buAutoNum type="arabicPeriod"/>
            </a:pPr>
            <a:r>
              <a:rPr lang="en-ID" dirty="0" err="1"/>
              <a:t>Manusia</a:t>
            </a:r>
            <a:r>
              <a:rPr lang="en-ID" dirty="0"/>
              <a:t> </a:t>
            </a:r>
            <a:r>
              <a:rPr lang="en-ID" dirty="0" err="1"/>
              <a:t>dapat</a:t>
            </a:r>
            <a:r>
              <a:rPr lang="en-ID" dirty="0"/>
              <a:t> </a:t>
            </a:r>
            <a:r>
              <a:rPr lang="en-ID" dirty="0" err="1"/>
              <a:t>mengendalikan</a:t>
            </a:r>
            <a:r>
              <a:rPr lang="en-ID" dirty="0"/>
              <a:t> </a:t>
            </a:r>
            <a:r>
              <a:rPr lang="en-ID" dirty="0" err="1"/>
              <a:t>dirinya</a:t>
            </a:r>
            <a:r>
              <a:rPr lang="en-ID" dirty="0"/>
              <a:t> </a:t>
            </a:r>
            <a:r>
              <a:rPr lang="en-ID" dirty="0" err="1"/>
              <a:t>sehingga</a:t>
            </a:r>
            <a:r>
              <a:rPr lang="en-ID" dirty="0"/>
              <a:t> </a:t>
            </a:r>
            <a:r>
              <a:rPr lang="en-ID" dirty="0" err="1"/>
              <a:t>tidakp</a:t>
            </a:r>
            <a:r>
              <a:rPr lang="en-ID" dirty="0"/>
              <a:t> </a:t>
            </a:r>
            <a:r>
              <a:rPr lang="en-ID" dirty="0" err="1"/>
              <a:t>erludiawasi</a:t>
            </a:r>
            <a:r>
              <a:rPr lang="en-ID" dirty="0"/>
              <a:t>, dan </a:t>
            </a:r>
            <a:r>
              <a:rPr lang="en-ID" dirty="0" err="1"/>
              <a:t>mereka</a:t>
            </a:r>
            <a:r>
              <a:rPr lang="en-ID" dirty="0"/>
              <a:t> </a:t>
            </a:r>
            <a:r>
              <a:rPr lang="en-ID" dirty="0" err="1"/>
              <a:t>dapat</a:t>
            </a:r>
            <a:r>
              <a:rPr lang="en-ID" dirty="0"/>
              <a:t> </a:t>
            </a:r>
            <a:r>
              <a:rPr lang="en-ID" dirty="0" err="1"/>
              <a:t>memberikan</a:t>
            </a:r>
            <a:r>
              <a:rPr lang="en-ID" dirty="0"/>
              <a:t> </a:t>
            </a:r>
            <a:r>
              <a:rPr lang="en-ID" dirty="0" err="1"/>
              <a:t>pelayanan</a:t>
            </a:r>
            <a:r>
              <a:rPr lang="en-ID" dirty="0"/>
              <a:t> </a:t>
            </a:r>
            <a:r>
              <a:rPr lang="en-ID" dirty="0" err="1"/>
              <a:t>terhadap</a:t>
            </a:r>
            <a:r>
              <a:rPr lang="en-ID" dirty="0"/>
              <a:t> </a:t>
            </a:r>
            <a:r>
              <a:rPr lang="en-ID" dirty="0" err="1"/>
              <a:t>tujuan</a:t>
            </a:r>
            <a:r>
              <a:rPr lang="en-ID" dirty="0"/>
              <a:t> </a:t>
            </a:r>
            <a:r>
              <a:rPr lang="en-ID" dirty="0" err="1"/>
              <a:t>organisasi</a:t>
            </a:r>
            <a:r>
              <a:rPr lang="en-ID" dirty="0"/>
              <a:t>. </a:t>
            </a:r>
            <a:r>
              <a:rPr lang="en-ID" dirty="0" err="1"/>
              <a:t>Mereka</a:t>
            </a:r>
            <a:r>
              <a:rPr lang="en-ID" dirty="0"/>
              <a:t> </a:t>
            </a:r>
            <a:r>
              <a:rPr lang="en-ID" dirty="0" err="1"/>
              <a:t>akan</a:t>
            </a:r>
            <a:r>
              <a:rPr lang="en-ID" dirty="0"/>
              <a:t> </a:t>
            </a:r>
            <a:r>
              <a:rPr lang="en-ID" dirty="0" err="1"/>
              <a:t>menepati</a:t>
            </a:r>
            <a:r>
              <a:rPr lang="en-ID" dirty="0"/>
              <a:t> </a:t>
            </a:r>
            <a:r>
              <a:rPr lang="en-ID" dirty="0" err="1"/>
              <a:t>janji</a:t>
            </a:r>
            <a:r>
              <a:rPr lang="en-ID" dirty="0"/>
              <a:t> </a:t>
            </a:r>
            <a:r>
              <a:rPr lang="en-ID" dirty="0" err="1"/>
              <a:t>sehingga</a:t>
            </a:r>
            <a:r>
              <a:rPr lang="en-ID" dirty="0"/>
              <a:t> </a:t>
            </a:r>
            <a:r>
              <a:rPr lang="en-ID" dirty="0" err="1"/>
              <a:t>tidak</a:t>
            </a:r>
            <a:r>
              <a:rPr lang="en-ID" dirty="0"/>
              <a:t> </a:t>
            </a:r>
            <a:r>
              <a:rPr lang="en-ID" dirty="0" err="1"/>
              <a:t>perlu</a:t>
            </a:r>
            <a:r>
              <a:rPr lang="en-ID" dirty="0"/>
              <a:t> </a:t>
            </a:r>
            <a:r>
              <a:rPr lang="en-ID" dirty="0" err="1"/>
              <a:t>ada</a:t>
            </a:r>
            <a:r>
              <a:rPr lang="en-ID" dirty="0"/>
              <a:t> </a:t>
            </a:r>
            <a:r>
              <a:rPr lang="en-ID" dirty="0" err="1"/>
              <a:t>sanksi</a:t>
            </a:r>
            <a:r>
              <a:rPr lang="en-ID" dirty="0"/>
              <a:t>.</a:t>
            </a:r>
          </a:p>
          <a:p>
            <a:pPr marL="457200" indent="-457200" algn="just">
              <a:buFont typeface="+mj-lt"/>
              <a:buAutoNum type="arabicPeriod"/>
            </a:pPr>
            <a:r>
              <a:rPr lang="en-ID" dirty="0" err="1"/>
              <a:t>Ratarata</a:t>
            </a:r>
            <a:r>
              <a:rPr lang="en-ID" dirty="0"/>
              <a:t> </a:t>
            </a:r>
            <a:r>
              <a:rPr lang="en-ID" dirty="0" err="1"/>
              <a:t>manusia</a:t>
            </a:r>
            <a:r>
              <a:rPr lang="en-ID" dirty="0"/>
              <a:t> </a:t>
            </a:r>
            <a:r>
              <a:rPr lang="en-ID" dirty="0" err="1"/>
              <a:t>dapat</a:t>
            </a:r>
            <a:r>
              <a:rPr lang="en-ID" dirty="0"/>
              <a:t> </a:t>
            </a:r>
            <a:r>
              <a:rPr lang="en-ID" dirty="0" err="1"/>
              <a:t>belajar</a:t>
            </a:r>
            <a:r>
              <a:rPr lang="en-ID" dirty="0"/>
              <a:t> </a:t>
            </a:r>
            <a:r>
              <a:rPr lang="en-ID" dirty="0" err="1"/>
              <a:t>menerima</a:t>
            </a:r>
            <a:r>
              <a:rPr lang="en-ID" dirty="0"/>
              <a:t> </a:t>
            </a:r>
            <a:r>
              <a:rPr lang="en-ID" dirty="0" err="1"/>
              <a:t>dengan</a:t>
            </a:r>
            <a:r>
              <a:rPr lang="en-ID" dirty="0"/>
              <a:t> </a:t>
            </a:r>
            <a:r>
              <a:rPr lang="en-ID" dirty="0" err="1"/>
              <a:t>baik</a:t>
            </a:r>
            <a:r>
              <a:rPr lang="en-ID" dirty="0"/>
              <a:t> </a:t>
            </a:r>
            <a:r>
              <a:rPr lang="en-ID" dirty="0" err="1"/>
              <a:t>bahkan</a:t>
            </a:r>
            <a:r>
              <a:rPr lang="en-ID" dirty="0"/>
              <a:t> </a:t>
            </a:r>
            <a:r>
              <a:rPr lang="en-ID" dirty="0" err="1"/>
              <a:t>mengusahakan</a:t>
            </a:r>
            <a:r>
              <a:rPr lang="en-ID" dirty="0"/>
              <a:t> </a:t>
            </a:r>
            <a:r>
              <a:rPr lang="en-ID" dirty="0" err="1"/>
              <a:t>tanggungjawab</a:t>
            </a:r>
            <a:r>
              <a:rPr lang="en-ID" dirty="0"/>
              <a:t>.</a:t>
            </a:r>
          </a:p>
          <a:p>
            <a:pPr marL="457200" indent="-457200" algn="just">
              <a:buFont typeface="+mj-lt"/>
              <a:buAutoNum type="arabicPeriod"/>
            </a:pPr>
            <a:r>
              <a:rPr lang="en-ID" dirty="0" err="1"/>
              <a:t>Manusia</a:t>
            </a:r>
            <a:r>
              <a:rPr lang="en-ID" dirty="0"/>
              <a:t> </a:t>
            </a:r>
            <a:r>
              <a:rPr lang="en-ID" dirty="0" err="1"/>
              <a:t>dalam</a:t>
            </a:r>
            <a:r>
              <a:rPr lang="en-ID" dirty="0"/>
              <a:t> </a:t>
            </a:r>
            <a:r>
              <a:rPr lang="en-ID" dirty="0" err="1"/>
              <a:t>organisasi</a:t>
            </a:r>
            <a:r>
              <a:rPr lang="en-ID" dirty="0"/>
              <a:t> </a:t>
            </a:r>
            <a:r>
              <a:rPr lang="en-ID" dirty="0" err="1"/>
              <a:t>memiliki</a:t>
            </a:r>
            <a:r>
              <a:rPr lang="en-ID" dirty="0"/>
              <a:t> </a:t>
            </a:r>
            <a:r>
              <a:rPr lang="en-ID" dirty="0" err="1"/>
              <a:t>kemampuan</a:t>
            </a:r>
            <a:r>
              <a:rPr lang="en-ID" dirty="0"/>
              <a:t> </a:t>
            </a:r>
            <a:r>
              <a:rPr lang="en-ID" dirty="0" err="1"/>
              <a:t>untuk</a:t>
            </a:r>
            <a:r>
              <a:rPr lang="en-ID" dirty="0"/>
              <a:t> </a:t>
            </a:r>
            <a:r>
              <a:rPr lang="en-ID" dirty="0" err="1"/>
              <a:t>mengambil</a:t>
            </a:r>
            <a:r>
              <a:rPr lang="en-ID" dirty="0"/>
              <a:t> </a:t>
            </a:r>
            <a:r>
              <a:rPr lang="en-ID" dirty="0" err="1"/>
              <a:t>keputusan</a:t>
            </a:r>
            <a:r>
              <a:rPr lang="en-ID" dirty="0"/>
              <a:t> </a:t>
            </a:r>
            <a:r>
              <a:rPr lang="en-ID" dirty="0" err="1"/>
              <a:t>inovatif</a:t>
            </a:r>
            <a:r>
              <a:rPr lang="en-ID" dirty="0"/>
              <a:t>, </a:t>
            </a:r>
            <a:r>
              <a:rPr lang="en-ID" dirty="0" err="1"/>
              <a:t>memiliki</a:t>
            </a:r>
            <a:r>
              <a:rPr lang="en-ID" dirty="0"/>
              <a:t> </a:t>
            </a:r>
            <a:r>
              <a:rPr lang="en-ID" dirty="0" err="1"/>
              <a:t>imajinasi</a:t>
            </a:r>
            <a:r>
              <a:rPr lang="en-ID" dirty="0"/>
              <a:t> yang </a:t>
            </a:r>
            <a:r>
              <a:rPr lang="en-ID" dirty="0" err="1"/>
              <a:t>tinggi</a:t>
            </a:r>
            <a:r>
              <a:rPr lang="en-ID" dirty="0"/>
              <a:t>, </a:t>
            </a:r>
            <a:r>
              <a:rPr lang="en-ID" dirty="0" err="1"/>
              <a:t>cakap</a:t>
            </a:r>
            <a:r>
              <a:rPr lang="en-ID" dirty="0"/>
              <a:t> dan </a:t>
            </a:r>
            <a:r>
              <a:rPr lang="en-ID" dirty="0" err="1"/>
              <a:t>kreatif</a:t>
            </a:r>
            <a:r>
              <a:rPr lang="en-ID" dirty="0"/>
              <a:t> </a:t>
            </a:r>
            <a:r>
              <a:rPr lang="en-ID" dirty="0" err="1"/>
              <a:t>dalam</a:t>
            </a:r>
            <a:r>
              <a:rPr lang="en-ID" dirty="0"/>
              <a:t> </a:t>
            </a:r>
            <a:r>
              <a:rPr lang="en-ID" dirty="0" err="1"/>
              <a:t>memecahkan</a:t>
            </a:r>
            <a:r>
              <a:rPr lang="en-ID" dirty="0"/>
              <a:t> </a:t>
            </a:r>
            <a:r>
              <a:rPr lang="en-ID" dirty="0" err="1"/>
              <a:t>masalah-masalah</a:t>
            </a:r>
            <a:r>
              <a:rPr lang="en-ID" dirty="0"/>
              <a:t> </a:t>
            </a:r>
            <a:r>
              <a:rPr lang="en-ID" dirty="0" err="1"/>
              <a:t>dalam</a:t>
            </a:r>
            <a:r>
              <a:rPr lang="en-ID" dirty="0"/>
              <a:t> </a:t>
            </a:r>
            <a:r>
              <a:rPr lang="en-ID" dirty="0" err="1"/>
              <a:t>organisasi</a:t>
            </a:r>
            <a:r>
              <a:rPr lang="en-ID" dirty="0"/>
              <a:t>.</a:t>
            </a:r>
          </a:p>
          <a:p>
            <a:pPr marL="457200" indent="-457200" algn="just">
              <a:buFont typeface="+mj-lt"/>
              <a:buAutoNum type="arabicPeriod"/>
            </a:pPr>
            <a:r>
              <a:rPr lang="en-ID" dirty="0" err="1"/>
              <a:t>Dalam</a:t>
            </a:r>
            <a:r>
              <a:rPr lang="en-ID" dirty="0"/>
              <a:t> </a:t>
            </a:r>
            <a:r>
              <a:rPr lang="en-ID" dirty="0" err="1"/>
              <a:t>lingkungan</a:t>
            </a:r>
            <a:r>
              <a:rPr lang="en-ID" dirty="0"/>
              <a:t> </a:t>
            </a:r>
            <a:r>
              <a:rPr lang="en-ID" dirty="0" err="1"/>
              <a:t>kehidupan</a:t>
            </a:r>
            <a:r>
              <a:rPr lang="en-ID" dirty="0"/>
              <a:t> industry modern, </a:t>
            </a:r>
            <a:r>
              <a:rPr lang="en-ID" dirty="0" err="1"/>
              <a:t>potensi</a:t>
            </a:r>
            <a:r>
              <a:rPr lang="en-ID" dirty="0"/>
              <a:t> </a:t>
            </a:r>
            <a:r>
              <a:rPr lang="en-ID" dirty="0" err="1"/>
              <a:t>intelektual</a:t>
            </a:r>
            <a:r>
              <a:rPr lang="en-ID" dirty="0"/>
              <a:t> </a:t>
            </a:r>
            <a:r>
              <a:rPr lang="en-ID" dirty="0" err="1"/>
              <a:t>mereka</a:t>
            </a:r>
            <a:r>
              <a:rPr lang="en-ID" dirty="0"/>
              <a:t> pada </a:t>
            </a:r>
            <a:r>
              <a:rPr lang="en-ID" dirty="0" err="1"/>
              <a:t>umumnya</a:t>
            </a:r>
            <a:r>
              <a:rPr lang="en-ID" dirty="0"/>
              <a:t> </a:t>
            </a:r>
            <a:r>
              <a:rPr lang="en-ID" dirty="0" err="1"/>
              <a:t>hanya</a:t>
            </a:r>
            <a:r>
              <a:rPr lang="en-ID" dirty="0"/>
              <a:t> </a:t>
            </a:r>
            <a:r>
              <a:rPr lang="en-ID" dirty="0" err="1"/>
              <a:t>dimanfaatkan</a:t>
            </a:r>
            <a:r>
              <a:rPr lang="en-ID" dirty="0"/>
              <a:t> oleh </a:t>
            </a:r>
            <a:r>
              <a:rPr lang="en-ID" dirty="0" err="1"/>
              <a:t>organisasi</a:t>
            </a:r>
            <a:r>
              <a:rPr lang="en-ID" dirty="0"/>
              <a:t> Sebagian </a:t>
            </a:r>
            <a:r>
              <a:rPr lang="en-ID" dirty="0" err="1"/>
              <a:t>saja</a:t>
            </a:r>
            <a:r>
              <a:rPr lang="en-ID" dirty="0"/>
              <a:t>.</a:t>
            </a:r>
          </a:p>
          <a:p>
            <a:pPr algn="just"/>
            <a:r>
              <a:rPr lang="en-ID" dirty="0"/>
              <a:t>Dari </a:t>
            </a:r>
            <a:r>
              <a:rPr lang="en-ID" dirty="0" err="1"/>
              <a:t>hal</a:t>
            </a:r>
            <a:r>
              <a:rPr lang="en-ID" dirty="0"/>
              <a:t> </a:t>
            </a:r>
            <a:r>
              <a:rPr lang="en-ID" dirty="0" err="1"/>
              <a:t>tersebut</a:t>
            </a:r>
            <a:r>
              <a:rPr lang="en-ID" dirty="0"/>
              <a:t> </a:t>
            </a:r>
            <a:r>
              <a:rPr lang="en-ID" dirty="0" err="1"/>
              <a:t>diatas</a:t>
            </a:r>
            <a:r>
              <a:rPr lang="en-ID" dirty="0"/>
              <a:t>, </a:t>
            </a:r>
            <a:r>
              <a:rPr lang="en-ID" dirty="0" err="1"/>
              <a:t>kita</a:t>
            </a:r>
            <a:r>
              <a:rPr lang="en-ID" dirty="0"/>
              <a:t> </a:t>
            </a:r>
            <a:r>
              <a:rPr lang="en-ID" dirty="0" err="1"/>
              <a:t>bisa</a:t>
            </a:r>
            <a:r>
              <a:rPr lang="en-ID" dirty="0"/>
              <a:t> </a:t>
            </a:r>
            <a:r>
              <a:rPr lang="en-ID" dirty="0" err="1"/>
              <a:t>melihat</a:t>
            </a:r>
            <a:r>
              <a:rPr lang="en-ID" dirty="0"/>
              <a:t> </a:t>
            </a:r>
            <a:r>
              <a:rPr lang="en-ID" dirty="0" err="1"/>
              <a:t>bahwa</a:t>
            </a:r>
            <a:r>
              <a:rPr lang="en-ID" dirty="0"/>
              <a:t> </a:t>
            </a:r>
            <a:r>
              <a:rPr lang="en-ID" dirty="0" err="1"/>
              <a:t>teori</a:t>
            </a:r>
            <a:r>
              <a:rPr lang="en-ID" dirty="0"/>
              <a:t> Y </a:t>
            </a:r>
            <a:r>
              <a:rPr lang="en-ID" dirty="0" err="1"/>
              <a:t>lebih</a:t>
            </a:r>
            <a:r>
              <a:rPr lang="en-ID" dirty="0"/>
              <a:t> </a:t>
            </a:r>
            <a:r>
              <a:rPr lang="en-ID" dirty="0" err="1"/>
              <a:t>bersifat</a:t>
            </a:r>
            <a:r>
              <a:rPr lang="en-ID" dirty="0"/>
              <a:t> </a:t>
            </a:r>
            <a:r>
              <a:rPr lang="en-ID" dirty="0" err="1"/>
              <a:t>dinamis</a:t>
            </a:r>
            <a:r>
              <a:rPr lang="en-ID" dirty="0"/>
              <a:t>, </a:t>
            </a:r>
            <a:r>
              <a:rPr lang="en-ID" dirty="0" err="1"/>
              <a:t>karena</a:t>
            </a:r>
            <a:r>
              <a:rPr lang="en-ID" dirty="0"/>
              <a:t> </a:t>
            </a:r>
            <a:r>
              <a:rPr lang="en-ID" dirty="0" err="1"/>
              <a:t>menunjukkan</a:t>
            </a:r>
            <a:r>
              <a:rPr lang="en-ID" dirty="0"/>
              <a:t> </a:t>
            </a:r>
            <a:r>
              <a:rPr lang="en-ID" dirty="0" err="1"/>
              <a:t>kemungkinan</a:t>
            </a:r>
            <a:r>
              <a:rPr lang="en-ID" dirty="0"/>
              <a:t> </a:t>
            </a:r>
            <a:r>
              <a:rPr lang="en-ID" dirty="0" err="1"/>
              <a:t>pertumbuhan</a:t>
            </a:r>
            <a:r>
              <a:rPr lang="en-ID" dirty="0"/>
              <a:t> dan </a:t>
            </a:r>
            <a:r>
              <a:rPr lang="en-ID" dirty="0" err="1"/>
              <a:t>pengembangan</a:t>
            </a:r>
            <a:r>
              <a:rPr lang="en-ID" dirty="0"/>
              <a:t> pada </a:t>
            </a:r>
            <a:r>
              <a:rPr lang="en-ID" dirty="0" err="1"/>
              <a:t>diri</a:t>
            </a:r>
            <a:r>
              <a:rPr lang="en-ID" dirty="0"/>
              <a:t> </a:t>
            </a:r>
            <a:r>
              <a:rPr lang="en-ID" dirty="0" err="1"/>
              <a:t>individu</a:t>
            </a:r>
            <a:r>
              <a:rPr lang="en-ID" dirty="0"/>
              <a:t>. </a:t>
            </a:r>
            <a:r>
              <a:rPr lang="en-ID" dirty="0" err="1"/>
              <a:t>Ia</a:t>
            </a:r>
            <a:r>
              <a:rPr lang="en-ID" dirty="0"/>
              <a:t> </a:t>
            </a:r>
            <a:r>
              <a:rPr lang="en-ID" dirty="0" err="1"/>
              <a:t>menekankan</a:t>
            </a:r>
            <a:r>
              <a:rPr lang="en-ID" dirty="0"/>
              <a:t> </a:t>
            </a:r>
            <a:r>
              <a:rPr lang="en-ID" dirty="0" err="1"/>
              <a:t>perlunya</a:t>
            </a:r>
            <a:r>
              <a:rPr lang="en-ID" dirty="0"/>
              <a:t> </a:t>
            </a:r>
            <a:r>
              <a:rPr lang="en-ID" dirty="0" err="1"/>
              <a:t>penyesuaian</a:t>
            </a:r>
            <a:r>
              <a:rPr lang="en-ID" dirty="0"/>
              <a:t> yang </a:t>
            </a:r>
            <a:r>
              <a:rPr lang="en-ID" dirty="0" err="1"/>
              <a:t>selektif</a:t>
            </a:r>
            <a:r>
              <a:rPr lang="en-ID" dirty="0"/>
              <a:t>.</a:t>
            </a:r>
          </a:p>
        </p:txBody>
      </p:sp>
    </p:spTree>
    <p:extLst>
      <p:ext uri="{BB962C8B-B14F-4D97-AF65-F5344CB8AC3E}">
        <p14:creationId xmlns:p14="http://schemas.microsoft.com/office/powerpoint/2010/main" val="2750072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B2734-05AF-41C4-9FDA-F749ECD16C88}"/>
              </a:ext>
            </a:extLst>
          </p:cNvPr>
          <p:cNvSpPr>
            <a:spLocks noGrp="1"/>
          </p:cNvSpPr>
          <p:nvPr>
            <p:ph type="title"/>
          </p:nvPr>
        </p:nvSpPr>
        <p:spPr>
          <a:xfrm>
            <a:off x="4929809" y="327991"/>
            <a:ext cx="6446778" cy="606287"/>
          </a:xfrm>
        </p:spPr>
        <p:txBody>
          <a:bodyPr/>
          <a:lstStyle/>
          <a:p>
            <a:pPr algn="ctr"/>
            <a:r>
              <a:rPr lang="en-US" dirty="0"/>
              <a:t> A-Z </a:t>
            </a:r>
            <a:r>
              <a:rPr lang="en-US" dirty="0" err="1"/>
              <a:t>Pemimpin</a:t>
            </a:r>
            <a:r>
              <a:rPr lang="en-US" dirty="0"/>
              <a:t> yang Ideal</a:t>
            </a:r>
            <a:endParaRPr lang="en-ID" dirty="0"/>
          </a:p>
        </p:txBody>
      </p:sp>
      <p:sp>
        <p:nvSpPr>
          <p:cNvPr id="3" name="Content Placeholder 2">
            <a:extLst>
              <a:ext uri="{FF2B5EF4-FFF2-40B4-BE49-F238E27FC236}">
                <a16:creationId xmlns:a16="http://schemas.microsoft.com/office/drawing/2014/main" id="{889714AF-81D7-42C1-B99C-08787F6E1382}"/>
              </a:ext>
            </a:extLst>
          </p:cNvPr>
          <p:cNvSpPr>
            <a:spLocks noGrp="1"/>
          </p:cNvSpPr>
          <p:nvPr>
            <p:ph sz="quarter" idx="10"/>
          </p:nvPr>
        </p:nvSpPr>
        <p:spPr>
          <a:xfrm>
            <a:off x="735496" y="1152939"/>
            <a:ext cx="10641591" cy="5555974"/>
          </a:xfrm>
        </p:spPr>
        <p:txBody>
          <a:bodyPr/>
          <a:lstStyle/>
          <a:p>
            <a:pPr algn="just"/>
            <a:r>
              <a:rPr lang="en-US" sz="2400" dirty="0" err="1"/>
              <a:t>Pemimpin</a:t>
            </a:r>
            <a:r>
              <a:rPr lang="en-US" sz="2400" dirty="0"/>
              <a:t> yang ideal </a:t>
            </a:r>
            <a:r>
              <a:rPr lang="en-US" sz="2400" dirty="0" err="1"/>
              <a:t>adalah</a:t>
            </a:r>
            <a:r>
              <a:rPr lang="en-US" sz="2400" dirty="0"/>
              <a:t>  </a:t>
            </a:r>
            <a:r>
              <a:rPr lang="en-US" sz="2400" dirty="0" err="1"/>
              <a:t>pemimpin</a:t>
            </a:r>
            <a:r>
              <a:rPr lang="en-US" sz="2400" dirty="0"/>
              <a:t> </a:t>
            </a:r>
            <a:r>
              <a:rPr lang="en-US" sz="2400" dirty="0" err="1"/>
              <a:t>yg</a:t>
            </a:r>
            <a:r>
              <a:rPr lang="en-US" sz="2400" dirty="0"/>
              <a:t> </a:t>
            </a:r>
            <a:r>
              <a:rPr lang="en-US" sz="2400" b="1" dirty="0" err="1"/>
              <a:t>transformatif</a:t>
            </a:r>
            <a:r>
              <a:rPr lang="en-US" sz="2400" b="1" dirty="0"/>
              <a:t> </a:t>
            </a:r>
            <a:r>
              <a:rPr lang="en-US" sz="2400" b="1" dirty="0" err="1"/>
              <a:t>bukan</a:t>
            </a:r>
            <a:r>
              <a:rPr lang="en-US" sz="2400" b="1" dirty="0"/>
              <a:t> </a:t>
            </a:r>
            <a:r>
              <a:rPr lang="en-US" sz="2400" b="1" dirty="0" err="1"/>
              <a:t>transaksional</a:t>
            </a:r>
            <a:endParaRPr lang="en-US" sz="2400" b="1" dirty="0"/>
          </a:p>
          <a:p>
            <a:pPr algn="just"/>
            <a:r>
              <a:rPr lang="en-US" sz="2400" dirty="0"/>
              <a:t>Mampu </a:t>
            </a:r>
            <a:r>
              <a:rPr lang="en-US" sz="2400" dirty="0" err="1"/>
              <a:t>mentranformasikan</a:t>
            </a:r>
            <a:r>
              <a:rPr lang="en-US" sz="2400" dirty="0"/>
              <a:t> </a:t>
            </a:r>
            <a:r>
              <a:rPr lang="en-US" sz="2400" dirty="0" err="1"/>
              <a:t>visi</a:t>
            </a:r>
            <a:r>
              <a:rPr lang="en-US" sz="2400" dirty="0"/>
              <a:t>, </a:t>
            </a:r>
            <a:r>
              <a:rPr lang="en-US" sz="2400" dirty="0" err="1"/>
              <a:t>misi</a:t>
            </a:r>
            <a:r>
              <a:rPr lang="en-US" sz="2400" dirty="0"/>
              <a:t> dan </a:t>
            </a:r>
            <a:r>
              <a:rPr lang="en-US" sz="2400" dirty="0" err="1"/>
              <a:t>sikap</a:t>
            </a:r>
            <a:r>
              <a:rPr lang="en-US" sz="2400" dirty="0"/>
              <a:t>, </a:t>
            </a:r>
            <a:r>
              <a:rPr lang="en-US" sz="2400" dirty="0" err="1"/>
              <a:t>integritas</a:t>
            </a:r>
            <a:r>
              <a:rPr lang="en-US" sz="2400" dirty="0"/>
              <a:t> </a:t>
            </a:r>
            <a:r>
              <a:rPr lang="en-US" sz="2400" dirty="0" err="1"/>
              <a:t>serta</a:t>
            </a:r>
            <a:r>
              <a:rPr lang="en-US" sz="2400" dirty="0"/>
              <a:t> </a:t>
            </a:r>
            <a:r>
              <a:rPr lang="en-US" sz="2400" dirty="0" err="1"/>
              <a:t>etos</a:t>
            </a:r>
            <a:r>
              <a:rPr lang="en-US" sz="2400" dirty="0"/>
              <a:t> </a:t>
            </a:r>
            <a:r>
              <a:rPr lang="en-US" sz="2400" dirty="0" err="1"/>
              <a:t>kejasnya</a:t>
            </a:r>
            <a:r>
              <a:rPr lang="en-US" sz="2400" dirty="0"/>
              <a:t> </a:t>
            </a:r>
            <a:r>
              <a:rPr lang="en-US" sz="2400" dirty="0" err="1"/>
              <a:t>menjadi</a:t>
            </a:r>
            <a:r>
              <a:rPr lang="en-US" sz="2400" dirty="0"/>
              <a:t> </a:t>
            </a:r>
            <a:r>
              <a:rPr lang="en-US" sz="2400" dirty="0" err="1"/>
              <a:t>budaya</a:t>
            </a:r>
            <a:r>
              <a:rPr lang="en-US" sz="2400" dirty="0"/>
              <a:t> </a:t>
            </a:r>
            <a:r>
              <a:rPr lang="en-US" sz="2400" dirty="0" err="1"/>
              <a:t>organisasi</a:t>
            </a:r>
            <a:r>
              <a:rPr lang="en-US" sz="2400" dirty="0"/>
              <a:t>. </a:t>
            </a:r>
            <a:r>
              <a:rPr lang="en-US" sz="2400" dirty="0" err="1"/>
              <a:t>Kepemimpinan</a:t>
            </a:r>
            <a:r>
              <a:rPr lang="en-US" sz="2400" dirty="0"/>
              <a:t> dan </a:t>
            </a:r>
            <a:r>
              <a:rPr lang="en-US" sz="2400" dirty="0" err="1"/>
              <a:t>Budaya</a:t>
            </a:r>
            <a:r>
              <a:rPr lang="en-US" sz="2400" dirty="0"/>
              <a:t> </a:t>
            </a:r>
            <a:r>
              <a:rPr lang="en-US" sz="2400" dirty="0" err="1"/>
              <a:t>organisasi</a:t>
            </a:r>
            <a:r>
              <a:rPr lang="en-US" sz="2400" dirty="0"/>
              <a:t> </a:t>
            </a:r>
            <a:r>
              <a:rPr lang="en-US" sz="2400" dirty="0" err="1"/>
              <a:t>mempunyai</a:t>
            </a:r>
            <a:r>
              <a:rPr lang="en-US" sz="2400" dirty="0"/>
              <a:t> </a:t>
            </a:r>
            <a:r>
              <a:rPr lang="en-US" sz="2400" dirty="0" err="1"/>
              <a:t>hubungan</a:t>
            </a:r>
            <a:r>
              <a:rPr lang="en-US" sz="2400" dirty="0"/>
              <a:t> yang </a:t>
            </a:r>
            <a:r>
              <a:rPr lang="en-US" sz="2400" dirty="0" err="1"/>
              <a:t>erat</a:t>
            </a:r>
            <a:r>
              <a:rPr lang="en-US" sz="2400" dirty="0"/>
              <a:t>, </a:t>
            </a:r>
            <a:r>
              <a:rPr lang="en-US" sz="2400" dirty="0" err="1"/>
              <a:t>merupakan</a:t>
            </a:r>
            <a:r>
              <a:rPr lang="en-US" sz="2400" dirty="0"/>
              <a:t> </a:t>
            </a:r>
            <a:r>
              <a:rPr lang="en-US" sz="2400" dirty="0" err="1"/>
              <a:t>variabel</a:t>
            </a:r>
            <a:r>
              <a:rPr lang="en-US" sz="2400" dirty="0"/>
              <a:t> dependent (</a:t>
            </a:r>
            <a:r>
              <a:rPr lang="en-US" sz="2400" dirty="0" err="1"/>
              <a:t>bergantung</a:t>
            </a:r>
            <a:r>
              <a:rPr lang="en-US" sz="2400" dirty="0"/>
              <a:t>) </a:t>
            </a:r>
            <a:r>
              <a:rPr lang="en-US" sz="2400" dirty="0" err="1"/>
              <a:t>karena</a:t>
            </a:r>
            <a:r>
              <a:rPr lang="en-US" sz="2400" dirty="0"/>
              <a:t> </a:t>
            </a:r>
            <a:r>
              <a:rPr lang="en-US" sz="2400" dirty="0" err="1"/>
              <a:t>setiap</a:t>
            </a:r>
            <a:r>
              <a:rPr lang="en-US" sz="2400" dirty="0"/>
              <a:t> </a:t>
            </a:r>
            <a:r>
              <a:rPr lang="en-US" sz="2400" dirty="0" err="1"/>
              <a:t>aspek</a:t>
            </a:r>
            <a:r>
              <a:rPr lang="en-US" sz="2400" dirty="0"/>
              <a:t>/</a:t>
            </a:r>
            <a:r>
              <a:rPr lang="en-US" sz="2400" dirty="0" err="1"/>
              <a:t>unsur</a:t>
            </a:r>
            <a:r>
              <a:rPr lang="en-US" sz="2400" dirty="0"/>
              <a:t> </a:t>
            </a:r>
            <a:r>
              <a:rPr lang="en-US" sz="2400" dirty="0" err="1"/>
              <a:t>dari</a:t>
            </a:r>
            <a:r>
              <a:rPr lang="en-US" sz="2400" dirty="0"/>
              <a:t> </a:t>
            </a:r>
            <a:r>
              <a:rPr lang="en-US" sz="2400" dirty="0" err="1"/>
              <a:t>kepemimpinan</a:t>
            </a:r>
            <a:r>
              <a:rPr lang="en-US" sz="2400" dirty="0"/>
              <a:t> </a:t>
            </a:r>
            <a:r>
              <a:rPr lang="en-US" sz="2400" dirty="0" err="1"/>
              <a:t>akan</a:t>
            </a:r>
            <a:r>
              <a:rPr lang="en-US" sz="2400" dirty="0"/>
              <a:t> </a:t>
            </a:r>
            <a:r>
              <a:rPr lang="en-US" sz="2400" dirty="0" err="1"/>
              <a:t>membentuk</a:t>
            </a:r>
            <a:r>
              <a:rPr lang="en-US" sz="2400" dirty="0"/>
              <a:t> </a:t>
            </a:r>
            <a:r>
              <a:rPr lang="en-US" sz="2400" dirty="0" err="1"/>
              <a:t>budaya</a:t>
            </a:r>
            <a:r>
              <a:rPr lang="en-US" sz="2400" dirty="0"/>
              <a:t> </a:t>
            </a:r>
            <a:r>
              <a:rPr lang="en-US" sz="2400" dirty="0" err="1"/>
              <a:t>organisasi</a:t>
            </a:r>
            <a:r>
              <a:rPr lang="en-US" sz="2400" dirty="0"/>
              <a:t> </a:t>
            </a:r>
            <a:r>
              <a:rPr lang="en-US" sz="2400" dirty="0" err="1"/>
              <a:t>seperti</a:t>
            </a:r>
            <a:r>
              <a:rPr lang="en-US" sz="2400" dirty="0"/>
              <a:t> </a:t>
            </a:r>
            <a:r>
              <a:rPr lang="en-US" sz="2400" b="1" dirty="0" err="1"/>
              <a:t>etos</a:t>
            </a:r>
            <a:r>
              <a:rPr lang="en-US" sz="2400" b="1" dirty="0"/>
              <a:t> </a:t>
            </a:r>
            <a:r>
              <a:rPr lang="en-US" sz="2400" b="1" dirty="0" err="1"/>
              <a:t>kerja</a:t>
            </a:r>
            <a:r>
              <a:rPr lang="en-US" sz="2400" b="1" dirty="0"/>
              <a:t> </a:t>
            </a:r>
            <a:r>
              <a:rPr lang="en-US" sz="2400" b="1" dirty="0" err="1"/>
              <a:t>karyawan</a:t>
            </a:r>
            <a:r>
              <a:rPr lang="en-US" sz="2400" b="1" dirty="0"/>
              <a:t>, team work, </a:t>
            </a:r>
            <a:r>
              <a:rPr lang="en-US" sz="2400" b="1" dirty="0" err="1"/>
              <a:t>sikap</a:t>
            </a:r>
            <a:r>
              <a:rPr lang="en-US" sz="2400" b="1" dirty="0"/>
              <a:t>, dan </a:t>
            </a:r>
            <a:r>
              <a:rPr lang="en-US" sz="2400" b="1" dirty="0" err="1"/>
              <a:t>integritas</a:t>
            </a:r>
            <a:endParaRPr lang="en-US" sz="2400" b="1" dirty="0"/>
          </a:p>
          <a:p>
            <a:pPr algn="just"/>
            <a:r>
              <a:rPr lang="en-US" sz="2400" dirty="0" err="1"/>
              <a:t>Melihat</a:t>
            </a:r>
            <a:r>
              <a:rPr lang="en-US" sz="2400" dirty="0"/>
              <a:t> </a:t>
            </a:r>
            <a:r>
              <a:rPr lang="en-US" sz="2400" dirty="0" err="1"/>
              <a:t>motivasi</a:t>
            </a:r>
            <a:r>
              <a:rPr lang="en-US" sz="2400" dirty="0"/>
              <a:t> </a:t>
            </a:r>
            <a:r>
              <a:rPr lang="en-US" sz="2400" dirty="0" err="1"/>
              <a:t>karyawan</a:t>
            </a:r>
            <a:r>
              <a:rPr lang="en-US" sz="2400" dirty="0"/>
              <a:t> </a:t>
            </a:r>
            <a:r>
              <a:rPr lang="en-US" sz="2400" dirty="0" err="1"/>
              <a:t>yg</a:t>
            </a:r>
            <a:r>
              <a:rPr lang="en-US" sz="2400" dirty="0"/>
              <a:t> </a:t>
            </a:r>
            <a:r>
              <a:rPr lang="en-US" sz="2400" dirty="0" err="1"/>
              <a:t>berbeda</a:t>
            </a:r>
            <a:r>
              <a:rPr lang="en-US" sz="2400" dirty="0"/>
              <a:t> </a:t>
            </a:r>
            <a:r>
              <a:rPr lang="en-US" sz="2400" dirty="0" err="1"/>
              <a:t>maaka</a:t>
            </a:r>
            <a:r>
              <a:rPr lang="en-US" sz="2400" dirty="0"/>
              <a:t> </a:t>
            </a:r>
            <a:r>
              <a:rPr lang="en-US" sz="2400" dirty="0" err="1"/>
              <a:t>pemimpin</a:t>
            </a:r>
            <a:r>
              <a:rPr lang="en-US" sz="2400" dirty="0"/>
              <a:t> </a:t>
            </a:r>
            <a:r>
              <a:rPr lang="en-US" sz="2400" dirty="0" err="1"/>
              <a:t>harus</a:t>
            </a:r>
            <a:r>
              <a:rPr lang="en-US" sz="2400" dirty="0"/>
              <a:t> </a:t>
            </a:r>
            <a:r>
              <a:rPr lang="en-US" sz="2400" dirty="0" err="1"/>
              <a:t>mampu</a:t>
            </a:r>
            <a:r>
              <a:rPr lang="en-US" sz="2400" dirty="0"/>
              <a:t> untuk </a:t>
            </a:r>
            <a:r>
              <a:rPr lang="en-US" sz="2400" dirty="0" err="1"/>
              <a:t>menggunakan</a:t>
            </a:r>
            <a:r>
              <a:rPr lang="en-US" sz="2400" dirty="0"/>
              <a:t> strategi : </a:t>
            </a:r>
            <a:r>
              <a:rPr lang="en-US" sz="2400" b="1" i="1" dirty="0"/>
              <a:t>stick and carrot, </a:t>
            </a:r>
            <a:r>
              <a:rPr lang="en-US" sz="2400" b="1" i="1" dirty="0" err="1"/>
              <a:t>atau</a:t>
            </a:r>
            <a:r>
              <a:rPr lang="en-US" sz="2400" b="1" i="1" dirty="0"/>
              <a:t> strategi reward and punishment</a:t>
            </a:r>
            <a:r>
              <a:rPr lang="en-US" sz="2400" dirty="0"/>
              <a:t>.   </a:t>
            </a:r>
          </a:p>
          <a:p>
            <a:pPr algn="just"/>
            <a:r>
              <a:rPr lang="en-ID" sz="2400" dirty="0"/>
              <a:t>Ki </a:t>
            </a:r>
            <a:r>
              <a:rPr lang="en-ID" sz="2400" dirty="0" err="1"/>
              <a:t>Hadjar</a:t>
            </a:r>
            <a:r>
              <a:rPr lang="en-ID" sz="2400" dirty="0"/>
              <a:t> </a:t>
            </a:r>
            <a:r>
              <a:rPr lang="en-ID" sz="2400" dirty="0" err="1"/>
              <a:t>Dewantara</a:t>
            </a:r>
            <a:r>
              <a:rPr lang="en-ID" sz="2400" dirty="0"/>
              <a:t>: </a:t>
            </a:r>
            <a:r>
              <a:rPr lang="en-ID" sz="2400" dirty="0" err="1"/>
              <a:t>Pemimpin</a:t>
            </a:r>
            <a:r>
              <a:rPr lang="en-ID" sz="2400" dirty="0"/>
              <a:t> </a:t>
            </a:r>
            <a:r>
              <a:rPr lang="en-ID" sz="2400" dirty="0" err="1"/>
              <a:t>itu</a:t>
            </a:r>
            <a:r>
              <a:rPr lang="en-ID" sz="2400" dirty="0"/>
              <a:t> </a:t>
            </a:r>
            <a:r>
              <a:rPr lang="en-ID" sz="2400" dirty="0" err="1"/>
              <a:t>harus</a:t>
            </a:r>
            <a:r>
              <a:rPr lang="en-ID" sz="2400" dirty="0"/>
              <a:t> </a:t>
            </a:r>
            <a:r>
              <a:rPr lang="en-ID" sz="2400" dirty="0" err="1"/>
              <a:t>bisa</a:t>
            </a:r>
            <a:r>
              <a:rPr lang="en-ID" sz="2400" dirty="0"/>
              <a:t> Tut </a:t>
            </a:r>
            <a:r>
              <a:rPr lang="en-ID" sz="2400" dirty="0" err="1"/>
              <a:t>Wuri</a:t>
            </a:r>
            <a:r>
              <a:rPr lang="en-ID" sz="2400" dirty="0"/>
              <a:t> </a:t>
            </a:r>
            <a:r>
              <a:rPr lang="en-ID" sz="2400" dirty="0" err="1"/>
              <a:t>Handayani</a:t>
            </a:r>
            <a:r>
              <a:rPr lang="en-ID" sz="2400" dirty="0"/>
              <a:t>. </a:t>
            </a:r>
            <a:r>
              <a:rPr lang="en-ID" sz="2400" dirty="0" err="1"/>
              <a:t>Menempatkan</a:t>
            </a:r>
            <a:r>
              <a:rPr lang="en-ID" sz="2400" dirty="0"/>
              <a:t> </a:t>
            </a:r>
            <a:r>
              <a:rPr lang="en-ID" sz="2400" dirty="0" err="1"/>
              <a:t>diri</a:t>
            </a:r>
            <a:r>
              <a:rPr lang="en-ID" sz="2400" dirty="0"/>
              <a:t> </a:t>
            </a:r>
            <a:r>
              <a:rPr lang="en-ID" sz="2400" dirty="0" err="1"/>
              <a:t>secara</a:t>
            </a:r>
            <a:r>
              <a:rPr lang="en-ID" sz="2400" dirty="0"/>
              <a:t> </a:t>
            </a:r>
            <a:r>
              <a:rPr lang="en-ID" sz="2400" dirty="0" err="1"/>
              <a:t>tepat</a:t>
            </a:r>
            <a:r>
              <a:rPr lang="en-ID" sz="2400" dirty="0"/>
              <a:t> </a:t>
            </a:r>
            <a:r>
              <a:rPr lang="en-ID" sz="2400" dirty="0" err="1"/>
              <a:t>sesuai</a:t>
            </a:r>
            <a:r>
              <a:rPr lang="en-ID" sz="2400" dirty="0"/>
              <a:t> </a:t>
            </a:r>
            <a:r>
              <a:rPr lang="en-ID" sz="2400" dirty="0" err="1"/>
              <a:t>situasi</a:t>
            </a:r>
            <a:r>
              <a:rPr lang="en-ID" sz="2400" dirty="0"/>
              <a:t> dan </a:t>
            </a:r>
            <a:r>
              <a:rPr lang="en-ID" sz="2400" dirty="0" err="1"/>
              <a:t>kondisi</a:t>
            </a:r>
            <a:r>
              <a:rPr lang="en-ID" sz="2400" dirty="0"/>
              <a:t>: </a:t>
            </a:r>
            <a:r>
              <a:rPr lang="en-ID" sz="2400" b="1" dirty="0"/>
              <a:t>Ing </a:t>
            </a:r>
            <a:r>
              <a:rPr lang="en-ID" sz="2400" b="1" dirty="0" err="1"/>
              <a:t>Ngarso</a:t>
            </a:r>
            <a:r>
              <a:rPr lang="en-ID" sz="2400" b="1" dirty="0"/>
              <a:t> sung </a:t>
            </a:r>
            <a:r>
              <a:rPr lang="en-ID" sz="2400" b="1" dirty="0" err="1"/>
              <a:t>Tulodo</a:t>
            </a:r>
            <a:r>
              <a:rPr lang="en-ID" sz="2400" b="1" dirty="0"/>
              <a:t>, Ing Madya </a:t>
            </a:r>
            <a:r>
              <a:rPr lang="en-ID" sz="2400" b="1" dirty="0" err="1"/>
              <a:t>Mbangun</a:t>
            </a:r>
            <a:r>
              <a:rPr lang="en-ID" sz="2400" b="1" dirty="0"/>
              <a:t> </a:t>
            </a:r>
            <a:r>
              <a:rPr lang="en-ID" sz="2400" b="1" dirty="0" err="1"/>
              <a:t>Karso</a:t>
            </a:r>
            <a:r>
              <a:rPr lang="en-ID" sz="2400" b="1" dirty="0"/>
              <a:t>,; Tut </a:t>
            </a:r>
            <a:r>
              <a:rPr lang="en-ID" sz="2400" b="1" dirty="0" err="1"/>
              <a:t>Wuri</a:t>
            </a:r>
            <a:r>
              <a:rPr lang="en-ID" sz="2400" b="1" dirty="0"/>
              <a:t> </a:t>
            </a:r>
            <a:r>
              <a:rPr lang="en-ID" sz="2400" b="1" dirty="0" err="1"/>
              <a:t>Handayani</a:t>
            </a:r>
            <a:r>
              <a:rPr lang="en-ID" sz="2400" b="1" dirty="0"/>
              <a:t> </a:t>
            </a:r>
          </a:p>
          <a:p>
            <a:pPr algn="just"/>
            <a:r>
              <a:rPr lang="en-ID" sz="2400" dirty="0"/>
              <a:t>Peter Senge: Yang </a:t>
            </a:r>
            <a:r>
              <a:rPr lang="en-ID" sz="2400" dirty="0" err="1"/>
              <a:t>penting</a:t>
            </a:r>
            <a:r>
              <a:rPr lang="en-ID" sz="2400" dirty="0"/>
              <a:t> </a:t>
            </a:r>
            <a:r>
              <a:rPr lang="en-ID" sz="2400" dirty="0" err="1"/>
              <a:t>itu</a:t>
            </a:r>
            <a:r>
              <a:rPr lang="en-ID" sz="2400" dirty="0"/>
              <a:t> </a:t>
            </a:r>
            <a:r>
              <a:rPr lang="en-ID" sz="2400" b="1" dirty="0" err="1"/>
              <a:t>membangun</a:t>
            </a:r>
            <a:r>
              <a:rPr lang="en-ID" sz="2400" dirty="0"/>
              <a:t> dan </a:t>
            </a:r>
            <a:r>
              <a:rPr lang="en-ID" sz="2400" b="1" dirty="0" err="1"/>
              <a:t>meletakkan</a:t>
            </a:r>
            <a:r>
              <a:rPr lang="en-ID" sz="2400" b="1" dirty="0"/>
              <a:t> system</a:t>
            </a:r>
            <a:r>
              <a:rPr lang="en-ID" b="1" dirty="0"/>
              <a:t>. </a:t>
            </a:r>
          </a:p>
        </p:txBody>
      </p:sp>
    </p:spTree>
    <p:extLst>
      <p:ext uri="{BB962C8B-B14F-4D97-AF65-F5344CB8AC3E}">
        <p14:creationId xmlns:p14="http://schemas.microsoft.com/office/powerpoint/2010/main" val="2831186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06CE1-1192-455D-B35F-162AFD856C27}"/>
              </a:ext>
            </a:extLst>
          </p:cNvPr>
          <p:cNvSpPr>
            <a:spLocks noGrp="1"/>
          </p:cNvSpPr>
          <p:nvPr>
            <p:ph type="title"/>
          </p:nvPr>
        </p:nvSpPr>
        <p:spPr>
          <a:xfrm>
            <a:off x="5218043" y="318052"/>
            <a:ext cx="6158544" cy="586409"/>
          </a:xfrm>
        </p:spPr>
        <p:txBody>
          <a:bodyPr/>
          <a:lstStyle/>
          <a:p>
            <a:pPr algn="ctr"/>
            <a:r>
              <a:rPr lang="en-US" dirty="0"/>
              <a:t> 2 </a:t>
            </a:r>
            <a:r>
              <a:rPr lang="en-US" dirty="0" err="1"/>
              <a:t>Teori</a:t>
            </a:r>
            <a:r>
              <a:rPr lang="en-US" dirty="0"/>
              <a:t> </a:t>
            </a:r>
            <a:r>
              <a:rPr lang="en-US" dirty="0" err="1"/>
              <a:t>Kepemimpinan</a:t>
            </a:r>
            <a:r>
              <a:rPr lang="en-US" dirty="0"/>
              <a:t> </a:t>
            </a:r>
            <a:endParaRPr lang="en-ID" dirty="0"/>
          </a:p>
        </p:txBody>
      </p:sp>
      <p:sp>
        <p:nvSpPr>
          <p:cNvPr id="3" name="Content Placeholder 2">
            <a:extLst>
              <a:ext uri="{FF2B5EF4-FFF2-40B4-BE49-F238E27FC236}">
                <a16:creationId xmlns:a16="http://schemas.microsoft.com/office/drawing/2014/main" id="{749976E7-E709-4E0E-B683-E15B8D44E748}"/>
              </a:ext>
            </a:extLst>
          </p:cNvPr>
          <p:cNvSpPr>
            <a:spLocks noGrp="1"/>
          </p:cNvSpPr>
          <p:nvPr>
            <p:ph sz="quarter" idx="10"/>
          </p:nvPr>
        </p:nvSpPr>
        <p:spPr>
          <a:xfrm>
            <a:off x="854765" y="1103243"/>
            <a:ext cx="10522322" cy="5436705"/>
          </a:xfrm>
        </p:spPr>
        <p:txBody>
          <a:bodyPr/>
          <a:lstStyle/>
          <a:p>
            <a:pPr marL="457200" indent="-457200" algn="just">
              <a:buAutoNum type="arabicPeriod"/>
            </a:pPr>
            <a:r>
              <a:rPr lang="en-ID" sz="2400" dirty="0" err="1"/>
              <a:t>Teori</a:t>
            </a:r>
            <a:r>
              <a:rPr lang="en-ID" sz="2400" dirty="0"/>
              <a:t> </a:t>
            </a:r>
            <a:r>
              <a:rPr lang="en-ID" sz="2400" dirty="0" err="1"/>
              <a:t>Kepemimpinan</a:t>
            </a:r>
            <a:r>
              <a:rPr lang="en-ID" sz="2400" dirty="0"/>
              <a:t> Sifat (Trait Theory ) </a:t>
            </a:r>
          </a:p>
          <a:p>
            <a:pPr marL="0" indent="0" algn="just">
              <a:buNone/>
            </a:pPr>
            <a:r>
              <a:rPr lang="en-ID" sz="2400" dirty="0" err="1"/>
              <a:t>Teori</a:t>
            </a:r>
            <a:r>
              <a:rPr lang="en-ID" sz="2400" dirty="0"/>
              <a:t> </a:t>
            </a:r>
            <a:r>
              <a:rPr lang="en-ID" sz="2400" dirty="0" err="1"/>
              <a:t>ini</a:t>
            </a:r>
            <a:r>
              <a:rPr lang="en-ID" sz="2400" dirty="0"/>
              <a:t> </a:t>
            </a:r>
            <a:r>
              <a:rPr lang="en-ID" sz="2400" dirty="0" err="1"/>
              <a:t>meyakini</a:t>
            </a:r>
            <a:r>
              <a:rPr lang="en-ID" sz="2400" dirty="0"/>
              <a:t> </a:t>
            </a:r>
            <a:r>
              <a:rPr lang="en-ID" sz="2400" dirty="0" err="1"/>
              <a:t>pemimpin</a:t>
            </a:r>
            <a:r>
              <a:rPr lang="en-ID" sz="2400" dirty="0"/>
              <a:t>  </a:t>
            </a:r>
            <a:r>
              <a:rPr lang="en-ID" sz="2400" dirty="0" err="1"/>
              <a:t>itu</a:t>
            </a:r>
            <a:r>
              <a:rPr lang="en-ID" sz="2400" dirty="0"/>
              <a:t>  </a:t>
            </a:r>
            <a:r>
              <a:rPr lang="en-ID" sz="2400" dirty="0" err="1"/>
              <a:t>dilahirkan</a:t>
            </a:r>
            <a:r>
              <a:rPr lang="en-ID" sz="2400" dirty="0"/>
              <a:t> (given)  </a:t>
            </a:r>
            <a:r>
              <a:rPr lang="en-ID" sz="2400" dirty="0" err="1"/>
              <a:t>bukan</a:t>
            </a:r>
            <a:r>
              <a:rPr lang="en-ID" sz="2400" dirty="0"/>
              <a:t>  </a:t>
            </a:r>
            <a:r>
              <a:rPr lang="en-ID" sz="2400" dirty="0" err="1"/>
              <a:t>diciptakan</a:t>
            </a:r>
            <a:r>
              <a:rPr lang="en-ID" sz="2400" dirty="0"/>
              <a:t> dg </a:t>
            </a:r>
            <a:r>
              <a:rPr lang="en-ID" sz="2400" dirty="0" err="1"/>
              <a:t>dilatih</a:t>
            </a:r>
            <a:r>
              <a:rPr lang="en-ID" sz="2400" dirty="0"/>
              <a:t>,  </a:t>
            </a:r>
            <a:r>
              <a:rPr lang="en-ID" sz="2400" dirty="0" err="1"/>
              <a:t>dibentuk</a:t>
            </a:r>
            <a:r>
              <a:rPr lang="en-ID" sz="2400" dirty="0"/>
              <a:t>,  </a:t>
            </a:r>
            <a:r>
              <a:rPr lang="en-ID" sz="2400" dirty="0" err="1"/>
              <a:t>disiapkan</a:t>
            </a:r>
            <a:r>
              <a:rPr lang="en-ID" sz="2400" dirty="0"/>
              <a:t>  </a:t>
            </a:r>
            <a:r>
              <a:rPr lang="en-ID" sz="2400" dirty="0" err="1"/>
              <a:t>atau</a:t>
            </a:r>
            <a:r>
              <a:rPr lang="en-ID" sz="2400" dirty="0"/>
              <a:t> </a:t>
            </a:r>
            <a:r>
              <a:rPr lang="en-ID" sz="2400" dirty="0" err="1"/>
              <a:t>diasah</a:t>
            </a:r>
            <a:r>
              <a:rPr lang="en-ID" sz="2400" dirty="0"/>
              <a:t>   </a:t>
            </a:r>
            <a:r>
              <a:rPr lang="en-ID" sz="2400" dirty="0" err="1"/>
              <a:t>dengan</a:t>
            </a:r>
            <a:r>
              <a:rPr lang="en-ID" sz="2400" dirty="0"/>
              <a:t>   training-2   yang   </a:t>
            </a:r>
            <a:r>
              <a:rPr lang="en-ID" sz="2400" dirty="0" err="1"/>
              <a:t>keras</a:t>
            </a:r>
            <a:r>
              <a:rPr lang="en-ID" sz="2400" dirty="0"/>
              <a:t>. </a:t>
            </a:r>
            <a:r>
              <a:rPr lang="en-ID" sz="2400" dirty="0" err="1"/>
              <a:t>Teori</a:t>
            </a:r>
            <a:r>
              <a:rPr lang="en-ID" sz="2400" dirty="0"/>
              <a:t>   </a:t>
            </a:r>
            <a:r>
              <a:rPr lang="en-ID" sz="2400" dirty="0" err="1"/>
              <a:t>Kepemimpinan</a:t>
            </a:r>
            <a:r>
              <a:rPr lang="en-ID" sz="2400" dirty="0"/>
              <a:t>   Sifat   </a:t>
            </a:r>
            <a:r>
              <a:rPr lang="en-ID" sz="2400" dirty="0" err="1"/>
              <a:t>berkembang</a:t>
            </a:r>
            <a:r>
              <a:rPr lang="en-ID" sz="2400" dirty="0"/>
              <a:t>   dan </a:t>
            </a:r>
            <a:r>
              <a:rPr lang="en-ID" sz="2400" dirty="0" err="1"/>
              <a:t>populer</a:t>
            </a:r>
            <a:r>
              <a:rPr lang="en-ID" sz="2400" dirty="0"/>
              <a:t>  </a:t>
            </a:r>
            <a:r>
              <a:rPr lang="en-ID" sz="2400" dirty="0" err="1"/>
              <a:t>pertama</a:t>
            </a:r>
            <a:r>
              <a:rPr lang="en-ID" sz="2400" dirty="0"/>
              <a:t>  kali  di  Yunani  </a:t>
            </a:r>
            <a:r>
              <a:rPr lang="en-ID" sz="2400" dirty="0" err="1"/>
              <a:t>Kuno</a:t>
            </a:r>
            <a:r>
              <a:rPr lang="en-ID" sz="2400" dirty="0"/>
              <a:t> dan   </a:t>
            </a:r>
            <a:r>
              <a:rPr lang="en-ID" sz="2400" dirty="0" err="1"/>
              <a:t>Romawi</a:t>
            </a:r>
            <a:r>
              <a:rPr lang="en-ID" sz="2400" dirty="0"/>
              <a:t>. </a:t>
            </a:r>
            <a:r>
              <a:rPr lang="en-ID" sz="2400" dirty="0" err="1"/>
              <a:t>Kemudian</a:t>
            </a:r>
            <a:r>
              <a:rPr lang="en-ID" sz="2400" dirty="0"/>
              <a:t> </a:t>
            </a:r>
            <a:r>
              <a:rPr lang="en-ID" sz="2400" dirty="0" err="1"/>
              <a:t>dikenal</a:t>
            </a:r>
            <a:r>
              <a:rPr lang="en-ID" sz="2400" dirty="0"/>
              <a:t> </a:t>
            </a:r>
            <a:r>
              <a:rPr lang="en-ID" sz="2400" dirty="0" err="1"/>
              <a:t>dengan</a:t>
            </a:r>
            <a:r>
              <a:rPr lang="en-ID" sz="2400" dirty="0"/>
              <a:t>  The </a:t>
            </a:r>
            <a:r>
              <a:rPr lang="en-ID" sz="2400" dirty="0" err="1"/>
              <a:t>Greatma</a:t>
            </a:r>
            <a:r>
              <a:rPr lang="en-ID" sz="2400" dirty="0"/>
              <a:t> Theory</a:t>
            </a:r>
          </a:p>
          <a:p>
            <a:pPr marL="0" indent="0" algn="just">
              <a:buNone/>
            </a:pPr>
            <a:endParaRPr lang="en-ID" sz="2400" dirty="0"/>
          </a:p>
          <a:p>
            <a:pPr marL="0" indent="0" algn="just">
              <a:buNone/>
            </a:pPr>
            <a:r>
              <a:rPr lang="en-ID" sz="2400" dirty="0"/>
              <a:t>Peter G. Northouse </a:t>
            </a:r>
            <a:r>
              <a:rPr lang="en-ID" sz="2400" dirty="0" err="1"/>
              <a:t>menyimpulkan</a:t>
            </a:r>
            <a:r>
              <a:rPr lang="en-ID" sz="2400" dirty="0"/>
              <a:t> </a:t>
            </a:r>
            <a:r>
              <a:rPr lang="en-ID" sz="2400" dirty="0" err="1"/>
              <a:t>sifat-sifat</a:t>
            </a:r>
            <a:r>
              <a:rPr lang="en-ID" sz="2400" dirty="0"/>
              <a:t> yang </a:t>
            </a:r>
            <a:r>
              <a:rPr lang="en-ID" sz="2400" dirty="0" err="1"/>
              <a:t>melekat</a:t>
            </a:r>
            <a:r>
              <a:rPr lang="en-ID" sz="2400" dirty="0"/>
              <a:t> pada </a:t>
            </a:r>
            <a:r>
              <a:rPr lang="en-ID" sz="2400" dirty="0" err="1"/>
              <a:t>diri</a:t>
            </a:r>
            <a:r>
              <a:rPr lang="en-ID" sz="2400" dirty="0"/>
              <a:t> </a:t>
            </a:r>
            <a:r>
              <a:rPr lang="en-ID" sz="2400" dirty="0" err="1"/>
              <a:t>seorang</a:t>
            </a:r>
            <a:r>
              <a:rPr lang="en-ID" sz="2400" dirty="0"/>
              <a:t> </a:t>
            </a:r>
            <a:r>
              <a:rPr lang="en-ID" sz="2400" dirty="0" err="1"/>
              <a:t>pemimpin</a:t>
            </a:r>
            <a:r>
              <a:rPr lang="en-ID" sz="2400" dirty="0"/>
              <a:t> (</a:t>
            </a:r>
            <a:r>
              <a:rPr lang="en-ID" sz="2400" dirty="0" err="1"/>
              <a:t>menurut</a:t>
            </a:r>
            <a:r>
              <a:rPr lang="en-ID" sz="2400" dirty="0"/>
              <a:t> </a:t>
            </a:r>
            <a:r>
              <a:rPr lang="en-ID" sz="2400" dirty="0" err="1"/>
              <a:t>Pendekatan</a:t>
            </a:r>
            <a:r>
              <a:rPr lang="en-ID" sz="2400" dirty="0"/>
              <a:t>  </a:t>
            </a:r>
            <a:r>
              <a:rPr lang="en-ID" sz="2400" dirty="0" err="1"/>
              <a:t>Kepemimpinan</a:t>
            </a:r>
            <a:r>
              <a:rPr lang="en-ID" sz="2400" dirty="0"/>
              <a:t> Sifat)   </a:t>
            </a:r>
            <a:r>
              <a:rPr lang="en-ID" sz="2400" dirty="0" err="1"/>
              <a:t>adalah</a:t>
            </a:r>
            <a:r>
              <a:rPr lang="en-ID" sz="2400" dirty="0"/>
              <a:t> </a:t>
            </a:r>
            <a:r>
              <a:rPr lang="en-ID" sz="2400" dirty="0" err="1"/>
              <a:t>sbg</a:t>
            </a:r>
            <a:r>
              <a:rPr lang="en-ID" sz="2400" dirty="0"/>
              <a:t>  </a:t>
            </a:r>
            <a:r>
              <a:rPr lang="en-ID" sz="2400" dirty="0" err="1"/>
              <a:t>berikut</a:t>
            </a:r>
            <a:r>
              <a:rPr lang="en-ID" sz="2400" dirty="0"/>
              <a:t>:</a:t>
            </a:r>
          </a:p>
          <a:p>
            <a:pPr marL="457200" indent="-457200" algn="just">
              <a:buFont typeface="+mj-lt"/>
              <a:buAutoNum type="arabicPeriod"/>
            </a:pPr>
            <a:r>
              <a:rPr lang="en-ID" sz="2400" dirty="0" err="1"/>
              <a:t>Intelijensi</a:t>
            </a:r>
            <a:r>
              <a:rPr lang="en-ID" sz="2400" dirty="0"/>
              <a:t>: </a:t>
            </a:r>
            <a:r>
              <a:rPr lang="en-ID" sz="2400" dirty="0" err="1"/>
              <a:t>Pemimpin</a:t>
            </a:r>
            <a:r>
              <a:rPr lang="en-ID" sz="2400" dirty="0"/>
              <a:t>  </a:t>
            </a:r>
            <a:r>
              <a:rPr lang="en-ID" sz="2400" dirty="0" err="1"/>
              <a:t>cenderung</a:t>
            </a:r>
            <a:r>
              <a:rPr lang="en-ID" sz="2400" dirty="0"/>
              <a:t>  punya </a:t>
            </a:r>
            <a:r>
              <a:rPr lang="en-ID" sz="2400" dirty="0" err="1"/>
              <a:t>intelijensi</a:t>
            </a:r>
            <a:r>
              <a:rPr lang="en-ID" sz="2400" dirty="0"/>
              <a:t>  </a:t>
            </a:r>
            <a:r>
              <a:rPr lang="en-ID" sz="2400" dirty="0" err="1"/>
              <a:t>dalam</a:t>
            </a:r>
            <a:r>
              <a:rPr lang="en-ID" sz="2400" dirty="0"/>
              <a:t>  </a:t>
            </a:r>
            <a:r>
              <a:rPr lang="en-ID" sz="2400" dirty="0" err="1"/>
              <a:t>hal</a:t>
            </a:r>
            <a:r>
              <a:rPr lang="en-ID" sz="2400" dirty="0"/>
              <a:t>  </a:t>
            </a:r>
            <a:r>
              <a:rPr lang="en-ID" sz="2400" dirty="0" err="1"/>
              <a:t>kemampuan</a:t>
            </a:r>
            <a:r>
              <a:rPr lang="en-ID" sz="2400" dirty="0"/>
              <a:t>  </a:t>
            </a:r>
            <a:r>
              <a:rPr lang="en-ID" sz="2400" dirty="0" err="1"/>
              <a:t>bicara</a:t>
            </a:r>
            <a:r>
              <a:rPr lang="en-ID" sz="2400" dirty="0"/>
              <a:t>, </a:t>
            </a:r>
            <a:r>
              <a:rPr lang="en-ID" sz="2400" dirty="0" err="1"/>
              <a:t>menafsir</a:t>
            </a:r>
            <a:r>
              <a:rPr lang="en-ID" sz="2400" dirty="0"/>
              <a:t>,  dan  </a:t>
            </a:r>
            <a:r>
              <a:rPr lang="en-ID" sz="2400" dirty="0" err="1"/>
              <a:t>bernalar</a:t>
            </a:r>
            <a:r>
              <a:rPr lang="en-ID" sz="2400" dirty="0"/>
              <a:t>  </a:t>
            </a:r>
            <a:r>
              <a:rPr lang="en-ID" sz="2400" dirty="0" err="1"/>
              <a:t>yg</a:t>
            </a:r>
            <a:r>
              <a:rPr lang="en-ID" sz="2400" dirty="0"/>
              <a:t>  </a:t>
            </a:r>
            <a:r>
              <a:rPr lang="en-ID" sz="2400" dirty="0" err="1"/>
              <a:t>lebih</a:t>
            </a:r>
            <a:r>
              <a:rPr lang="en-ID" sz="2400" dirty="0"/>
              <a:t>  </a:t>
            </a:r>
            <a:r>
              <a:rPr lang="en-ID" sz="2400" dirty="0" err="1"/>
              <a:t>kuat</a:t>
            </a:r>
            <a:r>
              <a:rPr lang="en-ID" sz="2400" dirty="0"/>
              <a:t> </a:t>
            </a:r>
            <a:r>
              <a:rPr lang="en-ID" sz="2400" dirty="0" err="1"/>
              <a:t>ketimbang</a:t>
            </a:r>
            <a:r>
              <a:rPr lang="en-ID" sz="2400" dirty="0"/>
              <a:t> </a:t>
            </a:r>
            <a:r>
              <a:rPr lang="en-ID" sz="2400" dirty="0" err="1"/>
              <a:t>yg</a:t>
            </a:r>
            <a:r>
              <a:rPr lang="en-ID" sz="2400" dirty="0"/>
              <a:t> </a:t>
            </a:r>
            <a:r>
              <a:rPr lang="en-ID" sz="2400" dirty="0" err="1"/>
              <a:t>bukan</a:t>
            </a:r>
            <a:r>
              <a:rPr lang="en-ID" sz="2400" dirty="0"/>
              <a:t> </a:t>
            </a:r>
            <a:r>
              <a:rPr lang="en-ID" sz="2400" dirty="0" err="1"/>
              <a:t>pemimpin</a:t>
            </a:r>
            <a:r>
              <a:rPr lang="en-ID" sz="2400" dirty="0"/>
              <a:t>.</a:t>
            </a:r>
          </a:p>
          <a:p>
            <a:pPr marL="457200" indent="-457200" algn="just">
              <a:buFont typeface="+mj-lt"/>
              <a:buAutoNum type="arabicPeriod"/>
            </a:pPr>
            <a:r>
              <a:rPr lang="en-ID" sz="2400" dirty="0" err="1"/>
              <a:t>Kepercayaan</a:t>
            </a:r>
            <a:r>
              <a:rPr lang="en-ID" sz="2400" dirty="0"/>
              <a:t>    </a:t>
            </a:r>
            <a:r>
              <a:rPr lang="en-ID" sz="2400" dirty="0" err="1"/>
              <a:t>Diri</a:t>
            </a:r>
            <a:r>
              <a:rPr lang="en-ID" sz="2400" dirty="0"/>
              <a:t>:    </a:t>
            </a:r>
            <a:r>
              <a:rPr lang="en-ID" sz="2400" dirty="0" err="1"/>
              <a:t>Kepercayaan</a:t>
            </a:r>
            <a:r>
              <a:rPr lang="en-ID" sz="2400" dirty="0"/>
              <a:t>    </a:t>
            </a:r>
            <a:r>
              <a:rPr lang="en-ID" sz="2400" dirty="0" err="1"/>
              <a:t>diri</a:t>
            </a:r>
            <a:r>
              <a:rPr lang="en-ID" sz="2400" dirty="0"/>
              <a:t> </a:t>
            </a:r>
            <a:r>
              <a:rPr lang="en-ID" sz="2400" dirty="0" err="1"/>
              <a:t>adalah</a:t>
            </a:r>
            <a:r>
              <a:rPr lang="en-ID" sz="2400" dirty="0"/>
              <a:t>  </a:t>
            </a:r>
            <a:r>
              <a:rPr lang="en-ID" sz="2400" dirty="0" err="1"/>
              <a:t>keyakinan</a:t>
            </a:r>
            <a:r>
              <a:rPr lang="en-ID" sz="2400" dirty="0"/>
              <a:t>  </a:t>
            </a:r>
            <a:r>
              <a:rPr lang="en-ID" sz="2400" dirty="0" err="1"/>
              <a:t>akan</a:t>
            </a:r>
            <a:r>
              <a:rPr lang="en-ID" sz="2400" dirty="0"/>
              <a:t>  </a:t>
            </a:r>
            <a:r>
              <a:rPr lang="en-ID" sz="2400" dirty="0" err="1"/>
              <a:t>kompetensi</a:t>
            </a:r>
            <a:r>
              <a:rPr lang="en-ID" sz="2400" dirty="0"/>
              <a:t>  dan </a:t>
            </a:r>
            <a:r>
              <a:rPr lang="en-ID" sz="2400" dirty="0" err="1"/>
              <a:t>keahlian</a:t>
            </a:r>
            <a:r>
              <a:rPr lang="en-ID" sz="2400" dirty="0"/>
              <a:t>  yang  </a:t>
            </a:r>
            <a:r>
              <a:rPr lang="en-ID" sz="2400" dirty="0" err="1"/>
              <a:t>dimiliki</a:t>
            </a:r>
            <a:r>
              <a:rPr lang="en-ID" sz="2400" dirty="0"/>
              <a:t>,  dan  juga  </a:t>
            </a:r>
            <a:r>
              <a:rPr lang="en-ID" sz="2400" dirty="0" err="1"/>
              <a:t>meliputi</a:t>
            </a:r>
            <a:r>
              <a:rPr lang="en-ID" sz="2400" dirty="0"/>
              <a:t> </a:t>
            </a:r>
            <a:r>
              <a:rPr lang="en-ID" sz="2400" dirty="0" err="1"/>
              <a:t>harga</a:t>
            </a:r>
            <a:r>
              <a:rPr lang="en-ID" sz="2400" dirty="0"/>
              <a:t> </a:t>
            </a:r>
            <a:r>
              <a:rPr lang="en-ID" sz="2400" dirty="0" err="1"/>
              <a:t>diri</a:t>
            </a:r>
            <a:r>
              <a:rPr lang="en-ID" sz="2400" dirty="0"/>
              <a:t> </a:t>
            </a:r>
            <a:r>
              <a:rPr lang="en-ID" sz="2400" dirty="0" err="1"/>
              <a:t>serta</a:t>
            </a:r>
            <a:r>
              <a:rPr lang="en-ID" sz="2400" dirty="0"/>
              <a:t> </a:t>
            </a:r>
            <a:r>
              <a:rPr lang="en-ID" sz="2400" dirty="0" err="1"/>
              <a:t>keyakinan</a:t>
            </a:r>
            <a:r>
              <a:rPr lang="en-ID" sz="2400" dirty="0"/>
              <a:t> </a:t>
            </a:r>
            <a:r>
              <a:rPr lang="en-ID" sz="2400" dirty="0" err="1"/>
              <a:t>diri</a:t>
            </a:r>
            <a:r>
              <a:rPr lang="en-ID" sz="2400" dirty="0"/>
              <a:t>. </a:t>
            </a:r>
          </a:p>
          <a:p>
            <a:pPr marL="0" indent="0">
              <a:buNone/>
            </a:pPr>
            <a:endParaRPr lang="en-ID" dirty="0"/>
          </a:p>
        </p:txBody>
      </p:sp>
    </p:spTree>
    <p:extLst>
      <p:ext uri="{BB962C8B-B14F-4D97-AF65-F5344CB8AC3E}">
        <p14:creationId xmlns:p14="http://schemas.microsoft.com/office/powerpoint/2010/main" val="21441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5EBCF-9331-42CE-B8E6-0B7E588CCB7A}"/>
              </a:ext>
            </a:extLst>
          </p:cNvPr>
          <p:cNvSpPr>
            <a:spLocks noGrp="1"/>
          </p:cNvSpPr>
          <p:nvPr>
            <p:ph type="title"/>
          </p:nvPr>
        </p:nvSpPr>
        <p:spPr>
          <a:xfrm>
            <a:off x="6460435" y="288235"/>
            <a:ext cx="4916151" cy="646044"/>
          </a:xfrm>
        </p:spPr>
        <p:txBody>
          <a:bodyPr/>
          <a:lstStyle/>
          <a:p>
            <a:r>
              <a:rPr lang="en-US" dirty="0"/>
              <a:t> </a:t>
            </a:r>
            <a:r>
              <a:rPr lang="en-US" dirty="0" err="1"/>
              <a:t>lanjutan</a:t>
            </a:r>
            <a:r>
              <a:rPr lang="en-US" dirty="0"/>
              <a:t>…</a:t>
            </a:r>
            <a:endParaRPr lang="en-ID" dirty="0"/>
          </a:p>
        </p:txBody>
      </p:sp>
      <p:sp>
        <p:nvSpPr>
          <p:cNvPr id="3" name="Content Placeholder 2">
            <a:extLst>
              <a:ext uri="{FF2B5EF4-FFF2-40B4-BE49-F238E27FC236}">
                <a16:creationId xmlns:a16="http://schemas.microsoft.com/office/drawing/2014/main" id="{C07F259A-F3FA-47FC-A41D-2B52EE38384F}"/>
              </a:ext>
            </a:extLst>
          </p:cNvPr>
          <p:cNvSpPr>
            <a:spLocks noGrp="1"/>
          </p:cNvSpPr>
          <p:nvPr>
            <p:ph sz="quarter" idx="10"/>
          </p:nvPr>
        </p:nvSpPr>
        <p:spPr>
          <a:xfrm>
            <a:off x="805070" y="1242391"/>
            <a:ext cx="10714382" cy="5210797"/>
          </a:xfrm>
        </p:spPr>
        <p:txBody>
          <a:bodyPr/>
          <a:lstStyle/>
          <a:p>
            <a:pPr marL="268288" indent="-268288" algn="just">
              <a:buNone/>
            </a:pPr>
            <a:r>
              <a:rPr lang="en-ID" dirty="0"/>
              <a:t>3. </a:t>
            </a:r>
            <a:r>
              <a:rPr lang="en-ID" sz="2400" dirty="0" err="1"/>
              <a:t>Determinasi</a:t>
            </a:r>
            <a:r>
              <a:rPr lang="en-ID" sz="2400" dirty="0"/>
              <a:t>: </a:t>
            </a:r>
            <a:r>
              <a:rPr lang="en-ID" sz="2400" dirty="0" err="1"/>
              <a:t>Determinasi</a:t>
            </a:r>
            <a:r>
              <a:rPr lang="en-ID" sz="2400" dirty="0"/>
              <a:t>  </a:t>
            </a:r>
            <a:r>
              <a:rPr lang="en-ID" sz="2400" dirty="0" err="1"/>
              <a:t>adalah</a:t>
            </a:r>
            <a:r>
              <a:rPr lang="en-ID" sz="2400" dirty="0"/>
              <a:t>  </a:t>
            </a:r>
            <a:r>
              <a:rPr lang="en-ID" sz="2400" dirty="0" err="1"/>
              <a:t>hasrat</a:t>
            </a:r>
            <a:r>
              <a:rPr lang="en-ID" sz="2400" dirty="0"/>
              <a:t> </a:t>
            </a:r>
            <a:r>
              <a:rPr lang="en-ID" sz="2400" dirty="0" err="1"/>
              <a:t>menyelesaikan</a:t>
            </a:r>
            <a:r>
              <a:rPr lang="en-ID" sz="2400" dirty="0"/>
              <a:t>   </a:t>
            </a:r>
            <a:r>
              <a:rPr lang="en-ID" sz="2400" dirty="0" err="1"/>
              <a:t>pekerjaan</a:t>
            </a:r>
            <a:r>
              <a:rPr lang="en-ID" sz="2400" dirty="0"/>
              <a:t>   yang   </a:t>
            </a:r>
            <a:r>
              <a:rPr lang="en-ID" sz="2400" dirty="0" err="1"/>
              <a:t>meliputi</a:t>
            </a:r>
            <a:r>
              <a:rPr lang="en-ID" sz="2400" dirty="0"/>
              <a:t> </a:t>
            </a:r>
            <a:r>
              <a:rPr lang="en-ID" sz="2400" dirty="0" err="1"/>
              <a:t>ciri</a:t>
            </a:r>
            <a:r>
              <a:rPr lang="en-ID" sz="2400" dirty="0"/>
              <a:t> </a:t>
            </a:r>
            <a:r>
              <a:rPr lang="en-ID" sz="2400" dirty="0" err="1"/>
              <a:t>seperti</a:t>
            </a:r>
            <a:r>
              <a:rPr lang="en-ID" sz="2400" dirty="0"/>
              <a:t> </a:t>
            </a:r>
            <a:r>
              <a:rPr lang="en-ID" sz="2400" dirty="0" err="1"/>
              <a:t>berinisiatif</a:t>
            </a:r>
            <a:r>
              <a:rPr lang="en-ID" sz="2400" dirty="0"/>
              <a:t>, </a:t>
            </a:r>
            <a:r>
              <a:rPr lang="en-ID" sz="2400" dirty="0" err="1"/>
              <a:t>kegigihan</a:t>
            </a:r>
            <a:r>
              <a:rPr lang="en-ID" sz="2400" dirty="0"/>
              <a:t>, </a:t>
            </a:r>
            <a:r>
              <a:rPr lang="en-ID" sz="2400" dirty="0" err="1"/>
              <a:t>mempengaruhi</a:t>
            </a:r>
            <a:r>
              <a:rPr lang="en-ID" sz="2400" dirty="0"/>
              <a:t>, dan </a:t>
            </a:r>
            <a:r>
              <a:rPr lang="en-ID" sz="2400" dirty="0" err="1"/>
              <a:t>cenderungmenyetir</a:t>
            </a:r>
            <a:r>
              <a:rPr lang="en-ID" sz="2400" dirty="0"/>
              <a:t>. </a:t>
            </a:r>
          </a:p>
          <a:p>
            <a:pPr marL="268288" indent="-268288" algn="just">
              <a:buNone/>
            </a:pPr>
            <a:r>
              <a:rPr lang="en-ID" sz="2400" dirty="0"/>
              <a:t>4. </a:t>
            </a:r>
            <a:r>
              <a:rPr lang="en-ID" sz="2400" dirty="0" err="1"/>
              <a:t>Integritas</a:t>
            </a:r>
            <a:r>
              <a:rPr lang="en-ID" sz="2400" dirty="0"/>
              <a:t>: </a:t>
            </a:r>
            <a:r>
              <a:rPr lang="en-ID" sz="2400" dirty="0" err="1"/>
              <a:t>Integritas</a:t>
            </a:r>
            <a:r>
              <a:rPr lang="en-ID" sz="2400" dirty="0"/>
              <a:t>    </a:t>
            </a:r>
            <a:r>
              <a:rPr lang="en-ID" sz="2400" dirty="0" err="1"/>
              <a:t>adalah</a:t>
            </a:r>
            <a:r>
              <a:rPr lang="en-ID" sz="2400" dirty="0"/>
              <a:t>    </a:t>
            </a:r>
            <a:r>
              <a:rPr lang="en-ID" sz="2400" dirty="0" err="1"/>
              <a:t>kualitas</a:t>
            </a:r>
            <a:r>
              <a:rPr lang="en-ID" sz="2400" dirty="0"/>
              <a:t> </a:t>
            </a:r>
            <a:r>
              <a:rPr lang="en-ID" sz="2400" dirty="0" err="1"/>
              <a:t>kujujuran</a:t>
            </a:r>
            <a:r>
              <a:rPr lang="en-ID" sz="2400" dirty="0"/>
              <a:t>  dan  </a:t>
            </a:r>
            <a:r>
              <a:rPr lang="en-ID" sz="2400" dirty="0" err="1"/>
              <a:t>dapat</a:t>
            </a:r>
            <a:r>
              <a:rPr lang="en-ID" sz="2400" dirty="0"/>
              <a:t>  </a:t>
            </a:r>
            <a:r>
              <a:rPr lang="en-ID" sz="2400" dirty="0" err="1"/>
              <a:t>dipercaya</a:t>
            </a:r>
            <a:r>
              <a:rPr lang="en-ID" sz="2400" dirty="0"/>
              <a:t>.  </a:t>
            </a:r>
            <a:r>
              <a:rPr lang="en-ID" sz="2400" dirty="0" err="1"/>
              <a:t>Integritas</a:t>
            </a:r>
            <a:r>
              <a:rPr lang="en-ID" sz="2400" dirty="0"/>
              <a:t> </a:t>
            </a:r>
            <a:r>
              <a:rPr lang="en-ID" sz="2400" dirty="0" err="1"/>
              <a:t>membuat</a:t>
            </a:r>
            <a:r>
              <a:rPr lang="en-ID" sz="2400" dirty="0"/>
              <a:t>     </a:t>
            </a:r>
            <a:r>
              <a:rPr lang="en-ID" sz="2400" dirty="0" err="1"/>
              <a:t>seorang</a:t>
            </a:r>
            <a:r>
              <a:rPr lang="en-ID" sz="2400" dirty="0"/>
              <a:t>     </a:t>
            </a:r>
            <a:r>
              <a:rPr lang="en-ID" sz="2400" dirty="0" err="1"/>
              <a:t>pemimpin</a:t>
            </a:r>
            <a:r>
              <a:rPr lang="en-ID" sz="2400" dirty="0"/>
              <a:t>     </a:t>
            </a:r>
            <a:r>
              <a:rPr lang="en-ID" sz="2400" dirty="0" err="1"/>
              <a:t>dapat</a:t>
            </a:r>
            <a:r>
              <a:rPr lang="en-ID" sz="2400" dirty="0"/>
              <a:t> </a:t>
            </a:r>
            <a:r>
              <a:rPr lang="en-ID" sz="2400" dirty="0" err="1"/>
              <a:t>dipercaya</a:t>
            </a:r>
            <a:r>
              <a:rPr lang="en-ID" sz="2400" dirty="0"/>
              <a:t>     dan     </a:t>
            </a:r>
            <a:r>
              <a:rPr lang="en-ID" sz="2400" dirty="0" err="1"/>
              <a:t>layak</a:t>
            </a:r>
            <a:r>
              <a:rPr lang="en-ID" sz="2400" dirty="0"/>
              <a:t>     </a:t>
            </a:r>
            <a:r>
              <a:rPr lang="en-ID" sz="2400" dirty="0" err="1"/>
              <a:t>untuk</a:t>
            </a:r>
            <a:r>
              <a:rPr lang="en-ID" sz="2400" dirty="0"/>
              <a:t>     </a:t>
            </a:r>
            <a:r>
              <a:rPr lang="en-ID" sz="2400" dirty="0" err="1"/>
              <a:t>diberi</a:t>
            </a:r>
            <a:r>
              <a:rPr lang="en-ID" sz="2400" dirty="0"/>
              <a:t> </a:t>
            </a:r>
            <a:r>
              <a:rPr lang="en-ID" sz="2400" dirty="0" err="1"/>
              <a:t>kepercayaan</a:t>
            </a:r>
            <a:r>
              <a:rPr lang="en-ID" sz="2400" dirty="0"/>
              <a:t> oleh para </a:t>
            </a:r>
            <a:r>
              <a:rPr lang="en-ID" sz="2400" dirty="0" err="1"/>
              <a:t>pengikutnya</a:t>
            </a:r>
            <a:r>
              <a:rPr lang="en-ID" sz="2400" dirty="0"/>
              <a:t>. </a:t>
            </a:r>
          </a:p>
          <a:p>
            <a:pPr marL="268288" indent="-268288" algn="just">
              <a:buNone/>
            </a:pPr>
            <a:r>
              <a:rPr lang="en-ID" sz="2400" dirty="0"/>
              <a:t>5. </a:t>
            </a:r>
            <a:r>
              <a:rPr lang="en-ID" sz="2400" dirty="0" err="1"/>
              <a:t>Sosiabilitas</a:t>
            </a:r>
            <a:r>
              <a:rPr lang="en-ID" sz="2400" dirty="0"/>
              <a:t>: </a:t>
            </a:r>
            <a:r>
              <a:rPr lang="en-ID" sz="2400" dirty="0" err="1"/>
              <a:t>Sosiabilitas</a:t>
            </a:r>
            <a:r>
              <a:rPr lang="en-ID" sz="2400" dirty="0"/>
              <a:t> </a:t>
            </a:r>
            <a:r>
              <a:rPr lang="en-ID" sz="2400" dirty="0" err="1"/>
              <a:t>adalah</a:t>
            </a:r>
            <a:r>
              <a:rPr lang="en-ID" sz="2400" dirty="0"/>
              <a:t> </a:t>
            </a:r>
            <a:r>
              <a:rPr lang="en-ID" sz="2400" dirty="0" err="1"/>
              <a:t>kecenderungan</a:t>
            </a:r>
            <a:r>
              <a:rPr lang="en-ID" sz="2400" dirty="0"/>
              <a:t>  </a:t>
            </a:r>
            <a:r>
              <a:rPr lang="en-ID" sz="2400" dirty="0" err="1"/>
              <a:t>pemimpin</a:t>
            </a:r>
            <a:r>
              <a:rPr lang="en-ID" sz="2400" dirty="0"/>
              <a:t>  </a:t>
            </a:r>
            <a:r>
              <a:rPr lang="en-ID" sz="2400" dirty="0" err="1"/>
              <a:t>untuk</a:t>
            </a:r>
            <a:r>
              <a:rPr lang="en-ID" sz="2400" dirty="0"/>
              <a:t>  </a:t>
            </a:r>
            <a:r>
              <a:rPr lang="en-ID" sz="2400" dirty="0" err="1"/>
              <a:t>menjalin</a:t>
            </a:r>
            <a:r>
              <a:rPr lang="en-ID" sz="2400" dirty="0"/>
              <a:t> </a:t>
            </a:r>
            <a:r>
              <a:rPr lang="en-ID" sz="2400" dirty="0" err="1"/>
              <a:t>hubungan</a:t>
            </a:r>
            <a:r>
              <a:rPr lang="en-ID" sz="2400" dirty="0"/>
              <a:t> yang </a:t>
            </a:r>
            <a:r>
              <a:rPr lang="en-ID" sz="2400" dirty="0" err="1"/>
              <a:t>menyenangkan</a:t>
            </a:r>
            <a:r>
              <a:rPr lang="en-ID" sz="2400" dirty="0"/>
              <a:t>. </a:t>
            </a:r>
            <a:r>
              <a:rPr lang="en-ID" sz="2400" dirty="0" err="1"/>
              <a:t>Pemimpin</a:t>
            </a:r>
            <a:r>
              <a:rPr lang="en-ID" sz="2400" dirty="0"/>
              <a:t>  yang  </a:t>
            </a:r>
            <a:r>
              <a:rPr lang="en-ID" sz="2400" dirty="0" err="1"/>
              <a:t>menunjukkan</a:t>
            </a:r>
            <a:r>
              <a:rPr lang="en-ID" sz="2400" dirty="0"/>
              <a:t>  </a:t>
            </a:r>
            <a:r>
              <a:rPr lang="en-ID" sz="2400" dirty="0" err="1"/>
              <a:t>sosiabilitas</a:t>
            </a:r>
            <a:r>
              <a:rPr lang="en-ID" sz="2400" dirty="0"/>
              <a:t> </a:t>
            </a:r>
            <a:r>
              <a:rPr lang="en-ID" sz="2400" dirty="0" err="1"/>
              <a:t>cenderung</a:t>
            </a:r>
            <a:r>
              <a:rPr lang="en-ID" sz="2400" dirty="0"/>
              <a:t>   </a:t>
            </a:r>
            <a:r>
              <a:rPr lang="en-ID" sz="2400" dirty="0" err="1"/>
              <a:t>bersahabat</a:t>
            </a:r>
            <a:r>
              <a:rPr lang="en-ID" sz="2400" dirty="0"/>
              <a:t>,   </a:t>
            </a:r>
            <a:r>
              <a:rPr lang="en-ID" sz="2400" dirty="0" err="1"/>
              <a:t>ramah</a:t>
            </a:r>
            <a:r>
              <a:rPr lang="en-ID" sz="2400" dirty="0"/>
              <a:t>,   </a:t>
            </a:r>
            <a:r>
              <a:rPr lang="en-ID" sz="2400" dirty="0" err="1"/>
              <a:t>sopan</a:t>
            </a:r>
            <a:r>
              <a:rPr lang="en-ID" sz="2400" dirty="0"/>
              <a:t>, </a:t>
            </a:r>
            <a:r>
              <a:rPr lang="en-ID" sz="2400" dirty="0" err="1"/>
              <a:t>bijaksana</a:t>
            </a:r>
            <a:r>
              <a:rPr lang="en-ID" sz="2400" dirty="0"/>
              <a:t>, dan </a:t>
            </a:r>
            <a:r>
              <a:rPr lang="en-ID" sz="2400" dirty="0" err="1"/>
              <a:t>diplomatis</a:t>
            </a:r>
            <a:r>
              <a:rPr lang="en-ID" sz="2400" dirty="0"/>
              <a:t>. </a:t>
            </a:r>
            <a:r>
              <a:rPr lang="en-ID" sz="2400" dirty="0" err="1"/>
              <a:t>Mereka</a:t>
            </a:r>
            <a:r>
              <a:rPr lang="en-ID" sz="2400" dirty="0"/>
              <a:t> </a:t>
            </a:r>
            <a:r>
              <a:rPr lang="en-ID" sz="2400" dirty="0" err="1"/>
              <a:t>sensitif</a:t>
            </a:r>
            <a:r>
              <a:rPr lang="en-ID" sz="2400" dirty="0"/>
              <a:t> </a:t>
            </a:r>
            <a:r>
              <a:rPr lang="en-ID" sz="2400" dirty="0" err="1"/>
              <a:t>terhadap</a:t>
            </a:r>
            <a:r>
              <a:rPr lang="en-ID" sz="2400" dirty="0"/>
              <a:t>    </a:t>
            </a:r>
            <a:r>
              <a:rPr lang="en-ID" sz="2400" dirty="0" err="1"/>
              <a:t>kebutuhan</a:t>
            </a:r>
            <a:r>
              <a:rPr lang="en-ID" sz="2400" dirty="0"/>
              <a:t>    orang    lain    dan </a:t>
            </a:r>
            <a:r>
              <a:rPr lang="en-ID" sz="2400" dirty="0" err="1"/>
              <a:t>menunjukkan</a:t>
            </a:r>
            <a:r>
              <a:rPr lang="en-ID" sz="2400" dirty="0"/>
              <a:t>   </a:t>
            </a:r>
            <a:r>
              <a:rPr lang="en-ID" sz="2400" dirty="0" err="1"/>
              <a:t>perhatian</a:t>
            </a:r>
            <a:r>
              <a:rPr lang="en-ID" sz="2400" dirty="0"/>
              <a:t>   </a:t>
            </a:r>
            <a:r>
              <a:rPr lang="en-ID" sz="2400" dirty="0" err="1"/>
              <a:t>atas</a:t>
            </a:r>
            <a:r>
              <a:rPr lang="en-ID" sz="2400" dirty="0"/>
              <a:t>   </a:t>
            </a:r>
            <a:r>
              <a:rPr lang="en-ID" sz="2400" dirty="0" err="1"/>
              <a:t>kehidupan</a:t>
            </a:r>
            <a:r>
              <a:rPr lang="en-ID" sz="2400" dirty="0"/>
              <a:t> </a:t>
            </a:r>
            <a:r>
              <a:rPr lang="en-ID" sz="2400" dirty="0" err="1"/>
              <a:t>mereka</a:t>
            </a:r>
            <a:r>
              <a:rPr lang="en-ID" sz="2400" dirty="0"/>
              <a:t>. </a:t>
            </a:r>
          </a:p>
        </p:txBody>
      </p:sp>
    </p:spTree>
    <p:extLst>
      <p:ext uri="{BB962C8B-B14F-4D97-AF65-F5344CB8AC3E}">
        <p14:creationId xmlns:p14="http://schemas.microsoft.com/office/powerpoint/2010/main" val="2283060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83240-8FB7-4060-82DA-C251A39AC807}"/>
              </a:ext>
            </a:extLst>
          </p:cNvPr>
          <p:cNvSpPr>
            <a:spLocks noGrp="1"/>
          </p:cNvSpPr>
          <p:nvPr>
            <p:ph type="title"/>
          </p:nvPr>
        </p:nvSpPr>
        <p:spPr>
          <a:xfrm>
            <a:off x="4830417" y="308113"/>
            <a:ext cx="6546170" cy="765313"/>
          </a:xfrm>
        </p:spPr>
        <p:txBody>
          <a:bodyPr/>
          <a:lstStyle/>
          <a:p>
            <a:pPr algn="ctr"/>
            <a:r>
              <a:rPr lang="en-ID" dirty="0" err="1"/>
              <a:t>Teori</a:t>
            </a:r>
            <a:r>
              <a:rPr lang="en-ID" dirty="0"/>
              <a:t> </a:t>
            </a:r>
            <a:r>
              <a:rPr lang="en-ID" dirty="0" err="1"/>
              <a:t>Kepemimpinan</a:t>
            </a:r>
            <a:r>
              <a:rPr lang="en-ID" dirty="0"/>
              <a:t> </a:t>
            </a:r>
            <a:r>
              <a:rPr lang="en-ID" dirty="0" err="1"/>
              <a:t>Situasi</a:t>
            </a:r>
            <a:r>
              <a:rPr lang="en-ID" dirty="0"/>
              <a:t> </a:t>
            </a:r>
          </a:p>
        </p:txBody>
      </p:sp>
      <p:sp>
        <p:nvSpPr>
          <p:cNvPr id="3" name="Content Placeholder 2">
            <a:extLst>
              <a:ext uri="{FF2B5EF4-FFF2-40B4-BE49-F238E27FC236}">
                <a16:creationId xmlns:a16="http://schemas.microsoft.com/office/drawing/2014/main" id="{485CA6C4-8524-4D70-BE2F-1429844F1B51}"/>
              </a:ext>
            </a:extLst>
          </p:cNvPr>
          <p:cNvSpPr>
            <a:spLocks noGrp="1"/>
          </p:cNvSpPr>
          <p:nvPr>
            <p:ph sz="quarter" idx="10"/>
          </p:nvPr>
        </p:nvSpPr>
        <p:spPr>
          <a:xfrm>
            <a:off x="775252" y="1073427"/>
            <a:ext cx="10601835" cy="5379762"/>
          </a:xfrm>
        </p:spPr>
        <p:txBody>
          <a:bodyPr/>
          <a:lstStyle/>
          <a:p>
            <a:pPr marL="0" indent="0">
              <a:buNone/>
            </a:pPr>
            <a:r>
              <a:rPr lang="en-ID" sz="2400" dirty="0"/>
              <a:t>2. </a:t>
            </a:r>
            <a:r>
              <a:rPr lang="en-ID" sz="2400" dirty="0" err="1"/>
              <a:t>Teori</a:t>
            </a:r>
            <a:r>
              <a:rPr lang="en-ID" sz="2400" dirty="0"/>
              <a:t> </a:t>
            </a:r>
            <a:r>
              <a:rPr lang="en-ID" sz="2400" dirty="0" err="1"/>
              <a:t>Kepemimpinan</a:t>
            </a:r>
            <a:r>
              <a:rPr lang="en-ID" sz="2400" dirty="0"/>
              <a:t> </a:t>
            </a:r>
            <a:r>
              <a:rPr lang="en-ID" sz="2400" dirty="0" err="1"/>
              <a:t>Situasi</a:t>
            </a:r>
            <a:r>
              <a:rPr lang="en-ID" sz="2400" dirty="0"/>
              <a:t> </a:t>
            </a:r>
          </a:p>
          <a:p>
            <a:pPr marL="0" indent="0" algn="just">
              <a:buNone/>
            </a:pPr>
            <a:r>
              <a:rPr lang="en-ID" sz="2400" dirty="0" err="1"/>
              <a:t>Dikembangkan</a:t>
            </a:r>
            <a:r>
              <a:rPr lang="en-ID" sz="2400" dirty="0"/>
              <a:t> oleh Paul  Hersey and Kenneth  H.  Blanchard  (1969) </a:t>
            </a:r>
            <a:r>
              <a:rPr lang="en-ID" sz="2400" dirty="0" err="1"/>
              <a:t>berdasarkan</a:t>
            </a:r>
            <a:r>
              <a:rPr lang="en-ID" sz="2400" dirty="0"/>
              <a:t> </a:t>
            </a:r>
            <a:r>
              <a:rPr lang="en-ID" sz="2400" dirty="0" err="1"/>
              <a:t>Teori</a:t>
            </a:r>
            <a:r>
              <a:rPr lang="en-ID" sz="2400" dirty="0"/>
              <a:t> Gaya </a:t>
            </a:r>
            <a:r>
              <a:rPr lang="en-ID" sz="2400" dirty="0" err="1"/>
              <a:t>Manajemen</a:t>
            </a:r>
            <a:r>
              <a:rPr lang="en-ID" sz="2400" dirty="0"/>
              <a:t> </a:t>
            </a:r>
            <a:r>
              <a:rPr lang="en-ID" sz="2400" dirty="0" err="1"/>
              <a:t>Tiga</a:t>
            </a:r>
            <a:r>
              <a:rPr lang="en-ID" sz="2400" dirty="0"/>
              <a:t>  </a:t>
            </a:r>
            <a:r>
              <a:rPr lang="en-ID" sz="2400" dirty="0" err="1"/>
              <a:t>Dimensi</a:t>
            </a:r>
            <a:r>
              <a:rPr lang="en-ID" sz="2400" dirty="0"/>
              <a:t> William  J.  </a:t>
            </a:r>
            <a:r>
              <a:rPr lang="en-ID" sz="2400" dirty="0" err="1"/>
              <a:t>Reddin</a:t>
            </a:r>
            <a:r>
              <a:rPr lang="en-ID" sz="2400" dirty="0"/>
              <a:t>  (1967). </a:t>
            </a:r>
          </a:p>
          <a:p>
            <a:pPr marL="0" indent="0" algn="just">
              <a:buNone/>
            </a:pPr>
            <a:r>
              <a:rPr lang="en-ID" sz="2400" dirty="0"/>
              <a:t>   </a:t>
            </a:r>
          </a:p>
          <a:p>
            <a:pPr algn="just">
              <a:buFont typeface="Wingdings" panose="05000000000000000000" pitchFamily="2" charset="2"/>
              <a:buChar char="Ø"/>
            </a:pPr>
            <a:r>
              <a:rPr lang="en-ID" sz="2400" dirty="0" err="1"/>
              <a:t>Premisnya</a:t>
            </a:r>
            <a:r>
              <a:rPr lang="en-ID" sz="2400" dirty="0"/>
              <a:t> </a:t>
            </a:r>
            <a:r>
              <a:rPr lang="en-ID" sz="2400" dirty="0" err="1"/>
              <a:t>perbedaan</a:t>
            </a:r>
            <a:r>
              <a:rPr lang="en-ID" sz="2400" dirty="0"/>
              <a:t> </a:t>
            </a:r>
            <a:r>
              <a:rPr lang="en-ID" sz="2400" dirty="0" err="1"/>
              <a:t>situasi</a:t>
            </a:r>
            <a:r>
              <a:rPr lang="en-ID" sz="2400" dirty="0"/>
              <a:t> </a:t>
            </a:r>
            <a:r>
              <a:rPr lang="en-ID" sz="2400" dirty="0" err="1"/>
              <a:t>membutuhkan</a:t>
            </a:r>
            <a:r>
              <a:rPr lang="en-ID" sz="2400" dirty="0"/>
              <a:t> </a:t>
            </a:r>
            <a:r>
              <a:rPr lang="en-ID" sz="2400" dirty="0" err="1"/>
              <a:t>gaya</a:t>
            </a:r>
            <a:r>
              <a:rPr lang="en-ID" sz="2400" dirty="0"/>
              <a:t> </a:t>
            </a:r>
            <a:r>
              <a:rPr lang="en-ID" sz="2400" dirty="0" err="1"/>
              <a:t>kepemimpinan</a:t>
            </a:r>
            <a:r>
              <a:rPr lang="en-ID" sz="2400" dirty="0"/>
              <a:t> yang </a:t>
            </a:r>
            <a:r>
              <a:rPr lang="en-ID" sz="2400" dirty="0" err="1"/>
              <a:t>berbeda</a:t>
            </a:r>
            <a:r>
              <a:rPr lang="en-ID" sz="2400" dirty="0"/>
              <a:t>. </a:t>
            </a:r>
            <a:r>
              <a:rPr lang="en-ID" sz="2400" dirty="0" err="1"/>
              <a:t>Menurut</a:t>
            </a:r>
            <a:r>
              <a:rPr lang="en-ID" sz="2400" dirty="0"/>
              <a:t> </a:t>
            </a:r>
            <a:r>
              <a:rPr lang="en-ID" sz="2400" dirty="0" err="1"/>
              <a:t>pendekatan</a:t>
            </a:r>
            <a:r>
              <a:rPr lang="en-ID" sz="2400" dirty="0"/>
              <a:t> </a:t>
            </a:r>
            <a:r>
              <a:rPr lang="en-ID" sz="2400" dirty="0" err="1"/>
              <a:t>ini</a:t>
            </a:r>
            <a:r>
              <a:rPr lang="en-ID" sz="2400" dirty="0"/>
              <a:t> </a:t>
            </a:r>
            <a:r>
              <a:rPr lang="en-ID" sz="2400" dirty="0" err="1"/>
              <a:t>seorang</a:t>
            </a:r>
            <a:r>
              <a:rPr lang="en-ID" sz="2400" dirty="0"/>
              <a:t> </a:t>
            </a:r>
            <a:r>
              <a:rPr lang="en-ID" sz="2400" dirty="0" err="1"/>
              <a:t>pemimpin</a:t>
            </a:r>
            <a:r>
              <a:rPr lang="en-ID" sz="2400" dirty="0"/>
              <a:t> agar </a:t>
            </a:r>
            <a:r>
              <a:rPr lang="en-ID" sz="2400" dirty="0" err="1"/>
              <a:t>efektif</a:t>
            </a:r>
            <a:r>
              <a:rPr lang="en-ID" sz="2400" dirty="0"/>
              <a:t> </a:t>
            </a:r>
            <a:r>
              <a:rPr lang="en-ID" sz="2400" dirty="0" err="1"/>
              <a:t>harus</a:t>
            </a:r>
            <a:r>
              <a:rPr lang="en-ID" sz="2400" dirty="0"/>
              <a:t> </a:t>
            </a:r>
            <a:r>
              <a:rPr lang="en-ID" sz="2400" dirty="0" err="1"/>
              <a:t>mampu</a:t>
            </a:r>
            <a:r>
              <a:rPr lang="en-ID" sz="2400" dirty="0"/>
              <a:t> </a:t>
            </a:r>
            <a:r>
              <a:rPr lang="en-ID" sz="2400" dirty="0" err="1"/>
              <a:t>menyesuaikan</a:t>
            </a:r>
            <a:r>
              <a:rPr lang="en-ID" sz="2400" dirty="0"/>
              <a:t> </a:t>
            </a:r>
            <a:r>
              <a:rPr lang="en-ID" sz="2400" dirty="0" err="1"/>
              <a:t>gaya</a:t>
            </a:r>
            <a:r>
              <a:rPr lang="en-ID" sz="2400" dirty="0"/>
              <a:t> </a:t>
            </a:r>
            <a:r>
              <a:rPr lang="en-ID" sz="2400" dirty="0" err="1"/>
              <a:t>mereka</a:t>
            </a:r>
            <a:r>
              <a:rPr lang="en-ID" sz="2400" dirty="0"/>
              <a:t> </a:t>
            </a:r>
            <a:r>
              <a:rPr lang="en-ID" sz="2400" dirty="0" err="1"/>
              <a:t>terhadap</a:t>
            </a:r>
            <a:r>
              <a:rPr lang="en-ID" sz="2400" dirty="0"/>
              <a:t> </a:t>
            </a:r>
            <a:r>
              <a:rPr lang="en-ID" sz="2400" dirty="0" err="1"/>
              <a:t>tuntutan</a:t>
            </a:r>
            <a:r>
              <a:rPr lang="en-ID" sz="2400" dirty="0"/>
              <a:t> </a:t>
            </a:r>
            <a:r>
              <a:rPr lang="en-ID" sz="2400" dirty="0" err="1"/>
              <a:t>situasi</a:t>
            </a:r>
            <a:r>
              <a:rPr lang="en-ID" sz="2400" dirty="0"/>
              <a:t> yang </a:t>
            </a:r>
            <a:r>
              <a:rPr lang="en-ID" sz="2400" dirty="0" err="1"/>
              <a:t>berubah-ubah</a:t>
            </a:r>
            <a:r>
              <a:rPr lang="en-ID" sz="2400" dirty="0"/>
              <a:t>. </a:t>
            </a:r>
          </a:p>
          <a:p>
            <a:pPr algn="just">
              <a:buFont typeface="Wingdings" panose="05000000000000000000" pitchFamily="2" charset="2"/>
              <a:buChar char="Ø"/>
            </a:pPr>
            <a:r>
              <a:rPr lang="en-ID" sz="2400" dirty="0" err="1"/>
              <a:t>Pendekatan</a:t>
            </a:r>
            <a:r>
              <a:rPr lang="en-ID" sz="2400" dirty="0"/>
              <a:t>  </a:t>
            </a:r>
            <a:r>
              <a:rPr lang="en-ID" sz="2400" dirty="0" err="1"/>
              <a:t>ini</a:t>
            </a:r>
            <a:r>
              <a:rPr lang="en-ID" sz="2400" dirty="0"/>
              <a:t> </a:t>
            </a:r>
            <a:r>
              <a:rPr lang="en-ID" sz="2400" dirty="0" err="1"/>
              <a:t>menekankan</a:t>
            </a:r>
            <a:r>
              <a:rPr lang="en-ID" sz="2400" dirty="0"/>
              <a:t>  </a:t>
            </a:r>
            <a:r>
              <a:rPr lang="en-ID" sz="2400" dirty="0" err="1"/>
              <a:t>bahwa</a:t>
            </a:r>
            <a:r>
              <a:rPr lang="en-ID" sz="2400" dirty="0"/>
              <a:t> </a:t>
            </a:r>
            <a:r>
              <a:rPr lang="en-ID" sz="2400" dirty="0" err="1"/>
              <a:t>kepemimpinan</a:t>
            </a:r>
            <a:r>
              <a:rPr lang="en-ID" sz="2400" dirty="0"/>
              <a:t> </a:t>
            </a:r>
            <a:r>
              <a:rPr lang="en-ID" sz="2400" dirty="0" err="1"/>
              <a:t>terdiri</a:t>
            </a:r>
            <a:r>
              <a:rPr lang="en-ID" sz="2400" dirty="0"/>
              <a:t> </a:t>
            </a:r>
            <a:r>
              <a:rPr lang="en-ID" sz="2400" dirty="0" err="1"/>
              <a:t>atas</a:t>
            </a:r>
            <a:r>
              <a:rPr lang="en-ID" sz="2400" dirty="0"/>
              <a:t> </a:t>
            </a:r>
            <a:r>
              <a:rPr lang="en-ID" sz="2400" dirty="0" err="1"/>
              <a:t>dimensi</a:t>
            </a:r>
            <a:r>
              <a:rPr lang="en-ID" sz="2400" dirty="0"/>
              <a:t> </a:t>
            </a:r>
            <a:r>
              <a:rPr lang="en-ID" sz="2400" dirty="0" err="1"/>
              <a:t>arahan</a:t>
            </a:r>
            <a:r>
              <a:rPr lang="en-ID" sz="2400" dirty="0"/>
              <a:t> dan </a:t>
            </a:r>
            <a:r>
              <a:rPr lang="en-ID" sz="2400" dirty="0" err="1"/>
              <a:t>dimensi</a:t>
            </a:r>
            <a:r>
              <a:rPr lang="en-ID" sz="2400" dirty="0"/>
              <a:t>  </a:t>
            </a:r>
            <a:r>
              <a:rPr lang="en-ID" sz="2400" dirty="0" err="1"/>
              <a:t>dukungan</a:t>
            </a:r>
            <a:r>
              <a:rPr lang="en-ID" sz="2400" dirty="0"/>
              <a:t>. </a:t>
            </a:r>
            <a:r>
              <a:rPr lang="en-ID" sz="2400" dirty="0" err="1"/>
              <a:t>Setiap</a:t>
            </a:r>
            <a:r>
              <a:rPr lang="en-ID" sz="2400" dirty="0"/>
              <a:t> </a:t>
            </a:r>
            <a:r>
              <a:rPr lang="en-ID" sz="2400" dirty="0" err="1"/>
              <a:t>dimensi</a:t>
            </a:r>
            <a:r>
              <a:rPr lang="en-ID" sz="2400" dirty="0"/>
              <a:t> </a:t>
            </a:r>
            <a:r>
              <a:rPr lang="en-ID" sz="2400" dirty="0" err="1"/>
              <a:t>harus</a:t>
            </a:r>
            <a:r>
              <a:rPr lang="en-ID" sz="2400" dirty="0"/>
              <a:t> </a:t>
            </a:r>
            <a:r>
              <a:rPr lang="en-ID" sz="2400" dirty="0" err="1"/>
              <a:t>diterapkan</a:t>
            </a:r>
            <a:r>
              <a:rPr lang="en-ID" sz="2400" dirty="0"/>
              <a:t> </a:t>
            </a:r>
            <a:r>
              <a:rPr lang="en-ID" sz="2400" dirty="0" err="1"/>
              <a:t>secara</a:t>
            </a:r>
            <a:r>
              <a:rPr lang="en-ID" sz="2400" dirty="0"/>
              <a:t>  </a:t>
            </a:r>
            <a:r>
              <a:rPr lang="en-ID" sz="2400" dirty="0" err="1"/>
              <a:t>tepat</a:t>
            </a:r>
            <a:r>
              <a:rPr lang="en-ID" sz="2400" dirty="0"/>
              <a:t> dg </a:t>
            </a:r>
            <a:r>
              <a:rPr lang="en-ID" sz="2400" dirty="0" err="1"/>
              <a:t>memperhatikan</a:t>
            </a:r>
            <a:r>
              <a:rPr lang="en-ID" sz="2400" dirty="0"/>
              <a:t> </a:t>
            </a:r>
            <a:r>
              <a:rPr lang="en-ID" sz="2400" dirty="0" err="1"/>
              <a:t>situasi</a:t>
            </a:r>
            <a:r>
              <a:rPr lang="en-ID" sz="2400" dirty="0"/>
              <a:t> </a:t>
            </a:r>
            <a:r>
              <a:rPr lang="en-ID" sz="2400" dirty="0" err="1"/>
              <a:t>yg</a:t>
            </a:r>
            <a:r>
              <a:rPr lang="en-ID" sz="2400" dirty="0"/>
              <a:t> </a:t>
            </a:r>
            <a:r>
              <a:rPr lang="en-ID" sz="2400" dirty="0" err="1"/>
              <a:t>berkembang</a:t>
            </a:r>
            <a:r>
              <a:rPr lang="en-ID" sz="2400" dirty="0"/>
              <a:t>. Guna </a:t>
            </a:r>
            <a:r>
              <a:rPr lang="en-ID" sz="2400" dirty="0" err="1"/>
              <a:t>menentukan</a:t>
            </a:r>
            <a:r>
              <a:rPr lang="en-ID" sz="2400" dirty="0"/>
              <a:t> </a:t>
            </a:r>
            <a:r>
              <a:rPr lang="en-ID" sz="2400" dirty="0" err="1"/>
              <a:t>apa</a:t>
            </a:r>
            <a:r>
              <a:rPr lang="en-ID" sz="2400" dirty="0"/>
              <a:t> </a:t>
            </a:r>
            <a:r>
              <a:rPr lang="en-ID" sz="2400" dirty="0" err="1"/>
              <a:t>yg</a:t>
            </a:r>
            <a:r>
              <a:rPr lang="en-ID" sz="2400" dirty="0"/>
              <a:t>  </a:t>
            </a:r>
            <a:r>
              <a:rPr lang="en-ID" sz="2400" dirty="0" err="1"/>
              <a:t>dibutuhkan</a:t>
            </a:r>
            <a:r>
              <a:rPr lang="en-ID" sz="2400" dirty="0"/>
              <a:t> oleh </a:t>
            </a:r>
            <a:r>
              <a:rPr lang="en-ID" sz="2400" dirty="0" err="1"/>
              <a:t>situasi</a:t>
            </a:r>
            <a:r>
              <a:rPr lang="en-ID" sz="2400" dirty="0"/>
              <a:t>  </a:t>
            </a:r>
            <a:r>
              <a:rPr lang="en-ID" sz="2400" dirty="0" err="1"/>
              <a:t>khusus</a:t>
            </a:r>
            <a:r>
              <a:rPr lang="en-ID" sz="2400" dirty="0"/>
              <a:t>,  </a:t>
            </a:r>
            <a:r>
              <a:rPr lang="en-ID" sz="2400" dirty="0" err="1"/>
              <a:t>pemimpin</a:t>
            </a:r>
            <a:r>
              <a:rPr lang="en-ID" sz="2400" dirty="0"/>
              <a:t>  </a:t>
            </a:r>
            <a:r>
              <a:rPr lang="en-ID" sz="2400" dirty="0" err="1"/>
              <a:t>harus</a:t>
            </a:r>
            <a:r>
              <a:rPr lang="en-ID" sz="2400" dirty="0"/>
              <a:t>  </a:t>
            </a:r>
            <a:r>
              <a:rPr lang="en-ID" sz="2400" dirty="0" err="1"/>
              <a:t>mengevaluasi</a:t>
            </a:r>
            <a:r>
              <a:rPr lang="en-ID" sz="2400" dirty="0"/>
              <a:t> </a:t>
            </a:r>
            <a:r>
              <a:rPr lang="en-ID" sz="2400" dirty="0" err="1"/>
              <a:t>pekerja</a:t>
            </a:r>
            <a:r>
              <a:rPr lang="en-ID" sz="2400" dirty="0"/>
              <a:t>  </a:t>
            </a:r>
            <a:r>
              <a:rPr lang="en-ID" sz="2400" dirty="0" err="1"/>
              <a:t>mereka</a:t>
            </a:r>
            <a:r>
              <a:rPr lang="en-ID" sz="2400" dirty="0"/>
              <a:t> dan </a:t>
            </a:r>
            <a:r>
              <a:rPr lang="en-ID" sz="2400" dirty="0" err="1"/>
              <a:t>menilai</a:t>
            </a:r>
            <a:r>
              <a:rPr lang="en-ID" sz="2400" dirty="0"/>
              <a:t> </a:t>
            </a:r>
            <a:r>
              <a:rPr lang="en-ID" sz="2400" dirty="0" err="1"/>
              <a:t>seberapa</a:t>
            </a:r>
            <a:r>
              <a:rPr lang="en-ID" sz="2400" dirty="0"/>
              <a:t> </a:t>
            </a:r>
            <a:r>
              <a:rPr lang="en-ID" sz="2400" dirty="0" err="1"/>
              <a:t>kompeten</a:t>
            </a:r>
            <a:r>
              <a:rPr lang="en-ID" sz="2400" dirty="0"/>
              <a:t>  dan  </a:t>
            </a:r>
            <a:r>
              <a:rPr lang="en-ID" sz="2400" dirty="0" err="1"/>
              <a:t>besar</a:t>
            </a:r>
            <a:r>
              <a:rPr lang="en-ID" sz="2400" dirty="0"/>
              <a:t>  </a:t>
            </a:r>
            <a:r>
              <a:rPr lang="en-ID" sz="2400" dirty="0" err="1"/>
              <a:t>komitmen</a:t>
            </a:r>
            <a:r>
              <a:rPr lang="en-ID" sz="2400" dirty="0"/>
              <a:t>  </a:t>
            </a:r>
            <a:r>
              <a:rPr lang="en-ID" sz="2400" dirty="0" err="1"/>
              <a:t>pekerja</a:t>
            </a:r>
            <a:r>
              <a:rPr lang="en-ID" sz="2400" dirty="0"/>
              <a:t>  </a:t>
            </a:r>
            <a:r>
              <a:rPr lang="en-ID" sz="2400" dirty="0" err="1"/>
              <a:t>atas</a:t>
            </a:r>
            <a:r>
              <a:rPr lang="en-ID" sz="2400" dirty="0"/>
              <a:t> </a:t>
            </a:r>
            <a:r>
              <a:rPr lang="en-ID" sz="2400" dirty="0" err="1"/>
              <a:t>pekerjaan</a:t>
            </a:r>
            <a:r>
              <a:rPr lang="en-ID" sz="2400" dirty="0"/>
              <a:t> </a:t>
            </a:r>
            <a:r>
              <a:rPr lang="en-ID" sz="2400" dirty="0" err="1"/>
              <a:t>yg</a:t>
            </a:r>
            <a:r>
              <a:rPr lang="en-ID" sz="2400" dirty="0"/>
              <a:t> </a:t>
            </a:r>
            <a:r>
              <a:rPr lang="en-ID" sz="2400" dirty="0" err="1"/>
              <a:t>diberikan</a:t>
            </a:r>
            <a:r>
              <a:rPr lang="en-ID" dirty="0"/>
              <a:t>. </a:t>
            </a:r>
          </a:p>
        </p:txBody>
      </p:sp>
    </p:spTree>
    <p:extLst>
      <p:ext uri="{BB962C8B-B14F-4D97-AF65-F5344CB8AC3E}">
        <p14:creationId xmlns:p14="http://schemas.microsoft.com/office/powerpoint/2010/main" val="1132133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25508-790E-4B2B-B62F-554465921077}"/>
              </a:ext>
            </a:extLst>
          </p:cNvPr>
          <p:cNvSpPr>
            <a:spLocks noGrp="1"/>
          </p:cNvSpPr>
          <p:nvPr>
            <p:ph type="title"/>
          </p:nvPr>
        </p:nvSpPr>
        <p:spPr>
          <a:xfrm>
            <a:off x="5794513" y="308113"/>
            <a:ext cx="5582074" cy="556591"/>
          </a:xfrm>
        </p:spPr>
        <p:txBody>
          <a:bodyPr/>
          <a:lstStyle/>
          <a:p>
            <a:r>
              <a:rPr lang="en-US" dirty="0"/>
              <a:t> </a:t>
            </a:r>
            <a:r>
              <a:rPr lang="en-US" dirty="0" err="1"/>
              <a:t>lanjutan</a:t>
            </a:r>
            <a:r>
              <a:rPr lang="en-US" dirty="0"/>
              <a:t>…</a:t>
            </a:r>
            <a:endParaRPr lang="en-ID" dirty="0"/>
          </a:p>
        </p:txBody>
      </p:sp>
      <p:sp>
        <p:nvSpPr>
          <p:cNvPr id="3" name="Content Placeholder 2">
            <a:extLst>
              <a:ext uri="{FF2B5EF4-FFF2-40B4-BE49-F238E27FC236}">
                <a16:creationId xmlns:a16="http://schemas.microsoft.com/office/drawing/2014/main" id="{6E3DEF8A-A68B-4B8D-952E-6808D47D208F}"/>
              </a:ext>
            </a:extLst>
          </p:cNvPr>
          <p:cNvSpPr>
            <a:spLocks noGrp="1"/>
          </p:cNvSpPr>
          <p:nvPr>
            <p:ph sz="quarter" idx="10"/>
          </p:nvPr>
        </p:nvSpPr>
        <p:spPr>
          <a:xfrm>
            <a:off x="934278" y="1192697"/>
            <a:ext cx="10442809" cy="5555974"/>
          </a:xfrm>
        </p:spPr>
        <p:txBody>
          <a:bodyPr/>
          <a:lstStyle/>
          <a:p>
            <a:pPr marL="0" indent="0" algn="just">
              <a:buNone/>
            </a:pPr>
            <a:r>
              <a:rPr lang="en-ID" sz="2400" dirty="0" err="1"/>
              <a:t>Ciri</a:t>
            </a:r>
            <a:r>
              <a:rPr lang="en-ID" sz="2400" dirty="0"/>
              <a:t> </a:t>
            </a:r>
            <a:r>
              <a:rPr lang="en-ID" sz="2400" dirty="0" err="1"/>
              <a:t>Perilaku</a:t>
            </a:r>
            <a:r>
              <a:rPr lang="en-ID" sz="2400" dirty="0"/>
              <a:t> </a:t>
            </a:r>
            <a:r>
              <a:rPr lang="en-ID" sz="2400" dirty="0" err="1"/>
              <a:t>Pemimpinan</a:t>
            </a:r>
            <a:r>
              <a:rPr lang="en-ID" sz="2400" dirty="0"/>
              <a:t> </a:t>
            </a:r>
            <a:r>
              <a:rPr lang="en-ID" sz="2400" dirty="0" err="1"/>
              <a:t>Situasi</a:t>
            </a:r>
            <a:r>
              <a:rPr lang="en-ID" sz="2400" dirty="0"/>
              <a:t> </a:t>
            </a:r>
            <a:r>
              <a:rPr lang="en-ID" sz="2400" dirty="0" err="1"/>
              <a:t>mempunyai</a:t>
            </a:r>
            <a:r>
              <a:rPr lang="en-ID" sz="2400" dirty="0"/>
              <a:t> </a:t>
            </a:r>
            <a:r>
              <a:rPr lang="en-ID" sz="2400" dirty="0" err="1"/>
              <a:t>kecendrungan</a:t>
            </a:r>
            <a:r>
              <a:rPr lang="en-ID" sz="2400" dirty="0"/>
              <a:t> </a:t>
            </a:r>
            <a:r>
              <a:rPr lang="en-ID" sz="2400" dirty="0" err="1"/>
              <a:t>kearah</a:t>
            </a:r>
            <a:r>
              <a:rPr lang="en-ID" sz="2400" dirty="0"/>
              <a:t>  2 </a:t>
            </a:r>
            <a:r>
              <a:rPr lang="en-ID" sz="2400" dirty="0" err="1"/>
              <a:t>hal</a:t>
            </a:r>
            <a:r>
              <a:rPr lang="en-ID" sz="2400" dirty="0"/>
              <a:t>  </a:t>
            </a:r>
            <a:r>
              <a:rPr lang="en-ID" sz="2400" dirty="0" err="1"/>
              <a:t>yaitu</a:t>
            </a:r>
            <a:r>
              <a:rPr lang="en-ID" sz="2400" dirty="0"/>
              <a:t>;  </a:t>
            </a:r>
          </a:p>
          <a:p>
            <a:pPr marL="0" indent="0" algn="just">
              <a:buNone/>
            </a:pPr>
            <a:r>
              <a:rPr lang="en-ID" sz="2400" b="1" dirty="0" err="1"/>
              <a:t>Pertama</a:t>
            </a:r>
            <a:r>
              <a:rPr lang="en-ID" sz="2400" b="1" dirty="0"/>
              <a:t>,</a:t>
            </a:r>
            <a:r>
              <a:rPr lang="en-ID" sz="2400" dirty="0"/>
              <a:t> </a:t>
            </a:r>
            <a:r>
              <a:rPr lang="en-ID" sz="2400" dirty="0" err="1"/>
              <a:t>Konsiderasi</a:t>
            </a:r>
            <a:r>
              <a:rPr lang="en-ID" sz="2400" dirty="0"/>
              <a:t>  </a:t>
            </a:r>
            <a:r>
              <a:rPr lang="en-ID" sz="2400" dirty="0" err="1"/>
              <a:t>yaitu</a:t>
            </a:r>
            <a:r>
              <a:rPr lang="en-ID" sz="2400" dirty="0"/>
              <a:t>     </a:t>
            </a:r>
            <a:r>
              <a:rPr lang="en-ID" sz="2400" dirty="0" err="1"/>
              <a:t>kecendrungan</a:t>
            </a:r>
            <a:r>
              <a:rPr lang="en-ID" sz="2400" dirty="0"/>
              <a:t> </a:t>
            </a:r>
            <a:r>
              <a:rPr lang="en-ID" sz="2400" dirty="0" err="1"/>
              <a:t>seorang</a:t>
            </a:r>
            <a:r>
              <a:rPr lang="en-ID" sz="2400" dirty="0"/>
              <a:t>    </a:t>
            </a:r>
            <a:r>
              <a:rPr lang="en-ID" sz="2400" dirty="0" err="1"/>
              <a:t>pemimpin</a:t>
            </a:r>
            <a:r>
              <a:rPr lang="en-ID" sz="2400" dirty="0"/>
              <a:t>    yang    </a:t>
            </a:r>
            <a:r>
              <a:rPr lang="en-ID" sz="2400" dirty="0" err="1"/>
              <a:t>menggambarkan</a:t>
            </a:r>
            <a:r>
              <a:rPr lang="en-ID" sz="2400" dirty="0"/>
              <a:t> </a:t>
            </a:r>
            <a:r>
              <a:rPr lang="en-ID" sz="2400" dirty="0" err="1"/>
              <a:t>hubungan</a:t>
            </a:r>
            <a:r>
              <a:rPr lang="en-ID" sz="2400" dirty="0"/>
              <a:t>   </a:t>
            </a:r>
            <a:r>
              <a:rPr lang="en-ID" sz="2400" dirty="0" err="1"/>
              <a:t>akrab</a:t>
            </a:r>
            <a:r>
              <a:rPr lang="en-ID" sz="2400" dirty="0"/>
              <a:t>   </a:t>
            </a:r>
            <a:r>
              <a:rPr lang="en-ID" sz="2400" dirty="0" err="1"/>
              <a:t>dengan</a:t>
            </a:r>
            <a:r>
              <a:rPr lang="en-ID" sz="2400" dirty="0"/>
              <a:t>   </a:t>
            </a:r>
            <a:r>
              <a:rPr lang="en-ID" sz="2400" dirty="0" err="1"/>
              <a:t>bawahan</a:t>
            </a:r>
            <a:r>
              <a:rPr lang="en-ID" sz="2400" dirty="0"/>
              <a:t>.  </a:t>
            </a:r>
          </a:p>
          <a:p>
            <a:pPr marL="0" indent="0" algn="just">
              <a:buNone/>
            </a:pPr>
            <a:r>
              <a:rPr lang="en-ID" sz="2400" dirty="0" err="1"/>
              <a:t>Contoh</a:t>
            </a:r>
            <a:r>
              <a:rPr lang="en-ID" sz="2400" dirty="0"/>
              <a:t>:  </a:t>
            </a:r>
            <a:r>
              <a:rPr lang="en-ID" sz="2400" dirty="0" err="1"/>
              <a:t>membela</a:t>
            </a:r>
            <a:r>
              <a:rPr lang="en-ID" sz="2400" dirty="0"/>
              <a:t> </a:t>
            </a:r>
            <a:r>
              <a:rPr lang="en-ID" sz="2400" dirty="0" err="1"/>
              <a:t>bawahan</a:t>
            </a:r>
            <a:r>
              <a:rPr lang="en-ID" sz="2400" dirty="0"/>
              <a:t>, </a:t>
            </a:r>
            <a:r>
              <a:rPr lang="en-ID" sz="2400" dirty="0" err="1"/>
              <a:t>memberi</a:t>
            </a:r>
            <a:r>
              <a:rPr lang="en-ID" sz="2400" dirty="0"/>
              <a:t> </a:t>
            </a:r>
            <a:r>
              <a:rPr lang="en-ID" sz="2400" dirty="0" err="1"/>
              <a:t>masukan</a:t>
            </a:r>
            <a:r>
              <a:rPr lang="en-ID" sz="2400" dirty="0"/>
              <a:t> </a:t>
            </a:r>
            <a:r>
              <a:rPr lang="en-ID" sz="2400" dirty="0" err="1"/>
              <a:t>kepada</a:t>
            </a:r>
            <a:r>
              <a:rPr lang="en-ID" sz="2400" dirty="0"/>
              <a:t> </a:t>
            </a:r>
            <a:r>
              <a:rPr lang="en-ID" sz="2400" dirty="0" err="1"/>
              <a:t>bawahan</a:t>
            </a:r>
            <a:r>
              <a:rPr lang="en-ID" sz="2400" dirty="0"/>
              <a:t>  dan  </a:t>
            </a:r>
            <a:r>
              <a:rPr lang="en-ID" sz="2400" dirty="0" err="1"/>
              <a:t>bersedia</a:t>
            </a:r>
            <a:r>
              <a:rPr lang="en-ID" sz="2400" dirty="0"/>
              <a:t>  </a:t>
            </a:r>
            <a:r>
              <a:rPr lang="en-ID" sz="2400" dirty="0" err="1"/>
              <a:t>berkonsultasi</a:t>
            </a:r>
            <a:r>
              <a:rPr lang="en-ID" sz="2400" dirty="0"/>
              <a:t>  </a:t>
            </a:r>
            <a:r>
              <a:rPr lang="en-ID" sz="2400" dirty="0" err="1"/>
              <a:t>dengan</a:t>
            </a:r>
            <a:r>
              <a:rPr lang="en-ID" sz="2400" dirty="0"/>
              <a:t> </a:t>
            </a:r>
            <a:r>
              <a:rPr lang="en-ID" sz="2400" dirty="0" err="1"/>
              <a:t>bawahan</a:t>
            </a:r>
            <a:r>
              <a:rPr lang="en-ID" sz="2400" dirty="0"/>
              <a:t>, </a:t>
            </a:r>
          </a:p>
          <a:p>
            <a:pPr marL="0" indent="0" algn="just">
              <a:buNone/>
            </a:pPr>
            <a:r>
              <a:rPr lang="en-ID" sz="2400" b="1" dirty="0" err="1"/>
              <a:t>Kedua</a:t>
            </a:r>
            <a:r>
              <a:rPr lang="en-ID" sz="2400" dirty="0"/>
              <a:t>, </a:t>
            </a:r>
            <a:r>
              <a:rPr lang="en-ID" sz="2400" dirty="0" err="1"/>
              <a:t>Struktur</a:t>
            </a:r>
            <a:r>
              <a:rPr lang="en-ID" sz="2400" dirty="0"/>
              <a:t> </a:t>
            </a:r>
            <a:r>
              <a:rPr lang="en-ID" sz="2400" dirty="0" err="1"/>
              <a:t>Inisiasi</a:t>
            </a:r>
            <a:r>
              <a:rPr lang="en-ID" sz="2400" dirty="0"/>
              <a:t> </a:t>
            </a:r>
            <a:r>
              <a:rPr lang="en-ID" sz="2400" dirty="0" err="1"/>
              <a:t>yaitu</a:t>
            </a:r>
            <a:r>
              <a:rPr lang="en-ID" sz="2400" dirty="0"/>
              <a:t> </a:t>
            </a:r>
            <a:r>
              <a:rPr lang="en-ID" sz="2400" dirty="0" err="1"/>
              <a:t>Kecendrungan</a:t>
            </a:r>
            <a:r>
              <a:rPr lang="en-ID" sz="2400" dirty="0"/>
              <a:t> </a:t>
            </a:r>
            <a:r>
              <a:rPr lang="en-ID" sz="2400" dirty="0" err="1"/>
              <a:t>seorang</a:t>
            </a:r>
            <a:r>
              <a:rPr lang="en-ID" sz="2400" dirty="0"/>
              <a:t> </a:t>
            </a:r>
            <a:r>
              <a:rPr lang="en-ID" sz="2400" dirty="0" err="1"/>
              <a:t>pemimpin</a:t>
            </a:r>
            <a:r>
              <a:rPr lang="en-ID" sz="2400" dirty="0"/>
              <a:t> yang  </a:t>
            </a:r>
            <a:r>
              <a:rPr lang="en-ID" sz="2400" dirty="0" err="1"/>
              <a:t>memberikan</a:t>
            </a:r>
            <a:r>
              <a:rPr lang="en-ID" sz="2400" dirty="0"/>
              <a:t>  </a:t>
            </a:r>
            <a:r>
              <a:rPr lang="en-ID" sz="2400" dirty="0" err="1"/>
              <a:t>batasan</a:t>
            </a:r>
            <a:r>
              <a:rPr lang="en-ID" sz="2400" dirty="0"/>
              <a:t>  </a:t>
            </a:r>
            <a:r>
              <a:rPr lang="en-ID" sz="2400" dirty="0" err="1"/>
              <a:t>kepada</a:t>
            </a:r>
            <a:r>
              <a:rPr lang="en-ID" sz="2400" dirty="0"/>
              <a:t>  </a:t>
            </a:r>
            <a:r>
              <a:rPr lang="en-ID" sz="2400" dirty="0" err="1"/>
              <a:t>bawahan</a:t>
            </a:r>
            <a:r>
              <a:rPr lang="en-ID" sz="2400" dirty="0"/>
              <a:t>.</a:t>
            </a:r>
          </a:p>
          <a:p>
            <a:pPr marL="0" indent="0" algn="just">
              <a:buNone/>
            </a:pPr>
            <a:r>
              <a:rPr lang="en-ID" sz="2400" dirty="0" err="1"/>
              <a:t>Contoh</a:t>
            </a:r>
            <a:r>
              <a:rPr lang="en-ID" sz="2400" dirty="0"/>
              <a:t>: </a:t>
            </a:r>
            <a:r>
              <a:rPr lang="en-ID" sz="2400" dirty="0" err="1"/>
              <a:t>bawahan</a:t>
            </a:r>
            <a:r>
              <a:rPr lang="en-ID" sz="2400" dirty="0"/>
              <a:t> </a:t>
            </a:r>
            <a:r>
              <a:rPr lang="en-ID" sz="2400" dirty="0" err="1"/>
              <a:t>mendapat</a:t>
            </a:r>
            <a:r>
              <a:rPr lang="en-ID" sz="2400" dirty="0"/>
              <a:t>  </a:t>
            </a:r>
            <a:r>
              <a:rPr lang="en-ID" sz="2400" dirty="0" err="1"/>
              <a:t>instruksi</a:t>
            </a:r>
            <a:r>
              <a:rPr lang="en-ID" sz="2400" dirty="0"/>
              <a:t>  </a:t>
            </a:r>
            <a:r>
              <a:rPr lang="en-ID" sz="2400" dirty="0" err="1"/>
              <a:t>dalam</a:t>
            </a:r>
            <a:r>
              <a:rPr lang="en-ID" sz="2400" dirty="0"/>
              <a:t>  </a:t>
            </a:r>
            <a:r>
              <a:rPr lang="en-ID" sz="2400" dirty="0" err="1"/>
              <a:t>pelaksanaan</a:t>
            </a:r>
            <a:r>
              <a:rPr lang="en-ID" sz="2400" dirty="0"/>
              <a:t>  </a:t>
            </a:r>
            <a:r>
              <a:rPr lang="en-ID" sz="2400" dirty="0" err="1"/>
              <a:t>tugas</a:t>
            </a:r>
            <a:r>
              <a:rPr lang="en-ID" sz="2400" dirty="0"/>
              <a:t>, </a:t>
            </a:r>
            <a:r>
              <a:rPr lang="en-ID" sz="2400" dirty="0" err="1"/>
              <a:t>kapan</a:t>
            </a:r>
            <a:r>
              <a:rPr lang="en-ID" sz="2400" dirty="0"/>
              <a:t>,  </a:t>
            </a:r>
            <a:r>
              <a:rPr lang="en-ID" sz="2400" dirty="0" err="1"/>
              <a:t>bagaimana</a:t>
            </a:r>
            <a:r>
              <a:rPr lang="en-ID" sz="2400" dirty="0"/>
              <a:t>  </a:t>
            </a:r>
            <a:r>
              <a:rPr lang="en-ID" sz="2400" dirty="0" err="1"/>
              <a:t>pekerjaan</a:t>
            </a:r>
            <a:r>
              <a:rPr lang="en-ID" sz="2400" dirty="0"/>
              <a:t>  </a:t>
            </a:r>
            <a:r>
              <a:rPr lang="en-ID" sz="2400" dirty="0" err="1"/>
              <a:t>dilakukan</a:t>
            </a:r>
            <a:r>
              <a:rPr lang="en-ID" sz="2400" dirty="0"/>
              <a:t>,  dan </a:t>
            </a:r>
            <a:r>
              <a:rPr lang="en-ID" sz="2400" dirty="0" err="1"/>
              <a:t>hasil</a:t>
            </a:r>
            <a:r>
              <a:rPr lang="en-ID" sz="2400" dirty="0"/>
              <a:t> yang </a:t>
            </a:r>
            <a:r>
              <a:rPr lang="en-ID" sz="2400" dirty="0" err="1"/>
              <a:t>akan</a:t>
            </a:r>
            <a:r>
              <a:rPr lang="en-ID" sz="2400" dirty="0"/>
              <a:t> </a:t>
            </a:r>
            <a:r>
              <a:rPr lang="en-ID" sz="2400" dirty="0" err="1"/>
              <a:t>dicapai</a:t>
            </a:r>
            <a:r>
              <a:rPr lang="en-ID" sz="2400" dirty="0"/>
              <a:t>.</a:t>
            </a:r>
          </a:p>
          <a:p>
            <a:pPr marL="0" indent="0" algn="just">
              <a:buNone/>
            </a:pPr>
            <a:r>
              <a:rPr lang="en-ID" sz="2400" dirty="0"/>
              <a:t>Jadi,   </a:t>
            </a:r>
            <a:r>
              <a:rPr lang="en-ID" sz="2400" dirty="0" err="1"/>
              <a:t>berdasarkan</a:t>
            </a:r>
            <a:r>
              <a:rPr lang="en-ID" sz="2400" dirty="0"/>
              <a:t>   </a:t>
            </a:r>
            <a:r>
              <a:rPr lang="en-ID" sz="2400" dirty="0" err="1"/>
              <a:t>teori</a:t>
            </a:r>
            <a:r>
              <a:rPr lang="en-ID" sz="2400" dirty="0"/>
              <a:t>  </a:t>
            </a:r>
            <a:r>
              <a:rPr lang="en-ID" sz="2400" dirty="0" err="1"/>
              <a:t>ini</a:t>
            </a:r>
            <a:r>
              <a:rPr lang="en-ID" sz="2400" dirty="0"/>
              <a:t>,   </a:t>
            </a:r>
            <a:r>
              <a:rPr lang="en-ID" sz="2400" dirty="0" err="1"/>
              <a:t>seorang</a:t>
            </a:r>
            <a:r>
              <a:rPr lang="en-ID" sz="2400" dirty="0"/>
              <a:t> </a:t>
            </a:r>
            <a:r>
              <a:rPr lang="en-ID" sz="2400" dirty="0" err="1"/>
              <a:t>pemimpin</a:t>
            </a:r>
            <a:r>
              <a:rPr lang="en-ID" sz="2400" dirty="0"/>
              <a:t>    yang    </a:t>
            </a:r>
            <a:r>
              <a:rPr lang="en-ID" sz="2400" dirty="0" err="1"/>
              <a:t>baik</a:t>
            </a:r>
            <a:r>
              <a:rPr lang="en-ID" sz="2400" dirty="0"/>
              <a:t>    </a:t>
            </a:r>
            <a:r>
              <a:rPr lang="en-ID" sz="2400" dirty="0" err="1"/>
              <a:t>adalah</a:t>
            </a:r>
            <a:r>
              <a:rPr lang="en-ID" sz="2400" dirty="0"/>
              <a:t>  </a:t>
            </a:r>
            <a:r>
              <a:rPr lang="en-ID" sz="2400" dirty="0" err="1"/>
              <a:t>pemimpin</a:t>
            </a:r>
            <a:r>
              <a:rPr lang="en-ID" sz="2400" dirty="0"/>
              <a:t>   yang   </a:t>
            </a:r>
            <a:r>
              <a:rPr lang="en-ID" sz="2400" dirty="0" err="1"/>
              <a:t>memiliki</a:t>
            </a:r>
            <a:r>
              <a:rPr lang="en-ID" sz="2400" dirty="0"/>
              <a:t>   </a:t>
            </a:r>
            <a:r>
              <a:rPr lang="en-ID" sz="2400" dirty="0" err="1"/>
              <a:t>perhatian</a:t>
            </a:r>
            <a:r>
              <a:rPr lang="en-ID" sz="2400" dirty="0"/>
              <a:t> yang  </a:t>
            </a:r>
            <a:r>
              <a:rPr lang="en-ID" sz="2400" dirty="0" err="1"/>
              <a:t>tinggi</a:t>
            </a:r>
            <a:r>
              <a:rPr lang="en-ID" sz="2400" dirty="0"/>
              <a:t>  </a:t>
            </a:r>
            <a:r>
              <a:rPr lang="en-ID" sz="2400" dirty="0" err="1"/>
              <a:t>kepada</a:t>
            </a:r>
            <a:r>
              <a:rPr lang="en-ID" sz="2400" dirty="0"/>
              <a:t>  </a:t>
            </a:r>
            <a:r>
              <a:rPr lang="en-ID" sz="2400" dirty="0" err="1"/>
              <a:t>bawahan</a:t>
            </a:r>
            <a:r>
              <a:rPr lang="en-ID" sz="2400" dirty="0"/>
              <a:t>  dan  </a:t>
            </a:r>
            <a:r>
              <a:rPr lang="en-ID" sz="2400" dirty="0" err="1"/>
              <a:t>terhadap</a:t>
            </a:r>
            <a:r>
              <a:rPr lang="en-ID" sz="2400" dirty="0"/>
              <a:t> </a:t>
            </a:r>
            <a:r>
              <a:rPr lang="en-ID" sz="2400" dirty="0" err="1"/>
              <a:t>hasil</a:t>
            </a:r>
            <a:r>
              <a:rPr lang="en-ID" sz="2400" dirty="0"/>
              <a:t> yang </a:t>
            </a:r>
            <a:r>
              <a:rPr lang="en-ID" sz="2400" dirty="0" err="1"/>
              <a:t>tinggi</a:t>
            </a:r>
            <a:r>
              <a:rPr lang="en-ID" sz="2400" dirty="0"/>
              <a:t> pula. </a:t>
            </a:r>
          </a:p>
        </p:txBody>
      </p:sp>
    </p:spTree>
    <p:extLst>
      <p:ext uri="{BB962C8B-B14F-4D97-AF65-F5344CB8AC3E}">
        <p14:creationId xmlns:p14="http://schemas.microsoft.com/office/powerpoint/2010/main" val="1265021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96D25-3078-4F04-880B-C6E1DB6905D5}"/>
              </a:ext>
            </a:extLst>
          </p:cNvPr>
          <p:cNvSpPr>
            <a:spLocks noGrp="1"/>
          </p:cNvSpPr>
          <p:nvPr>
            <p:ph type="title"/>
          </p:nvPr>
        </p:nvSpPr>
        <p:spPr>
          <a:xfrm>
            <a:off x="5764695" y="248478"/>
            <a:ext cx="5611891" cy="735497"/>
          </a:xfrm>
        </p:spPr>
        <p:txBody>
          <a:bodyPr/>
          <a:lstStyle/>
          <a:p>
            <a:pPr algn="ctr"/>
            <a:r>
              <a:rPr lang="en-ID" dirty="0" err="1"/>
              <a:t>Teori</a:t>
            </a:r>
            <a:r>
              <a:rPr lang="en-ID" dirty="0"/>
              <a:t> </a:t>
            </a:r>
            <a:r>
              <a:rPr lang="en-ID" dirty="0" err="1"/>
              <a:t>Kelompok</a:t>
            </a:r>
            <a:endParaRPr lang="en-ID" dirty="0"/>
          </a:p>
        </p:txBody>
      </p:sp>
      <p:sp>
        <p:nvSpPr>
          <p:cNvPr id="3" name="Content Placeholder 2">
            <a:extLst>
              <a:ext uri="{FF2B5EF4-FFF2-40B4-BE49-F238E27FC236}">
                <a16:creationId xmlns:a16="http://schemas.microsoft.com/office/drawing/2014/main" id="{D11693C9-0C0E-4DE1-A147-B5F5EB87CCA3}"/>
              </a:ext>
            </a:extLst>
          </p:cNvPr>
          <p:cNvSpPr>
            <a:spLocks noGrp="1"/>
          </p:cNvSpPr>
          <p:nvPr>
            <p:ph sz="quarter" idx="10"/>
          </p:nvPr>
        </p:nvSpPr>
        <p:spPr>
          <a:xfrm>
            <a:off x="1073426" y="1143000"/>
            <a:ext cx="10303661" cy="5466522"/>
          </a:xfrm>
        </p:spPr>
        <p:txBody>
          <a:bodyPr/>
          <a:lstStyle/>
          <a:p>
            <a:r>
              <a:rPr lang="en-ID" dirty="0" err="1"/>
              <a:t>Teori</a:t>
            </a:r>
            <a:r>
              <a:rPr lang="en-ID" dirty="0"/>
              <a:t> </a:t>
            </a:r>
            <a:r>
              <a:rPr lang="en-ID" dirty="0" err="1"/>
              <a:t>Kelompok</a:t>
            </a:r>
            <a:r>
              <a:rPr lang="en-ID" dirty="0"/>
              <a:t>.  </a:t>
            </a:r>
          </a:p>
          <a:p>
            <a:r>
              <a:rPr lang="en-ID" dirty="0"/>
              <a:t>Gaya </a:t>
            </a:r>
            <a:r>
              <a:rPr lang="en-ID" dirty="0" err="1"/>
              <a:t>ini</a:t>
            </a:r>
            <a:r>
              <a:rPr lang="en-ID" dirty="0"/>
              <a:t> </a:t>
            </a:r>
            <a:r>
              <a:rPr lang="en-ID" dirty="0" err="1"/>
              <a:t>lebih</a:t>
            </a:r>
            <a:r>
              <a:rPr lang="en-ID" dirty="0"/>
              <a:t>  </a:t>
            </a:r>
            <a:r>
              <a:rPr lang="en-ID" dirty="0" err="1"/>
              <a:t>menekankan</a:t>
            </a:r>
            <a:r>
              <a:rPr lang="en-ID" dirty="0"/>
              <a:t>  pada  </a:t>
            </a:r>
            <a:r>
              <a:rPr lang="en-ID" dirty="0" err="1"/>
              <a:t>upaya</a:t>
            </a:r>
            <a:r>
              <a:rPr lang="en-ID" dirty="0"/>
              <a:t> </a:t>
            </a:r>
            <a:r>
              <a:rPr lang="en-ID" dirty="0" err="1"/>
              <a:t>memberi</a:t>
            </a:r>
            <a:r>
              <a:rPr lang="en-ID" dirty="0"/>
              <a:t>    </a:t>
            </a:r>
            <a:r>
              <a:rPr lang="en-ID" dirty="0" err="1"/>
              <a:t>tekanan</a:t>
            </a:r>
            <a:r>
              <a:rPr lang="en-ID" dirty="0"/>
              <a:t>    </a:t>
            </a:r>
            <a:r>
              <a:rPr lang="en-ID" dirty="0" err="1"/>
              <a:t>seimbang</a:t>
            </a:r>
            <a:r>
              <a:rPr lang="en-ID" dirty="0"/>
              <a:t>,    </a:t>
            </a:r>
            <a:r>
              <a:rPr lang="en-ID" dirty="0" err="1"/>
              <a:t>baik</a:t>
            </a:r>
            <a:r>
              <a:rPr lang="en-ID" dirty="0"/>
              <a:t>    pada </a:t>
            </a:r>
            <a:r>
              <a:rPr lang="en-ID" dirty="0" err="1"/>
              <a:t>pekerjaan</a:t>
            </a:r>
            <a:r>
              <a:rPr lang="en-ID" dirty="0"/>
              <a:t>  </a:t>
            </a:r>
            <a:r>
              <a:rPr lang="en-ID" dirty="0" err="1"/>
              <a:t>ataupun</a:t>
            </a:r>
            <a:r>
              <a:rPr lang="en-ID" dirty="0"/>
              <a:t>  </a:t>
            </a:r>
            <a:r>
              <a:rPr lang="en-ID" dirty="0" err="1"/>
              <a:t>hubungan</a:t>
            </a:r>
            <a:r>
              <a:rPr lang="en-ID" dirty="0"/>
              <a:t>  </a:t>
            </a:r>
            <a:r>
              <a:rPr lang="en-ID" dirty="0" err="1"/>
              <a:t>antarpersonal</a:t>
            </a:r>
            <a:r>
              <a:rPr lang="en-ID" dirty="0"/>
              <a:t>. Gaya  </a:t>
            </a:r>
            <a:r>
              <a:rPr lang="en-ID" dirty="0" err="1"/>
              <a:t>ini</a:t>
            </a:r>
            <a:r>
              <a:rPr lang="en-ID" dirty="0"/>
              <a:t>  </a:t>
            </a:r>
            <a:r>
              <a:rPr lang="en-ID" dirty="0" err="1"/>
              <a:t>mendorong</a:t>
            </a:r>
            <a:r>
              <a:rPr lang="en-ID" dirty="0"/>
              <a:t>  </a:t>
            </a:r>
            <a:r>
              <a:rPr lang="en-ID" dirty="0" err="1"/>
              <a:t>derajat</a:t>
            </a:r>
            <a:r>
              <a:rPr lang="en-ID" dirty="0"/>
              <a:t>  </a:t>
            </a:r>
            <a:r>
              <a:rPr lang="en-ID" dirty="0" err="1"/>
              <a:t>partisipasi</a:t>
            </a:r>
            <a:r>
              <a:rPr lang="en-ID" dirty="0"/>
              <a:t>  dan </a:t>
            </a:r>
            <a:r>
              <a:rPr lang="en-ID" dirty="0" err="1"/>
              <a:t>kerja</a:t>
            </a:r>
            <a:r>
              <a:rPr lang="en-ID" dirty="0"/>
              <a:t>   </a:t>
            </a:r>
            <a:r>
              <a:rPr lang="en-ID" dirty="0" err="1"/>
              <a:t>tim</a:t>
            </a:r>
            <a:r>
              <a:rPr lang="en-ID" dirty="0"/>
              <a:t>   yang   </a:t>
            </a:r>
            <a:r>
              <a:rPr lang="en-ID" dirty="0" err="1"/>
              <a:t>tinggi</a:t>
            </a:r>
            <a:r>
              <a:rPr lang="en-ID" dirty="0"/>
              <a:t>   di   </a:t>
            </a:r>
            <a:r>
              <a:rPr lang="en-ID" dirty="0" err="1"/>
              <a:t>dalam</a:t>
            </a:r>
            <a:r>
              <a:rPr lang="en-ID" dirty="0"/>
              <a:t>   </a:t>
            </a:r>
            <a:r>
              <a:rPr lang="en-ID" dirty="0" err="1"/>
              <a:t>organisasi</a:t>
            </a:r>
            <a:r>
              <a:rPr lang="en-ID" dirty="0"/>
              <a:t> </a:t>
            </a:r>
            <a:r>
              <a:rPr lang="en-ID" dirty="0" err="1"/>
              <a:t>sehingga</a:t>
            </a:r>
            <a:r>
              <a:rPr lang="en-ID" dirty="0"/>
              <a:t>    </a:t>
            </a:r>
            <a:r>
              <a:rPr lang="en-ID" dirty="0" err="1"/>
              <a:t>mampu</a:t>
            </a:r>
            <a:r>
              <a:rPr lang="en-ID" dirty="0"/>
              <a:t>    </a:t>
            </a:r>
            <a:r>
              <a:rPr lang="en-ID" dirty="0" err="1"/>
              <a:t>memuaskan</a:t>
            </a:r>
            <a:r>
              <a:rPr lang="en-ID" dirty="0"/>
              <a:t>    </a:t>
            </a:r>
            <a:r>
              <a:rPr lang="en-ID" dirty="0" err="1"/>
              <a:t>kebutuhan</a:t>
            </a:r>
            <a:r>
              <a:rPr lang="en-ID" dirty="0"/>
              <a:t> </a:t>
            </a:r>
            <a:r>
              <a:rPr lang="en-ID" dirty="0" err="1"/>
              <a:t>dasar</a:t>
            </a:r>
            <a:r>
              <a:rPr lang="en-ID" dirty="0"/>
              <a:t>   </a:t>
            </a:r>
            <a:r>
              <a:rPr lang="en-ID" dirty="0" err="1"/>
              <a:t>pekerja</a:t>
            </a:r>
            <a:r>
              <a:rPr lang="en-ID" dirty="0"/>
              <a:t>   agar   </a:t>
            </a:r>
            <a:r>
              <a:rPr lang="en-ID" dirty="0" err="1"/>
              <a:t>mereka</a:t>
            </a:r>
            <a:r>
              <a:rPr lang="en-ID" dirty="0"/>
              <a:t>   </a:t>
            </a:r>
            <a:r>
              <a:rPr lang="en-ID" dirty="0" err="1"/>
              <a:t>tetap</a:t>
            </a:r>
            <a:r>
              <a:rPr lang="en-ID" dirty="0"/>
              <a:t>   </a:t>
            </a:r>
            <a:r>
              <a:rPr lang="en-ID" dirty="0" err="1"/>
              <a:t>merasa</a:t>
            </a:r>
            <a:r>
              <a:rPr lang="en-ID" dirty="0"/>
              <a:t> </a:t>
            </a:r>
            <a:r>
              <a:rPr lang="en-ID" dirty="0" err="1"/>
              <a:t>terlibat</a:t>
            </a:r>
            <a:r>
              <a:rPr lang="en-ID" dirty="0"/>
              <a:t>   dan   punya   </a:t>
            </a:r>
            <a:r>
              <a:rPr lang="en-ID" dirty="0" err="1"/>
              <a:t>komitmen</a:t>
            </a:r>
            <a:r>
              <a:rPr lang="en-ID" dirty="0"/>
              <a:t>   </a:t>
            </a:r>
            <a:r>
              <a:rPr lang="en-ID" dirty="0" err="1"/>
              <a:t>kuat</a:t>
            </a:r>
            <a:r>
              <a:rPr lang="en-ID" dirty="0"/>
              <a:t>   </a:t>
            </a:r>
            <a:r>
              <a:rPr lang="en-ID" dirty="0" err="1"/>
              <a:t>dalam</a:t>
            </a:r>
            <a:endParaRPr lang="en-ID" dirty="0"/>
          </a:p>
        </p:txBody>
      </p:sp>
    </p:spTree>
    <p:extLst>
      <p:ext uri="{BB962C8B-B14F-4D97-AF65-F5344CB8AC3E}">
        <p14:creationId xmlns:p14="http://schemas.microsoft.com/office/powerpoint/2010/main" val="3718605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D701B-C955-4E47-808E-DADC0B8FBE25}"/>
              </a:ext>
            </a:extLst>
          </p:cNvPr>
          <p:cNvSpPr>
            <a:spLocks noGrp="1"/>
          </p:cNvSpPr>
          <p:nvPr>
            <p:ph type="title"/>
          </p:nvPr>
        </p:nvSpPr>
        <p:spPr>
          <a:xfrm>
            <a:off x="5874025" y="404813"/>
            <a:ext cx="5503061" cy="618918"/>
          </a:xfrm>
        </p:spPr>
        <p:txBody>
          <a:bodyPr/>
          <a:lstStyle/>
          <a:p>
            <a:pPr algn="ctr"/>
            <a:r>
              <a:rPr lang="en-ID" dirty="0"/>
              <a:t> Gaya </a:t>
            </a:r>
            <a:r>
              <a:rPr lang="en-ID" dirty="0" err="1"/>
              <a:t>Kepemimpinan</a:t>
            </a:r>
            <a:endParaRPr lang="en-ID" dirty="0"/>
          </a:p>
        </p:txBody>
      </p:sp>
      <p:sp>
        <p:nvSpPr>
          <p:cNvPr id="3" name="Content Placeholder 2">
            <a:extLst>
              <a:ext uri="{FF2B5EF4-FFF2-40B4-BE49-F238E27FC236}">
                <a16:creationId xmlns:a16="http://schemas.microsoft.com/office/drawing/2014/main" id="{7F16BC7F-F431-414E-9DEF-1FA41EA4B26D}"/>
              </a:ext>
            </a:extLst>
          </p:cNvPr>
          <p:cNvSpPr>
            <a:spLocks noGrp="1"/>
          </p:cNvSpPr>
          <p:nvPr>
            <p:ph sz="quarter" idx="10"/>
          </p:nvPr>
        </p:nvSpPr>
        <p:spPr>
          <a:xfrm>
            <a:off x="924339" y="1113183"/>
            <a:ext cx="10452748" cy="5340005"/>
          </a:xfrm>
        </p:spPr>
        <p:txBody>
          <a:bodyPr/>
          <a:lstStyle/>
          <a:p>
            <a:pPr marL="0" indent="0">
              <a:buNone/>
            </a:pPr>
            <a:r>
              <a:rPr lang="en-ID" dirty="0"/>
              <a:t>Gaya </a:t>
            </a:r>
            <a:r>
              <a:rPr lang="en-ID" dirty="0" err="1"/>
              <a:t>kepemimpinan</a:t>
            </a:r>
            <a:r>
              <a:rPr lang="en-ID" dirty="0"/>
              <a:t> </a:t>
            </a:r>
            <a:r>
              <a:rPr lang="en-ID" dirty="0" err="1"/>
              <a:t>ini</a:t>
            </a:r>
            <a:r>
              <a:rPr lang="en-ID" dirty="0"/>
              <a:t> </a:t>
            </a:r>
            <a:r>
              <a:rPr lang="en-ID" dirty="0" err="1"/>
              <a:t>dipengaruhi</a:t>
            </a:r>
            <a:r>
              <a:rPr lang="en-ID" dirty="0"/>
              <a:t>   oleh   </a:t>
            </a:r>
            <a:r>
              <a:rPr lang="en-ID" dirty="0" err="1"/>
              <a:t>bagaimana</a:t>
            </a:r>
            <a:r>
              <a:rPr lang="en-ID" dirty="0"/>
              <a:t>   </a:t>
            </a:r>
            <a:r>
              <a:rPr lang="en-ID" dirty="0" err="1"/>
              <a:t>cara</a:t>
            </a:r>
            <a:r>
              <a:rPr lang="en-ID" dirty="0"/>
              <a:t>   </a:t>
            </a:r>
            <a:r>
              <a:rPr lang="en-ID" dirty="0" err="1"/>
              <a:t>seorang</a:t>
            </a:r>
            <a:r>
              <a:rPr lang="en-ID" dirty="0"/>
              <a:t> </a:t>
            </a:r>
            <a:r>
              <a:rPr lang="en-ID" dirty="0" err="1"/>
              <a:t>pemimpin</a:t>
            </a:r>
            <a:r>
              <a:rPr lang="en-ID" dirty="0"/>
              <a:t>  </a:t>
            </a:r>
            <a:r>
              <a:rPr lang="en-ID" dirty="0" err="1"/>
              <a:t>memberikan</a:t>
            </a:r>
            <a:r>
              <a:rPr lang="en-ID" dirty="0"/>
              <a:t>  </a:t>
            </a:r>
            <a:r>
              <a:rPr lang="en-ID" dirty="0" err="1"/>
              <a:t>perintah</a:t>
            </a:r>
            <a:r>
              <a:rPr lang="en-ID" dirty="0"/>
              <a:t>,  dan  </a:t>
            </a:r>
            <a:r>
              <a:rPr lang="en-ID" dirty="0" err="1"/>
              <a:t>sisi</a:t>
            </a:r>
            <a:r>
              <a:rPr lang="en-ID" dirty="0"/>
              <a:t>  lain </a:t>
            </a:r>
            <a:r>
              <a:rPr lang="en-ID" dirty="0" err="1"/>
              <a:t>adalah</a:t>
            </a:r>
            <a:r>
              <a:rPr lang="en-ID" dirty="0"/>
              <a:t>  </a:t>
            </a:r>
            <a:r>
              <a:rPr lang="en-ID" dirty="0" err="1"/>
              <a:t>cara</a:t>
            </a:r>
            <a:r>
              <a:rPr lang="en-ID" dirty="0"/>
              <a:t>  </a:t>
            </a:r>
            <a:r>
              <a:rPr lang="en-ID" dirty="0" err="1"/>
              <a:t>mereka</a:t>
            </a:r>
            <a:r>
              <a:rPr lang="en-ID" dirty="0"/>
              <a:t>  </a:t>
            </a:r>
            <a:r>
              <a:rPr lang="en-ID" dirty="0" err="1"/>
              <a:t>membantu</a:t>
            </a:r>
            <a:r>
              <a:rPr lang="en-ID" dirty="0"/>
              <a:t>  </a:t>
            </a:r>
            <a:r>
              <a:rPr lang="en-ID" dirty="0" err="1"/>
              <a:t>bawahannya</a:t>
            </a:r>
            <a:r>
              <a:rPr lang="en-ID" dirty="0"/>
              <a:t>. 4 </a:t>
            </a:r>
            <a:r>
              <a:rPr lang="en-ID" dirty="0" err="1"/>
              <a:t>gaya</a:t>
            </a:r>
            <a:r>
              <a:rPr lang="en-ID" dirty="0"/>
              <a:t> </a:t>
            </a:r>
            <a:r>
              <a:rPr lang="en-ID" dirty="0" err="1"/>
              <a:t>kepemimpinan</a:t>
            </a:r>
            <a:r>
              <a:rPr lang="en-ID" dirty="0"/>
              <a:t> </a:t>
            </a:r>
            <a:r>
              <a:rPr lang="en-ID" dirty="0" err="1"/>
              <a:t>menurut</a:t>
            </a:r>
            <a:r>
              <a:rPr lang="en-ID" dirty="0"/>
              <a:t> Blanchard, </a:t>
            </a:r>
            <a:r>
              <a:rPr lang="en-ID" dirty="0" err="1"/>
              <a:t>adalah</a:t>
            </a:r>
            <a:r>
              <a:rPr lang="en-ID" dirty="0"/>
              <a:t> </a:t>
            </a:r>
            <a:r>
              <a:rPr lang="en-ID" dirty="0" err="1"/>
              <a:t>sbb</a:t>
            </a:r>
            <a:r>
              <a:rPr lang="en-ID" dirty="0"/>
              <a:t>: </a:t>
            </a:r>
          </a:p>
          <a:p>
            <a:pPr marL="357188" indent="-357188">
              <a:buFont typeface="+mj-lt"/>
              <a:buAutoNum type="arabicPeriod"/>
            </a:pPr>
            <a:r>
              <a:rPr lang="en-ID" b="1" dirty="0"/>
              <a:t>Directing (Gaya </a:t>
            </a:r>
            <a:r>
              <a:rPr lang="en-ID" b="1" dirty="0" err="1"/>
              <a:t>Mengarahkan</a:t>
            </a:r>
            <a:r>
              <a:rPr lang="en-ID" b="1" dirty="0"/>
              <a:t>):  </a:t>
            </a:r>
          </a:p>
          <a:p>
            <a:pPr marL="357188" indent="0" algn="just">
              <a:buNone/>
            </a:pPr>
            <a:r>
              <a:rPr lang="en-ID" dirty="0"/>
              <a:t>Gaya </a:t>
            </a:r>
            <a:r>
              <a:rPr lang="en-ID" dirty="0" err="1"/>
              <a:t>ini</a:t>
            </a:r>
            <a:r>
              <a:rPr lang="en-ID" dirty="0"/>
              <a:t>  </a:t>
            </a:r>
            <a:r>
              <a:rPr lang="en-ID" dirty="0" err="1"/>
              <a:t>tepat</a:t>
            </a:r>
            <a:r>
              <a:rPr lang="en-ID" dirty="0"/>
              <a:t> </a:t>
            </a:r>
            <a:r>
              <a:rPr lang="en-ID" dirty="0" err="1"/>
              <a:t>apabila</a:t>
            </a:r>
            <a:r>
              <a:rPr lang="en-ID" dirty="0"/>
              <a:t> </a:t>
            </a:r>
            <a:r>
              <a:rPr lang="en-ID" dirty="0" err="1"/>
              <a:t>kita</a:t>
            </a:r>
            <a:r>
              <a:rPr lang="en-ID" dirty="0"/>
              <a:t> </a:t>
            </a:r>
            <a:r>
              <a:rPr lang="en-ID" dirty="0" err="1"/>
              <a:t>dihadapkan</a:t>
            </a:r>
            <a:r>
              <a:rPr lang="en-ID" dirty="0"/>
              <a:t> </a:t>
            </a:r>
            <a:r>
              <a:rPr lang="en-ID" dirty="0" err="1"/>
              <a:t>dengan</a:t>
            </a:r>
            <a:r>
              <a:rPr lang="en-ID" dirty="0"/>
              <a:t> </a:t>
            </a:r>
            <a:r>
              <a:rPr lang="en-ID" dirty="0" err="1"/>
              <a:t>tugas</a:t>
            </a:r>
            <a:r>
              <a:rPr lang="en-ID" dirty="0"/>
              <a:t> yang </a:t>
            </a:r>
            <a:r>
              <a:rPr lang="en-ID" dirty="0" err="1"/>
              <a:t>rumit</a:t>
            </a:r>
            <a:r>
              <a:rPr lang="en-ID" dirty="0"/>
              <a:t> dan </a:t>
            </a:r>
            <a:r>
              <a:rPr lang="en-ID" dirty="0" err="1"/>
              <a:t>staf</a:t>
            </a:r>
            <a:r>
              <a:rPr lang="en-ID" dirty="0"/>
              <a:t>  </a:t>
            </a:r>
            <a:r>
              <a:rPr lang="en-ID" dirty="0" err="1"/>
              <a:t>kita</a:t>
            </a:r>
            <a:r>
              <a:rPr lang="en-ID" dirty="0"/>
              <a:t>  </a:t>
            </a:r>
            <a:r>
              <a:rPr lang="en-ID" dirty="0" err="1"/>
              <a:t>belum</a:t>
            </a:r>
            <a:r>
              <a:rPr lang="en-ID" dirty="0"/>
              <a:t>  </a:t>
            </a:r>
            <a:r>
              <a:rPr lang="en-ID" dirty="0" err="1"/>
              <a:t>memiliki</a:t>
            </a:r>
            <a:r>
              <a:rPr lang="en-ID" dirty="0"/>
              <a:t>  </a:t>
            </a:r>
            <a:r>
              <a:rPr lang="en-ID" dirty="0" err="1"/>
              <a:t>pengalaman</a:t>
            </a:r>
            <a:r>
              <a:rPr lang="en-ID" dirty="0"/>
              <a:t>  dan </a:t>
            </a:r>
            <a:r>
              <a:rPr lang="en-ID" dirty="0" err="1"/>
              <a:t>motivasi</a:t>
            </a:r>
            <a:r>
              <a:rPr lang="en-ID" dirty="0"/>
              <a:t> </a:t>
            </a:r>
            <a:r>
              <a:rPr lang="en-ID" dirty="0" err="1"/>
              <a:t>untuk</a:t>
            </a:r>
            <a:r>
              <a:rPr lang="en-ID" dirty="0"/>
              <a:t> </a:t>
            </a:r>
            <a:r>
              <a:rPr lang="en-ID" dirty="0" err="1"/>
              <a:t>mengerjakan</a:t>
            </a:r>
            <a:r>
              <a:rPr lang="en-ID" dirty="0"/>
              <a:t> </a:t>
            </a:r>
            <a:r>
              <a:rPr lang="en-ID" dirty="0" err="1"/>
              <a:t>tugas</a:t>
            </a:r>
            <a:r>
              <a:rPr lang="en-ID" dirty="0"/>
              <a:t> </a:t>
            </a:r>
            <a:r>
              <a:rPr lang="en-ID" dirty="0" err="1"/>
              <a:t>tersebut</a:t>
            </a:r>
            <a:r>
              <a:rPr lang="en-ID" dirty="0"/>
              <a:t>.  </a:t>
            </a:r>
            <a:r>
              <a:rPr lang="en-ID" dirty="0" err="1"/>
              <a:t>Atau</a:t>
            </a:r>
            <a:r>
              <a:rPr lang="en-ID" dirty="0"/>
              <a:t>  </a:t>
            </a:r>
            <a:r>
              <a:rPr lang="en-ID" dirty="0" err="1"/>
              <a:t>apabila</a:t>
            </a:r>
            <a:r>
              <a:rPr lang="en-ID" dirty="0"/>
              <a:t>  </a:t>
            </a:r>
            <a:r>
              <a:rPr lang="en-ID" dirty="0" err="1"/>
              <a:t>anda</a:t>
            </a:r>
            <a:r>
              <a:rPr lang="en-ID" dirty="0"/>
              <a:t>  </a:t>
            </a:r>
            <a:r>
              <a:rPr lang="en-ID" dirty="0" err="1"/>
              <a:t>berada</a:t>
            </a:r>
            <a:r>
              <a:rPr lang="en-ID" dirty="0"/>
              <a:t>  di </a:t>
            </a:r>
            <a:r>
              <a:rPr lang="en-ID" dirty="0" err="1"/>
              <a:t>bawah</a:t>
            </a:r>
            <a:r>
              <a:rPr lang="en-ID" dirty="0"/>
              <a:t>  </a:t>
            </a:r>
            <a:r>
              <a:rPr lang="en-ID" dirty="0" err="1"/>
              <a:t>tekanan</a:t>
            </a:r>
            <a:r>
              <a:rPr lang="en-ID" dirty="0"/>
              <a:t>  </a:t>
            </a:r>
            <a:r>
              <a:rPr lang="en-ID" dirty="0" err="1"/>
              <a:t>waktu</a:t>
            </a:r>
            <a:r>
              <a:rPr lang="en-ID" dirty="0"/>
              <a:t>  </a:t>
            </a:r>
            <a:r>
              <a:rPr lang="en-ID" dirty="0" err="1"/>
              <a:t>penyelesaian</a:t>
            </a:r>
            <a:r>
              <a:rPr lang="en-ID" dirty="0"/>
              <a:t>. </a:t>
            </a:r>
            <a:r>
              <a:rPr lang="en-ID" dirty="0" err="1"/>
              <a:t>Pemimpin</a:t>
            </a:r>
            <a:r>
              <a:rPr lang="en-ID" dirty="0"/>
              <a:t> </a:t>
            </a:r>
            <a:r>
              <a:rPr lang="en-ID" dirty="0" err="1"/>
              <a:t>menjelaskan</a:t>
            </a:r>
            <a:r>
              <a:rPr lang="en-ID" dirty="0"/>
              <a:t>   </a:t>
            </a:r>
            <a:r>
              <a:rPr lang="en-ID" dirty="0" err="1"/>
              <a:t>apa</a:t>
            </a:r>
            <a:r>
              <a:rPr lang="en-ID" dirty="0"/>
              <a:t>   yang   </a:t>
            </a:r>
            <a:r>
              <a:rPr lang="en-ID" dirty="0" err="1"/>
              <a:t>perlu</a:t>
            </a:r>
            <a:r>
              <a:rPr lang="en-ID" dirty="0"/>
              <a:t>   dan   </a:t>
            </a:r>
            <a:r>
              <a:rPr lang="en-ID" dirty="0" err="1"/>
              <a:t>apa</a:t>
            </a:r>
            <a:r>
              <a:rPr lang="en-ID" dirty="0"/>
              <a:t> yang   </a:t>
            </a:r>
            <a:r>
              <a:rPr lang="en-ID" dirty="0" err="1"/>
              <a:t>harus</a:t>
            </a:r>
            <a:r>
              <a:rPr lang="en-ID" dirty="0"/>
              <a:t>   </a:t>
            </a:r>
            <a:r>
              <a:rPr lang="en-ID" dirty="0" err="1"/>
              <a:t>dikerjakan.Biasa</a:t>
            </a:r>
            <a:r>
              <a:rPr lang="en-ID" dirty="0"/>
              <a:t> </a:t>
            </a:r>
            <a:r>
              <a:rPr lang="en-ID" dirty="0" err="1"/>
              <a:t>terjadi</a:t>
            </a:r>
            <a:r>
              <a:rPr lang="en-ID" dirty="0"/>
              <a:t> over communicating    (</a:t>
            </a:r>
            <a:r>
              <a:rPr lang="en-ID" dirty="0" err="1"/>
              <a:t>penjelasan</a:t>
            </a:r>
            <a:r>
              <a:rPr lang="en-ID" dirty="0"/>
              <a:t>    </a:t>
            </a:r>
            <a:r>
              <a:rPr lang="en-ID" dirty="0" err="1"/>
              <a:t>berlebihan</a:t>
            </a:r>
            <a:r>
              <a:rPr lang="en-ID" dirty="0"/>
              <a:t> yang   </a:t>
            </a:r>
            <a:r>
              <a:rPr lang="en-ID" dirty="0" err="1"/>
              <a:t>dapat</a:t>
            </a:r>
            <a:r>
              <a:rPr lang="en-ID" dirty="0"/>
              <a:t>   </a:t>
            </a:r>
            <a:r>
              <a:rPr lang="en-ID" dirty="0" err="1"/>
              <a:t>menimbulkan</a:t>
            </a:r>
            <a:r>
              <a:rPr lang="en-ID" dirty="0"/>
              <a:t>   </a:t>
            </a:r>
            <a:r>
              <a:rPr lang="en-ID" dirty="0" err="1"/>
              <a:t>kebingungan</a:t>
            </a:r>
            <a:r>
              <a:rPr lang="en-ID" dirty="0"/>
              <a:t> dan  </a:t>
            </a:r>
            <a:r>
              <a:rPr lang="en-ID" dirty="0" err="1"/>
              <a:t>pembuangan</a:t>
            </a:r>
            <a:r>
              <a:rPr lang="en-ID" dirty="0"/>
              <a:t>  </a:t>
            </a:r>
            <a:r>
              <a:rPr lang="en-ID" dirty="0" err="1"/>
              <a:t>waktu</a:t>
            </a:r>
            <a:r>
              <a:rPr lang="en-ID" dirty="0"/>
              <a:t>).  </a:t>
            </a:r>
            <a:r>
              <a:rPr lang="en-ID" dirty="0" err="1"/>
              <a:t>Dalam</a:t>
            </a:r>
            <a:r>
              <a:rPr lang="en-ID" dirty="0"/>
              <a:t>  proses </a:t>
            </a:r>
            <a:r>
              <a:rPr lang="en-ID" dirty="0" err="1"/>
              <a:t>pengambilan</a:t>
            </a:r>
            <a:r>
              <a:rPr lang="en-ID" dirty="0"/>
              <a:t> </a:t>
            </a:r>
            <a:r>
              <a:rPr lang="en-ID" dirty="0" err="1"/>
              <a:t>keputusan</a:t>
            </a:r>
            <a:r>
              <a:rPr lang="en-ID" dirty="0"/>
              <a:t>, </a:t>
            </a:r>
            <a:r>
              <a:rPr lang="en-ID" dirty="0" err="1"/>
              <a:t>pemimpin</a:t>
            </a:r>
            <a:r>
              <a:rPr lang="en-ID" dirty="0"/>
              <a:t> </a:t>
            </a:r>
            <a:r>
              <a:rPr lang="en-ID" dirty="0" err="1"/>
              <a:t>memberikan</a:t>
            </a:r>
            <a:r>
              <a:rPr lang="en-ID" dirty="0"/>
              <a:t>  </a:t>
            </a:r>
            <a:r>
              <a:rPr lang="en-ID" dirty="0" err="1"/>
              <a:t>aturan</a:t>
            </a:r>
            <a:r>
              <a:rPr lang="en-ID" dirty="0"/>
              <a:t> -</a:t>
            </a:r>
            <a:r>
              <a:rPr lang="en-ID" dirty="0" err="1"/>
              <a:t>aturan</a:t>
            </a:r>
            <a:r>
              <a:rPr lang="en-ID" dirty="0"/>
              <a:t>  dan  proses yang </a:t>
            </a:r>
            <a:r>
              <a:rPr lang="en-ID" dirty="0" err="1"/>
              <a:t>detil</a:t>
            </a:r>
            <a:r>
              <a:rPr lang="en-ID" dirty="0"/>
              <a:t> </a:t>
            </a:r>
            <a:r>
              <a:rPr lang="en-ID" dirty="0" err="1"/>
              <a:t>kepada</a:t>
            </a:r>
            <a:r>
              <a:rPr lang="en-ID" dirty="0"/>
              <a:t> </a:t>
            </a:r>
            <a:r>
              <a:rPr lang="en-ID" dirty="0" err="1"/>
              <a:t>bawahan</a:t>
            </a:r>
            <a:r>
              <a:rPr lang="en-ID" dirty="0"/>
              <a:t>. </a:t>
            </a:r>
            <a:r>
              <a:rPr lang="en-ID" dirty="0" err="1"/>
              <a:t>Pelaksanaan</a:t>
            </a:r>
            <a:r>
              <a:rPr lang="en-ID" dirty="0"/>
              <a:t> di </a:t>
            </a:r>
            <a:r>
              <a:rPr lang="en-ID" dirty="0" err="1"/>
              <a:t>lapangan</a:t>
            </a:r>
            <a:r>
              <a:rPr lang="en-ID" dirty="0"/>
              <a:t> </a:t>
            </a:r>
            <a:r>
              <a:rPr lang="en-ID" dirty="0" err="1"/>
              <a:t>harus</a:t>
            </a:r>
            <a:r>
              <a:rPr lang="en-ID" dirty="0"/>
              <a:t>  </a:t>
            </a:r>
            <a:r>
              <a:rPr lang="en-ID" dirty="0" err="1"/>
              <a:t>menyesuaikan</a:t>
            </a:r>
            <a:r>
              <a:rPr lang="en-ID" dirty="0"/>
              <a:t>  </a:t>
            </a:r>
            <a:r>
              <a:rPr lang="en-ID" dirty="0" err="1"/>
              <a:t>dengan</a:t>
            </a:r>
            <a:r>
              <a:rPr lang="en-ID" dirty="0"/>
              <a:t> </a:t>
            </a:r>
            <a:r>
              <a:rPr lang="en-ID" dirty="0" err="1"/>
              <a:t>detil</a:t>
            </a:r>
            <a:r>
              <a:rPr lang="en-ID" dirty="0"/>
              <a:t> yang </a:t>
            </a:r>
            <a:r>
              <a:rPr lang="en-ID" dirty="0" err="1"/>
              <a:t>sudah</a:t>
            </a:r>
            <a:r>
              <a:rPr lang="en-ID" dirty="0"/>
              <a:t> </a:t>
            </a:r>
            <a:r>
              <a:rPr lang="en-ID" dirty="0" err="1"/>
              <a:t>dikerjakan</a:t>
            </a:r>
            <a:endParaRPr lang="en-ID" dirty="0"/>
          </a:p>
          <a:p>
            <a:pPr marL="357188" indent="-357188">
              <a:buAutoNum type="arabicPeriod" startAt="2"/>
            </a:pPr>
            <a:r>
              <a:rPr lang="en-ID" b="1" dirty="0"/>
              <a:t>Coaching (Gaya </a:t>
            </a:r>
            <a:r>
              <a:rPr lang="en-ID" b="1" dirty="0" err="1"/>
              <a:t>Pemberitahu</a:t>
            </a:r>
            <a:r>
              <a:rPr lang="en-ID" b="1" dirty="0"/>
              <a:t>)</a:t>
            </a:r>
          </a:p>
          <a:p>
            <a:pPr marL="357188" indent="0">
              <a:buNone/>
            </a:pPr>
            <a:r>
              <a:rPr lang="en-ID" dirty="0"/>
              <a:t>Gaya </a:t>
            </a:r>
            <a:r>
              <a:rPr lang="en-ID" dirty="0" err="1"/>
              <a:t>pemimpin</a:t>
            </a:r>
            <a:r>
              <a:rPr lang="en-ID" dirty="0"/>
              <a:t> yang </a:t>
            </a:r>
            <a:r>
              <a:rPr lang="en-ID" dirty="0" err="1"/>
              <a:t>selalu</a:t>
            </a:r>
            <a:r>
              <a:rPr lang="en-ID" dirty="0"/>
              <a:t> </a:t>
            </a:r>
            <a:r>
              <a:rPr lang="en-ID" dirty="0" err="1"/>
              <a:t>memberikan</a:t>
            </a:r>
            <a:r>
              <a:rPr lang="en-ID" dirty="0"/>
              <a:t>  </a:t>
            </a:r>
            <a:r>
              <a:rPr lang="en-ID" dirty="0" err="1"/>
              <a:t>instruksi</a:t>
            </a:r>
            <a:r>
              <a:rPr lang="en-ID" dirty="0"/>
              <a:t>  yang  </a:t>
            </a:r>
            <a:r>
              <a:rPr lang="en-ID" dirty="0" err="1"/>
              <a:t>jelas</a:t>
            </a:r>
            <a:r>
              <a:rPr lang="en-ID" dirty="0"/>
              <a:t>,  </a:t>
            </a:r>
            <a:r>
              <a:rPr lang="en-ID" dirty="0" err="1"/>
              <a:t>arahan</a:t>
            </a:r>
            <a:r>
              <a:rPr lang="en-ID" dirty="0"/>
              <a:t> yang  </a:t>
            </a:r>
            <a:r>
              <a:rPr lang="en-ID" dirty="0" err="1"/>
              <a:t>rinci</a:t>
            </a:r>
            <a:r>
              <a:rPr lang="en-ID" dirty="0"/>
              <a:t>,  </a:t>
            </a:r>
            <a:r>
              <a:rPr lang="en-ID" dirty="0" err="1"/>
              <a:t>serta</a:t>
            </a:r>
            <a:r>
              <a:rPr lang="en-ID" dirty="0"/>
              <a:t>  </a:t>
            </a:r>
            <a:r>
              <a:rPr lang="en-ID" dirty="0" err="1"/>
              <a:t>mengawasi</a:t>
            </a:r>
            <a:r>
              <a:rPr lang="en-ID" dirty="0"/>
              <a:t>  </a:t>
            </a:r>
            <a:r>
              <a:rPr lang="en-ID" dirty="0" err="1"/>
              <a:t>pekerjaan</a:t>
            </a:r>
            <a:r>
              <a:rPr lang="en-ID" dirty="0"/>
              <a:t> </a:t>
            </a:r>
            <a:r>
              <a:rPr lang="en-ID" dirty="0" err="1"/>
              <a:t>dari</a:t>
            </a:r>
            <a:r>
              <a:rPr lang="en-ID" dirty="0"/>
              <a:t> </a:t>
            </a:r>
            <a:r>
              <a:rPr lang="en-ID" dirty="0" err="1"/>
              <a:t>jarak</a:t>
            </a:r>
            <a:r>
              <a:rPr lang="en-ID" dirty="0"/>
              <a:t> </a:t>
            </a:r>
            <a:r>
              <a:rPr lang="en-ID" dirty="0" err="1"/>
              <a:t>dekat</a:t>
            </a:r>
            <a:r>
              <a:rPr lang="en-ID" dirty="0"/>
              <a:t>. Gaya </a:t>
            </a:r>
            <a:r>
              <a:rPr lang="en-ID" dirty="0" err="1"/>
              <a:t>Pemberitahu</a:t>
            </a:r>
            <a:r>
              <a:rPr lang="en-ID" dirty="0"/>
              <a:t> </a:t>
            </a:r>
            <a:r>
              <a:rPr lang="en-ID" dirty="0" err="1"/>
              <a:t>membantu</a:t>
            </a:r>
            <a:r>
              <a:rPr lang="en-ID" dirty="0"/>
              <a:t> </a:t>
            </a:r>
            <a:r>
              <a:rPr lang="en-ID" dirty="0" err="1"/>
              <a:t>untuk</a:t>
            </a:r>
            <a:r>
              <a:rPr lang="en-ID" dirty="0"/>
              <a:t> </a:t>
            </a:r>
            <a:r>
              <a:rPr lang="en-ID" dirty="0" err="1"/>
              <a:t>memastikan</a:t>
            </a:r>
            <a:r>
              <a:rPr lang="en-ID" dirty="0"/>
              <a:t>   </a:t>
            </a:r>
            <a:r>
              <a:rPr lang="en-ID" dirty="0" err="1"/>
              <a:t>pekerja</a:t>
            </a:r>
            <a:r>
              <a:rPr lang="en-ID" dirty="0"/>
              <a:t>   yang   </a:t>
            </a:r>
            <a:r>
              <a:rPr lang="en-ID" dirty="0" err="1"/>
              <a:t>baru</a:t>
            </a:r>
            <a:r>
              <a:rPr lang="en-ID" dirty="0"/>
              <a:t>   </a:t>
            </a:r>
            <a:r>
              <a:rPr lang="en-ID" dirty="0" err="1"/>
              <a:t>untuk</a:t>
            </a:r>
            <a:r>
              <a:rPr lang="en-ID" dirty="0"/>
              <a:t> </a:t>
            </a:r>
            <a:r>
              <a:rPr lang="en-ID" dirty="0" err="1"/>
              <a:t>menghasilkan</a:t>
            </a:r>
            <a:r>
              <a:rPr lang="en-ID" dirty="0"/>
              <a:t> </a:t>
            </a:r>
            <a:r>
              <a:rPr lang="en-ID" dirty="0" err="1"/>
              <a:t>kinerja</a:t>
            </a:r>
            <a:r>
              <a:rPr lang="en-ID" dirty="0"/>
              <a:t> yang </a:t>
            </a:r>
            <a:r>
              <a:rPr lang="en-ID" dirty="0" err="1"/>
              <a:t>maksimal</a:t>
            </a:r>
            <a:r>
              <a:rPr lang="en-ID" dirty="0"/>
              <a:t>, dan</a:t>
            </a:r>
          </a:p>
        </p:txBody>
      </p:sp>
    </p:spTree>
    <p:extLst>
      <p:ext uri="{BB962C8B-B14F-4D97-AF65-F5344CB8AC3E}">
        <p14:creationId xmlns:p14="http://schemas.microsoft.com/office/powerpoint/2010/main" val="2052564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28047" y="1187354"/>
            <a:ext cx="10065315" cy="2241645"/>
          </a:xfrm>
        </p:spPr>
        <p:txBody>
          <a:bodyPr/>
          <a:lstStyle/>
          <a:p>
            <a:pPr algn="r"/>
            <a:br>
              <a:rPr lang="en-US" sz="5400" dirty="0">
                <a:solidFill>
                  <a:schemeClr val="bg1"/>
                </a:solidFill>
                <a:latin typeface="Corbel" pitchFamily="34" charset="0"/>
                <a:cs typeface="Arial" charset="0"/>
              </a:rPr>
            </a:br>
            <a:r>
              <a:rPr lang="en-US" sz="5400" dirty="0">
                <a:solidFill>
                  <a:schemeClr val="bg1"/>
                </a:solidFill>
                <a:latin typeface="Corbel" pitchFamily="34" charset="0"/>
                <a:cs typeface="Arial" charset="0"/>
              </a:rPr>
              <a:t>                     </a:t>
            </a:r>
            <a:r>
              <a:rPr lang="id-ID" sz="3200" dirty="0"/>
              <a:t>Kep</a:t>
            </a:r>
            <a:r>
              <a:rPr lang="en-US" sz="3200" dirty="0" err="1"/>
              <a:t>emimpinan</a:t>
            </a:r>
            <a:r>
              <a:rPr lang="en-US" sz="3200" dirty="0"/>
              <a:t> </a:t>
            </a:r>
            <a:r>
              <a:rPr lang="id-ID" sz="3200" dirty="0"/>
              <a:t> </a:t>
            </a:r>
            <a:r>
              <a:rPr lang="en-US" sz="3200" dirty="0">
                <a:solidFill>
                  <a:schemeClr val="bg1"/>
                </a:solidFill>
                <a:latin typeface="Corbel" pitchFamily="34" charset="0"/>
                <a:cs typeface="Arial" charset="0"/>
              </a:rPr>
              <a:t> </a:t>
            </a:r>
            <a:r>
              <a:rPr lang="en-US" sz="5400" dirty="0">
                <a:solidFill>
                  <a:schemeClr val="bg1"/>
                </a:solidFill>
                <a:latin typeface="Corbel" pitchFamily="34" charset="0"/>
                <a:cs typeface="Arial" charset="0"/>
              </a:rPr>
              <a:t>in Paradigm in</a:t>
            </a:r>
            <a:endParaRPr lang="en-US" sz="5400" dirty="0">
              <a:latin typeface="Gill Sans MT Condensed" pitchFamily="34" charset="0"/>
              <a:ea typeface="Arial Unicode MS" pitchFamily="34" charset="-128"/>
              <a:cs typeface="Tahoma" pitchFamily="34" charset="0"/>
            </a:endParaRPr>
          </a:p>
        </p:txBody>
      </p:sp>
      <p:sp>
        <p:nvSpPr>
          <p:cNvPr id="5" name="Text Placeholder 4"/>
          <p:cNvSpPr>
            <a:spLocks noGrp="1"/>
          </p:cNvSpPr>
          <p:nvPr>
            <p:ph type="body" sz="quarter" idx="10"/>
          </p:nvPr>
        </p:nvSpPr>
        <p:spPr>
          <a:xfrm>
            <a:off x="914400" y="4973782"/>
            <a:ext cx="10515600" cy="1219200"/>
          </a:xfrm>
        </p:spPr>
        <p:txBody>
          <a:bodyPr/>
          <a:lstStyle/>
          <a:p>
            <a:r>
              <a:rPr lang="id-ID" sz="2400" dirty="0">
                <a:latin typeface="Berlin Sans FB Demi" pitchFamily="34" charset="0"/>
              </a:rPr>
              <a:t>Dr. </a:t>
            </a:r>
            <a:r>
              <a:rPr lang="en-US" sz="2400" dirty="0" err="1">
                <a:latin typeface="Berlin Sans FB Demi" pitchFamily="34" charset="0"/>
              </a:rPr>
              <a:t>Suci</a:t>
            </a:r>
            <a:r>
              <a:rPr lang="en-US" sz="2400" dirty="0">
                <a:latin typeface="Berlin Sans FB Demi" pitchFamily="34" charset="0"/>
              </a:rPr>
              <a:t> </a:t>
            </a:r>
            <a:r>
              <a:rPr lang="en-US" sz="2400" dirty="0" err="1">
                <a:latin typeface="Berlin Sans FB Demi" pitchFamily="34" charset="0"/>
              </a:rPr>
              <a:t>Iriani</a:t>
            </a:r>
            <a:r>
              <a:rPr lang="en-US" sz="2400" dirty="0">
                <a:latin typeface="Berlin Sans FB Demi" pitchFamily="34" charset="0"/>
              </a:rPr>
              <a:t> </a:t>
            </a:r>
            <a:r>
              <a:rPr lang="en-US" sz="2400" dirty="0" err="1">
                <a:latin typeface="Berlin Sans FB Demi" pitchFamily="34" charset="0"/>
              </a:rPr>
              <a:t>Sinuraya</a:t>
            </a:r>
            <a:r>
              <a:rPr lang="id-ID" sz="2400" dirty="0">
                <a:latin typeface="Berlin Sans FB Demi" pitchFamily="34" charset="0"/>
              </a:rPr>
              <a:t>, MSi, MM</a:t>
            </a:r>
            <a:endParaRPr lang="en-US" sz="2400" dirty="0">
              <a:latin typeface="Berlin Sans FB Demi" pitchFamily="34" charset="0"/>
            </a:endParaRPr>
          </a:p>
          <a:p>
            <a:endParaRPr lang="en-US" sz="1600" dirty="0">
              <a:latin typeface="Berlin Sans FB Demi" pitchFamily="34" charset="0"/>
            </a:endParaRPr>
          </a:p>
          <a:p>
            <a:r>
              <a:rPr lang="en-US" sz="1600" dirty="0" err="1">
                <a:latin typeface="Berlin Sans FB Demi" pitchFamily="34" charset="0"/>
              </a:rPr>
              <a:t>Disampaikan</a:t>
            </a:r>
            <a:r>
              <a:rPr lang="en-US" sz="1600" dirty="0">
                <a:latin typeface="Berlin Sans FB Demi" pitchFamily="34" charset="0"/>
              </a:rPr>
              <a:t> pada </a:t>
            </a:r>
            <a:r>
              <a:rPr lang="en-US" sz="1600" dirty="0" err="1">
                <a:latin typeface="Berlin Sans FB Demi" pitchFamily="34" charset="0"/>
              </a:rPr>
              <a:t>Kuliah</a:t>
            </a:r>
            <a:r>
              <a:rPr lang="en-US" sz="1600" dirty="0">
                <a:latin typeface="Berlin Sans FB Demi" pitchFamily="34" charset="0"/>
              </a:rPr>
              <a:t> MK </a:t>
            </a:r>
            <a:r>
              <a:rPr lang="id-ID" sz="1600" dirty="0">
                <a:latin typeface="Berlin Sans FB Demi" pitchFamily="34" charset="0"/>
              </a:rPr>
              <a:t> </a:t>
            </a:r>
            <a:r>
              <a:rPr lang="en-US" sz="1600" dirty="0">
                <a:latin typeface="Berlin Sans FB Demi" pitchFamily="34" charset="0"/>
              </a:rPr>
              <a:t> Azas-Azas </a:t>
            </a:r>
            <a:r>
              <a:rPr lang="en-US" sz="1600" dirty="0" err="1">
                <a:latin typeface="Berlin Sans FB Demi" pitchFamily="34" charset="0"/>
              </a:rPr>
              <a:t>Manajemen</a:t>
            </a:r>
            <a:r>
              <a:rPr lang="en-US" sz="1600" dirty="0">
                <a:latin typeface="Berlin Sans FB Demi" pitchFamily="34" charset="0"/>
              </a:rPr>
              <a:t> </a:t>
            </a:r>
            <a:r>
              <a:rPr lang="id-ID" sz="1600" dirty="0">
                <a:latin typeface="Berlin Sans FB Demi" pitchFamily="34" charset="0"/>
              </a:rPr>
              <a:t>Tanggal 3 </a:t>
            </a:r>
            <a:r>
              <a:rPr lang="en-US" sz="1600" dirty="0" err="1">
                <a:latin typeface="Berlin Sans FB Demi" pitchFamily="34" charset="0"/>
              </a:rPr>
              <a:t>Juni</a:t>
            </a:r>
            <a:r>
              <a:rPr lang="id-ID" sz="1600" dirty="0">
                <a:latin typeface="Berlin Sans FB Demi" pitchFamily="34" charset="0"/>
              </a:rPr>
              <a:t> </a:t>
            </a:r>
            <a:r>
              <a:rPr lang="en-US" sz="1600" dirty="0">
                <a:latin typeface="Berlin Sans FB Demi" pitchFamily="34" charset="0"/>
              </a:rPr>
              <a:t> </a:t>
            </a:r>
            <a:r>
              <a:rPr lang="id-ID" sz="1600" dirty="0">
                <a:latin typeface="Berlin Sans FB Demi" pitchFamily="34" charset="0"/>
              </a:rPr>
              <a:t>20</a:t>
            </a:r>
            <a:r>
              <a:rPr lang="en-US" sz="1600" dirty="0">
                <a:latin typeface="Berlin Sans FB Demi" pitchFamily="34" charset="0"/>
              </a:rPr>
              <a:t>21</a:t>
            </a:r>
          </a:p>
        </p:txBody>
      </p:sp>
    </p:spTree>
    <p:extLst>
      <p:ext uri="{BB962C8B-B14F-4D97-AF65-F5344CB8AC3E}">
        <p14:creationId xmlns:p14="http://schemas.microsoft.com/office/powerpoint/2010/main" val="1707744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DE95-BB3F-446F-8460-CD40678C8BE4}"/>
              </a:ext>
            </a:extLst>
          </p:cNvPr>
          <p:cNvSpPr>
            <a:spLocks noGrp="1"/>
          </p:cNvSpPr>
          <p:nvPr>
            <p:ph type="title"/>
          </p:nvPr>
        </p:nvSpPr>
        <p:spPr>
          <a:xfrm>
            <a:off x="5347251" y="404812"/>
            <a:ext cx="6029335" cy="589101"/>
          </a:xfrm>
        </p:spPr>
        <p:txBody>
          <a:bodyPr/>
          <a:lstStyle/>
          <a:p>
            <a:r>
              <a:rPr lang="en-US" dirty="0"/>
              <a:t> </a:t>
            </a:r>
            <a:r>
              <a:rPr lang="en-US" dirty="0" err="1"/>
              <a:t>lanjutan</a:t>
            </a:r>
            <a:r>
              <a:rPr lang="en-US" dirty="0"/>
              <a:t>…</a:t>
            </a:r>
            <a:endParaRPr lang="en-ID" dirty="0"/>
          </a:p>
        </p:txBody>
      </p:sp>
      <p:sp>
        <p:nvSpPr>
          <p:cNvPr id="3" name="Content Placeholder 2">
            <a:extLst>
              <a:ext uri="{FF2B5EF4-FFF2-40B4-BE49-F238E27FC236}">
                <a16:creationId xmlns:a16="http://schemas.microsoft.com/office/drawing/2014/main" id="{B215184B-4CEE-44C9-A8DB-561D3E58BF57}"/>
              </a:ext>
            </a:extLst>
          </p:cNvPr>
          <p:cNvSpPr>
            <a:spLocks noGrp="1"/>
          </p:cNvSpPr>
          <p:nvPr>
            <p:ph sz="quarter" idx="10"/>
          </p:nvPr>
        </p:nvSpPr>
        <p:spPr>
          <a:xfrm>
            <a:off x="854765" y="1162877"/>
            <a:ext cx="10522322" cy="5506279"/>
          </a:xfrm>
        </p:spPr>
        <p:txBody>
          <a:bodyPr/>
          <a:lstStyle/>
          <a:p>
            <a:pPr marL="0" indent="0" algn="just">
              <a:buNone/>
            </a:pPr>
            <a:r>
              <a:rPr lang="en-ID" dirty="0"/>
              <a:t>2. </a:t>
            </a:r>
            <a:r>
              <a:rPr lang="en-ID" b="1" dirty="0"/>
              <a:t>Coaching (Gaya </a:t>
            </a:r>
            <a:r>
              <a:rPr lang="en-ID" b="1" dirty="0" err="1"/>
              <a:t>Pemberitahu</a:t>
            </a:r>
            <a:r>
              <a:rPr lang="en-ID" b="1" dirty="0"/>
              <a:t>)</a:t>
            </a:r>
          </a:p>
          <a:p>
            <a:pPr algn="just"/>
            <a:r>
              <a:rPr lang="en-ID" dirty="0"/>
              <a:t>Gaya </a:t>
            </a:r>
            <a:r>
              <a:rPr lang="en-ID" dirty="0" err="1"/>
              <a:t>pemimpin</a:t>
            </a:r>
            <a:r>
              <a:rPr lang="en-ID" dirty="0"/>
              <a:t> yang </a:t>
            </a:r>
            <a:r>
              <a:rPr lang="en-ID" dirty="0" err="1"/>
              <a:t>selalu</a:t>
            </a:r>
            <a:r>
              <a:rPr lang="en-ID" dirty="0"/>
              <a:t> </a:t>
            </a:r>
            <a:r>
              <a:rPr lang="en-ID" dirty="0" err="1"/>
              <a:t>memberikan</a:t>
            </a:r>
            <a:r>
              <a:rPr lang="en-ID" dirty="0"/>
              <a:t>  </a:t>
            </a:r>
            <a:r>
              <a:rPr lang="en-ID" dirty="0" err="1"/>
              <a:t>instruksi</a:t>
            </a:r>
            <a:r>
              <a:rPr lang="en-ID" dirty="0"/>
              <a:t>  yang  </a:t>
            </a:r>
            <a:r>
              <a:rPr lang="en-ID" dirty="0" err="1"/>
              <a:t>jelas</a:t>
            </a:r>
            <a:r>
              <a:rPr lang="en-ID" dirty="0"/>
              <a:t>,  </a:t>
            </a:r>
            <a:r>
              <a:rPr lang="en-ID" dirty="0" err="1"/>
              <a:t>arahan</a:t>
            </a:r>
            <a:r>
              <a:rPr lang="en-ID" dirty="0"/>
              <a:t> yang  </a:t>
            </a:r>
            <a:r>
              <a:rPr lang="en-ID" dirty="0" err="1"/>
              <a:t>rinci</a:t>
            </a:r>
            <a:r>
              <a:rPr lang="en-ID" dirty="0"/>
              <a:t>,  </a:t>
            </a:r>
            <a:r>
              <a:rPr lang="en-ID" dirty="0" err="1"/>
              <a:t>serta</a:t>
            </a:r>
            <a:r>
              <a:rPr lang="en-ID" dirty="0"/>
              <a:t>  </a:t>
            </a:r>
            <a:r>
              <a:rPr lang="en-ID" dirty="0" err="1"/>
              <a:t>mengawasi</a:t>
            </a:r>
            <a:r>
              <a:rPr lang="en-ID" dirty="0"/>
              <a:t>  </a:t>
            </a:r>
            <a:r>
              <a:rPr lang="en-ID" dirty="0" err="1"/>
              <a:t>pekerjaan</a:t>
            </a:r>
            <a:r>
              <a:rPr lang="en-ID" dirty="0"/>
              <a:t> </a:t>
            </a:r>
            <a:r>
              <a:rPr lang="en-ID" dirty="0" err="1"/>
              <a:t>dari</a:t>
            </a:r>
            <a:r>
              <a:rPr lang="en-ID" dirty="0"/>
              <a:t> </a:t>
            </a:r>
            <a:r>
              <a:rPr lang="en-ID" dirty="0" err="1"/>
              <a:t>jarak</a:t>
            </a:r>
            <a:r>
              <a:rPr lang="en-ID" dirty="0"/>
              <a:t> </a:t>
            </a:r>
            <a:r>
              <a:rPr lang="en-ID" dirty="0" err="1"/>
              <a:t>dekat</a:t>
            </a:r>
            <a:r>
              <a:rPr lang="en-ID" dirty="0"/>
              <a:t>. Gaya </a:t>
            </a:r>
            <a:r>
              <a:rPr lang="en-ID" dirty="0" err="1"/>
              <a:t>Pemberitahu</a:t>
            </a:r>
            <a:r>
              <a:rPr lang="en-ID" dirty="0"/>
              <a:t> </a:t>
            </a:r>
            <a:r>
              <a:rPr lang="en-ID" dirty="0" err="1"/>
              <a:t>membantu</a:t>
            </a:r>
            <a:r>
              <a:rPr lang="en-ID" dirty="0"/>
              <a:t> </a:t>
            </a:r>
            <a:r>
              <a:rPr lang="en-ID" dirty="0" err="1"/>
              <a:t>untuk</a:t>
            </a:r>
            <a:r>
              <a:rPr lang="en-ID" dirty="0"/>
              <a:t> </a:t>
            </a:r>
            <a:r>
              <a:rPr lang="en-ID" dirty="0" err="1"/>
              <a:t>memastikan</a:t>
            </a:r>
            <a:r>
              <a:rPr lang="en-ID" dirty="0"/>
              <a:t>   </a:t>
            </a:r>
            <a:r>
              <a:rPr lang="en-ID" dirty="0" err="1"/>
              <a:t>pekerja</a:t>
            </a:r>
            <a:r>
              <a:rPr lang="en-ID" dirty="0"/>
              <a:t>   yang   </a:t>
            </a:r>
            <a:r>
              <a:rPr lang="en-ID" dirty="0" err="1"/>
              <a:t>baru</a:t>
            </a:r>
            <a:r>
              <a:rPr lang="en-ID" dirty="0"/>
              <a:t>   </a:t>
            </a:r>
            <a:r>
              <a:rPr lang="en-ID" dirty="0" err="1"/>
              <a:t>untuk</a:t>
            </a:r>
            <a:r>
              <a:rPr lang="en-ID" dirty="0"/>
              <a:t> </a:t>
            </a:r>
            <a:r>
              <a:rPr lang="en-ID" dirty="0" err="1"/>
              <a:t>menghasilkan</a:t>
            </a:r>
            <a:r>
              <a:rPr lang="en-ID" dirty="0"/>
              <a:t> </a:t>
            </a:r>
            <a:r>
              <a:rPr lang="en-ID" dirty="0" err="1"/>
              <a:t>kinerja</a:t>
            </a:r>
            <a:r>
              <a:rPr lang="en-ID" dirty="0"/>
              <a:t> yang </a:t>
            </a:r>
            <a:r>
              <a:rPr lang="en-ID" dirty="0" err="1"/>
              <a:t>maksimal</a:t>
            </a:r>
            <a:r>
              <a:rPr lang="en-ID" dirty="0"/>
              <a:t>, dan </a:t>
            </a:r>
            <a:r>
              <a:rPr lang="en-ID" dirty="0" err="1"/>
              <a:t>akan</a:t>
            </a:r>
            <a:r>
              <a:rPr lang="en-ID" dirty="0"/>
              <a:t>   </a:t>
            </a:r>
            <a:r>
              <a:rPr lang="en-ID" dirty="0" err="1"/>
              <a:t>menyediakan</a:t>
            </a:r>
            <a:r>
              <a:rPr lang="en-ID" dirty="0"/>
              <a:t>   </a:t>
            </a:r>
            <a:r>
              <a:rPr lang="en-ID" dirty="0" err="1"/>
              <a:t>fundasi</a:t>
            </a:r>
            <a:r>
              <a:rPr lang="en-ID" dirty="0"/>
              <a:t>   solid   </a:t>
            </a:r>
            <a:r>
              <a:rPr lang="en-ID" dirty="0" err="1"/>
              <a:t>bagi</a:t>
            </a:r>
            <a:r>
              <a:rPr lang="en-ID" dirty="0"/>
              <a:t> </a:t>
            </a:r>
            <a:r>
              <a:rPr lang="en-ID" dirty="0" err="1"/>
              <a:t>kepuasan</a:t>
            </a:r>
            <a:r>
              <a:rPr lang="en-ID" dirty="0"/>
              <a:t>   dan   </a:t>
            </a:r>
            <a:r>
              <a:rPr lang="en-ID" dirty="0" err="1"/>
              <a:t>kesuksesan</a:t>
            </a:r>
            <a:r>
              <a:rPr lang="en-ID" dirty="0"/>
              <a:t>   </a:t>
            </a:r>
            <a:r>
              <a:rPr lang="en-ID" dirty="0" err="1"/>
              <a:t>mereka</a:t>
            </a:r>
            <a:r>
              <a:rPr lang="en-ID" dirty="0"/>
              <a:t>   di masa     dating. </a:t>
            </a:r>
            <a:r>
              <a:rPr lang="en-ID" dirty="0" err="1"/>
              <a:t>Pemimpin</a:t>
            </a:r>
            <a:r>
              <a:rPr lang="en-ID" dirty="0"/>
              <a:t>     </a:t>
            </a:r>
            <a:r>
              <a:rPr lang="en-ID" dirty="0" err="1"/>
              <a:t>tidak</a:t>
            </a:r>
            <a:r>
              <a:rPr lang="en-ID" dirty="0"/>
              <a:t>     </a:t>
            </a:r>
            <a:r>
              <a:rPr lang="en-ID" dirty="0" err="1"/>
              <a:t>hanya</a:t>
            </a:r>
            <a:r>
              <a:rPr lang="en-ID" dirty="0"/>
              <a:t> </a:t>
            </a:r>
            <a:r>
              <a:rPr lang="en-ID" dirty="0" err="1"/>
              <a:t>memberikan</a:t>
            </a:r>
            <a:r>
              <a:rPr lang="en-ID" dirty="0"/>
              <a:t>   </a:t>
            </a:r>
            <a:r>
              <a:rPr lang="en-ID" dirty="0" err="1"/>
              <a:t>detil</a:t>
            </a:r>
            <a:r>
              <a:rPr lang="en-ID" dirty="0"/>
              <a:t>   proses   dan   </a:t>
            </a:r>
            <a:r>
              <a:rPr lang="en-ID" dirty="0" err="1"/>
              <a:t>aturan</a:t>
            </a:r>
            <a:r>
              <a:rPr lang="en-ID" dirty="0"/>
              <a:t> </a:t>
            </a:r>
            <a:r>
              <a:rPr lang="en-ID" dirty="0" err="1"/>
              <a:t>kepada</a:t>
            </a:r>
            <a:r>
              <a:rPr lang="en-ID" dirty="0"/>
              <a:t>  </a:t>
            </a:r>
            <a:r>
              <a:rPr lang="en-ID" dirty="0" err="1"/>
              <a:t>bawahan</a:t>
            </a:r>
            <a:r>
              <a:rPr lang="en-ID" dirty="0"/>
              <a:t>  </a:t>
            </a:r>
            <a:r>
              <a:rPr lang="en-ID" dirty="0" err="1"/>
              <a:t>tapi</a:t>
            </a:r>
            <a:r>
              <a:rPr lang="en-ID" dirty="0"/>
              <a:t>  juga  </a:t>
            </a:r>
            <a:r>
              <a:rPr lang="en-ID" dirty="0" err="1"/>
              <a:t>menjelaskan</a:t>
            </a:r>
            <a:r>
              <a:rPr lang="en-ID" dirty="0"/>
              <a:t> </a:t>
            </a:r>
            <a:r>
              <a:rPr lang="en-ID" dirty="0" err="1"/>
              <a:t>mengapa</a:t>
            </a:r>
            <a:r>
              <a:rPr lang="en-ID" dirty="0"/>
              <a:t>  </a:t>
            </a:r>
            <a:r>
              <a:rPr lang="en-ID" dirty="0" err="1"/>
              <a:t>sebuah</a:t>
            </a:r>
            <a:r>
              <a:rPr lang="en-ID" dirty="0"/>
              <a:t>  </a:t>
            </a:r>
            <a:r>
              <a:rPr lang="en-ID" dirty="0" err="1"/>
              <a:t>keputusan</a:t>
            </a:r>
            <a:r>
              <a:rPr lang="en-ID" dirty="0"/>
              <a:t>  </a:t>
            </a:r>
            <a:r>
              <a:rPr lang="en-ID" dirty="0" err="1"/>
              <a:t>itu</a:t>
            </a:r>
            <a:r>
              <a:rPr lang="en-ID" dirty="0"/>
              <a:t>  </a:t>
            </a:r>
            <a:r>
              <a:rPr lang="en-ID" dirty="0" err="1"/>
              <a:t>diambil</a:t>
            </a:r>
            <a:r>
              <a:rPr lang="en-ID" dirty="0"/>
              <a:t>, </a:t>
            </a:r>
            <a:r>
              <a:rPr lang="en-ID" dirty="0" err="1"/>
              <a:t>mendukung</a:t>
            </a:r>
            <a:r>
              <a:rPr lang="en-ID" dirty="0"/>
              <a:t>   proses   </a:t>
            </a:r>
            <a:r>
              <a:rPr lang="en-ID" dirty="0" err="1"/>
              <a:t>perkembangannya</a:t>
            </a:r>
            <a:r>
              <a:rPr lang="en-ID" dirty="0"/>
              <a:t>, dan  juga   </a:t>
            </a:r>
            <a:r>
              <a:rPr lang="en-ID" dirty="0" err="1"/>
              <a:t>menerima</a:t>
            </a:r>
            <a:r>
              <a:rPr lang="en-ID" dirty="0"/>
              <a:t>  </a:t>
            </a:r>
            <a:r>
              <a:rPr lang="en-ID" dirty="0" err="1"/>
              <a:t>barbagai</a:t>
            </a:r>
            <a:r>
              <a:rPr lang="en-ID" dirty="0"/>
              <a:t>  </a:t>
            </a:r>
            <a:r>
              <a:rPr lang="en-ID" dirty="0" err="1"/>
              <a:t>masukan</a:t>
            </a:r>
            <a:r>
              <a:rPr lang="en-ID" dirty="0"/>
              <a:t> </a:t>
            </a:r>
            <a:r>
              <a:rPr lang="en-ID" dirty="0" err="1"/>
              <a:t>dari</a:t>
            </a:r>
            <a:r>
              <a:rPr lang="en-ID" dirty="0"/>
              <a:t>  </a:t>
            </a:r>
            <a:r>
              <a:rPr lang="en-ID" dirty="0" err="1"/>
              <a:t>bawahan</a:t>
            </a:r>
            <a:r>
              <a:rPr lang="en-ID" dirty="0"/>
              <a:t>.  </a:t>
            </a:r>
          </a:p>
          <a:p>
            <a:pPr algn="just"/>
            <a:r>
              <a:rPr lang="en-ID" dirty="0"/>
              <a:t>Gaya  </a:t>
            </a:r>
            <a:r>
              <a:rPr lang="en-ID" dirty="0" err="1"/>
              <a:t>ini</a:t>
            </a:r>
            <a:r>
              <a:rPr lang="en-ID" dirty="0"/>
              <a:t> </a:t>
            </a:r>
            <a:r>
              <a:rPr lang="en-ID" dirty="0" err="1"/>
              <a:t>tepat</a:t>
            </a:r>
            <a:r>
              <a:rPr lang="en-ID" dirty="0"/>
              <a:t>  </a:t>
            </a:r>
            <a:r>
              <a:rPr lang="en-ID" dirty="0" err="1"/>
              <a:t>apabila</a:t>
            </a:r>
            <a:r>
              <a:rPr lang="en-ID" dirty="0"/>
              <a:t> </a:t>
            </a:r>
            <a:r>
              <a:rPr lang="en-ID" dirty="0" err="1"/>
              <a:t>stafnya</a:t>
            </a:r>
            <a:r>
              <a:rPr lang="en-ID" dirty="0"/>
              <a:t>   </a:t>
            </a:r>
            <a:r>
              <a:rPr lang="en-ID" dirty="0" err="1"/>
              <a:t>telah</a:t>
            </a:r>
            <a:r>
              <a:rPr lang="en-ID" dirty="0"/>
              <a:t>   </a:t>
            </a:r>
            <a:r>
              <a:rPr lang="en-ID" dirty="0" err="1"/>
              <a:t>lebih</a:t>
            </a:r>
            <a:r>
              <a:rPr lang="en-ID" dirty="0"/>
              <a:t>   </a:t>
            </a:r>
            <a:r>
              <a:rPr lang="en-ID" dirty="0" err="1"/>
              <a:t>termotivasi</a:t>
            </a:r>
            <a:r>
              <a:rPr lang="en-ID" dirty="0"/>
              <a:t>   dan </a:t>
            </a:r>
            <a:r>
              <a:rPr lang="en-ID" dirty="0" err="1"/>
              <a:t>berpengalaman</a:t>
            </a:r>
            <a:r>
              <a:rPr lang="en-ID" dirty="0"/>
              <a:t> </a:t>
            </a:r>
            <a:r>
              <a:rPr lang="en-ID" dirty="0" err="1"/>
              <a:t>dalam</a:t>
            </a:r>
            <a:r>
              <a:rPr lang="en-ID" dirty="0"/>
              <a:t>  </a:t>
            </a:r>
            <a:r>
              <a:rPr lang="en-ID" dirty="0" err="1"/>
              <a:t>menghadapi</a:t>
            </a:r>
            <a:r>
              <a:rPr lang="en-ID" dirty="0"/>
              <a:t> </a:t>
            </a:r>
            <a:r>
              <a:rPr lang="en-ID" dirty="0" err="1"/>
              <a:t>suatu</a:t>
            </a:r>
            <a:r>
              <a:rPr lang="en-ID" dirty="0"/>
              <a:t> </a:t>
            </a:r>
            <a:r>
              <a:rPr lang="en-ID" dirty="0" err="1"/>
              <a:t>tugas</a:t>
            </a:r>
            <a:r>
              <a:rPr lang="en-ID" dirty="0"/>
              <a:t>.  </a:t>
            </a:r>
            <a:r>
              <a:rPr lang="en-ID" dirty="0" err="1"/>
              <a:t>Sehingga</a:t>
            </a:r>
            <a:r>
              <a:rPr lang="en-ID" dirty="0"/>
              <a:t> </a:t>
            </a:r>
            <a:r>
              <a:rPr lang="en-ID" dirty="0" err="1"/>
              <a:t>pemimpin</a:t>
            </a:r>
            <a:r>
              <a:rPr lang="en-ID" dirty="0"/>
              <a:t> </a:t>
            </a:r>
            <a:r>
              <a:rPr lang="en-ID" dirty="0" err="1"/>
              <a:t>perlu</a:t>
            </a:r>
            <a:r>
              <a:rPr lang="en-ID" dirty="0"/>
              <a:t>    </a:t>
            </a:r>
            <a:r>
              <a:rPr lang="en-ID" dirty="0" err="1"/>
              <a:t>memberikan</a:t>
            </a:r>
            <a:r>
              <a:rPr lang="en-ID" dirty="0"/>
              <a:t> </a:t>
            </a:r>
            <a:r>
              <a:rPr lang="en-ID" dirty="0" err="1"/>
              <a:t>kesempatan</a:t>
            </a:r>
            <a:r>
              <a:rPr lang="en-ID" dirty="0"/>
              <a:t> </a:t>
            </a:r>
            <a:r>
              <a:rPr lang="en-ID" dirty="0" err="1"/>
              <a:t>kepada</a:t>
            </a:r>
            <a:r>
              <a:rPr lang="en-ID" dirty="0"/>
              <a:t> </a:t>
            </a:r>
            <a:r>
              <a:rPr lang="en-ID" dirty="0" err="1"/>
              <a:t>staf</a:t>
            </a:r>
            <a:r>
              <a:rPr lang="en-ID" dirty="0"/>
              <a:t>  </a:t>
            </a:r>
            <a:r>
              <a:rPr lang="en-ID" dirty="0" err="1"/>
              <a:t>untuk</a:t>
            </a:r>
            <a:r>
              <a:rPr lang="en-ID" dirty="0"/>
              <a:t> </a:t>
            </a:r>
            <a:r>
              <a:rPr lang="en-ID" dirty="0" err="1"/>
              <a:t>mengerti</a:t>
            </a:r>
            <a:r>
              <a:rPr lang="en-ID" dirty="0"/>
              <a:t>     </a:t>
            </a:r>
            <a:r>
              <a:rPr lang="en-ID" dirty="0" err="1"/>
              <a:t>tentang</a:t>
            </a:r>
            <a:r>
              <a:rPr lang="en-ID" dirty="0"/>
              <a:t>     </a:t>
            </a:r>
            <a:r>
              <a:rPr lang="en-ID" dirty="0" err="1"/>
              <a:t>tugasnya</a:t>
            </a:r>
            <a:r>
              <a:rPr lang="en-ID" dirty="0"/>
              <a:t>,  dan </a:t>
            </a:r>
            <a:r>
              <a:rPr lang="en-ID" dirty="0" err="1"/>
              <a:t>meluangkan</a:t>
            </a:r>
            <a:r>
              <a:rPr lang="en-ID" dirty="0"/>
              <a:t> </a:t>
            </a:r>
            <a:r>
              <a:rPr lang="en-ID" dirty="0" err="1"/>
              <a:t>waktu</a:t>
            </a:r>
            <a:r>
              <a:rPr lang="en-ID" dirty="0"/>
              <a:t> </a:t>
            </a:r>
            <a:r>
              <a:rPr lang="en-ID" dirty="0" err="1"/>
              <a:t>membangun</a:t>
            </a:r>
            <a:r>
              <a:rPr lang="en-ID" dirty="0"/>
              <a:t> </a:t>
            </a:r>
            <a:r>
              <a:rPr lang="en-ID" dirty="0" err="1"/>
              <a:t>hubungan</a:t>
            </a:r>
            <a:r>
              <a:rPr lang="en-ID" dirty="0"/>
              <a:t>   dan   </a:t>
            </a:r>
            <a:r>
              <a:rPr lang="en-ID" dirty="0" err="1"/>
              <a:t>komunikasi</a:t>
            </a:r>
            <a:r>
              <a:rPr lang="en-ID" dirty="0"/>
              <a:t>   yang   </a:t>
            </a:r>
            <a:r>
              <a:rPr lang="en-ID" dirty="0" err="1"/>
              <a:t>baik</a:t>
            </a:r>
            <a:r>
              <a:rPr lang="en-ID" dirty="0"/>
              <a:t> </a:t>
            </a:r>
            <a:r>
              <a:rPr lang="en-ID" dirty="0" err="1"/>
              <a:t>dengan</a:t>
            </a:r>
            <a:r>
              <a:rPr lang="en-ID" dirty="0"/>
              <a:t> </a:t>
            </a:r>
            <a:r>
              <a:rPr lang="en-ID" dirty="0" err="1"/>
              <a:t>mereka</a:t>
            </a:r>
            <a:r>
              <a:rPr lang="en-ID" dirty="0"/>
              <a:t>.</a:t>
            </a:r>
          </a:p>
          <a:p>
            <a:pPr marL="0" indent="0" algn="just">
              <a:buNone/>
            </a:pPr>
            <a:endParaRPr lang="en-ID" dirty="0"/>
          </a:p>
        </p:txBody>
      </p:sp>
    </p:spTree>
    <p:extLst>
      <p:ext uri="{BB962C8B-B14F-4D97-AF65-F5344CB8AC3E}">
        <p14:creationId xmlns:p14="http://schemas.microsoft.com/office/powerpoint/2010/main" val="3517209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7EAE1-0D36-40E9-A5EC-5D4D623777A4}"/>
              </a:ext>
            </a:extLst>
          </p:cNvPr>
          <p:cNvSpPr>
            <a:spLocks noGrp="1"/>
          </p:cNvSpPr>
          <p:nvPr>
            <p:ph type="title"/>
          </p:nvPr>
        </p:nvSpPr>
        <p:spPr>
          <a:xfrm>
            <a:off x="5893903" y="404812"/>
            <a:ext cx="5482683" cy="668614"/>
          </a:xfrm>
        </p:spPr>
        <p:txBody>
          <a:bodyPr/>
          <a:lstStyle/>
          <a:p>
            <a:r>
              <a:rPr lang="en-US" dirty="0" err="1"/>
              <a:t>Lanjutan</a:t>
            </a:r>
            <a:r>
              <a:rPr lang="en-US" dirty="0"/>
              <a:t> Gaya </a:t>
            </a:r>
            <a:r>
              <a:rPr lang="en-US" dirty="0" err="1"/>
              <a:t>Kepemimpinan</a:t>
            </a:r>
            <a:r>
              <a:rPr lang="en-US" dirty="0"/>
              <a:t> </a:t>
            </a:r>
            <a:endParaRPr lang="en-ID" dirty="0"/>
          </a:p>
        </p:txBody>
      </p:sp>
      <p:sp>
        <p:nvSpPr>
          <p:cNvPr id="3" name="Content Placeholder 2">
            <a:extLst>
              <a:ext uri="{FF2B5EF4-FFF2-40B4-BE49-F238E27FC236}">
                <a16:creationId xmlns:a16="http://schemas.microsoft.com/office/drawing/2014/main" id="{95B950D1-04BE-41B8-974E-25A28A180E35}"/>
              </a:ext>
            </a:extLst>
          </p:cNvPr>
          <p:cNvSpPr>
            <a:spLocks noGrp="1"/>
          </p:cNvSpPr>
          <p:nvPr>
            <p:ph sz="quarter" idx="10"/>
          </p:nvPr>
        </p:nvSpPr>
        <p:spPr>
          <a:xfrm>
            <a:off x="725557" y="1073426"/>
            <a:ext cx="10793895" cy="5625547"/>
          </a:xfrm>
        </p:spPr>
        <p:txBody>
          <a:bodyPr/>
          <a:lstStyle/>
          <a:p>
            <a:pPr marL="0" indent="0">
              <a:buNone/>
            </a:pPr>
            <a:r>
              <a:rPr lang="en-ID" b="1" dirty="0"/>
              <a:t>3. Supporting (Gaya </a:t>
            </a:r>
            <a:r>
              <a:rPr lang="en-ID" b="1" dirty="0" err="1"/>
              <a:t>Membantu</a:t>
            </a:r>
            <a:r>
              <a:rPr lang="en-ID" b="1" dirty="0"/>
              <a:t>) </a:t>
            </a:r>
          </a:p>
          <a:p>
            <a:pPr marL="0" indent="0" algn="just">
              <a:buNone/>
            </a:pPr>
            <a:r>
              <a:rPr lang="en-ID" dirty="0" err="1"/>
              <a:t>Pemimpin</a:t>
            </a:r>
            <a:r>
              <a:rPr lang="en-ID" dirty="0"/>
              <a:t>   </a:t>
            </a:r>
            <a:r>
              <a:rPr lang="en-ID" dirty="0" err="1"/>
              <a:t>memfasiliasi</a:t>
            </a:r>
            <a:r>
              <a:rPr lang="en-ID" dirty="0"/>
              <a:t>  &amp; </a:t>
            </a:r>
            <a:r>
              <a:rPr lang="en-ID" dirty="0" err="1"/>
              <a:t>membantu</a:t>
            </a:r>
            <a:r>
              <a:rPr lang="en-ID" dirty="0"/>
              <a:t> </a:t>
            </a:r>
            <a:r>
              <a:rPr lang="en-ID" dirty="0" err="1"/>
              <a:t>upaya</a:t>
            </a:r>
            <a:r>
              <a:rPr lang="en-ID" dirty="0"/>
              <a:t>   </a:t>
            </a:r>
            <a:r>
              <a:rPr lang="en-ID" dirty="0" err="1"/>
              <a:t>bawahannya</a:t>
            </a:r>
            <a:r>
              <a:rPr lang="en-ID" dirty="0"/>
              <a:t>   </a:t>
            </a:r>
            <a:r>
              <a:rPr lang="en-ID" dirty="0" err="1"/>
              <a:t>dlm</a:t>
            </a:r>
            <a:r>
              <a:rPr lang="en-ID" dirty="0"/>
              <a:t>   </a:t>
            </a:r>
            <a:r>
              <a:rPr lang="en-ID" dirty="0" err="1"/>
              <a:t>melakukan</a:t>
            </a:r>
            <a:r>
              <a:rPr lang="en-ID" dirty="0"/>
              <a:t> </a:t>
            </a:r>
            <a:r>
              <a:rPr lang="en-ID" dirty="0" err="1"/>
              <a:t>tugas</a:t>
            </a:r>
            <a:r>
              <a:rPr lang="en-ID" dirty="0"/>
              <a:t>, </a:t>
            </a:r>
            <a:r>
              <a:rPr lang="en-ID" dirty="0" err="1"/>
              <a:t>tidak</a:t>
            </a:r>
            <a:r>
              <a:rPr lang="en-ID" dirty="0"/>
              <a:t> dg </a:t>
            </a:r>
            <a:r>
              <a:rPr lang="en-ID" dirty="0" err="1"/>
              <a:t>berikan</a:t>
            </a:r>
            <a:r>
              <a:rPr lang="en-ID" dirty="0"/>
              <a:t>  </a:t>
            </a:r>
            <a:r>
              <a:rPr lang="en-ID" dirty="0" err="1"/>
              <a:t>arahan</a:t>
            </a:r>
            <a:r>
              <a:rPr lang="en-ID" dirty="0"/>
              <a:t>  </a:t>
            </a:r>
            <a:r>
              <a:rPr lang="en-ID" dirty="0" err="1"/>
              <a:t>scr</a:t>
            </a:r>
            <a:r>
              <a:rPr lang="en-ID" dirty="0"/>
              <a:t>  detail,  </a:t>
            </a:r>
            <a:r>
              <a:rPr lang="en-ID" dirty="0" err="1"/>
              <a:t>ttp</a:t>
            </a:r>
            <a:r>
              <a:rPr lang="en-ID" dirty="0"/>
              <a:t> </a:t>
            </a:r>
            <a:r>
              <a:rPr lang="en-ID" dirty="0" err="1"/>
              <a:t>tg</a:t>
            </a:r>
            <a:r>
              <a:rPr lang="en-ID" dirty="0"/>
              <a:t>  </a:t>
            </a:r>
            <a:r>
              <a:rPr lang="en-ID" dirty="0" err="1"/>
              <a:t>jawab</a:t>
            </a:r>
            <a:r>
              <a:rPr lang="en-ID" dirty="0"/>
              <a:t>  dan  proses  </a:t>
            </a:r>
            <a:r>
              <a:rPr lang="en-ID" dirty="0" err="1"/>
              <a:t>pengambilan</a:t>
            </a:r>
            <a:r>
              <a:rPr lang="en-ID" dirty="0"/>
              <a:t> </a:t>
            </a:r>
            <a:r>
              <a:rPr lang="en-ID" dirty="0" err="1"/>
              <a:t>keputusan</a:t>
            </a:r>
            <a:r>
              <a:rPr lang="en-ID" dirty="0"/>
              <a:t> </a:t>
            </a:r>
            <a:r>
              <a:rPr lang="en-ID" dirty="0" err="1"/>
              <a:t>dibagi</a:t>
            </a:r>
            <a:r>
              <a:rPr lang="en-ID" dirty="0"/>
              <a:t> </a:t>
            </a:r>
            <a:r>
              <a:rPr lang="en-ID" dirty="0" err="1"/>
              <a:t>bersama</a:t>
            </a:r>
            <a:r>
              <a:rPr lang="en-ID" dirty="0"/>
              <a:t> dg </a:t>
            </a:r>
            <a:r>
              <a:rPr lang="en-ID" dirty="0" err="1"/>
              <a:t>bawahan</a:t>
            </a:r>
            <a:r>
              <a:rPr lang="en-ID" dirty="0"/>
              <a:t>. </a:t>
            </a:r>
          </a:p>
          <a:p>
            <a:pPr marL="0" indent="0" algn="just">
              <a:buNone/>
            </a:pPr>
            <a:r>
              <a:rPr lang="en-ID" dirty="0"/>
              <a:t>Gaya </a:t>
            </a:r>
            <a:r>
              <a:rPr lang="en-ID" dirty="0" err="1"/>
              <a:t>ini</a:t>
            </a:r>
            <a:r>
              <a:rPr lang="en-ID" dirty="0"/>
              <a:t>  </a:t>
            </a:r>
            <a:r>
              <a:rPr lang="en-ID" dirty="0" err="1"/>
              <a:t>tepat</a:t>
            </a:r>
            <a:r>
              <a:rPr lang="en-ID" dirty="0"/>
              <a:t> </a:t>
            </a:r>
            <a:r>
              <a:rPr lang="en-ID" dirty="0" err="1"/>
              <a:t>bila</a:t>
            </a:r>
            <a:r>
              <a:rPr lang="en-ID" dirty="0"/>
              <a:t> </a:t>
            </a:r>
            <a:r>
              <a:rPr lang="en-ID" dirty="0" err="1"/>
              <a:t>karyawan</a:t>
            </a:r>
            <a:r>
              <a:rPr lang="en-ID" dirty="0"/>
              <a:t>  </a:t>
            </a:r>
            <a:r>
              <a:rPr lang="en-ID" dirty="0" err="1"/>
              <a:t>telah</a:t>
            </a:r>
            <a:r>
              <a:rPr lang="en-ID" dirty="0"/>
              <a:t>  </a:t>
            </a:r>
            <a:r>
              <a:rPr lang="en-ID" dirty="0" err="1"/>
              <a:t>mengenal</a:t>
            </a:r>
            <a:r>
              <a:rPr lang="en-ID" dirty="0"/>
              <a:t>  teknik2 </a:t>
            </a:r>
            <a:r>
              <a:rPr lang="en-ID" dirty="0" err="1"/>
              <a:t>yg</a:t>
            </a:r>
            <a:r>
              <a:rPr lang="en-ID" dirty="0"/>
              <a:t>  </a:t>
            </a:r>
            <a:r>
              <a:rPr lang="en-ID" dirty="0" err="1"/>
              <a:t>dituntut</a:t>
            </a:r>
            <a:r>
              <a:rPr lang="en-ID" dirty="0"/>
              <a:t>  dan  </a:t>
            </a:r>
            <a:r>
              <a:rPr lang="en-ID" dirty="0" err="1"/>
              <a:t>telah</a:t>
            </a:r>
            <a:r>
              <a:rPr lang="en-ID" dirty="0"/>
              <a:t>  </a:t>
            </a:r>
            <a:r>
              <a:rPr lang="en-ID" dirty="0" err="1"/>
              <a:t>mengembangkan</a:t>
            </a:r>
            <a:r>
              <a:rPr lang="en-ID" dirty="0"/>
              <a:t> </a:t>
            </a:r>
            <a:r>
              <a:rPr lang="en-ID" dirty="0" err="1"/>
              <a:t>hubungan</a:t>
            </a:r>
            <a:r>
              <a:rPr lang="en-ID" dirty="0"/>
              <a:t> </a:t>
            </a:r>
            <a:r>
              <a:rPr lang="en-ID" dirty="0" err="1"/>
              <a:t>yg</a:t>
            </a:r>
            <a:r>
              <a:rPr lang="en-ID" dirty="0"/>
              <a:t> </a:t>
            </a:r>
            <a:r>
              <a:rPr lang="en-ID" dirty="0" err="1"/>
              <a:t>lebih</a:t>
            </a:r>
            <a:r>
              <a:rPr lang="en-ID" dirty="0"/>
              <a:t> </a:t>
            </a:r>
            <a:r>
              <a:rPr lang="en-ID" dirty="0" err="1"/>
              <a:t>dekat</a:t>
            </a:r>
            <a:r>
              <a:rPr lang="en-ID" dirty="0"/>
              <a:t> dg </a:t>
            </a:r>
            <a:r>
              <a:rPr lang="en-ID" dirty="0" err="1"/>
              <a:t>pemimpin</a:t>
            </a:r>
            <a:r>
              <a:rPr lang="en-ID" dirty="0"/>
              <a:t>.  </a:t>
            </a:r>
            <a:r>
              <a:rPr lang="en-ID" dirty="0" err="1"/>
              <a:t>Namun</a:t>
            </a:r>
            <a:r>
              <a:rPr lang="en-ID" dirty="0"/>
              <a:t>, </a:t>
            </a:r>
            <a:r>
              <a:rPr lang="en-ID" dirty="0" err="1"/>
              <a:t>pemimpin</a:t>
            </a:r>
            <a:r>
              <a:rPr lang="en-ID" dirty="0"/>
              <a:t> </a:t>
            </a:r>
            <a:r>
              <a:rPr lang="en-ID" dirty="0" err="1"/>
              <a:t>perlu</a:t>
            </a:r>
            <a:r>
              <a:rPr lang="en-ID" dirty="0"/>
              <a:t> </a:t>
            </a:r>
            <a:r>
              <a:rPr lang="en-ID" dirty="0" err="1"/>
              <a:t>meluangkan</a:t>
            </a:r>
            <a:r>
              <a:rPr lang="en-ID" dirty="0"/>
              <a:t> </a:t>
            </a:r>
            <a:r>
              <a:rPr lang="en-ID" dirty="0" err="1"/>
              <a:t>waktu</a:t>
            </a:r>
            <a:r>
              <a:rPr lang="en-ID" dirty="0"/>
              <a:t> u/  </a:t>
            </a:r>
            <a:r>
              <a:rPr lang="en-ID" dirty="0" err="1"/>
              <a:t>berbincang</a:t>
            </a:r>
            <a:r>
              <a:rPr lang="en-ID" dirty="0"/>
              <a:t>,  </a:t>
            </a:r>
            <a:r>
              <a:rPr lang="en-ID" dirty="0" err="1"/>
              <a:t>melibatkan</a:t>
            </a:r>
            <a:r>
              <a:rPr lang="en-ID" dirty="0"/>
              <a:t> </a:t>
            </a:r>
            <a:r>
              <a:rPr lang="en-ID" dirty="0" err="1"/>
              <a:t>staf</a:t>
            </a:r>
            <a:r>
              <a:rPr lang="en-ID" dirty="0"/>
              <a:t>  </a:t>
            </a:r>
            <a:r>
              <a:rPr lang="en-ID" dirty="0" err="1"/>
              <a:t>dlm</a:t>
            </a:r>
            <a:r>
              <a:rPr lang="en-ID" dirty="0"/>
              <a:t> </a:t>
            </a:r>
            <a:r>
              <a:rPr lang="en-ID" dirty="0" err="1"/>
              <a:t>pengambilan</a:t>
            </a:r>
            <a:r>
              <a:rPr lang="en-ID" dirty="0"/>
              <a:t> </a:t>
            </a:r>
            <a:r>
              <a:rPr lang="en-ID" dirty="0" err="1"/>
              <a:t>keputusan</a:t>
            </a:r>
            <a:r>
              <a:rPr lang="en-ID" dirty="0"/>
              <a:t> </a:t>
            </a:r>
            <a:r>
              <a:rPr lang="en-ID" dirty="0" err="1"/>
              <a:t>kerja</a:t>
            </a:r>
            <a:r>
              <a:rPr lang="en-ID" dirty="0"/>
              <a:t> dan  </a:t>
            </a:r>
            <a:r>
              <a:rPr lang="en-ID" dirty="0" err="1"/>
              <a:t>mendengarkan</a:t>
            </a:r>
            <a:r>
              <a:rPr lang="en-ID" dirty="0"/>
              <a:t> saran2  </a:t>
            </a:r>
            <a:r>
              <a:rPr lang="en-ID" dirty="0" err="1"/>
              <a:t>mereka</a:t>
            </a:r>
            <a:r>
              <a:rPr lang="en-ID" dirty="0"/>
              <a:t>  </a:t>
            </a:r>
            <a:r>
              <a:rPr lang="en-ID" dirty="0" err="1"/>
              <a:t>ttg</a:t>
            </a:r>
            <a:r>
              <a:rPr lang="en-ID" dirty="0"/>
              <a:t>  </a:t>
            </a:r>
            <a:r>
              <a:rPr lang="en-ID" dirty="0" err="1"/>
              <a:t>peningkatan</a:t>
            </a:r>
            <a:r>
              <a:rPr lang="en-ID" dirty="0"/>
              <a:t> </a:t>
            </a:r>
            <a:r>
              <a:rPr lang="en-ID" dirty="0" err="1"/>
              <a:t>kinerja</a:t>
            </a:r>
            <a:r>
              <a:rPr lang="en-ID" dirty="0"/>
              <a:t>. </a:t>
            </a:r>
          </a:p>
          <a:p>
            <a:pPr marL="0" indent="0" algn="just">
              <a:buNone/>
            </a:pPr>
            <a:endParaRPr lang="en-ID" dirty="0"/>
          </a:p>
          <a:p>
            <a:pPr marL="0" indent="0">
              <a:buNone/>
            </a:pPr>
            <a:r>
              <a:rPr lang="en-ID" b="1" dirty="0"/>
              <a:t>4. Delegating (Gaya    </a:t>
            </a:r>
            <a:r>
              <a:rPr lang="en-ID" b="1" dirty="0" err="1"/>
              <a:t>Pendelegasi</a:t>
            </a:r>
            <a:r>
              <a:rPr lang="en-ID" b="1" dirty="0"/>
              <a:t>)</a:t>
            </a:r>
          </a:p>
          <a:p>
            <a:pPr marL="0" indent="0" algn="just">
              <a:buNone/>
            </a:pPr>
            <a:r>
              <a:rPr lang="en-ID" dirty="0" err="1"/>
              <a:t>Pemimpin</a:t>
            </a:r>
            <a:r>
              <a:rPr lang="en-ID" dirty="0"/>
              <a:t> </a:t>
            </a:r>
            <a:r>
              <a:rPr lang="en-ID" dirty="0" err="1"/>
              <a:t>cenderung</a:t>
            </a:r>
            <a:r>
              <a:rPr lang="en-ID" dirty="0"/>
              <a:t> </a:t>
            </a:r>
            <a:r>
              <a:rPr lang="en-ID" dirty="0" err="1"/>
              <a:t>mengalihkan</a:t>
            </a:r>
            <a:r>
              <a:rPr lang="en-ID" dirty="0"/>
              <a:t> </a:t>
            </a:r>
            <a:r>
              <a:rPr lang="en-ID" dirty="0" err="1"/>
              <a:t>tg</a:t>
            </a:r>
            <a:r>
              <a:rPr lang="en-ID" dirty="0"/>
              <a:t> </a:t>
            </a:r>
            <a:r>
              <a:rPr lang="en-ID" dirty="0" err="1"/>
              <a:t>jawab</a:t>
            </a:r>
            <a:r>
              <a:rPr lang="en-ID" dirty="0"/>
              <a:t> </a:t>
            </a:r>
            <a:r>
              <a:rPr lang="en-ID" dirty="0" err="1"/>
              <a:t>atas</a:t>
            </a:r>
            <a:r>
              <a:rPr lang="en-ID" dirty="0"/>
              <a:t> proses </a:t>
            </a:r>
            <a:r>
              <a:rPr lang="en-ID" dirty="0" err="1"/>
              <a:t>pembuatan</a:t>
            </a:r>
            <a:r>
              <a:rPr lang="en-ID" dirty="0"/>
              <a:t> </a:t>
            </a:r>
            <a:r>
              <a:rPr lang="en-ID" dirty="0" err="1"/>
              <a:t>keputusan</a:t>
            </a:r>
            <a:r>
              <a:rPr lang="en-ID" dirty="0"/>
              <a:t> dan </a:t>
            </a:r>
            <a:r>
              <a:rPr lang="en-ID" dirty="0" err="1"/>
              <a:t>pelaksanaannya</a:t>
            </a:r>
            <a:r>
              <a:rPr lang="en-ID" dirty="0"/>
              <a:t>.  </a:t>
            </a:r>
          </a:p>
          <a:p>
            <a:pPr marL="0" indent="0" algn="just">
              <a:buNone/>
            </a:pPr>
            <a:r>
              <a:rPr lang="en-ID" dirty="0"/>
              <a:t>Gaya </a:t>
            </a:r>
            <a:r>
              <a:rPr lang="en-ID" dirty="0" err="1"/>
              <a:t>tepat</a:t>
            </a:r>
            <a:r>
              <a:rPr lang="en-ID" dirty="0"/>
              <a:t> </a:t>
            </a:r>
            <a:r>
              <a:rPr lang="en-ID" dirty="0" err="1"/>
              <a:t>tatkala</a:t>
            </a:r>
            <a:r>
              <a:rPr lang="en-ID" dirty="0"/>
              <a:t> </a:t>
            </a:r>
            <a:r>
              <a:rPr lang="en-ID" dirty="0" err="1"/>
              <a:t>pekerja</a:t>
            </a:r>
            <a:r>
              <a:rPr lang="en-ID" dirty="0"/>
              <a:t> </a:t>
            </a:r>
            <a:r>
              <a:rPr lang="en-ID" dirty="0" err="1"/>
              <a:t>ada</a:t>
            </a:r>
            <a:r>
              <a:rPr lang="en-ID" dirty="0"/>
              <a:t> pada </a:t>
            </a:r>
            <a:r>
              <a:rPr lang="en-ID" dirty="0" err="1"/>
              <a:t>tingkat</a:t>
            </a:r>
            <a:r>
              <a:rPr lang="en-ID" dirty="0"/>
              <a:t> </a:t>
            </a:r>
            <a:r>
              <a:rPr lang="en-ID" dirty="0" err="1"/>
              <a:t>kesiapan</a:t>
            </a:r>
            <a:r>
              <a:rPr lang="en-ID" dirty="0"/>
              <a:t> </a:t>
            </a:r>
            <a:r>
              <a:rPr lang="en-ID" dirty="0" err="1"/>
              <a:t>tertinggi</a:t>
            </a:r>
            <a:r>
              <a:rPr lang="en-ID" dirty="0"/>
              <a:t> </a:t>
            </a:r>
            <a:r>
              <a:rPr lang="en-ID" dirty="0" err="1"/>
              <a:t>sehubungan</a:t>
            </a:r>
            <a:r>
              <a:rPr lang="en-ID" dirty="0"/>
              <a:t> dg   </a:t>
            </a:r>
            <a:r>
              <a:rPr lang="en-ID" dirty="0" err="1"/>
              <a:t>pekerjaannya</a:t>
            </a:r>
            <a:r>
              <a:rPr lang="en-ID" dirty="0"/>
              <a:t>.    </a:t>
            </a:r>
            <a:r>
              <a:rPr lang="en-ID" dirty="0" err="1"/>
              <a:t>Efektif</a:t>
            </a:r>
            <a:r>
              <a:rPr lang="en-ID" dirty="0"/>
              <a:t> </a:t>
            </a:r>
            <a:r>
              <a:rPr lang="en-ID" dirty="0" err="1"/>
              <a:t>ketika</a:t>
            </a:r>
            <a:r>
              <a:rPr lang="en-ID" dirty="0"/>
              <a:t> </a:t>
            </a:r>
            <a:r>
              <a:rPr lang="en-ID" dirty="0" err="1"/>
              <a:t>bawahan</a:t>
            </a:r>
            <a:r>
              <a:rPr lang="en-ID" dirty="0"/>
              <a:t> </a:t>
            </a:r>
            <a:r>
              <a:rPr lang="en-ID" dirty="0" err="1"/>
              <a:t>telah</a:t>
            </a:r>
            <a:r>
              <a:rPr lang="en-ID" dirty="0"/>
              <a:t> </a:t>
            </a:r>
            <a:r>
              <a:rPr lang="en-ID" dirty="0" err="1"/>
              <a:t>kompeten</a:t>
            </a:r>
            <a:r>
              <a:rPr lang="en-ID" dirty="0"/>
              <a:t> dan  </a:t>
            </a:r>
            <a:r>
              <a:rPr lang="en-ID" dirty="0" err="1"/>
              <a:t>termotivasi</a:t>
            </a:r>
            <a:r>
              <a:rPr lang="en-ID" dirty="0"/>
              <a:t> u/  </a:t>
            </a:r>
            <a:r>
              <a:rPr lang="en-ID" dirty="0" err="1"/>
              <a:t>mengambil</a:t>
            </a:r>
            <a:r>
              <a:rPr lang="en-ID" dirty="0"/>
              <a:t> </a:t>
            </a:r>
            <a:r>
              <a:rPr lang="en-ID" dirty="0" err="1"/>
              <a:t>tanggung</a:t>
            </a:r>
            <a:r>
              <a:rPr lang="en-ID" dirty="0"/>
              <a:t> </a:t>
            </a:r>
            <a:r>
              <a:rPr lang="en-ID" dirty="0" err="1"/>
              <a:t>jawab</a:t>
            </a:r>
            <a:r>
              <a:rPr lang="en-ID" dirty="0"/>
              <a:t> </a:t>
            </a:r>
            <a:r>
              <a:rPr lang="en-ID" dirty="0" err="1"/>
              <a:t>atas</a:t>
            </a:r>
            <a:r>
              <a:rPr lang="en-ID" dirty="0"/>
              <a:t> </a:t>
            </a:r>
            <a:r>
              <a:rPr lang="en-ID" dirty="0" err="1"/>
              <a:t>pekerjaannya</a:t>
            </a:r>
            <a:endParaRPr lang="en-ID" dirty="0"/>
          </a:p>
          <a:p>
            <a:pPr marL="0" indent="0" algn="just">
              <a:buNone/>
            </a:pPr>
            <a:endParaRPr lang="en-ID" dirty="0"/>
          </a:p>
          <a:p>
            <a:pPr marL="0" indent="0" algn="just">
              <a:buNone/>
            </a:pPr>
            <a:r>
              <a:rPr lang="en-ID" dirty="0"/>
              <a:t>Ke-4     </a:t>
            </a:r>
            <a:r>
              <a:rPr lang="en-ID" dirty="0" err="1"/>
              <a:t>gaya</a:t>
            </a:r>
            <a:r>
              <a:rPr lang="en-ID" dirty="0"/>
              <a:t>     </a:t>
            </a:r>
            <a:r>
              <a:rPr lang="en-ID" dirty="0" err="1"/>
              <a:t>ini</a:t>
            </a:r>
            <a:r>
              <a:rPr lang="en-ID" dirty="0"/>
              <a:t>     </a:t>
            </a:r>
            <a:r>
              <a:rPr lang="en-ID" dirty="0" err="1"/>
              <a:t>tentu</a:t>
            </a:r>
            <a:r>
              <a:rPr lang="en-ID" dirty="0"/>
              <a:t>     </a:t>
            </a:r>
            <a:r>
              <a:rPr lang="en-ID" dirty="0" err="1"/>
              <a:t>saja</a:t>
            </a:r>
            <a:r>
              <a:rPr lang="en-ID" dirty="0"/>
              <a:t> </a:t>
            </a:r>
            <a:r>
              <a:rPr lang="en-ID" dirty="0" err="1"/>
              <a:t>mempunyai</a:t>
            </a:r>
            <a:r>
              <a:rPr lang="en-ID" dirty="0"/>
              <a:t>  </a:t>
            </a:r>
            <a:r>
              <a:rPr lang="en-ID" dirty="0" err="1"/>
              <a:t>kelemahan</a:t>
            </a:r>
            <a:r>
              <a:rPr lang="en-ID" dirty="0"/>
              <a:t>  dan  </a:t>
            </a:r>
            <a:r>
              <a:rPr lang="en-ID" dirty="0" err="1"/>
              <a:t>kelebihan</a:t>
            </a:r>
            <a:r>
              <a:rPr lang="en-ID" dirty="0"/>
              <a:t>,  </a:t>
            </a:r>
            <a:r>
              <a:rPr lang="en-ID" dirty="0" err="1"/>
              <a:t>serta</a:t>
            </a:r>
            <a:r>
              <a:rPr lang="en-ID" dirty="0"/>
              <a:t> </a:t>
            </a:r>
            <a:r>
              <a:rPr lang="en-ID" dirty="0" err="1"/>
              <a:t>tergantung</a:t>
            </a:r>
            <a:r>
              <a:rPr lang="en-ID" dirty="0"/>
              <a:t>  </a:t>
            </a:r>
            <a:r>
              <a:rPr lang="en-ID" dirty="0" err="1"/>
              <a:t>dari</a:t>
            </a:r>
            <a:r>
              <a:rPr lang="en-ID" dirty="0"/>
              <a:t>  </a:t>
            </a:r>
            <a:r>
              <a:rPr lang="en-ID" dirty="0" err="1"/>
              <a:t>lingkungan</a:t>
            </a:r>
            <a:r>
              <a:rPr lang="en-ID" dirty="0"/>
              <a:t>  di  mana </a:t>
            </a:r>
            <a:r>
              <a:rPr lang="en-ID" dirty="0" err="1"/>
              <a:t>seorang</a:t>
            </a:r>
            <a:r>
              <a:rPr lang="en-ID" dirty="0"/>
              <a:t>     </a:t>
            </a:r>
            <a:r>
              <a:rPr lang="en-ID" dirty="0" err="1"/>
              <a:t>pemimpin</a:t>
            </a:r>
            <a:r>
              <a:rPr lang="en-ID" dirty="0"/>
              <a:t>     </a:t>
            </a:r>
            <a:r>
              <a:rPr lang="en-ID" dirty="0" err="1"/>
              <a:t>berada</a:t>
            </a:r>
            <a:r>
              <a:rPr lang="en-ID" dirty="0"/>
              <a:t>,     dan    </a:t>
            </a:r>
            <a:r>
              <a:rPr lang="en-ID" dirty="0" err="1"/>
              <a:t>kesiapan</a:t>
            </a:r>
            <a:r>
              <a:rPr lang="en-ID" dirty="0"/>
              <a:t>  </a:t>
            </a:r>
            <a:r>
              <a:rPr lang="en-ID" dirty="0" err="1"/>
              <a:t>dari</a:t>
            </a:r>
            <a:r>
              <a:rPr lang="en-ID" dirty="0"/>
              <a:t>  </a:t>
            </a:r>
            <a:r>
              <a:rPr lang="en-ID" dirty="0" err="1"/>
              <a:t>bawahannya</a:t>
            </a:r>
            <a:r>
              <a:rPr lang="en-ID" dirty="0">
                <a:sym typeface="Wingdings" panose="05000000000000000000" pitchFamily="2" charset="2"/>
              </a:rPr>
              <a:t> </a:t>
            </a:r>
            <a:r>
              <a:rPr lang="en-ID" dirty="0"/>
              <a:t> </a:t>
            </a:r>
            <a:r>
              <a:rPr lang="en-ID" dirty="0" err="1"/>
              <a:t>timbul</a:t>
            </a:r>
            <a:r>
              <a:rPr lang="en-ID" dirty="0"/>
              <a:t> </a:t>
            </a:r>
            <a:r>
              <a:rPr lang="en-ID" b="1" i="1" dirty="0"/>
              <a:t>Situational Leadership </a:t>
            </a:r>
            <a:r>
              <a:rPr lang="en-ID" dirty="0" err="1"/>
              <a:t>pemimpin</a:t>
            </a:r>
            <a:r>
              <a:rPr lang="en-ID" dirty="0"/>
              <a:t> </a:t>
            </a:r>
            <a:r>
              <a:rPr lang="en-ID" dirty="0" err="1"/>
              <a:t>harus</a:t>
            </a:r>
            <a:r>
              <a:rPr lang="en-ID" dirty="0"/>
              <a:t> </a:t>
            </a:r>
            <a:r>
              <a:rPr lang="en-ID" dirty="0" err="1"/>
              <a:t>menyesuaikan</a:t>
            </a:r>
            <a:r>
              <a:rPr lang="en-ID" dirty="0"/>
              <a:t> </a:t>
            </a:r>
            <a:r>
              <a:rPr lang="en-ID" dirty="0" err="1"/>
              <a:t>keadaan</a:t>
            </a:r>
            <a:r>
              <a:rPr lang="en-ID" dirty="0"/>
              <a:t> </a:t>
            </a:r>
            <a:r>
              <a:rPr lang="en-ID" dirty="0" err="1"/>
              <a:t>dari</a:t>
            </a:r>
            <a:r>
              <a:rPr lang="en-ID" dirty="0"/>
              <a:t> orang2  yang </a:t>
            </a:r>
            <a:r>
              <a:rPr lang="en-ID" dirty="0" err="1"/>
              <a:t>dipimpinnya</a:t>
            </a:r>
            <a:r>
              <a:rPr lang="en-ID" dirty="0"/>
              <a:t>. </a:t>
            </a:r>
          </a:p>
        </p:txBody>
      </p:sp>
    </p:spTree>
    <p:extLst>
      <p:ext uri="{BB962C8B-B14F-4D97-AF65-F5344CB8AC3E}">
        <p14:creationId xmlns:p14="http://schemas.microsoft.com/office/powerpoint/2010/main" val="24135981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C0F54-0ADE-477A-AA8A-001C0CB5722C}"/>
              </a:ext>
            </a:extLst>
          </p:cNvPr>
          <p:cNvSpPr>
            <a:spLocks noGrp="1"/>
          </p:cNvSpPr>
          <p:nvPr>
            <p:ph type="title"/>
          </p:nvPr>
        </p:nvSpPr>
        <p:spPr>
          <a:xfrm>
            <a:off x="5714999" y="586409"/>
            <a:ext cx="5661587" cy="536713"/>
          </a:xfrm>
        </p:spPr>
        <p:txBody>
          <a:bodyPr/>
          <a:lstStyle/>
          <a:p>
            <a:endParaRPr lang="en-ID" dirty="0"/>
          </a:p>
        </p:txBody>
      </p:sp>
      <p:sp>
        <p:nvSpPr>
          <p:cNvPr id="3" name="Content Placeholder 2">
            <a:extLst>
              <a:ext uri="{FF2B5EF4-FFF2-40B4-BE49-F238E27FC236}">
                <a16:creationId xmlns:a16="http://schemas.microsoft.com/office/drawing/2014/main" id="{1C63F910-8625-46F5-AA68-AE52D6EC8893}"/>
              </a:ext>
            </a:extLst>
          </p:cNvPr>
          <p:cNvSpPr>
            <a:spLocks noGrp="1"/>
          </p:cNvSpPr>
          <p:nvPr>
            <p:ph sz="quarter" idx="10"/>
          </p:nvPr>
        </p:nvSpPr>
        <p:spPr>
          <a:xfrm>
            <a:off x="785191" y="1341783"/>
            <a:ext cx="10591896" cy="5111405"/>
          </a:xfrm>
        </p:spPr>
        <p:txBody>
          <a:bodyPr/>
          <a:lstStyle/>
          <a:p>
            <a:pPr algn="just"/>
            <a:r>
              <a:rPr lang="en-ID" sz="2400" dirty="0" err="1"/>
              <a:t>Motivasi</a:t>
            </a:r>
            <a:r>
              <a:rPr lang="en-ID" sz="2400" dirty="0"/>
              <a:t>   </a:t>
            </a:r>
            <a:r>
              <a:rPr lang="en-ID" sz="2400" dirty="0" err="1"/>
              <a:t>merupakan</a:t>
            </a:r>
            <a:r>
              <a:rPr lang="en-ID" sz="2400" dirty="0"/>
              <a:t>   salah   </a:t>
            </a:r>
            <a:r>
              <a:rPr lang="en-ID" sz="2400" dirty="0" err="1"/>
              <a:t>satu</a:t>
            </a:r>
            <a:r>
              <a:rPr lang="en-ID" sz="2400" dirty="0"/>
              <a:t>   </a:t>
            </a:r>
            <a:r>
              <a:rPr lang="en-ID" sz="2400" dirty="0" err="1"/>
              <a:t>tugas</a:t>
            </a:r>
            <a:r>
              <a:rPr lang="en-ID" sz="2400" dirty="0"/>
              <a:t> </a:t>
            </a:r>
            <a:r>
              <a:rPr lang="en-ID" sz="2400" dirty="0" err="1"/>
              <a:t>pemimpin</a:t>
            </a:r>
            <a:r>
              <a:rPr lang="en-ID" sz="2400" dirty="0"/>
              <a:t>  yang  </a:t>
            </a:r>
            <a:r>
              <a:rPr lang="en-ID" sz="2400" dirty="0" err="1"/>
              <a:t>penting</a:t>
            </a:r>
            <a:r>
              <a:rPr lang="en-ID" sz="2400" dirty="0"/>
              <a:t>  </a:t>
            </a:r>
            <a:r>
              <a:rPr lang="en-ID" sz="2400" dirty="0" err="1"/>
              <a:t>dalam</a:t>
            </a:r>
            <a:r>
              <a:rPr lang="en-ID" sz="2400" dirty="0"/>
              <a:t>  </a:t>
            </a:r>
            <a:r>
              <a:rPr lang="en-ID" sz="2400" dirty="0" err="1"/>
              <a:t>organisasi</a:t>
            </a:r>
            <a:r>
              <a:rPr lang="en-ID" sz="2400" dirty="0"/>
              <a:t>  </a:t>
            </a:r>
            <a:r>
              <a:rPr lang="en-ID" sz="2400" dirty="0" err="1"/>
              <a:t>karena</a:t>
            </a:r>
            <a:r>
              <a:rPr lang="en-ID" sz="2400" dirty="0"/>
              <a:t> </a:t>
            </a:r>
            <a:r>
              <a:rPr lang="en-ID" sz="2400" dirty="0" err="1"/>
              <a:t>obyek</a:t>
            </a:r>
            <a:r>
              <a:rPr lang="en-ID" sz="2400" dirty="0"/>
              <a:t>    </a:t>
            </a:r>
            <a:r>
              <a:rPr lang="en-ID" sz="2400" dirty="0" err="1"/>
              <a:t>langsungnya</a:t>
            </a:r>
            <a:r>
              <a:rPr lang="en-ID" sz="2400" dirty="0"/>
              <a:t>    </a:t>
            </a:r>
            <a:r>
              <a:rPr lang="en-ID" sz="2400" dirty="0" err="1"/>
              <a:t>adalah</a:t>
            </a:r>
            <a:r>
              <a:rPr lang="en-ID" sz="2400" dirty="0"/>
              <a:t>    </a:t>
            </a:r>
            <a:r>
              <a:rPr lang="en-ID" sz="2400" dirty="0" err="1"/>
              <a:t>manusia</a:t>
            </a:r>
            <a:r>
              <a:rPr lang="en-ID" sz="2400" dirty="0"/>
              <a:t>.    </a:t>
            </a:r>
            <a:r>
              <a:rPr lang="en-ID" sz="2400" dirty="0" err="1"/>
              <a:t>Unsur</a:t>
            </a:r>
            <a:r>
              <a:rPr lang="en-ID" sz="2400" dirty="0"/>
              <a:t> </a:t>
            </a:r>
            <a:r>
              <a:rPr lang="en-ID" sz="2400" dirty="0" err="1"/>
              <a:t>manusia</a:t>
            </a:r>
            <a:r>
              <a:rPr lang="en-ID" sz="2400" dirty="0"/>
              <a:t>  </a:t>
            </a:r>
            <a:r>
              <a:rPr lang="en-ID" sz="2400" dirty="0" err="1"/>
              <a:t>ini</a:t>
            </a:r>
            <a:r>
              <a:rPr lang="en-ID" sz="2400" dirty="0"/>
              <a:t>  yang  </a:t>
            </a:r>
            <a:r>
              <a:rPr lang="en-ID" sz="2400" dirty="0" err="1"/>
              <a:t>akan</a:t>
            </a:r>
            <a:r>
              <a:rPr lang="en-ID" sz="2400" dirty="0"/>
              <a:t>  </a:t>
            </a:r>
            <a:r>
              <a:rPr lang="en-ID" sz="2400" dirty="0" err="1"/>
              <a:t>menentukan</a:t>
            </a:r>
            <a:r>
              <a:rPr lang="en-ID" sz="2400" dirty="0"/>
              <a:t>  </a:t>
            </a:r>
            <a:r>
              <a:rPr lang="en-ID" sz="2400" dirty="0" err="1"/>
              <a:t>keberhasilan</a:t>
            </a:r>
            <a:r>
              <a:rPr lang="en-ID" sz="2400" dirty="0"/>
              <a:t> </a:t>
            </a:r>
            <a:r>
              <a:rPr lang="en-ID" sz="2400" dirty="0" err="1"/>
              <a:t>atau</a:t>
            </a:r>
            <a:r>
              <a:rPr lang="en-ID" sz="2400" dirty="0"/>
              <a:t>   </a:t>
            </a:r>
            <a:r>
              <a:rPr lang="en-ID" sz="2400" dirty="0" err="1"/>
              <a:t>kegagalan</a:t>
            </a:r>
            <a:r>
              <a:rPr lang="en-ID" sz="2400" dirty="0"/>
              <a:t>   </a:t>
            </a:r>
            <a:r>
              <a:rPr lang="en-ID" sz="2400" dirty="0" err="1"/>
              <a:t>pencapaian</a:t>
            </a:r>
            <a:r>
              <a:rPr lang="en-ID" sz="2400" dirty="0"/>
              <a:t>   </a:t>
            </a:r>
            <a:r>
              <a:rPr lang="en-ID" sz="2400" dirty="0" err="1"/>
              <a:t>tujuan</a:t>
            </a:r>
            <a:r>
              <a:rPr lang="en-ID" sz="2400" dirty="0"/>
              <a:t>   </a:t>
            </a:r>
            <a:r>
              <a:rPr lang="en-ID" sz="2400" dirty="0" err="1"/>
              <a:t>organisasi</a:t>
            </a:r>
            <a:r>
              <a:rPr lang="en-ID" sz="2400" dirty="0"/>
              <a:t>. </a:t>
            </a:r>
            <a:r>
              <a:rPr lang="en-ID" sz="2400" dirty="0" err="1"/>
              <a:t>Memotivasi</a:t>
            </a:r>
            <a:r>
              <a:rPr lang="en-ID" sz="2400" dirty="0"/>
              <a:t>  </a:t>
            </a:r>
            <a:r>
              <a:rPr lang="en-ID" sz="2400" dirty="0" err="1"/>
              <a:t>berarti</a:t>
            </a:r>
            <a:r>
              <a:rPr lang="en-ID" sz="2400" dirty="0"/>
              <a:t>  </a:t>
            </a:r>
            <a:r>
              <a:rPr lang="en-ID" sz="2400" dirty="0" err="1"/>
              <a:t>pemimpin</a:t>
            </a:r>
            <a:r>
              <a:rPr lang="en-ID" sz="2400" dirty="0"/>
              <a:t>  </a:t>
            </a:r>
            <a:r>
              <a:rPr lang="en-ID" sz="2400" dirty="0" err="1"/>
              <a:t>berada</a:t>
            </a:r>
            <a:r>
              <a:rPr lang="en-ID" sz="2400" dirty="0"/>
              <a:t>  di  </a:t>
            </a:r>
            <a:r>
              <a:rPr lang="en-ID" sz="2400" dirty="0" err="1"/>
              <a:t>tengah-tengah</a:t>
            </a:r>
            <a:r>
              <a:rPr lang="en-ID" sz="2400" dirty="0"/>
              <a:t> </a:t>
            </a:r>
            <a:r>
              <a:rPr lang="en-ID" sz="2400" dirty="0" err="1"/>
              <a:t>untuk</a:t>
            </a:r>
            <a:r>
              <a:rPr lang="en-ID" sz="2400" dirty="0"/>
              <a:t> </a:t>
            </a:r>
            <a:r>
              <a:rPr lang="en-ID" sz="2400" dirty="0" err="1"/>
              <a:t>membangkitkan</a:t>
            </a:r>
            <a:r>
              <a:rPr lang="en-ID" sz="2400" dirty="0"/>
              <a:t> </a:t>
            </a:r>
            <a:r>
              <a:rPr lang="en-ID" sz="2400" dirty="0" err="1"/>
              <a:t>semangat</a:t>
            </a:r>
            <a:r>
              <a:rPr lang="en-ID" sz="2400" dirty="0"/>
              <a:t>, </a:t>
            </a:r>
            <a:r>
              <a:rPr lang="en-ID" sz="2400" dirty="0" err="1"/>
              <a:t>memberikan</a:t>
            </a:r>
            <a:r>
              <a:rPr lang="en-ID" sz="2400" dirty="0"/>
              <a:t> </a:t>
            </a:r>
            <a:r>
              <a:rPr lang="en-ID" sz="2400" dirty="0" err="1"/>
              <a:t>bimbingan</a:t>
            </a:r>
            <a:r>
              <a:rPr lang="en-ID" sz="2400" dirty="0"/>
              <a:t>,  </a:t>
            </a:r>
            <a:r>
              <a:rPr lang="en-ID" sz="2400" dirty="0" err="1"/>
              <a:t>nasehat</a:t>
            </a:r>
            <a:r>
              <a:rPr lang="en-ID" sz="2400" dirty="0"/>
              <a:t> dan  </a:t>
            </a:r>
            <a:r>
              <a:rPr lang="en-ID" sz="2400" dirty="0" err="1"/>
              <a:t>koreksi</a:t>
            </a:r>
            <a:r>
              <a:rPr lang="en-ID" sz="2400" dirty="0"/>
              <a:t>  </a:t>
            </a:r>
            <a:r>
              <a:rPr lang="en-ID" sz="2400" dirty="0" err="1"/>
              <a:t>jika</a:t>
            </a:r>
            <a:r>
              <a:rPr lang="en-ID" sz="2400" dirty="0"/>
              <a:t> </a:t>
            </a:r>
            <a:r>
              <a:rPr lang="en-ID" sz="2400" dirty="0" err="1"/>
              <a:t>diperlukan</a:t>
            </a:r>
            <a:r>
              <a:rPr lang="en-ID" sz="2400" dirty="0"/>
              <a:t>.    </a:t>
            </a:r>
            <a:r>
              <a:rPr lang="en-ID" sz="2400" dirty="0" err="1"/>
              <a:t>Teori</a:t>
            </a:r>
            <a:r>
              <a:rPr lang="en-ID" sz="2400" dirty="0"/>
              <a:t>  X  dan  Y  </a:t>
            </a:r>
            <a:r>
              <a:rPr lang="en-ID" sz="2400" dirty="0" err="1"/>
              <a:t>dari</a:t>
            </a:r>
            <a:r>
              <a:rPr lang="en-ID" sz="2400" dirty="0"/>
              <a:t>  </a:t>
            </a:r>
            <a:r>
              <a:rPr lang="en-ID" sz="2400" dirty="0" err="1"/>
              <a:t>Doauglas</a:t>
            </a:r>
            <a:r>
              <a:rPr lang="en-ID" sz="2400" dirty="0"/>
              <a:t>  Mc Gregor  </a:t>
            </a:r>
            <a:r>
              <a:rPr lang="en-ID" sz="2400" dirty="0" err="1"/>
              <a:t>kiranya</a:t>
            </a:r>
            <a:r>
              <a:rPr lang="en-ID" sz="2400" dirty="0"/>
              <a:t>  </a:t>
            </a:r>
            <a:r>
              <a:rPr lang="en-ID" sz="2400" dirty="0" err="1"/>
              <a:t>dapat</a:t>
            </a:r>
            <a:r>
              <a:rPr lang="en-ID" sz="2400" dirty="0"/>
              <a:t>  </a:t>
            </a:r>
            <a:r>
              <a:rPr lang="en-ID" sz="2400" dirty="0" err="1"/>
              <a:t>dijadikan</a:t>
            </a:r>
            <a:r>
              <a:rPr lang="en-ID" sz="2400" dirty="0"/>
              <a:t>  </a:t>
            </a:r>
            <a:r>
              <a:rPr lang="en-ID" sz="2400" dirty="0" err="1"/>
              <a:t>sebagai</a:t>
            </a:r>
            <a:r>
              <a:rPr lang="en-ID" sz="2400" dirty="0"/>
              <a:t>  </a:t>
            </a:r>
            <a:r>
              <a:rPr lang="en-ID" sz="2400" dirty="0" err="1"/>
              <a:t>pedoman</a:t>
            </a:r>
            <a:r>
              <a:rPr lang="en-ID" sz="2400" dirty="0"/>
              <a:t> </a:t>
            </a:r>
            <a:r>
              <a:rPr lang="en-ID" sz="2400" dirty="0" err="1"/>
              <a:t>bagi</a:t>
            </a:r>
            <a:r>
              <a:rPr lang="en-ID" sz="2400" dirty="0"/>
              <a:t> para </a:t>
            </a:r>
            <a:r>
              <a:rPr lang="en-ID" sz="2400" dirty="0" err="1"/>
              <a:t>pemimpin</a:t>
            </a:r>
            <a:r>
              <a:rPr lang="en-ID" sz="2400" dirty="0"/>
              <a:t> </a:t>
            </a:r>
            <a:r>
              <a:rPr lang="en-ID" sz="2400" dirty="0" err="1"/>
              <a:t>bagaimana</a:t>
            </a:r>
            <a:r>
              <a:rPr lang="en-ID" sz="2400" dirty="0"/>
              <a:t> </a:t>
            </a:r>
            <a:r>
              <a:rPr lang="en-ID" sz="2400" dirty="0" err="1"/>
              <a:t>harus</a:t>
            </a:r>
            <a:r>
              <a:rPr lang="en-ID" sz="2400" dirty="0"/>
              <a:t> </a:t>
            </a:r>
            <a:r>
              <a:rPr lang="en-ID" sz="2400" dirty="0" err="1"/>
              <a:t>memperlakukan</a:t>
            </a:r>
            <a:r>
              <a:rPr lang="en-ID" sz="2400" dirty="0"/>
              <a:t>  </a:t>
            </a:r>
            <a:r>
              <a:rPr lang="en-ID" sz="2400" dirty="0" err="1"/>
              <a:t>pegawai</a:t>
            </a:r>
            <a:r>
              <a:rPr lang="en-ID" sz="2400" dirty="0"/>
              <a:t>,  </a:t>
            </a:r>
            <a:r>
              <a:rPr lang="en-ID" sz="2400" dirty="0" err="1"/>
              <a:t>bagaimana</a:t>
            </a:r>
            <a:r>
              <a:rPr lang="en-ID" sz="2400" dirty="0"/>
              <a:t>  </a:t>
            </a:r>
            <a:r>
              <a:rPr lang="en-ID" sz="2400" dirty="0" err="1"/>
              <a:t>pemimpin</a:t>
            </a:r>
            <a:r>
              <a:rPr lang="en-ID" sz="2400" dirty="0"/>
              <a:t> </a:t>
            </a:r>
            <a:r>
              <a:rPr lang="en-ID" sz="2400" dirty="0" err="1"/>
              <a:t>memberikan</a:t>
            </a:r>
            <a:r>
              <a:rPr lang="en-ID" sz="2400" dirty="0"/>
              <a:t> </a:t>
            </a:r>
            <a:r>
              <a:rPr lang="en-ID" sz="2400" dirty="0" err="1"/>
              <a:t>rewardbagi</a:t>
            </a:r>
            <a:r>
              <a:rPr lang="en-ID" sz="2400" dirty="0"/>
              <a:t>   </a:t>
            </a:r>
            <a:r>
              <a:rPr lang="en-ID" sz="2400" dirty="0" err="1"/>
              <a:t>mereka</a:t>
            </a:r>
            <a:r>
              <a:rPr lang="en-ID" sz="2400" dirty="0"/>
              <a:t>   yang   </a:t>
            </a:r>
            <a:r>
              <a:rPr lang="en-ID" sz="2400" dirty="0" err="1"/>
              <a:t>telah</a:t>
            </a:r>
            <a:r>
              <a:rPr lang="en-ID" sz="2400" dirty="0"/>
              <a:t> </a:t>
            </a:r>
            <a:r>
              <a:rPr lang="en-ID" sz="2400" dirty="0" err="1"/>
              <a:t>memberikan</a:t>
            </a:r>
            <a:r>
              <a:rPr lang="en-ID" sz="2400" dirty="0"/>
              <a:t> </a:t>
            </a:r>
            <a:r>
              <a:rPr lang="en-ID" sz="2400" dirty="0" err="1"/>
              <a:t>kontribusi</a:t>
            </a:r>
            <a:r>
              <a:rPr lang="en-ID" sz="2400" dirty="0"/>
              <a:t> </a:t>
            </a:r>
            <a:r>
              <a:rPr lang="en-ID" sz="2400" dirty="0" err="1"/>
              <a:t>positif</a:t>
            </a:r>
            <a:r>
              <a:rPr lang="en-ID" sz="2400" dirty="0"/>
              <a:t> </a:t>
            </a:r>
            <a:r>
              <a:rPr lang="en-ID" sz="2400" dirty="0" err="1"/>
              <a:t>terhadap</a:t>
            </a:r>
            <a:r>
              <a:rPr lang="en-ID" sz="2400" dirty="0"/>
              <a:t> </a:t>
            </a:r>
            <a:r>
              <a:rPr lang="en-ID" sz="2400" dirty="0" err="1"/>
              <a:t>perkembangan</a:t>
            </a:r>
            <a:r>
              <a:rPr lang="en-ID" sz="2400" dirty="0"/>
              <a:t> </a:t>
            </a:r>
            <a:r>
              <a:rPr lang="en-ID" sz="2400" dirty="0" err="1"/>
              <a:t>organisasi</a:t>
            </a:r>
            <a:r>
              <a:rPr lang="en-ID" sz="2400" dirty="0"/>
              <a:t> dan </a:t>
            </a:r>
            <a:r>
              <a:rPr lang="en-ID" sz="2400" dirty="0" err="1"/>
              <a:t>bagaimana</a:t>
            </a:r>
            <a:r>
              <a:rPr lang="en-ID" sz="2400" dirty="0"/>
              <a:t> </a:t>
            </a:r>
            <a:r>
              <a:rPr lang="en-ID" sz="2400" dirty="0" err="1"/>
              <a:t>memberikan</a:t>
            </a:r>
            <a:r>
              <a:rPr lang="en-ID" sz="2400" dirty="0"/>
              <a:t> </a:t>
            </a:r>
            <a:r>
              <a:rPr lang="en-ID" sz="2400" dirty="0" err="1"/>
              <a:t>funishmentbagi</a:t>
            </a:r>
            <a:r>
              <a:rPr lang="en-ID" sz="2400" dirty="0"/>
              <a:t>  </a:t>
            </a:r>
            <a:r>
              <a:rPr lang="en-ID" sz="2400" dirty="0" err="1"/>
              <a:t>mereka</a:t>
            </a:r>
            <a:r>
              <a:rPr lang="en-ID" sz="2400" dirty="0"/>
              <a:t>  yang  </a:t>
            </a:r>
            <a:r>
              <a:rPr lang="en-ID" sz="2400" dirty="0" err="1"/>
              <a:t>telah</a:t>
            </a:r>
            <a:r>
              <a:rPr lang="en-ID" sz="2400" dirty="0"/>
              <a:t> </a:t>
            </a:r>
            <a:r>
              <a:rPr lang="en-ID" sz="2400" dirty="0" err="1"/>
              <a:t>mengabaikan</a:t>
            </a:r>
            <a:r>
              <a:rPr lang="en-ID" sz="2400" dirty="0"/>
              <a:t>    </a:t>
            </a:r>
            <a:r>
              <a:rPr lang="en-ID" sz="2400" dirty="0" err="1"/>
              <a:t>tugas</a:t>
            </a:r>
            <a:r>
              <a:rPr lang="en-ID" sz="2400" dirty="0"/>
              <a:t>    </a:t>
            </a:r>
            <a:r>
              <a:rPr lang="en-ID" sz="2400" dirty="0" err="1"/>
              <a:t>dalam</a:t>
            </a:r>
            <a:r>
              <a:rPr lang="en-ID" sz="2400" dirty="0"/>
              <a:t>    </a:t>
            </a:r>
            <a:r>
              <a:rPr lang="en-ID" sz="2400" dirty="0" err="1"/>
              <a:t>rangka</a:t>
            </a:r>
            <a:r>
              <a:rPr lang="en-ID" sz="2400" dirty="0"/>
              <a:t>    </a:t>
            </a:r>
            <a:r>
              <a:rPr lang="en-ID" sz="2400" dirty="0" err="1"/>
              <a:t>mencapai</a:t>
            </a:r>
            <a:r>
              <a:rPr lang="en-ID" sz="2400" dirty="0"/>
              <a:t> </a:t>
            </a:r>
            <a:r>
              <a:rPr lang="en-ID" sz="2400" dirty="0" err="1"/>
              <a:t>tujuan</a:t>
            </a:r>
            <a:r>
              <a:rPr lang="en-ID" sz="2400" dirty="0"/>
              <a:t>  </a:t>
            </a:r>
            <a:r>
              <a:rPr lang="en-ID" sz="2400" dirty="0" err="1"/>
              <a:t>organisasi</a:t>
            </a:r>
            <a:r>
              <a:rPr lang="en-ID" sz="2400" dirty="0"/>
              <a:t>.  </a:t>
            </a:r>
            <a:r>
              <a:rPr lang="en-ID" sz="2400" dirty="0" err="1"/>
              <a:t>Sebaiknya</a:t>
            </a:r>
            <a:r>
              <a:rPr lang="en-ID" sz="2400" dirty="0"/>
              <a:t> </a:t>
            </a:r>
            <a:r>
              <a:rPr lang="en-ID" sz="2400" dirty="0" err="1"/>
              <a:t>Funisment</a:t>
            </a:r>
            <a:r>
              <a:rPr lang="en-ID" sz="2400" dirty="0"/>
              <a:t>  </a:t>
            </a:r>
            <a:r>
              <a:rPr lang="en-ID" sz="2400" dirty="0" err="1"/>
              <a:t>bukan</a:t>
            </a:r>
            <a:r>
              <a:rPr lang="en-ID" sz="2400" dirty="0"/>
              <a:t> </a:t>
            </a:r>
            <a:r>
              <a:rPr lang="en-ID" sz="2400" dirty="0" err="1"/>
              <a:t>ditujukan</a:t>
            </a:r>
            <a:r>
              <a:rPr lang="en-ID" sz="2400" dirty="0"/>
              <a:t> </a:t>
            </a:r>
            <a:r>
              <a:rPr lang="en-ID" sz="2400" dirty="0" err="1"/>
              <a:t>untuk</a:t>
            </a:r>
            <a:r>
              <a:rPr lang="en-ID" sz="2400" dirty="0"/>
              <a:t>   </a:t>
            </a:r>
            <a:r>
              <a:rPr lang="en-ID" sz="2400" dirty="0" err="1"/>
              <a:t>menghukum</a:t>
            </a:r>
            <a:r>
              <a:rPr lang="en-ID" sz="2400" dirty="0"/>
              <a:t>,   </a:t>
            </a:r>
            <a:r>
              <a:rPr lang="en-ID" sz="2400" dirty="0" err="1"/>
              <a:t>tetapi</a:t>
            </a:r>
            <a:r>
              <a:rPr lang="en-ID" sz="2400" dirty="0"/>
              <a:t>   </a:t>
            </a:r>
            <a:r>
              <a:rPr lang="en-ID" sz="2400" dirty="0" err="1"/>
              <a:t>sebagai</a:t>
            </a:r>
            <a:r>
              <a:rPr lang="en-ID" sz="2400" dirty="0"/>
              <a:t> </a:t>
            </a:r>
            <a:r>
              <a:rPr lang="en-ID" sz="2400" dirty="0" err="1"/>
              <a:t>bentuk</a:t>
            </a:r>
            <a:r>
              <a:rPr lang="en-ID" sz="2400" dirty="0"/>
              <a:t> </a:t>
            </a:r>
            <a:r>
              <a:rPr lang="en-ID" sz="2400" dirty="0" err="1"/>
              <a:t>imbalan</a:t>
            </a:r>
            <a:r>
              <a:rPr lang="en-ID" sz="2400" dirty="0"/>
              <a:t> </a:t>
            </a:r>
            <a:r>
              <a:rPr lang="en-ID" sz="2400" dirty="0" err="1"/>
              <a:t>atas</a:t>
            </a:r>
            <a:r>
              <a:rPr lang="en-ID" sz="2400" dirty="0"/>
              <a:t> </a:t>
            </a:r>
            <a:r>
              <a:rPr lang="en-ID" sz="2400" dirty="0" err="1"/>
              <a:t>kelalaian</a:t>
            </a:r>
            <a:r>
              <a:rPr lang="en-ID" sz="2400" dirty="0"/>
              <a:t> </a:t>
            </a:r>
            <a:r>
              <a:rPr lang="en-ID" sz="2400" dirty="0" err="1"/>
              <a:t>atau</a:t>
            </a:r>
            <a:r>
              <a:rPr lang="en-ID" sz="2400" dirty="0"/>
              <a:t> </a:t>
            </a:r>
            <a:r>
              <a:rPr lang="en-ID" sz="2400" dirty="0" err="1"/>
              <a:t>bentuk</a:t>
            </a:r>
            <a:r>
              <a:rPr lang="en-ID" sz="2400" dirty="0"/>
              <a:t> </a:t>
            </a:r>
            <a:r>
              <a:rPr lang="en-ID" sz="2400" dirty="0" err="1"/>
              <a:t>lainnya</a:t>
            </a:r>
            <a:r>
              <a:rPr lang="en-ID" sz="2400" dirty="0"/>
              <a:t> yang </a:t>
            </a:r>
            <a:r>
              <a:rPr lang="en-ID" sz="2400" dirty="0" err="1"/>
              <a:t>dapat</a:t>
            </a:r>
            <a:r>
              <a:rPr lang="en-ID" sz="2400" dirty="0"/>
              <a:t> </a:t>
            </a:r>
            <a:r>
              <a:rPr lang="en-ID" sz="2400" dirty="0" err="1"/>
              <a:t>merugikan</a:t>
            </a:r>
            <a:r>
              <a:rPr lang="en-ID" sz="2400" dirty="0"/>
              <a:t> </a:t>
            </a:r>
            <a:r>
              <a:rPr lang="en-ID" sz="2400" dirty="0" err="1"/>
              <a:t>organisasi</a:t>
            </a:r>
            <a:endParaRPr lang="en-ID" sz="2400" dirty="0"/>
          </a:p>
        </p:txBody>
      </p:sp>
    </p:spTree>
    <p:extLst>
      <p:ext uri="{BB962C8B-B14F-4D97-AF65-F5344CB8AC3E}">
        <p14:creationId xmlns:p14="http://schemas.microsoft.com/office/powerpoint/2010/main" val="3098664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4E9D3-16E8-4DE8-840D-9AE06B96F452}"/>
              </a:ext>
            </a:extLst>
          </p:cNvPr>
          <p:cNvSpPr>
            <a:spLocks noGrp="1"/>
          </p:cNvSpPr>
          <p:nvPr>
            <p:ph type="title"/>
          </p:nvPr>
        </p:nvSpPr>
        <p:spPr>
          <a:xfrm>
            <a:off x="4333461" y="248479"/>
            <a:ext cx="7043126" cy="556591"/>
          </a:xfrm>
        </p:spPr>
        <p:txBody>
          <a:bodyPr/>
          <a:lstStyle/>
          <a:p>
            <a:r>
              <a:rPr lang="en-US" dirty="0" err="1"/>
              <a:t>Atribut</a:t>
            </a:r>
            <a:r>
              <a:rPr lang="en-US" dirty="0"/>
              <a:t> yang </a:t>
            </a:r>
            <a:r>
              <a:rPr lang="en-US" dirty="0" err="1"/>
              <a:t>Idealnya</a:t>
            </a:r>
            <a:r>
              <a:rPr lang="en-US" dirty="0"/>
              <a:t> </a:t>
            </a:r>
            <a:r>
              <a:rPr lang="en-US" dirty="0" err="1"/>
              <a:t>Dimiliki</a:t>
            </a:r>
            <a:r>
              <a:rPr lang="en-US" dirty="0"/>
              <a:t> Oleh </a:t>
            </a:r>
            <a:r>
              <a:rPr lang="en-US" dirty="0" err="1"/>
              <a:t>Seorang</a:t>
            </a:r>
            <a:r>
              <a:rPr lang="en-US" dirty="0"/>
              <a:t> </a:t>
            </a:r>
            <a:r>
              <a:rPr lang="en-US" dirty="0" err="1"/>
              <a:t>Pimpinan</a:t>
            </a:r>
            <a:r>
              <a:rPr lang="en-US" dirty="0"/>
              <a:t> </a:t>
            </a:r>
            <a:endParaRPr lang="en-ID" dirty="0"/>
          </a:p>
        </p:txBody>
      </p:sp>
      <p:sp>
        <p:nvSpPr>
          <p:cNvPr id="3" name="Content Placeholder 2">
            <a:extLst>
              <a:ext uri="{FF2B5EF4-FFF2-40B4-BE49-F238E27FC236}">
                <a16:creationId xmlns:a16="http://schemas.microsoft.com/office/drawing/2014/main" id="{DC5816DB-42F4-4207-8068-6C4C254AB47F}"/>
              </a:ext>
            </a:extLst>
          </p:cNvPr>
          <p:cNvSpPr>
            <a:spLocks noGrp="1"/>
          </p:cNvSpPr>
          <p:nvPr>
            <p:ph sz="quarter" idx="10"/>
          </p:nvPr>
        </p:nvSpPr>
        <p:spPr>
          <a:xfrm>
            <a:off x="725557" y="1073426"/>
            <a:ext cx="10651530" cy="5675243"/>
          </a:xfrm>
        </p:spPr>
        <p:txBody>
          <a:bodyPr/>
          <a:lstStyle/>
          <a:p>
            <a:pPr marL="0" indent="0" algn="just">
              <a:buNone/>
            </a:pPr>
            <a:r>
              <a:rPr lang="en-ID" sz="2400" dirty="0" err="1"/>
              <a:t>Atribut-atribut</a:t>
            </a:r>
            <a:r>
              <a:rPr lang="en-ID" sz="2400" dirty="0"/>
              <a:t> </a:t>
            </a:r>
            <a:r>
              <a:rPr lang="en-ID" sz="2400" dirty="0" err="1"/>
              <a:t>Pemimpin</a:t>
            </a:r>
            <a:r>
              <a:rPr lang="en-ID" sz="2400" dirty="0"/>
              <a:t> </a:t>
            </a:r>
            <a:r>
              <a:rPr lang="en-ID" sz="2400" dirty="0" err="1"/>
              <a:t>secara</a:t>
            </a:r>
            <a:r>
              <a:rPr lang="en-ID" sz="2400" dirty="0"/>
              <a:t> </a:t>
            </a:r>
            <a:r>
              <a:rPr lang="en-ID" sz="2400" dirty="0" err="1"/>
              <a:t>umum</a:t>
            </a:r>
            <a:r>
              <a:rPr lang="en-ID" sz="2400" dirty="0"/>
              <a:t> </a:t>
            </a:r>
            <a:r>
              <a:rPr lang="en-ID" sz="2400" dirty="0" err="1"/>
              <a:t>atribut</a:t>
            </a:r>
            <a:r>
              <a:rPr lang="en-ID" sz="2400" dirty="0"/>
              <a:t> personal </a:t>
            </a:r>
            <a:r>
              <a:rPr lang="en-ID" sz="2400" dirty="0" err="1"/>
              <a:t>atau</a:t>
            </a:r>
            <a:r>
              <a:rPr lang="en-ID" sz="2400" dirty="0"/>
              <a:t> </a:t>
            </a:r>
            <a:r>
              <a:rPr lang="en-ID" sz="2400" dirty="0" err="1"/>
              <a:t>karakter</a:t>
            </a:r>
            <a:r>
              <a:rPr lang="en-ID" sz="2400" dirty="0"/>
              <a:t> yang  </a:t>
            </a:r>
            <a:r>
              <a:rPr lang="en-ID" sz="2400" dirty="0" err="1"/>
              <a:t>harus</a:t>
            </a:r>
            <a:r>
              <a:rPr lang="en-ID" sz="2400" dirty="0"/>
              <a:t>  </a:t>
            </a:r>
            <a:r>
              <a:rPr lang="en-ID" sz="2400" dirty="0" err="1"/>
              <a:t>ada</a:t>
            </a:r>
            <a:r>
              <a:rPr lang="en-ID" sz="2400" dirty="0"/>
              <a:t>  </a:t>
            </a:r>
            <a:r>
              <a:rPr lang="en-ID" sz="2400" dirty="0" err="1"/>
              <a:t>atau</a:t>
            </a:r>
            <a:r>
              <a:rPr lang="en-ID" sz="2400" dirty="0"/>
              <a:t>  </a:t>
            </a:r>
            <a:r>
              <a:rPr lang="en-ID" sz="2400" dirty="0" err="1"/>
              <a:t>melekat</a:t>
            </a:r>
            <a:r>
              <a:rPr lang="en-ID" sz="2400" dirty="0"/>
              <a:t>  pada  </a:t>
            </a:r>
            <a:r>
              <a:rPr lang="en-ID" sz="2400" dirty="0" err="1"/>
              <a:t>diri</a:t>
            </a:r>
            <a:r>
              <a:rPr lang="en-ID" sz="2400" dirty="0"/>
              <a:t>  </a:t>
            </a:r>
            <a:r>
              <a:rPr lang="en-ID" sz="2400" dirty="0" err="1"/>
              <a:t>seorang</a:t>
            </a:r>
            <a:r>
              <a:rPr lang="en-ID" sz="2400" dirty="0"/>
              <a:t>  </a:t>
            </a:r>
            <a:r>
              <a:rPr lang="en-ID" sz="2400" dirty="0" err="1"/>
              <a:t>pemimpin</a:t>
            </a:r>
            <a:r>
              <a:rPr lang="en-ID" sz="2400" dirty="0"/>
              <a:t> </a:t>
            </a:r>
            <a:r>
              <a:rPr lang="en-ID" sz="2400" dirty="0" err="1"/>
              <a:t>adalah</a:t>
            </a:r>
            <a:r>
              <a:rPr lang="en-ID" sz="2400" dirty="0"/>
              <a:t>: </a:t>
            </a:r>
          </a:p>
          <a:p>
            <a:pPr marL="457200" indent="-457200" algn="just">
              <a:buFont typeface="+mj-lt"/>
              <a:buAutoNum type="arabicPeriod"/>
            </a:pPr>
            <a:r>
              <a:rPr lang="en-ID" sz="2400" dirty="0" err="1"/>
              <a:t>mumpuni</a:t>
            </a:r>
            <a:r>
              <a:rPr lang="en-ID" sz="2400" dirty="0"/>
              <a:t>, </a:t>
            </a:r>
            <a:r>
              <a:rPr lang="en-ID" sz="2400" dirty="0" err="1"/>
              <a:t>artinya</a:t>
            </a:r>
            <a:r>
              <a:rPr lang="en-ID" sz="2400" dirty="0"/>
              <a:t> </a:t>
            </a:r>
            <a:r>
              <a:rPr lang="en-ID" sz="2400" dirty="0" err="1"/>
              <a:t>memiliki</a:t>
            </a:r>
            <a:r>
              <a:rPr lang="en-ID" sz="2400" dirty="0"/>
              <a:t> </a:t>
            </a:r>
            <a:r>
              <a:rPr lang="en-ID" sz="2400" dirty="0" err="1"/>
              <a:t>kapasitas</a:t>
            </a:r>
            <a:r>
              <a:rPr lang="en-ID" sz="2400" dirty="0"/>
              <a:t> dan kapa-</a:t>
            </a:r>
            <a:r>
              <a:rPr lang="en-ID" sz="2400" dirty="0" err="1"/>
              <a:t>bilitas</a:t>
            </a:r>
            <a:r>
              <a:rPr lang="en-ID" sz="2400" dirty="0"/>
              <a:t>  yang  </a:t>
            </a:r>
            <a:r>
              <a:rPr lang="en-ID" sz="2400" dirty="0" err="1"/>
              <a:t>lebih</a:t>
            </a:r>
            <a:r>
              <a:rPr lang="en-ID" sz="2400" dirty="0"/>
              <a:t>  </a:t>
            </a:r>
            <a:r>
              <a:rPr lang="en-ID" sz="2400" dirty="0" err="1"/>
              <a:t>baik</a:t>
            </a:r>
            <a:r>
              <a:rPr lang="en-ID" sz="2400" dirty="0"/>
              <a:t>  </a:t>
            </a:r>
            <a:r>
              <a:rPr lang="en-ID" sz="2400" dirty="0" err="1"/>
              <a:t>daripada</a:t>
            </a:r>
            <a:r>
              <a:rPr lang="en-ID" sz="2400" dirty="0"/>
              <a:t>  orang-orang yang </a:t>
            </a:r>
            <a:r>
              <a:rPr lang="en-ID" sz="2400" dirty="0" err="1"/>
              <a:t>dipimpinnya</a:t>
            </a:r>
            <a:r>
              <a:rPr lang="en-ID" sz="2400" dirty="0"/>
              <a:t>, </a:t>
            </a:r>
          </a:p>
          <a:p>
            <a:pPr marL="457200" indent="-457200" algn="just">
              <a:buFont typeface="+mj-lt"/>
              <a:buAutoNum type="arabicPeriod"/>
            </a:pPr>
            <a:r>
              <a:rPr lang="en-ID" sz="2400" dirty="0" err="1"/>
              <a:t>juara</a:t>
            </a:r>
            <a:r>
              <a:rPr lang="en-ID" sz="2400" dirty="0"/>
              <a:t>,  </a:t>
            </a:r>
            <a:r>
              <a:rPr lang="en-ID" sz="2400" dirty="0" err="1"/>
              <a:t>artinya</a:t>
            </a:r>
            <a:r>
              <a:rPr lang="en-ID" sz="2400" dirty="0"/>
              <a:t>  </a:t>
            </a:r>
            <a:r>
              <a:rPr lang="en-ID" sz="2400" dirty="0" err="1"/>
              <a:t>memiliki</a:t>
            </a:r>
            <a:r>
              <a:rPr lang="en-ID" sz="2400" dirty="0"/>
              <a:t>  </a:t>
            </a:r>
            <a:r>
              <a:rPr lang="en-ID" sz="2400" dirty="0" err="1"/>
              <a:t>prestasi</a:t>
            </a:r>
            <a:r>
              <a:rPr lang="en-ID" sz="2400" dirty="0"/>
              <a:t>  </a:t>
            </a:r>
            <a:r>
              <a:rPr lang="en-ID" sz="2400" dirty="0" err="1"/>
              <a:t>baik</a:t>
            </a:r>
            <a:r>
              <a:rPr lang="en-ID" sz="2400" dirty="0"/>
              <a:t>  </a:t>
            </a:r>
            <a:r>
              <a:rPr lang="en-ID" sz="2400" dirty="0" err="1"/>
              <a:t>akademik</a:t>
            </a:r>
            <a:r>
              <a:rPr lang="en-ID" sz="2400" dirty="0"/>
              <a:t> </a:t>
            </a:r>
            <a:r>
              <a:rPr lang="en-ID" sz="2400" dirty="0" err="1"/>
              <a:t>maupun</a:t>
            </a:r>
            <a:r>
              <a:rPr lang="en-ID" sz="2400" dirty="0"/>
              <a:t>  non  </a:t>
            </a:r>
            <a:r>
              <a:rPr lang="en-ID" sz="2400" dirty="0" err="1"/>
              <a:t>akademik</a:t>
            </a:r>
            <a:r>
              <a:rPr lang="en-ID" sz="2400" dirty="0"/>
              <a:t> yang  </a:t>
            </a:r>
            <a:r>
              <a:rPr lang="en-ID" sz="2400" dirty="0" err="1"/>
              <a:t>lebih</a:t>
            </a:r>
            <a:r>
              <a:rPr lang="en-ID" sz="2400" dirty="0"/>
              <a:t>  </a:t>
            </a:r>
            <a:r>
              <a:rPr lang="en-ID" sz="2400" dirty="0" err="1"/>
              <a:t>baik</a:t>
            </a:r>
            <a:r>
              <a:rPr lang="en-ID" sz="2400" dirty="0"/>
              <a:t>  </a:t>
            </a:r>
            <a:r>
              <a:rPr lang="en-ID" sz="2400" dirty="0" err="1"/>
              <a:t>diban</a:t>
            </a:r>
            <a:r>
              <a:rPr lang="en-ID" sz="2400" dirty="0"/>
              <a:t>-ding orang-orang yang </a:t>
            </a:r>
            <a:r>
              <a:rPr lang="en-ID" sz="2400" dirty="0" err="1"/>
              <a:t>dipimpinnya</a:t>
            </a:r>
            <a:r>
              <a:rPr lang="en-ID" sz="2400" dirty="0"/>
              <a:t>, </a:t>
            </a:r>
          </a:p>
          <a:p>
            <a:pPr marL="457200" indent="-457200" algn="just">
              <a:buFont typeface="+mj-lt"/>
              <a:buAutoNum type="arabicPeriod"/>
            </a:pPr>
            <a:r>
              <a:rPr lang="en-ID" sz="2400" dirty="0" err="1"/>
              <a:t>tangungjawab</a:t>
            </a:r>
            <a:r>
              <a:rPr lang="en-ID" sz="2400" dirty="0"/>
              <a:t>,   </a:t>
            </a:r>
            <a:r>
              <a:rPr lang="en-ID" sz="2400" dirty="0" err="1"/>
              <a:t>artinya</a:t>
            </a:r>
            <a:r>
              <a:rPr lang="en-ID" sz="2400" dirty="0"/>
              <a:t>   </a:t>
            </a:r>
            <a:r>
              <a:rPr lang="en-ID" sz="2400" dirty="0" err="1"/>
              <a:t>memiliki</a:t>
            </a:r>
            <a:r>
              <a:rPr lang="en-ID" sz="2400" dirty="0"/>
              <a:t>   </a:t>
            </a:r>
            <a:r>
              <a:rPr lang="en-ID" sz="2400" dirty="0" err="1"/>
              <a:t>kemampuan</a:t>
            </a:r>
            <a:r>
              <a:rPr lang="en-ID" sz="2400" dirty="0"/>
              <a:t> dan  </a:t>
            </a:r>
            <a:r>
              <a:rPr lang="en-ID" sz="2400" dirty="0" err="1"/>
              <a:t>kemauan</a:t>
            </a:r>
            <a:r>
              <a:rPr lang="en-ID" sz="2400" dirty="0"/>
              <a:t>  </a:t>
            </a:r>
            <a:r>
              <a:rPr lang="en-ID" sz="2400" dirty="0" err="1"/>
              <a:t>bertanggungjawab</a:t>
            </a:r>
            <a:r>
              <a:rPr lang="en-ID" sz="2400" dirty="0"/>
              <a:t>  yang  </a:t>
            </a:r>
            <a:r>
              <a:rPr lang="en-ID" sz="2400" dirty="0" err="1"/>
              <a:t>lebih</a:t>
            </a:r>
            <a:r>
              <a:rPr lang="en-ID" sz="2400" dirty="0"/>
              <a:t> </a:t>
            </a:r>
            <a:r>
              <a:rPr lang="en-ID" sz="2400" dirty="0" err="1"/>
              <a:t>tinggi</a:t>
            </a:r>
            <a:r>
              <a:rPr lang="en-ID" sz="2400" dirty="0"/>
              <a:t>  </a:t>
            </a:r>
            <a:r>
              <a:rPr lang="en-ID" sz="2400" dirty="0" err="1"/>
              <a:t>dibanding</a:t>
            </a:r>
            <a:r>
              <a:rPr lang="en-ID" sz="2400" dirty="0"/>
              <a:t>  orang-orang  </a:t>
            </a:r>
            <a:r>
              <a:rPr lang="en-ID" sz="2400" dirty="0" err="1"/>
              <a:t>yg</a:t>
            </a:r>
            <a:r>
              <a:rPr lang="en-ID" sz="2400" dirty="0"/>
              <a:t>  </a:t>
            </a:r>
            <a:r>
              <a:rPr lang="en-ID" sz="2400" dirty="0" err="1"/>
              <a:t>dipimpin-nya</a:t>
            </a:r>
            <a:r>
              <a:rPr lang="en-ID" sz="2400" dirty="0"/>
              <a:t>, </a:t>
            </a:r>
          </a:p>
          <a:p>
            <a:pPr marL="457200" indent="-457200" algn="just">
              <a:buFont typeface="+mj-lt"/>
              <a:buAutoNum type="arabicPeriod"/>
            </a:pPr>
            <a:r>
              <a:rPr lang="en-ID" sz="2400" dirty="0" err="1"/>
              <a:t>aktif</a:t>
            </a:r>
            <a:r>
              <a:rPr lang="en-ID" sz="2400" dirty="0"/>
              <a:t>, </a:t>
            </a:r>
            <a:r>
              <a:rPr lang="en-ID" sz="2400" dirty="0" err="1"/>
              <a:t>artinya</a:t>
            </a:r>
            <a:r>
              <a:rPr lang="en-ID" sz="2400" dirty="0"/>
              <a:t> </a:t>
            </a:r>
            <a:r>
              <a:rPr lang="en-ID" sz="2400" dirty="0" err="1"/>
              <a:t>memiliki</a:t>
            </a:r>
            <a:r>
              <a:rPr lang="en-ID" sz="2400" dirty="0"/>
              <a:t> </a:t>
            </a:r>
            <a:r>
              <a:rPr lang="en-ID" sz="2400" dirty="0" err="1"/>
              <a:t>kemampuan</a:t>
            </a:r>
            <a:r>
              <a:rPr lang="en-ID" sz="2400" dirty="0"/>
              <a:t> dan </a:t>
            </a:r>
            <a:r>
              <a:rPr lang="en-ID" sz="2400" dirty="0" err="1"/>
              <a:t>kemau</a:t>
            </a:r>
            <a:r>
              <a:rPr lang="en-ID" sz="2400" dirty="0"/>
              <a:t>-an  </a:t>
            </a:r>
            <a:r>
              <a:rPr lang="en-ID" sz="2400" dirty="0" err="1"/>
              <a:t>berpartisipasi</a:t>
            </a:r>
            <a:r>
              <a:rPr lang="en-ID" sz="2400" dirty="0"/>
              <a:t>  </a:t>
            </a:r>
            <a:r>
              <a:rPr lang="en-ID" sz="2400" dirty="0" err="1"/>
              <a:t>sosial</a:t>
            </a:r>
            <a:r>
              <a:rPr lang="en-ID" sz="2400" dirty="0"/>
              <a:t>  dan  </a:t>
            </a:r>
            <a:r>
              <a:rPr lang="en-ID" sz="2400" dirty="0" err="1"/>
              <a:t>melakukan</a:t>
            </a:r>
            <a:r>
              <a:rPr lang="en-ID" sz="2400" dirty="0"/>
              <a:t>  </a:t>
            </a:r>
            <a:r>
              <a:rPr lang="en-ID" sz="2400" dirty="0" err="1"/>
              <a:t>sosia-lisasi</a:t>
            </a:r>
            <a:r>
              <a:rPr lang="en-ID" sz="2400" dirty="0"/>
              <a:t>  </a:t>
            </a:r>
            <a:r>
              <a:rPr lang="en-ID" sz="2400" dirty="0" err="1"/>
              <a:t>secara</a:t>
            </a:r>
            <a:r>
              <a:rPr lang="en-ID" sz="2400" dirty="0"/>
              <a:t> </a:t>
            </a:r>
            <a:r>
              <a:rPr lang="en-ID" sz="2400" dirty="0" err="1"/>
              <a:t>aktif</a:t>
            </a:r>
            <a:r>
              <a:rPr lang="en-ID" sz="2400" dirty="0"/>
              <a:t>  </a:t>
            </a:r>
            <a:r>
              <a:rPr lang="en-ID" sz="2400" dirty="0" err="1"/>
              <a:t>lebih</a:t>
            </a:r>
            <a:r>
              <a:rPr lang="en-ID" sz="2400" dirty="0"/>
              <a:t>  balk  </a:t>
            </a:r>
            <a:r>
              <a:rPr lang="en-ID" sz="2400" dirty="0" err="1"/>
              <a:t>dibanding</a:t>
            </a:r>
            <a:r>
              <a:rPr lang="en-ID" sz="2400" dirty="0"/>
              <a:t>  orang-orang yang </a:t>
            </a:r>
            <a:r>
              <a:rPr lang="en-ID" sz="2400" dirty="0" err="1"/>
              <a:t>dipimpinnya</a:t>
            </a:r>
            <a:r>
              <a:rPr lang="en-ID" sz="2400" dirty="0"/>
              <a:t>,  </a:t>
            </a:r>
          </a:p>
          <a:p>
            <a:pPr marL="457200" indent="-457200" algn="just">
              <a:buFont typeface="+mj-lt"/>
              <a:buAutoNum type="arabicPeriod"/>
            </a:pPr>
            <a:r>
              <a:rPr lang="en-ID" sz="2400" dirty="0" err="1"/>
              <a:t>walaupun</a:t>
            </a:r>
            <a:r>
              <a:rPr lang="en-ID" sz="2400" dirty="0"/>
              <a:t>  </a:t>
            </a:r>
            <a:r>
              <a:rPr lang="en-ID" sz="2400" dirty="0" err="1"/>
              <a:t>tidak</a:t>
            </a:r>
            <a:r>
              <a:rPr lang="en-ID" sz="2400" dirty="0"/>
              <a:t>  </a:t>
            </a:r>
            <a:r>
              <a:rPr lang="en-ID" sz="2400" dirty="0" err="1"/>
              <a:t>harus</a:t>
            </a:r>
            <a:r>
              <a:rPr lang="en-ID" sz="2400" dirty="0"/>
              <a:t>,  </a:t>
            </a:r>
            <a:r>
              <a:rPr lang="en-ID" sz="2400" dirty="0" err="1"/>
              <a:t>sebaiknya</a:t>
            </a:r>
            <a:r>
              <a:rPr lang="en-ID" sz="2400" dirty="0"/>
              <a:t>  </a:t>
            </a:r>
            <a:r>
              <a:rPr lang="en-ID" sz="2400" dirty="0" err="1"/>
              <a:t>memiliki</a:t>
            </a:r>
            <a:r>
              <a:rPr lang="en-ID" sz="2400"/>
              <a:t>  status </a:t>
            </a:r>
            <a:r>
              <a:rPr lang="en-ID" sz="2400" dirty="0" err="1"/>
              <a:t>sosial</a:t>
            </a:r>
            <a:r>
              <a:rPr lang="en-ID" sz="2400" dirty="0"/>
              <a:t> </a:t>
            </a:r>
            <a:r>
              <a:rPr lang="en-ID" sz="2400" dirty="0" err="1"/>
              <a:t>ekonomi</a:t>
            </a:r>
            <a:r>
              <a:rPr lang="en-ID" sz="2400" dirty="0"/>
              <a:t> yang </a:t>
            </a:r>
            <a:r>
              <a:rPr lang="en-ID" sz="2400" dirty="0" err="1"/>
              <a:t>lebih</a:t>
            </a:r>
            <a:r>
              <a:rPr lang="en-ID" sz="2400" dirty="0"/>
              <a:t> </a:t>
            </a:r>
            <a:r>
              <a:rPr lang="en-ID" sz="2400" dirty="0" err="1"/>
              <a:t>tinggi</a:t>
            </a:r>
            <a:r>
              <a:rPr lang="en-ID" sz="2400" dirty="0"/>
              <a:t> </a:t>
            </a:r>
            <a:r>
              <a:rPr lang="en-ID" sz="2400" dirty="0" err="1"/>
              <a:t>dibanding</a:t>
            </a:r>
            <a:r>
              <a:rPr lang="en-ID" sz="2400" dirty="0"/>
              <a:t> orang-orang yang </a:t>
            </a:r>
            <a:r>
              <a:rPr lang="en-ID" sz="2400" dirty="0" err="1"/>
              <a:t>dipimpinnya</a:t>
            </a:r>
            <a:endParaRPr lang="en-ID" sz="2400" dirty="0"/>
          </a:p>
        </p:txBody>
      </p:sp>
    </p:spTree>
    <p:extLst>
      <p:ext uri="{BB962C8B-B14F-4D97-AF65-F5344CB8AC3E}">
        <p14:creationId xmlns:p14="http://schemas.microsoft.com/office/powerpoint/2010/main" val="478265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006437" y="1138670"/>
            <a:ext cx="5714424" cy="431800"/>
          </a:xfrm>
        </p:spPr>
        <p:txBody>
          <a:bodyPr>
            <a:noAutofit/>
          </a:bodyPr>
          <a:lstStyle/>
          <a:p>
            <a:pPr algn="ctr" eaLnBrk="1" hangingPunct="1"/>
            <a:r>
              <a:rPr lang="en-US" sz="4000" b="1" dirty="0">
                <a:latin typeface="Berlin Sans FB Demi" pitchFamily="34" charset="0"/>
                <a:ea typeface="SimSun" pitchFamily="2" charset="-122"/>
                <a:cs typeface="Tahoma" pitchFamily="34" charset="0"/>
              </a:rPr>
              <a:t>PENUTUP BELAJAR</a:t>
            </a:r>
            <a:br>
              <a:rPr lang="en-US" sz="4000" b="1" dirty="0">
                <a:latin typeface="Berlin Sans FB Demi" pitchFamily="34" charset="0"/>
                <a:ea typeface="Arial Unicode MS" pitchFamily="34" charset="-128"/>
                <a:cs typeface="Tahoma" pitchFamily="34" charset="0"/>
              </a:rPr>
            </a:br>
            <a:endParaRPr lang="en-US" sz="4000" b="1" dirty="0">
              <a:latin typeface="Berlin Sans FB Demi" pitchFamily="34" charset="0"/>
              <a:ea typeface="Arial Unicode MS" pitchFamily="34" charset="-128"/>
              <a:cs typeface="Tahoma" pitchFamily="34" charset="0"/>
            </a:endParaRPr>
          </a:p>
        </p:txBody>
      </p:sp>
      <p:sp>
        <p:nvSpPr>
          <p:cNvPr id="58371" name="Content Placeholder 2"/>
          <p:cNvSpPr>
            <a:spLocks noGrp="1"/>
          </p:cNvSpPr>
          <p:nvPr>
            <p:ph idx="4294967295"/>
          </p:nvPr>
        </p:nvSpPr>
        <p:spPr>
          <a:xfrm>
            <a:off x="1219199" y="2143125"/>
            <a:ext cx="9975273" cy="3571875"/>
          </a:xfrm>
          <a:prstGeom prst="rect">
            <a:avLst/>
          </a:prstGeom>
        </p:spPr>
        <p:txBody>
          <a:bodyPr>
            <a:normAutofit fontScale="92500" lnSpcReduction="10000"/>
          </a:bodyPr>
          <a:lstStyle/>
          <a:p>
            <a:pPr algn="ctr" eaLnBrk="1" hangingPunct="1">
              <a:buFontTx/>
              <a:buNone/>
            </a:pPr>
            <a:r>
              <a:rPr lang="ar-AE" sz="2400" b="1" dirty="0">
                <a:latin typeface="Gill Sans MT Condensed" pitchFamily="34" charset="0"/>
                <a:ea typeface="Arial Unicode MS" pitchFamily="34" charset="-128"/>
                <a:cs typeface="Tahoma" pitchFamily="34" charset="0"/>
              </a:rPr>
              <a:t>بِسْمِ اللَّهِ الرَّحْمَنِ الرَّحِيمِ</a:t>
            </a:r>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ar-AE" sz="2400" b="1" dirty="0">
                <a:latin typeface="Gill Sans MT Condensed" pitchFamily="34" charset="0"/>
                <a:ea typeface="Arial Unicode MS" pitchFamily="34" charset="-128"/>
                <a:cs typeface="Tahoma" pitchFamily="34" charset="0"/>
              </a:rPr>
              <a:t>اَللَّهُمَّ أَرِنَا الْحَقَّ حَقًّا وَارْزُقْنَا اتِّـبَاعَه ُ وَأَرِنَا الْبَاطِلَ بَاطِلاً وَارْزُقْنَا اجْتِنَابَهُ</a:t>
            </a:r>
            <a:endParaRPr lang="en-US" sz="2400" b="1" dirty="0">
              <a:latin typeface="Gill Sans MT Condensed" pitchFamily="34" charset="0"/>
              <a:ea typeface="Arial Unicode MS" pitchFamily="34" charset="-128"/>
              <a:cs typeface="Tahoma" pitchFamily="34" charset="0"/>
            </a:endParaRPr>
          </a:p>
          <a:p>
            <a:pPr algn="ctr" eaLnBrk="1" hangingPunct="1"/>
            <a:endParaRPr lang="en-US" sz="2400" b="1" dirty="0">
              <a:latin typeface="Gill Sans MT Condensed" pitchFamily="34" charset="0"/>
              <a:ea typeface="Arial Unicode MS" pitchFamily="34" charset="-128"/>
              <a:cs typeface="Tahoma" pitchFamily="34" charset="0"/>
            </a:endParaRPr>
          </a:p>
          <a:p>
            <a:pPr algn="ctr" eaLnBrk="1" hangingPunct="1"/>
            <a:endParaRPr lang="ar-AE" sz="2400" b="1" dirty="0">
              <a:latin typeface="Gill Sans MT Condensed" pitchFamily="34" charset="0"/>
              <a:ea typeface="Arial Unicode MS" pitchFamily="34" charset="-128"/>
              <a:cs typeface="Tahoma" pitchFamily="34" charset="0"/>
            </a:endParaRPr>
          </a:p>
          <a:p>
            <a:pPr algn="ctr" eaLnBrk="1" hangingPunct="1">
              <a:buFontTx/>
              <a:buNone/>
            </a:pPr>
            <a:r>
              <a:rPr lang="en-US" sz="3600" dirty="0" err="1">
                <a:latin typeface="Gill Sans MT Condensed" pitchFamily="34" charset="0"/>
                <a:ea typeface="Arial Unicode MS" pitchFamily="34" charset="-128"/>
                <a:cs typeface="Tahoma" pitchFamily="34" charset="0"/>
              </a:rPr>
              <a:t>Ya</a:t>
            </a:r>
            <a:r>
              <a:rPr lang="en-US" sz="3600" dirty="0">
                <a:latin typeface="Gill Sans MT Condensed" pitchFamily="34" charset="0"/>
                <a:ea typeface="Arial Unicode MS" pitchFamily="34" charset="-128"/>
                <a:cs typeface="Tahoma" pitchFamily="34" charset="0"/>
              </a:rPr>
              <a:t> Allah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kebenaran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mengikutinya</a:t>
            </a:r>
            <a:r>
              <a:rPr lang="en-US" sz="3600" dirty="0">
                <a:latin typeface="Gill Sans MT Condensed" pitchFamily="34" charset="0"/>
                <a:ea typeface="Arial Unicode MS" pitchFamily="34" charset="-128"/>
                <a:cs typeface="Tahoma" pitchFamily="34" charset="0"/>
              </a:rPr>
              <a:t>, </a:t>
            </a:r>
          </a:p>
          <a:p>
            <a:pPr algn="ctr" eaLnBrk="1" hangingPunct="1">
              <a:buFontTx/>
              <a:buNone/>
            </a:pPr>
            <a:r>
              <a:rPr lang="en-US" sz="3600" dirty="0">
                <a:latin typeface="Gill Sans MT Condensed" pitchFamily="34" charset="0"/>
                <a:ea typeface="Arial Unicode MS" pitchFamily="34" charset="-128"/>
                <a:cs typeface="Tahoma" pitchFamily="34" charset="0"/>
              </a:rPr>
              <a:t>Dan </a:t>
            </a:r>
            <a:r>
              <a:rPr lang="en-US" sz="3600" dirty="0" err="1">
                <a:latin typeface="Gill Sans MT Condensed" pitchFamily="34" charset="0"/>
                <a:ea typeface="Arial Unicode MS" pitchFamily="34" charset="-128"/>
                <a:cs typeface="Tahoma" pitchFamily="34" charset="0"/>
              </a:rPr>
              <a:t>tunjukkanlah</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kepada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keburukan</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sehingga</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kami</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dapat</a:t>
            </a:r>
            <a:r>
              <a:rPr lang="en-US" sz="3600" dirty="0">
                <a:latin typeface="Gill Sans MT Condensed" pitchFamily="34" charset="0"/>
                <a:ea typeface="Arial Unicode MS" pitchFamily="34" charset="-128"/>
                <a:cs typeface="Tahoma" pitchFamily="34" charset="0"/>
              </a:rPr>
              <a:t> </a:t>
            </a:r>
            <a:r>
              <a:rPr lang="en-US" sz="3600" dirty="0" err="1">
                <a:latin typeface="Gill Sans MT Condensed" pitchFamily="34" charset="0"/>
                <a:ea typeface="Arial Unicode MS" pitchFamily="34" charset="-128"/>
                <a:cs typeface="Tahoma" pitchFamily="34" charset="0"/>
              </a:rPr>
              <a:t>menjauhinya</a:t>
            </a:r>
            <a:r>
              <a:rPr lang="en-US" sz="3600" dirty="0">
                <a:latin typeface="Gill Sans MT Condensed" pitchFamily="34" charset="0"/>
                <a:ea typeface="Arial Unicode MS" pitchFamily="34" charset="-128"/>
                <a:cs typeface="Tahoma" pitchFamily="34" charset="0"/>
              </a:rPr>
              <a:t>.</a:t>
            </a:r>
          </a:p>
          <a:p>
            <a:pPr eaLnBrk="1" hangingPunct="1"/>
            <a:endParaRPr lang="en-US" sz="2400" dirty="0">
              <a:latin typeface="Gill Sans MT Condensed" pitchFamily="34" charset="0"/>
              <a:ea typeface="Arial Unicode MS" pitchFamily="34" charset="-128"/>
              <a:cs typeface="Tahoma" pitchFamily="34" charset="0"/>
            </a:endParaRPr>
          </a:p>
        </p:txBody>
      </p:sp>
    </p:spTree>
    <p:extLst>
      <p:ext uri="{BB962C8B-B14F-4D97-AF65-F5344CB8AC3E}">
        <p14:creationId xmlns:p14="http://schemas.microsoft.com/office/powerpoint/2010/main" val="945363538"/>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2" descr="blob:https://web.whatsapp.com/291df230-7b3d-4eed-94eb-7c1fea49b2b8"/>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4" name="AutoShape 4" descr="blob:https://web.whatsapp.com/291df230-7b3d-4eed-94eb-7c1fea49b2b8"/>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5" name="AutoShape 6" descr="blob:https://web.whatsapp.com/291df230-7b3d-4eed-94eb-7c1fea49b2b8"/>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6" name="AutoShape 8" descr="blob:https://web.whatsapp.com/291df230-7b3d-4eed-94eb-7c1fea49b2b8"/>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7" name="AutoShape 10" descr="blob:https://web.whatsapp.com/291df230-7b3d-4eed-94eb-7c1fea49b2b8"/>
          <p:cNvSpPr>
            <a:spLocks noGrp="1" noChangeAspect="1" noChangeArrowheads="1"/>
          </p:cNvSpPr>
          <p:nvPr>
            <p:ph type="title"/>
          </p:nvPr>
        </p:nvSpPr>
        <p:spPr bwMode="auto">
          <a:xfrm>
            <a:off x="1007435" y="1160131"/>
            <a:ext cx="10515600" cy="47493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dirty="0"/>
          </a:p>
        </p:txBody>
      </p:sp>
      <p:sp>
        <p:nvSpPr>
          <p:cNvPr id="8" name="AutoShape 12" descr="blob:https://web.whatsapp.com/291df230-7b3d-4eed-94eb-7c1fea49b2b8"/>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pic>
        <p:nvPicPr>
          <p:cNvPr id="9" name="Picture 8"/>
          <p:cNvPicPr>
            <a:picLocks noChangeAspect="1"/>
          </p:cNvPicPr>
          <p:nvPr/>
        </p:nvPicPr>
        <p:blipFill>
          <a:blip r:embed="rId2"/>
          <a:stretch>
            <a:fillRect/>
          </a:stretch>
        </p:blipFill>
        <p:spPr>
          <a:xfrm>
            <a:off x="612775" y="1064525"/>
            <a:ext cx="10987822" cy="4967785"/>
          </a:xfrm>
          <a:prstGeom prst="rect">
            <a:avLst/>
          </a:prstGeom>
        </p:spPr>
      </p:pic>
    </p:spTree>
    <p:extLst>
      <p:ext uri="{BB962C8B-B14F-4D97-AF65-F5344CB8AC3E}">
        <p14:creationId xmlns:p14="http://schemas.microsoft.com/office/powerpoint/2010/main" val="1328369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6146" y="304799"/>
            <a:ext cx="7827818" cy="581891"/>
          </a:xfrm>
        </p:spPr>
        <p:txBody>
          <a:bodyPr/>
          <a:lstStyle/>
          <a:p>
            <a:pPr algn="ctr"/>
            <a:r>
              <a:rPr lang="en-US" sz="4000" b="1" dirty="0" err="1">
                <a:solidFill>
                  <a:schemeClr val="tx1"/>
                </a:solidFill>
              </a:rPr>
              <a:t>Capaian</a:t>
            </a:r>
            <a:r>
              <a:rPr lang="en-US" sz="4000" b="1" dirty="0">
                <a:solidFill>
                  <a:schemeClr val="tx1"/>
                </a:solidFill>
              </a:rPr>
              <a:t> </a:t>
            </a:r>
            <a:r>
              <a:rPr lang="en-US" sz="4000" b="1" dirty="0" err="1">
                <a:solidFill>
                  <a:schemeClr val="tx1"/>
                </a:solidFill>
              </a:rPr>
              <a:t>Pembelajaran</a:t>
            </a:r>
            <a:endParaRPr lang="en-US" sz="4000" b="1" dirty="0">
              <a:solidFill>
                <a:schemeClr val="tx1"/>
              </a:solidFill>
            </a:endParaRPr>
          </a:p>
        </p:txBody>
      </p:sp>
      <p:sp>
        <p:nvSpPr>
          <p:cNvPr id="3" name="Content Placeholder 2"/>
          <p:cNvSpPr>
            <a:spLocks noGrp="1"/>
          </p:cNvSpPr>
          <p:nvPr>
            <p:ph idx="4294967295"/>
          </p:nvPr>
        </p:nvSpPr>
        <p:spPr>
          <a:xfrm>
            <a:off x="581891" y="1427019"/>
            <a:ext cx="10972800" cy="4103400"/>
          </a:xfrm>
          <a:prstGeom prst="rect">
            <a:avLst/>
          </a:prstGeom>
        </p:spPr>
        <p:txBody>
          <a:bodyPr/>
          <a:lstStyle/>
          <a:p>
            <a:pPr marL="93663" indent="-93663">
              <a:buNone/>
            </a:pPr>
            <a:r>
              <a:rPr lang="id-ID" dirty="0">
                <a:latin typeface="Arial Narrow" pitchFamily="34" charset="0"/>
                <a:ea typeface="SimHei" pitchFamily="49" charset="-122"/>
              </a:rPr>
              <a:t> Mahasiswa diharapkan memahami</a:t>
            </a:r>
            <a:r>
              <a:rPr lang="en-US" dirty="0">
                <a:latin typeface="Arial Narrow" pitchFamily="34" charset="0"/>
                <a:ea typeface="SimHei" pitchFamily="49" charset="-122"/>
              </a:rPr>
              <a:t> </a:t>
            </a:r>
            <a:r>
              <a:rPr lang="en-US" dirty="0" err="1">
                <a:latin typeface="Arial Narrow" pitchFamily="34" charset="0"/>
                <a:ea typeface="SimHei" pitchFamily="49" charset="-122"/>
              </a:rPr>
              <a:t>tentang</a:t>
            </a:r>
            <a:r>
              <a:rPr lang="en-US" dirty="0">
                <a:latin typeface="Arial Narrow" pitchFamily="34" charset="0"/>
                <a:ea typeface="SimHei" pitchFamily="49" charset="-122"/>
              </a:rPr>
              <a:t> </a:t>
            </a:r>
            <a:r>
              <a:rPr lang="en-US" dirty="0" err="1">
                <a:latin typeface="Arial Narrow" pitchFamily="34" charset="0"/>
                <a:ea typeface="SimHei" pitchFamily="49" charset="-122"/>
              </a:rPr>
              <a:t>hakekat</a:t>
            </a:r>
            <a:r>
              <a:rPr lang="en-US" dirty="0">
                <a:latin typeface="Arial Narrow" pitchFamily="34" charset="0"/>
                <a:ea typeface="SimHei" pitchFamily="49" charset="-122"/>
              </a:rPr>
              <a:t> </a:t>
            </a:r>
            <a:r>
              <a:rPr lang="en-US" dirty="0" err="1">
                <a:latin typeface="Arial Narrow" pitchFamily="34" charset="0"/>
                <a:ea typeface="SimHei" pitchFamily="49" charset="-122"/>
              </a:rPr>
              <a:t>kepemimpinan</a:t>
            </a:r>
            <a:r>
              <a:rPr lang="en-US" dirty="0">
                <a:latin typeface="Arial Narrow" pitchFamily="34" charset="0"/>
                <a:ea typeface="SimHei" pitchFamily="49" charset="-122"/>
              </a:rPr>
              <a:t>, </a:t>
            </a:r>
            <a:r>
              <a:rPr lang="en-US" dirty="0" err="1">
                <a:latin typeface="Arial Narrow" pitchFamily="34" charset="0"/>
                <a:ea typeface="SimHei" pitchFamily="49" charset="-122"/>
              </a:rPr>
              <a:t>teori</a:t>
            </a:r>
            <a:r>
              <a:rPr lang="en-US" dirty="0">
                <a:latin typeface="Arial Narrow" pitchFamily="34" charset="0"/>
                <a:ea typeface="SimHei" pitchFamily="49" charset="-122"/>
              </a:rPr>
              <a:t> –</a:t>
            </a:r>
            <a:r>
              <a:rPr lang="en-US" dirty="0" err="1">
                <a:latin typeface="Arial Narrow" pitchFamily="34" charset="0"/>
                <a:ea typeface="SimHei" pitchFamily="49" charset="-122"/>
              </a:rPr>
              <a:t>teori</a:t>
            </a:r>
            <a:r>
              <a:rPr lang="en-US" dirty="0">
                <a:latin typeface="Arial Narrow" pitchFamily="34" charset="0"/>
                <a:ea typeface="SimHei" pitchFamily="49" charset="-122"/>
              </a:rPr>
              <a:t> </a:t>
            </a:r>
            <a:r>
              <a:rPr lang="en-US" dirty="0" err="1">
                <a:latin typeface="Arial Narrow" pitchFamily="34" charset="0"/>
                <a:ea typeface="SimHei" pitchFamily="49" charset="-122"/>
              </a:rPr>
              <a:t>kepemimpinan</a:t>
            </a:r>
            <a:r>
              <a:rPr lang="en-US" dirty="0">
                <a:latin typeface="Arial Narrow" pitchFamily="34" charset="0"/>
                <a:ea typeface="SimHei" pitchFamily="49" charset="-122"/>
              </a:rPr>
              <a:t> dan </a:t>
            </a:r>
            <a:r>
              <a:rPr lang="en-US" dirty="0" err="1">
                <a:latin typeface="Arial Narrow" pitchFamily="34" charset="0"/>
                <a:ea typeface="SimHei" pitchFamily="49" charset="-122"/>
              </a:rPr>
              <a:t>tipe</a:t>
            </a:r>
            <a:r>
              <a:rPr lang="en-US" dirty="0">
                <a:latin typeface="Arial Narrow" pitchFamily="34" charset="0"/>
                <a:ea typeface="SimHei" pitchFamily="49" charset="-122"/>
              </a:rPr>
              <a:t> </a:t>
            </a:r>
            <a:r>
              <a:rPr lang="en-US" dirty="0" err="1">
                <a:latin typeface="Arial Narrow" pitchFamily="34" charset="0"/>
                <a:ea typeface="SimHei" pitchFamily="49" charset="-122"/>
              </a:rPr>
              <a:t>kepemimpinan</a:t>
            </a:r>
            <a:r>
              <a:rPr lang="en-US" dirty="0">
                <a:latin typeface="Arial Narrow" pitchFamily="34" charset="0"/>
                <a:ea typeface="SimHei" pitchFamily="49" charset="-122"/>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94729" y="430305"/>
            <a:ext cx="6185647" cy="524436"/>
          </a:xfrm>
        </p:spPr>
        <p:txBody>
          <a:bodyPr/>
          <a:lstStyle/>
          <a:p>
            <a:r>
              <a:rPr lang="en-ID" dirty="0"/>
              <a:t> </a:t>
            </a:r>
            <a:r>
              <a:rPr lang="en-ID" dirty="0" err="1"/>
              <a:t>Pengertian</a:t>
            </a:r>
            <a:r>
              <a:rPr lang="en-ID" dirty="0"/>
              <a:t> </a:t>
            </a:r>
            <a:r>
              <a:rPr lang="en-ID" dirty="0" err="1"/>
              <a:t>Kepemimpinan</a:t>
            </a:r>
            <a:r>
              <a:rPr lang="en-ID" dirty="0"/>
              <a:t> </a:t>
            </a:r>
            <a:endParaRPr lang="en-US" dirty="0"/>
          </a:p>
        </p:txBody>
      </p:sp>
      <p:sp>
        <p:nvSpPr>
          <p:cNvPr id="3" name="Content Placeholder 2"/>
          <p:cNvSpPr>
            <a:spLocks noGrp="1"/>
          </p:cNvSpPr>
          <p:nvPr>
            <p:ph sz="quarter" idx="10"/>
          </p:nvPr>
        </p:nvSpPr>
        <p:spPr>
          <a:xfrm>
            <a:off x="658906" y="1102659"/>
            <a:ext cx="10718181" cy="5350529"/>
          </a:xfrm>
        </p:spPr>
        <p:txBody>
          <a:bodyPr/>
          <a:lstStyle/>
          <a:p>
            <a:pPr marL="0" indent="0">
              <a:buNone/>
            </a:pPr>
            <a:r>
              <a:rPr lang="en-US" dirty="0" err="1"/>
              <a:t>Kepemimpinan</a:t>
            </a:r>
            <a:r>
              <a:rPr lang="en-US" dirty="0"/>
              <a:t> </a:t>
            </a:r>
          </a:p>
          <a:p>
            <a:pPr marL="0" indent="0">
              <a:buNone/>
            </a:pPr>
            <a:r>
              <a:rPr lang="en-US" dirty="0" err="1"/>
              <a:t>adalah</a:t>
            </a:r>
            <a:r>
              <a:rPr lang="en-US" dirty="0"/>
              <a:t> </a:t>
            </a:r>
            <a:r>
              <a:rPr lang="en-US" dirty="0" err="1"/>
              <a:t>kemampuan</a:t>
            </a:r>
            <a:r>
              <a:rPr lang="en-US" dirty="0"/>
              <a:t> </a:t>
            </a:r>
            <a:r>
              <a:rPr lang="en-US" dirty="0" err="1"/>
              <a:t>seseorang</a:t>
            </a:r>
            <a:r>
              <a:rPr lang="en-US" dirty="0"/>
              <a:t> </a:t>
            </a:r>
            <a:r>
              <a:rPr lang="en-US" dirty="0" err="1"/>
              <a:t>mempengaruhi</a:t>
            </a:r>
            <a:r>
              <a:rPr lang="en-US" dirty="0"/>
              <a:t> </a:t>
            </a:r>
            <a:r>
              <a:rPr lang="en-US" dirty="0" err="1"/>
              <a:t>dan</a:t>
            </a:r>
            <a:r>
              <a:rPr lang="en-US" dirty="0"/>
              <a:t> </a:t>
            </a:r>
            <a:r>
              <a:rPr lang="en-US" dirty="0" err="1"/>
              <a:t>memotivasi</a:t>
            </a:r>
            <a:r>
              <a:rPr lang="en-US" dirty="0"/>
              <a:t> orang lain </a:t>
            </a:r>
            <a:r>
              <a:rPr lang="en-US" dirty="0" err="1"/>
              <a:t>untuk</a:t>
            </a:r>
            <a:r>
              <a:rPr lang="en-US" dirty="0"/>
              <a:t> </a:t>
            </a:r>
            <a:r>
              <a:rPr lang="en-US" dirty="0" err="1"/>
              <a:t>melakukan</a:t>
            </a:r>
            <a:r>
              <a:rPr lang="en-US" dirty="0"/>
              <a:t> </a:t>
            </a:r>
            <a:r>
              <a:rPr lang="en-US" dirty="0" err="1"/>
              <a:t>sesuatu</a:t>
            </a:r>
            <a:r>
              <a:rPr lang="en-US" dirty="0"/>
              <a:t> </a:t>
            </a:r>
            <a:r>
              <a:rPr lang="en-US" dirty="0" err="1"/>
              <a:t>sesuai</a:t>
            </a:r>
            <a:r>
              <a:rPr lang="en-US" dirty="0"/>
              <a:t> </a:t>
            </a:r>
            <a:r>
              <a:rPr lang="en-US" dirty="0" err="1"/>
              <a:t>tujuan</a:t>
            </a:r>
            <a:r>
              <a:rPr lang="en-US" dirty="0"/>
              <a:t> </a:t>
            </a:r>
            <a:r>
              <a:rPr lang="en-US" dirty="0" err="1"/>
              <a:t>bersama</a:t>
            </a:r>
            <a:r>
              <a:rPr lang="en-US" dirty="0"/>
              <a:t>. </a:t>
            </a:r>
            <a:r>
              <a:rPr lang="en-US" dirty="0" err="1"/>
              <a:t>Kepemimpinan</a:t>
            </a:r>
            <a:r>
              <a:rPr lang="en-US" dirty="0"/>
              <a:t> </a:t>
            </a:r>
            <a:r>
              <a:rPr lang="en-US" dirty="0" err="1"/>
              <a:t>meliputi</a:t>
            </a:r>
            <a:r>
              <a:rPr lang="en-US" dirty="0"/>
              <a:t> proses </a:t>
            </a:r>
            <a:r>
              <a:rPr lang="en-US" dirty="0" err="1"/>
              <a:t>mempengaruhi</a:t>
            </a:r>
            <a:r>
              <a:rPr lang="en-US" dirty="0"/>
              <a:t> </a:t>
            </a:r>
            <a:r>
              <a:rPr lang="en-US" dirty="0" err="1"/>
              <a:t>dalam</a:t>
            </a:r>
            <a:r>
              <a:rPr lang="en-US" dirty="0"/>
              <a:t> </a:t>
            </a:r>
            <a:r>
              <a:rPr lang="en-US" dirty="0" err="1"/>
              <a:t>menentukan</a:t>
            </a:r>
            <a:r>
              <a:rPr lang="en-US" dirty="0"/>
              <a:t> </a:t>
            </a:r>
            <a:r>
              <a:rPr lang="en-US" dirty="0" err="1"/>
              <a:t>tujuan</a:t>
            </a:r>
            <a:r>
              <a:rPr lang="en-US" dirty="0"/>
              <a:t> </a:t>
            </a:r>
            <a:r>
              <a:rPr lang="en-US" dirty="0" err="1"/>
              <a:t>organisasi</a:t>
            </a:r>
            <a:r>
              <a:rPr lang="en-US" dirty="0"/>
              <a:t>, </a:t>
            </a:r>
            <a:r>
              <a:rPr lang="en-US" dirty="0" err="1"/>
              <a:t>memotivasi</a:t>
            </a:r>
            <a:r>
              <a:rPr lang="en-US" dirty="0"/>
              <a:t> </a:t>
            </a:r>
            <a:r>
              <a:rPr lang="en-US" dirty="0" err="1"/>
              <a:t>perilaku</a:t>
            </a:r>
            <a:r>
              <a:rPr lang="en-US" dirty="0"/>
              <a:t> </a:t>
            </a:r>
            <a:r>
              <a:rPr lang="en-US" dirty="0" err="1"/>
              <a:t>pengikut</a:t>
            </a:r>
            <a:r>
              <a:rPr lang="en-US" dirty="0"/>
              <a:t> </a:t>
            </a:r>
            <a:r>
              <a:rPr lang="en-US" dirty="0" err="1"/>
              <a:t>untuk</a:t>
            </a:r>
            <a:r>
              <a:rPr lang="en-US" dirty="0"/>
              <a:t> </a:t>
            </a:r>
            <a:r>
              <a:rPr lang="en-US" dirty="0" err="1"/>
              <a:t>mencapai</a:t>
            </a:r>
            <a:r>
              <a:rPr lang="en-US" dirty="0"/>
              <a:t> </a:t>
            </a:r>
            <a:r>
              <a:rPr lang="en-US" dirty="0" err="1"/>
              <a:t>tujuan</a:t>
            </a:r>
            <a:r>
              <a:rPr lang="en-US" dirty="0"/>
              <a:t>, </a:t>
            </a:r>
            <a:r>
              <a:rPr lang="en-US" dirty="0" err="1"/>
              <a:t>mempengaruhi</a:t>
            </a:r>
            <a:r>
              <a:rPr lang="en-US" dirty="0"/>
              <a:t> </a:t>
            </a:r>
            <a:r>
              <a:rPr lang="en-US" dirty="0" err="1"/>
              <a:t>untuk</a:t>
            </a:r>
            <a:r>
              <a:rPr lang="en-US" dirty="0"/>
              <a:t> </a:t>
            </a:r>
            <a:r>
              <a:rPr lang="en-US" dirty="0" err="1"/>
              <a:t>memperbaiki</a:t>
            </a:r>
            <a:r>
              <a:rPr lang="en-US" dirty="0"/>
              <a:t> </a:t>
            </a:r>
            <a:r>
              <a:rPr lang="en-US" dirty="0" err="1"/>
              <a:t>kelompok</a:t>
            </a:r>
            <a:r>
              <a:rPr lang="en-US" dirty="0"/>
              <a:t> </a:t>
            </a:r>
            <a:r>
              <a:rPr lang="en-US" dirty="0" err="1"/>
              <a:t>dan</a:t>
            </a:r>
            <a:r>
              <a:rPr lang="en-US" dirty="0"/>
              <a:t> </a:t>
            </a:r>
            <a:r>
              <a:rPr lang="en-US" dirty="0" err="1"/>
              <a:t>budayanya</a:t>
            </a:r>
            <a:r>
              <a:rPr lang="en-US" dirty="0"/>
              <a:t>.</a:t>
            </a:r>
          </a:p>
          <a:p>
            <a:endParaRPr lang="en-US" dirty="0"/>
          </a:p>
          <a:p>
            <a:pPr marL="0" indent="0">
              <a:buNone/>
            </a:pPr>
            <a:r>
              <a:rPr lang="en-US" dirty="0" err="1"/>
              <a:t>Kekuasaan</a:t>
            </a:r>
            <a:r>
              <a:rPr lang="en-US" dirty="0"/>
              <a:t> </a:t>
            </a:r>
          </a:p>
          <a:p>
            <a:pPr marL="0" indent="0">
              <a:buNone/>
            </a:pPr>
            <a:r>
              <a:rPr lang="en-US" dirty="0" err="1"/>
              <a:t>adalah</a:t>
            </a:r>
            <a:r>
              <a:rPr lang="en-US" dirty="0"/>
              <a:t> </a:t>
            </a:r>
            <a:r>
              <a:rPr lang="en-US" dirty="0" err="1"/>
              <a:t>kemampuan</a:t>
            </a:r>
            <a:r>
              <a:rPr lang="en-US" dirty="0"/>
              <a:t> </a:t>
            </a:r>
            <a:r>
              <a:rPr lang="en-US" dirty="0" err="1"/>
              <a:t>untuk</a:t>
            </a:r>
            <a:r>
              <a:rPr lang="en-US" dirty="0"/>
              <a:t> </a:t>
            </a:r>
            <a:r>
              <a:rPr lang="en-US" dirty="0" err="1"/>
              <a:t>mempengaruhi</a:t>
            </a:r>
            <a:r>
              <a:rPr lang="en-US" dirty="0"/>
              <a:t> orang lain </a:t>
            </a:r>
            <a:r>
              <a:rPr lang="en-US" dirty="0" err="1"/>
              <a:t>untuk</a:t>
            </a:r>
            <a:r>
              <a:rPr lang="en-US" dirty="0"/>
              <a:t> </a:t>
            </a:r>
            <a:r>
              <a:rPr lang="en-US" dirty="0" err="1"/>
              <a:t>mau</a:t>
            </a:r>
            <a:r>
              <a:rPr lang="en-US" dirty="0"/>
              <a:t> </a:t>
            </a:r>
            <a:r>
              <a:rPr lang="en-US" dirty="0" err="1"/>
              <a:t>melakukan</a:t>
            </a:r>
            <a:r>
              <a:rPr lang="en-US" dirty="0"/>
              <a:t> </a:t>
            </a:r>
            <a:r>
              <a:rPr lang="en-US" dirty="0" err="1"/>
              <a:t>apa</a:t>
            </a:r>
            <a:r>
              <a:rPr lang="en-US" dirty="0"/>
              <a:t> yang </a:t>
            </a:r>
            <a:r>
              <a:rPr lang="en-US" dirty="0" err="1"/>
              <a:t>diinginkan</a:t>
            </a:r>
            <a:r>
              <a:rPr lang="en-US" dirty="0"/>
              <a:t> </a:t>
            </a:r>
            <a:r>
              <a:rPr lang="en-US" dirty="0" err="1"/>
              <a:t>pihak</a:t>
            </a:r>
            <a:r>
              <a:rPr lang="en-US" dirty="0"/>
              <a:t> </a:t>
            </a:r>
            <a:r>
              <a:rPr lang="en-US" dirty="0" err="1"/>
              <a:t>lainnya</a:t>
            </a:r>
            <a:r>
              <a:rPr lang="en-US" dirty="0"/>
              <a:t>.”The art of influencing and directing mean</a:t>
            </a:r>
            <a:r>
              <a:rPr lang="id-ID" dirty="0"/>
              <a:t> </a:t>
            </a:r>
            <a:r>
              <a:rPr lang="en-US" dirty="0" err="1"/>
              <a:t>insuch</a:t>
            </a:r>
            <a:r>
              <a:rPr lang="en-US" dirty="0"/>
              <a:t> away to </a:t>
            </a:r>
            <a:r>
              <a:rPr lang="id-ID" dirty="0"/>
              <a:t>o</a:t>
            </a:r>
            <a:r>
              <a:rPr lang="en-US" dirty="0" err="1"/>
              <a:t>btain</a:t>
            </a:r>
            <a:r>
              <a:rPr lang="en-US" dirty="0"/>
              <a:t> their willing obedience, confidence, respect, and loyal cooperation in order to accomplish the mission”.</a:t>
            </a:r>
            <a:endParaRPr lang="id-ID" dirty="0"/>
          </a:p>
          <a:p>
            <a:pPr marL="0" indent="0">
              <a:buNone/>
            </a:pPr>
            <a:r>
              <a:rPr lang="en-US" dirty="0"/>
              <a:t>Power means man control over the mind and action of another man</a:t>
            </a:r>
          </a:p>
          <a:p>
            <a:pPr marL="0" indent="0">
              <a:buNone/>
            </a:pPr>
            <a:endParaRPr lang="id-ID" dirty="0"/>
          </a:p>
          <a:p>
            <a:pPr marL="0" indent="0">
              <a:buNone/>
            </a:pPr>
            <a:r>
              <a:rPr lang="en-US" dirty="0" err="1"/>
              <a:t>Kepemimpinan</a:t>
            </a:r>
            <a:r>
              <a:rPr lang="en-US" dirty="0"/>
              <a:t> </a:t>
            </a:r>
            <a:r>
              <a:rPr lang="en-US" dirty="0" err="1"/>
              <a:t>adalah</a:t>
            </a:r>
            <a:r>
              <a:rPr lang="en-US" dirty="0"/>
              <a:t> </a:t>
            </a:r>
            <a:r>
              <a:rPr lang="en-US" dirty="0" err="1"/>
              <a:t>seni</a:t>
            </a:r>
            <a:r>
              <a:rPr lang="en-US" dirty="0"/>
              <a:t> </a:t>
            </a:r>
            <a:r>
              <a:rPr lang="en-US" dirty="0" err="1"/>
              <a:t>untuk</a:t>
            </a:r>
            <a:r>
              <a:rPr lang="en-US" dirty="0"/>
              <a:t> </a:t>
            </a:r>
            <a:r>
              <a:rPr lang="en-US" dirty="0" err="1"/>
              <a:t>mempengaruhi</a:t>
            </a:r>
            <a:r>
              <a:rPr lang="en-US" dirty="0"/>
              <a:t> </a:t>
            </a:r>
            <a:r>
              <a:rPr lang="en-US" dirty="0" err="1"/>
              <a:t>dan</a:t>
            </a:r>
            <a:r>
              <a:rPr lang="en-US" dirty="0"/>
              <a:t> </a:t>
            </a:r>
            <a:r>
              <a:rPr lang="en-US" dirty="0" err="1"/>
              <a:t>menggerakkan</a:t>
            </a:r>
            <a:r>
              <a:rPr lang="en-US" dirty="0"/>
              <a:t> orang – orang </a:t>
            </a:r>
            <a:r>
              <a:rPr lang="en-US" dirty="0" err="1"/>
              <a:t>sedemikian</a:t>
            </a:r>
            <a:r>
              <a:rPr lang="en-US" dirty="0"/>
              <a:t> </a:t>
            </a:r>
            <a:r>
              <a:rPr lang="en-US" dirty="0" err="1"/>
              <a:t>rupa</a:t>
            </a:r>
            <a:r>
              <a:rPr lang="en-US" dirty="0"/>
              <a:t> </a:t>
            </a:r>
            <a:r>
              <a:rPr lang="en-US" dirty="0" err="1"/>
              <a:t>untuk</a:t>
            </a:r>
            <a:r>
              <a:rPr lang="en-US" dirty="0"/>
              <a:t> </a:t>
            </a:r>
            <a:r>
              <a:rPr lang="en-US" dirty="0" err="1"/>
              <a:t>memperoleh</a:t>
            </a:r>
            <a:r>
              <a:rPr lang="en-US" dirty="0"/>
              <a:t> </a:t>
            </a:r>
            <a:r>
              <a:rPr lang="en-US" dirty="0" err="1"/>
              <a:t>kepatuhan</a:t>
            </a:r>
            <a:r>
              <a:rPr lang="en-US" dirty="0"/>
              <a:t>, </a:t>
            </a:r>
            <a:r>
              <a:rPr lang="en-US" dirty="0" err="1"/>
              <a:t>kepercayaan</a:t>
            </a:r>
            <a:r>
              <a:rPr lang="en-US" dirty="0"/>
              <a:t>, </a:t>
            </a:r>
            <a:r>
              <a:rPr lang="en-US" dirty="0" err="1"/>
              <a:t>respek</a:t>
            </a:r>
            <a:r>
              <a:rPr lang="en-US" dirty="0"/>
              <a:t>, </a:t>
            </a:r>
            <a:r>
              <a:rPr lang="en-US" dirty="0" err="1"/>
              <a:t>dan</a:t>
            </a:r>
            <a:r>
              <a:rPr lang="en-US" dirty="0"/>
              <a:t> </a:t>
            </a:r>
            <a:r>
              <a:rPr lang="en-US" dirty="0" err="1"/>
              <a:t>kerjasama</a:t>
            </a:r>
            <a:r>
              <a:rPr lang="en-US" dirty="0"/>
              <a:t> </a:t>
            </a:r>
            <a:r>
              <a:rPr lang="en-US" dirty="0" err="1"/>
              <a:t>secara</a:t>
            </a:r>
            <a:r>
              <a:rPr lang="en-US" dirty="0"/>
              <a:t> royal </a:t>
            </a:r>
            <a:r>
              <a:rPr lang="en-US" dirty="0" err="1"/>
              <a:t>untuk</a:t>
            </a:r>
            <a:r>
              <a:rPr lang="en-US" dirty="0"/>
              <a:t> </a:t>
            </a:r>
            <a:r>
              <a:rPr lang="en-US" dirty="0" err="1"/>
              <a:t>menyelesaikan</a:t>
            </a:r>
            <a:r>
              <a:rPr lang="en-US" dirty="0"/>
              <a:t> </a:t>
            </a:r>
            <a:r>
              <a:rPr lang="en-US" dirty="0" err="1"/>
              <a:t>tugas</a:t>
            </a:r>
            <a:r>
              <a:rPr lang="en-US" dirty="0"/>
              <a:t> – Field Manual 22-100.</a:t>
            </a:r>
          </a:p>
          <a:p>
            <a:endParaRPr lang="en-US" dirty="0"/>
          </a:p>
        </p:txBody>
      </p:sp>
    </p:spTree>
    <p:extLst>
      <p:ext uri="{BB962C8B-B14F-4D97-AF65-F5344CB8AC3E}">
        <p14:creationId xmlns:p14="http://schemas.microsoft.com/office/powerpoint/2010/main" val="3840129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2376" y="497541"/>
            <a:ext cx="6629399" cy="564777"/>
          </a:xfrm>
        </p:spPr>
        <p:txBody>
          <a:bodyPr/>
          <a:lstStyle/>
          <a:p>
            <a:r>
              <a:rPr lang="fi-FI" dirty="0"/>
              <a:t>Perbedaan antara kepemimpinan dan kekuasaan </a:t>
            </a:r>
            <a:endParaRPr lang="id-ID" dirty="0"/>
          </a:p>
        </p:txBody>
      </p:sp>
      <p:sp>
        <p:nvSpPr>
          <p:cNvPr id="3" name="Content Placeholder 2"/>
          <p:cNvSpPr>
            <a:spLocks noGrp="1"/>
          </p:cNvSpPr>
          <p:nvPr>
            <p:ph sz="quarter" idx="10"/>
          </p:nvPr>
        </p:nvSpPr>
        <p:spPr>
          <a:xfrm>
            <a:off x="524435" y="1062318"/>
            <a:ext cx="10919012" cy="5567082"/>
          </a:xfrm>
        </p:spPr>
        <p:txBody>
          <a:bodyPr/>
          <a:lstStyle/>
          <a:p>
            <a:pPr algn="just"/>
            <a:r>
              <a:rPr lang="id-ID" sz="2800" dirty="0"/>
              <a:t>Kepemimpinan dan kekuasaan saling mempengaruhi. Seorang pemimpin pasti memiliki kekuasaan atas apa yg dipimpinnya tersebut. Pemimpin yang baik adalah yang mampu mengarahkan bawahannya sehingga bawahannya mau dan dengan sukarela melaksanakan apa yang telah menjadi tugasnya.</a:t>
            </a:r>
          </a:p>
          <a:p>
            <a:pPr algn="just"/>
            <a:r>
              <a:rPr lang="id-ID" sz="2800" dirty="0"/>
              <a:t>Kepemimpinan tanpa kekuasaan adlh </a:t>
            </a:r>
            <a:r>
              <a:rPr lang="id-ID" sz="2800" b="1" dirty="0"/>
              <a:t>hal yg mustahil</a:t>
            </a:r>
            <a:r>
              <a:rPr lang="id-ID" sz="2800" dirty="0"/>
              <a:t>, oki, pemimpin pasti mempunyai kekuasaan, </a:t>
            </a:r>
            <a:r>
              <a:rPr lang="id-ID" sz="2800" b="1" dirty="0"/>
              <a:t>jika pemimpin tdk mempunyai kekuasaan/kewenangan u/ melakukan sesuatu, bgmn dpt memimpin &amp; melaksanakan tampuk kepimpinannya.</a:t>
            </a:r>
          </a:p>
          <a:p>
            <a:pPr algn="just"/>
            <a:r>
              <a:rPr lang="id-ID" sz="2800" dirty="0"/>
              <a:t>Dalam suatu organisasi, pemimpin biasanya bukan hny sbg leader, namun jg sbg orang yg mampu memberikan arahan kpd bawahannya agar mau melaksanakan semua tugas demi tercapainya tujuan bersama</a:t>
            </a:r>
            <a:r>
              <a:rPr lang="id-ID" sz="2400" dirty="0"/>
              <a:t>.</a:t>
            </a:r>
          </a:p>
        </p:txBody>
      </p:sp>
    </p:spTree>
    <p:extLst>
      <p:ext uri="{BB962C8B-B14F-4D97-AF65-F5344CB8AC3E}">
        <p14:creationId xmlns:p14="http://schemas.microsoft.com/office/powerpoint/2010/main" val="3101357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4388" y="470647"/>
            <a:ext cx="6522199" cy="618565"/>
          </a:xfrm>
        </p:spPr>
        <p:txBody>
          <a:bodyPr/>
          <a:lstStyle/>
          <a:p>
            <a:r>
              <a:rPr lang="id-ID" dirty="0"/>
              <a:t>Perbedaan antara Kepemimpinan dan Kekuasaan </a:t>
            </a:r>
          </a:p>
        </p:txBody>
      </p:sp>
      <p:sp>
        <p:nvSpPr>
          <p:cNvPr id="3" name="Content Placeholder 2"/>
          <p:cNvSpPr>
            <a:spLocks noGrp="1"/>
          </p:cNvSpPr>
          <p:nvPr>
            <p:ph sz="quarter" idx="10"/>
          </p:nvPr>
        </p:nvSpPr>
        <p:spPr>
          <a:xfrm>
            <a:off x="712694" y="1089212"/>
            <a:ext cx="10784541" cy="5620870"/>
          </a:xfrm>
        </p:spPr>
        <p:txBody>
          <a:bodyPr/>
          <a:lstStyle/>
          <a:p>
            <a:pPr marL="0" indent="0">
              <a:buNone/>
            </a:pPr>
            <a:r>
              <a:rPr lang="id-ID" sz="2400" dirty="0"/>
              <a:t>Perbedaan antara Kepemimpinan dan Kekuasaan?</a:t>
            </a:r>
          </a:p>
          <a:p>
            <a:pPr marL="0" indent="0">
              <a:buNone/>
            </a:pPr>
            <a:r>
              <a:rPr lang="id-ID" sz="2400" dirty="0"/>
              <a:t>Pendapat 1:  Kepemimpinan dan kekuasaan mempunyai hubungan yang erat. Namun demikian dapat dibedakan:</a:t>
            </a:r>
          </a:p>
          <a:p>
            <a:pPr algn="just">
              <a:buFont typeface="Wingdings" panose="05000000000000000000" pitchFamily="2" charset="2"/>
              <a:buChar char="Ø"/>
            </a:pPr>
            <a:r>
              <a:rPr lang="id-ID" sz="2400" dirty="0"/>
              <a:t>Kekuasaan berasal dari posisi otoritas sedangkan kepemimpinan adalah atribut yang tidak membutuhkan kekuasaan. Contoh: Mahatma Gandhi, dan Nelson Mandela tidak memiliki kuasa, namun mereka adalah pemimpin yang hebat dan pengikut mereka siap melakukan apa pun yang diminta orang-orang ini.</a:t>
            </a:r>
          </a:p>
          <a:p>
            <a:pPr algn="just">
              <a:buFont typeface="Wingdings" panose="05000000000000000000" pitchFamily="2" charset="2"/>
              <a:buChar char="Ø"/>
            </a:pPr>
            <a:r>
              <a:rPr lang="id-ID" sz="2400" dirty="0"/>
              <a:t>Kepemimpinan menginspirasi dan membuat pengikut, sementara kekuasaan meneror dan membuat orang mengikuti perintah karena takut.</a:t>
            </a:r>
          </a:p>
          <a:p>
            <a:pPr marL="0" indent="0" algn="just">
              <a:buNone/>
            </a:pPr>
            <a:r>
              <a:rPr lang="id-ID" sz="2400" dirty="0"/>
              <a:t>Pendapat 2: Kepemimpinan lebih menekankan pada kemampuan seseorang untuk mengarahkan orang lain agar mau melakukan apa yang menjadi tugas dan kewajibannya sedangkan kekuasaan merupakan kewenangan seseorang untuk melaksanakan apa yang telah menjadi wewenangnya.</a:t>
            </a:r>
          </a:p>
          <a:p>
            <a:pPr marL="0" indent="0" algn="just">
              <a:buNone/>
            </a:pPr>
            <a:endParaRPr lang="id-ID" sz="2400" dirty="0"/>
          </a:p>
          <a:p>
            <a:pPr algn="just">
              <a:buFont typeface="Wingdings" panose="05000000000000000000" pitchFamily="2" charset="2"/>
              <a:buChar char="Ø"/>
            </a:pPr>
            <a:endParaRPr lang="id-ID" sz="2400" dirty="0"/>
          </a:p>
        </p:txBody>
      </p:sp>
    </p:spTree>
    <p:extLst>
      <p:ext uri="{BB962C8B-B14F-4D97-AF65-F5344CB8AC3E}">
        <p14:creationId xmlns:p14="http://schemas.microsoft.com/office/powerpoint/2010/main" val="13539686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18D1F-B945-422E-8D0F-529F5797BB89}"/>
              </a:ext>
            </a:extLst>
          </p:cNvPr>
          <p:cNvSpPr>
            <a:spLocks noGrp="1"/>
          </p:cNvSpPr>
          <p:nvPr>
            <p:ph type="title"/>
          </p:nvPr>
        </p:nvSpPr>
        <p:spPr>
          <a:xfrm>
            <a:off x="3996030" y="308114"/>
            <a:ext cx="7381057" cy="646044"/>
          </a:xfrm>
        </p:spPr>
        <p:txBody>
          <a:bodyPr/>
          <a:lstStyle/>
          <a:p>
            <a:pPr algn="ctr"/>
            <a:r>
              <a:rPr lang="en-US" dirty="0"/>
              <a:t> </a:t>
            </a:r>
            <a:r>
              <a:rPr lang="en-US" dirty="0" err="1"/>
              <a:t>Hakekat</a:t>
            </a:r>
            <a:r>
              <a:rPr lang="en-US" dirty="0"/>
              <a:t> </a:t>
            </a:r>
            <a:r>
              <a:rPr lang="en-US" dirty="0" err="1"/>
              <a:t>Pemimpin</a:t>
            </a:r>
            <a:r>
              <a:rPr lang="en-US" dirty="0"/>
              <a:t>/</a:t>
            </a:r>
            <a:r>
              <a:rPr lang="en-US" dirty="0" err="1"/>
              <a:t>Kepemimpinan</a:t>
            </a:r>
            <a:r>
              <a:rPr lang="en-US" dirty="0"/>
              <a:t> </a:t>
            </a:r>
            <a:endParaRPr lang="en-ID" dirty="0"/>
          </a:p>
        </p:txBody>
      </p:sp>
      <p:sp>
        <p:nvSpPr>
          <p:cNvPr id="3" name="Content Placeholder 2">
            <a:extLst>
              <a:ext uri="{FF2B5EF4-FFF2-40B4-BE49-F238E27FC236}">
                <a16:creationId xmlns:a16="http://schemas.microsoft.com/office/drawing/2014/main" id="{6E6B539D-1EE6-42A7-94E4-B89D2329BF1C}"/>
              </a:ext>
            </a:extLst>
          </p:cNvPr>
          <p:cNvSpPr>
            <a:spLocks noGrp="1"/>
          </p:cNvSpPr>
          <p:nvPr>
            <p:ph sz="quarter" idx="10"/>
          </p:nvPr>
        </p:nvSpPr>
        <p:spPr>
          <a:xfrm>
            <a:off x="705678" y="1152939"/>
            <a:ext cx="10671409" cy="5536096"/>
          </a:xfrm>
        </p:spPr>
        <p:txBody>
          <a:bodyPr/>
          <a:lstStyle/>
          <a:p>
            <a:pPr marL="0" indent="0" algn="just">
              <a:buNone/>
            </a:pPr>
            <a:r>
              <a:rPr lang="en-ID" dirty="0"/>
              <a:t>Stephen    Robbins (2003):</a:t>
            </a:r>
          </a:p>
          <a:p>
            <a:pPr algn="just"/>
            <a:r>
              <a:rPr lang="en-ID" dirty="0" err="1"/>
              <a:t>kepemimpinan</a:t>
            </a:r>
            <a:r>
              <a:rPr lang="en-ID" dirty="0"/>
              <a:t> </a:t>
            </a:r>
            <a:r>
              <a:rPr lang="en-ID" dirty="0" err="1"/>
              <a:t>adalah</a:t>
            </a:r>
            <a:r>
              <a:rPr lang="en-ID" dirty="0"/>
              <a:t> ...  </a:t>
            </a:r>
            <a:r>
              <a:rPr lang="en-ID" i="1" dirty="0"/>
              <a:t>the  ability  to  influence  a  group  toward  the achievement   of   goals.</a:t>
            </a:r>
          </a:p>
          <a:p>
            <a:pPr algn="just"/>
            <a:r>
              <a:rPr lang="en-ID" dirty="0" err="1"/>
              <a:t>Kepemimpinan</a:t>
            </a:r>
            <a:r>
              <a:rPr lang="en-ID" dirty="0"/>
              <a:t>   juga   </a:t>
            </a:r>
            <a:r>
              <a:rPr lang="en-ID" dirty="0" err="1"/>
              <a:t>dimaknai</a:t>
            </a:r>
            <a:r>
              <a:rPr lang="en-ID" dirty="0"/>
              <a:t>   </a:t>
            </a:r>
            <a:r>
              <a:rPr lang="en-ID" dirty="0" err="1"/>
              <a:t>sebagai</a:t>
            </a:r>
            <a:r>
              <a:rPr lang="en-ID" dirty="0"/>
              <a:t> proses </a:t>
            </a:r>
            <a:r>
              <a:rPr lang="en-ID" dirty="0" err="1"/>
              <a:t>mempengaruhi</a:t>
            </a:r>
            <a:r>
              <a:rPr lang="en-ID" dirty="0"/>
              <a:t> </a:t>
            </a:r>
            <a:r>
              <a:rPr lang="en-ID" dirty="0" err="1"/>
              <a:t>tidak</a:t>
            </a:r>
            <a:r>
              <a:rPr lang="en-ID" dirty="0"/>
              <a:t> </a:t>
            </a:r>
            <a:r>
              <a:rPr lang="en-ID" dirty="0" err="1"/>
              <a:t>hanya</a:t>
            </a:r>
            <a:r>
              <a:rPr lang="en-ID" dirty="0"/>
              <a:t> </a:t>
            </a:r>
            <a:r>
              <a:rPr lang="en-ID" dirty="0" err="1"/>
              <a:t>dari</a:t>
            </a:r>
            <a:r>
              <a:rPr lang="en-ID" dirty="0"/>
              <a:t> </a:t>
            </a:r>
            <a:r>
              <a:rPr lang="en-ID" dirty="0" err="1"/>
              <a:t>pemimpin</a:t>
            </a:r>
            <a:r>
              <a:rPr lang="en-ID" dirty="0"/>
              <a:t> </a:t>
            </a:r>
            <a:r>
              <a:rPr lang="en-ID" dirty="0" err="1"/>
              <a:t>kepada</a:t>
            </a:r>
            <a:r>
              <a:rPr lang="en-ID" dirty="0"/>
              <a:t> </a:t>
            </a:r>
            <a:r>
              <a:rPr lang="en-ID" dirty="0" err="1"/>
              <a:t>pengikut</a:t>
            </a:r>
            <a:r>
              <a:rPr lang="en-ID" dirty="0"/>
              <a:t> </a:t>
            </a:r>
            <a:r>
              <a:rPr lang="en-ID" dirty="0" err="1"/>
              <a:t>atau</a:t>
            </a:r>
            <a:r>
              <a:rPr lang="en-ID" dirty="0"/>
              <a:t> </a:t>
            </a:r>
            <a:r>
              <a:rPr lang="en-ID" dirty="0" err="1"/>
              <a:t>satu</a:t>
            </a:r>
            <a:r>
              <a:rPr lang="en-ID" dirty="0"/>
              <a:t> </a:t>
            </a:r>
            <a:r>
              <a:rPr lang="en-ID" dirty="0" err="1"/>
              <a:t>arah</a:t>
            </a:r>
            <a:r>
              <a:rPr lang="en-ID" dirty="0"/>
              <a:t> </a:t>
            </a:r>
            <a:r>
              <a:rPr lang="en-ID" dirty="0" err="1"/>
              <a:t>melainkan</a:t>
            </a:r>
            <a:r>
              <a:rPr lang="en-ID" dirty="0"/>
              <a:t> timbal </a:t>
            </a:r>
            <a:r>
              <a:rPr lang="en-ID" dirty="0" err="1"/>
              <a:t>balik</a:t>
            </a:r>
            <a:r>
              <a:rPr lang="en-ID" dirty="0"/>
              <a:t>  </a:t>
            </a:r>
            <a:r>
              <a:rPr lang="en-ID" dirty="0" err="1"/>
              <a:t>atau</a:t>
            </a:r>
            <a:r>
              <a:rPr lang="en-ID" dirty="0"/>
              <a:t>  </a:t>
            </a:r>
            <a:r>
              <a:rPr lang="en-ID" dirty="0" err="1"/>
              <a:t>dua</a:t>
            </a:r>
            <a:r>
              <a:rPr lang="en-ID" dirty="0"/>
              <a:t>  </a:t>
            </a:r>
            <a:r>
              <a:rPr lang="en-ID" dirty="0" err="1"/>
              <a:t>arah</a:t>
            </a:r>
            <a:r>
              <a:rPr lang="en-ID" dirty="0"/>
              <a:t>.  </a:t>
            </a:r>
            <a:r>
              <a:rPr lang="en-ID" dirty="0" err="1"/>
              <a:t>Pengikut</a:t>
            </a:r>
            <a:r>
              <a:rPr lang="en-ID" dirty="0"/>
              <a:t>  yang  </a:t>
            </a:r>
            <a:r>
              <a:rPr lang="en-ID" dirty="0" err="1"/>
              <a:t>baik</a:t>
            </a:r>
            <a:r>
              <a:rPr lang="en-ID" dirty="0"/>
              <a:t>  juga </a:t>
            </a:r>
            <a:r>
              <a:rPr lang="en-ID" dirty="0" err="1"/>
              <a:t>dapat</a:t>
            </a:r>
            <a:r>
              <a:rPr lang="en-ID" dirty="0"/>
              <a:t>  </a:t>
            </a:r>
            <a:r>
              <a:rPr lang="en-ID" dirty="0" err="1"/>
              <a:t>saja</a:t>
            </a:r>
            <a:r>
              <a:rPr lang="en-ID" dirty="0"/>
              <a:t>  </a:t>
            </a:r>
            <a:r>
              <a:rPr lang="en-ID" dirty="0" err="1"/>
              <a:t>memunculkan</a:t>
            </a:r>
            <a:r>
              <a:rPr lang="en-ID" dirty="0"/>
              <a:t>  </a:t>
            </a:r>
            <a:r>
              <a:rPr lang="en-ID" dirty="0" err="1"/>
              <a:t>kepemimpinan</a:t>
            </a:r>
            <a:r>
              <a:rPr lang="en-ID" dirty="0"/>
              <a:t>  </a:t>
            </a:r>
            <a:r>
              <a:rPr lang="en-ID" dirty="0" err="1"/>
              <a:t>dengan</a:t>
            </a:r>
            <a:r>
              <a:rPr lang="en-ID" dirty="0"/>
              <a:t> </a:t>
            </a:r>
            <a:r>
              <a:rPr lang="en-ID" dirty="0" err="1"/>
              <a:t>mengikuti</a:t>
            </a:r>
            <a:r>
              <a:rPr lang="en-ID" dirty="0"/>
              <a:t>   </a:t>
            </a:r>
            <a:r>
              <a:rPr lang="en-ID" dirty="0" err="1"/>
              <a:t>kepemimpinan</a:t>
            </a:r>
            <a:r>
              <a:rPr lang="en-ID" dirty="0"/>
              <a:t>   yang   </a:t>
            </a:r>
            <a:r>
              <a:rPr lang="en-ID" dirty="0" err="1"/>
              <a:t>ada</a:t>
            </a:r>
            <a:r>
              <a:rPr lang="en-ID" dirty="0"/>
              <a:t>   dan   pada </a:t>
            </a:r>
            <a:r>
              <a:rPr lang="en-ID" dirty="0" err="1"/>
              <a:t>derajat</a:t>
            </a:r>
            <a:r>
              <a:rPr lang="en-ID" dirty="0"/>
              <a:t>  </a:t>
            </a:r>
            <a:r>
              <a:rPr lang="en-ID" dirty="0" err="1"/>
              <a:t>tertentu</a:t>
            </a:r>
            <a:r>
              <a:rPr lang="en-ID" dirty="0"/>
              <a:t>  </a:t>
            </a:r>
            <a:r>
              <a:rPr lang="en-ID" dirty="0" err="1"/>
              <a:t>memberikan</a:t>
            </a:r>
            <a:r>
              <a:rPr lang="en-ID" dirty="0"/>
              <a:t>  </a:t>
            </a:r>
            <a:r>
              <a:rPr lang="en-ID" dirty="0" err="1"/>
              <a:t>umpan</a:t>
            </a:r>
            <a:r>
              <a:rPr lang="en-ID" dirty="0"/>
              <a:t>  </a:t>
            </a:r>
            <a:r>
              <a:rPr lang="en-ID" dirty="0" err="1"/>
              <a:t>balik</a:t>
            </a:r>
            <a:r>
              <a:rPr lang="en-ID" dirty="0"/>
              <a:t>  </a:t>
            </a:r>
            <a:r>
              <a:rPr lang="en-ID" dirty="0" err="1"/>
              <a:t>kepada</a:t>
            </a:r>
            <a:r>
              <a:rPr lang="en-ID" dirty="0"/>
              <a:t> </a:t>
            </a:r>
            <a:r>
              <a:rPr lang="en-ID" dirty="0" err="1"/>
              <a:t>pemimpin</a:t>
            </a:r>
            <a:r>
              <a:rPr lang="en-ID" dirty="0"/>
              <a:t>.   </a:t>
            </a:r>
          </a:p>
          <a:p>
            <a:pPr marL="0" indent="0" algn="just">
              <a:buNone/>
            </a:pPr>
            <a:r>
              <a:rPr lang="en-US" dirty="0"/>
              <a:t>Robert N. Lussier and Christopher F. Achua (2010 </a:t>
            </a:r>
            <a:endParaRPr lang="en-ID" dirty="0"/>
          </a:p>
          <a:p>
            <a:pPr algn="just"/>
            <a:r>
              <a:rPr lang="en-ID" dirty="0" err="1"/>
              <a:t>Pengaruh</a:t>
            </a:r>
            <a:r>
              <a:rPr lang="en-ID" dirty="0"/>
              <a:t>   </a:t>
            </a:r>
            <a:r>
              <a:rPr lang="en-ID" dirty="0" err="1"/>
              <a:t>adalah</a:t>
            </a:r>
            <a:r>
              <a:rPr lang="en-ID" dirty="0"/>
              <a:t>   proses   </a:t>
            </a:r>
            <a:r>
              <a:rPr lang="en-ID" dirty="0" err="1"/>
              <a:t>pemimpin</a:t>
            </a:r>
            <a:r>
              <a:rPr lang="en-ID" dirty="0"/>
              <a:t> </a:t>
            </a:r>
            <a:r>
              <a:rPr lang="en-ID" dirty="0" err="1"/>
              <a:t>mengkomunikasikan</a:t>
            </a:r>
            <a:r>
              <a:rPr lang="en-ID" dirty="0"/>
              <a:t> </a:t>
            </a:r>
            <a:r>
              <a:rPr lang="en-ID" dirty="0" err="1"/>
              <a:t>gagasan</a:t>
            </a:r>
            <a:r>
              <a:rPr lang="en-ID" dirty="0"/>
              <a:t>, </a:t>
            </a:r>
            <a:r>
              <a:rPr lang="en-ID" dirty="0" err="1"/>
              <a:t>memperoleh</a:t>
            </a:r>
            <a:r>
              <a:rPr lang="en-ID" dirty="0"/>
              <a:t> </a:t>
            </a:r>
            <a:r>
              <a:rPr lang="en-ID" dirty="0" err="1"/>
              <a:t>penerimaan</a:t>
            </a:r>
            <a:r>
              <a:rPr lang="en-ID" dirty="0"/>
              <a:t>    </a:t>
            </a:r>
            <a:r>
              <a:rPr lang="en-ID" dirty="0" err="1"/>
              <a:t>atas</a:t>
            </a:r>
            <a:r>
              <a:rPr lang="en-ID" dirty="0"/>
              <a:t>    </a:t>
            </a:r>
            <a:r>
              <a:rPr lang="en-ID" dirty="0" err="1"/>
              <a:t>gagasan</a:t>
            </a:r>
            <a:r>
              <a:rPr lang="en-ID" dirty="0"/>
              <a:t>,    dan    </a:t>
            </a:r>
            <a:r>
              <a:rPr lang="en-ID" dirty="0" err="1"/>
              <a:t>memotivasi</a:t>
            </a:r>
            <a:r>
              <a:rPr lang="en-ID" dirty="0"/>
              <a:t> </a:t>
            </a:r>
            <a:r>
              <a:rPr lang="en-ID" dirty="0" err="1"/>
              <a:t>pengikut</a:t>
            </a:r>
            <a:r>
              <a:rPr lang="en-ID" dirty="0"/>
              <a:t>  </a:t>
            </a:r>
            <a:r>
              <a:rPr lang="en-ID" dirty="0" err="1"/>
              <a:t>untuk</a:t>
            </a:r>
            <a:r>
              <a:rPr lang="en-ID" dirty="0"/>
              <a:t>  </a:t>
            </a:r>
            <a:r>
              <a:rPr lang="en-ID" dirty="0" err="1"/>
              <a:t>mendukung</a:t>
            </a:r>
            <a:r>
              <a:rPr lang="en-ID" dirty="0"/>
              <a:t>  </a:t>
            </a:r>
            <a:r>
              <a:rPr lang="en-ID" dirty="0" err="1"/>
              <a:t>serta</a:t>
            </a:r>
            <a:r>
              <a:rPr lang="en-ID" dirty="0"/>
              <a:t>  </a:t>
            </a:r>
            <a:r>
              <a:rPr lang="en-ID" dirty="0" err="1"/>
              <a:t>melaksanakan</a:t>
            </a:r>
            <a:r>
              <a:rPr lang="en-ID" dirty="0"/>
              <a:t> </a:t>
            </a:r>
            <a:r>
              <a:rPr lang="en-ID" dirty="0" err="1"/>
              <a:t>gagasan</a:t>
            </a:r>
            <a:r>
              <a:rPr lang="en-ID" dirty="0"/>
              <a:t> </a:t>
            </a:r>
            <a:r>
              <a:rPr lang="en-ID" dirty="0" err="1"/>
              <a:t>tersebut</a:t>
            </a:r>
            <a:r>
              <a:rPr lang="en-ID" dirty="0"/>
              <a:t> </a:t>
            </a:r>
            <a:r>
              <a:rPr lang="en-ID" dirty="0" err="1"/>
              <a:t>lewat</a:t>
            </a:r>
            <a:r>
              <a:rPr lang="en-ID" dirty="0"/>
              <a:t> “</a:t>
            </a:r>
            <a:r>
              <a:rPr lang="en-ID" dirty="0" err="1"/>
              <a:t>perubahan</a:t>
            </a:r>
            <a:r>
              <a:rPr lang="en-ID" dirty="0"/>
              <a:t>”. </a:t>
            </a:r>
          </a:p>
          <a:p>
            <a:pPr marL="0" indent="0" algn="just">
              <a:buNone/>
            </a:pPr>
            <a:endParaRPr lang="en-ID" dirty="0"/>
          </a:p>
          <a:p>
            <a:pPr marL="0" indent="0" algn="just">
              <a:buNone/>
            </a:pPr>
            <a:r>
              <a:rPr lang="en-ID" dirty="0"/>
              <a:t>Gary Yukl ( 2009)</a:t>
            </a:r>
          </a:p>
          <a:p>
            <a:pPr algn="just"/>
            <a:r>
              <a:rPr lang="en-ID" dirty="0" err="1"/>
              <a:t>Kepemimpinan</a:t>
            </a:r>
            <a:r>
              <a:rPr lang="en-ID" dirty="0"/>
              <a:t>    </a:t>
            </a:r>
            <a:r>
              <a:rPr lang="en-ID" dirty="0" err="1"/>
              <a:t>adalah</a:t>
            </a:r>
            <a:r>
              <a:rPr lang="en-ID" dirty="0"/>
              <a:t> proses  </a:t>
            </a:r>
            <a:r>
              <a:rPr lang="en-ID" dirty="0" err="1"/>
              <a:t>untuk</a:t>
            </a:r>
            <a:r>
              <a:rPr lang="en-ID" dirty="0"/>
              <a:t>    </a:t>
            </a:r>
            <a:r>
              <a:rPr lang="en-ID" dirty="0" err="1"/>
              <a:t>mempengaruhi</a:t>
            </a:r>
            <a:r>
              <a:rPr lang="en-ID" dirty="0"/>
              <a:t> orang    lain    agar    </a:t>
            </a:r>
            <a:r>
              <a:rPr lang="en-ID" dirty="0" err="1"/>
              <a:t>mampu</a:t>
            </a:r>
            <a:r>
              <a:rPr lang="en-ID" dirty="0"/>
              <a:t>    </a:t>
            </a:r>
            <a:r>
              <a:rPr lang="en-ID" dirty="0" err="1"/>
              <a:t>memahami</a:t>
            </a:r>
            <a:r>
              <a:rPr lang="en-ID" dirty="0"/>
              <a:t>    </a:t>
            </a:r>
            <a:r>
              <a:rPr lang="en-ID" dirty="0" err="1"/>
              <a:t>serta</a:t>
            </a:r>
            <a:r>
              <a:rPr lang="en-ID" dirty="0"/>
              <a:t> </a:t>
            </a:r>
            <a:r>
              <a:rPr lang="en-ID" dirty="0" err="1"/>
              <a:t>menyetujui</a:t>
            </a:r>
            <a:r>
              <a:rPr lang="en-ID" dirty="0"/>
              <a:t>  </a:t>
            </a:r>
            <a:r>
              <a:rPr lang="en-ID" dirty="0" err="1"/>
              <a:t>apa</a:t>
            </a:r>
            <a:r>
              <a:rPr lang="en-ID" dirty="0"/>
              <a:t>  yang  </a:t>
            </a:r>
            <a:r>
              <a:rPr lang="en-ID" dirty="0" err="1"/>
              <a:t>harus</a:t>
            </a:r>
            <a:r>
              <a:rPr lang="en-ID" dirty="0"/>
              <a:t>  </a:t>
            </a:r>
            <a:r>
              <a:rPr lang="en-ID" dirty="0" err="1"/>
              <a:t>dilakukan</a:t>
            </a:r>
            <a:r>
              <a:rPr lang="en-ID" dirty="0"/>
              <a:t>  </a:t>
            </a:r>
            <a:r>
              <a:rPr lang="en-ID" dirty="0" err="1"/>
              <a:t>sekaligus</a:t>
            </a:r>
            <a:r>
              <a:rPr lang="en-ID" dirty="0"/>
              <a:t> </a:t>
            </a:r>
            <a:r>
              <a:rPr lang="en-ID" dirty="0" err="1"/>
              <a:t>bagaimana</a:t>
            </a:r>
            <a:r>
              <a:rPr lang="en-ID" dirty="0"/>
              <a:t>  </a:t>
            </a:r>
            <a:r>
              <a:rPr lang="en-ID" dirty="0" err="1"/>
              <a:t>melakukannya</a:t>
            </a:r>
            <a:r>
              <a:rPr lang="en-ID" dirty="0"/>
              <a:t>,  </a:t>
            </a:r>
            <a:r>
              <a:rPr lang="en-ID" dirty="0" err="1"/>
              <a:t>termasuk</a:t>
            </a:r>
            <a:r>
              <a:rPr lang="en-ID" dirty="0"/>
              <a:t>  pula  proses </a:t>
            </a:r>
            <a:r>
              <a:rPr lang="en-ID" dirty="0" err="1"/>
              <a:t>memfasilitasi</a:t>
            </a:r>
            <a:r>
              <a:rPr lang="en-ID" dirty="0"/>
              <a:t> </a:t>
            </a:r>
            <a:r>
              <a:rPr lang="en-ID" dirty="0" err="1"/>
              <a:t>upaya</a:t>
            </a:r>
            <a:r>
              <a:rPr lang="en-ID" dirty="0"/>
              <a:t> </a:t>
            </a:r>
            <a:r>
              <a:rPr lang="en-ID" dirty="0" err="1"/>
              <a:t>individu</a:t>
            </a:r>
            <a:r>
              <a:rPr lang="en-ID" dirty="0"/>
              <a:t> </a:t>
            </a:r>
            <a:r>
              <a:rPr lang="en-ID" dirty="0" err="1"/>
              <a:t>atau</a:t>
            </a:r>
            <a:r>
              <a:rPr lang="en-ID" dirty="0"/>
              <a:t> </a:t>
            </a:r>
            <a:r>
              <a:rPr lang="en-ID" dirty="0" err="1"/>
              <a:t>kelompok</a:t>
            </a:r>
            <a:r>
              <a:rPr lang="en-ID" dirty="0"/>
              <a:t> </a:t>
            </a:r>
            <a:r>
              <a:rPr lang="en-ID" dirty="0" err="1"/>
              <a:t>dalam</a:t>
            </a:r>
            <a:r>
              <a:rPr lang="en-ID" dirty="0"/>
              <a:t> </a:t>
            </a:r>
            <a:r>
              <a:rPr lang="en-ID" dirty="0" err="1"/>
              <a:t>memenuhi</a:t>
            </a:r>
            <a:r>
              <a:rPr lang="en-ID" dirty="0"/>
              <a:t> </a:t>
            </a:r>
            <a:r>
              <a:rPr lang="en-ID" dirty="0" err="1"/>
              <a:t>tujuan</a:t>
            </a:r>
            <a:r>
              <a:rPr lang="en-ID" dirty="0"/>
              <a:t> </a:t>
            </a:r>
            <a:r>
              <a:rPr lang="en-ID" dirty="0" err="1"/>
              <a:t>bersama</a:t>
            </a:r>
            <a:r>
              <a:rPr lang="en-ID" dirty="0"/>
              <a:t>. </a:t>
            </a:r>
          </a:p>
        </p:txBody>
      </p:sp>
    </p:spTree>
    <p:extLst>
      <p:ext uri="{BB962C8B-B14F-4D97-AF65-F5344CB8AC3E}">
        <p14:creationId xmlns:p14="http://schemas.microsoft.com/office/powerpoint/2010/main" val="1896757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E18D9-3705-428F-9766-7DBF53E80249}"/>
              </a:ext>
            </a:extLst>
          </p:cNvPr>
          <p:cNvSpPr>
            <a:spLocks noGrp="1"/>
          </p:cNvSpPr>
          <p:nvPr>
            <p:ph type="title"/>
          </p:nvPr>
        </p:nvSpPr>
        <p:spPr>
          <a:xfrm>
            <a:off x="5198165" y="496957"/>
            <a:ext cx="6178922" cy="556591"/>
          </a:xfrm>
        </p:spPr>
        <p:txBody>
          <a:bodyPr/>
          <a:lstStyle/>
          <a:p>
            <a:endParaRPr lang="en-ID"/>
          </a:p>
        </p:txBody>
      </p:sp>
      <p:sp>
        <p:nvSpPr>
          <p:cNvPr id="3" name="Content Placeholder 2">
            <a:extLst>
              <a:ext uri="{FF2B5EF4-FFF2-40B4-BE49-F238E27FC236}">
                <a16:creationId xmlns:a16="http://schemas.microsoft.com/office/drawing/2014/main" id="{2EE818FB-9521-4841-885F-D02B1F2D60AA}"/>
              </a:ext>
            </a:extLst>
          </p:cNvPr>
          <p:cNvSpPr>
            <a:spLocks noGrp="1"/>
          </p:cNvSpPr>
          <p:nvPr>
            <p:ph sz="quarter" idx="10"/>
          </p:nvPr>
        </p:nvSpPr>
        <p:spPr>
          <a:xfrm>
            <a:off x="576470" y="1172817"/>
            <a:ext cx="10800617" cy="5280371"/>
          </a:xfrm>
        </p:spPr>
        <p:txBody>
          <a:bodyPr/>
          <a:lstStyle/>
          <a:p>
            <a:pPr algn="just"/>
            <a:r>
              <a:rPr lang="en-ID" dirty="0"/>
              <a:t>Para  </a:t>
            </a:r>
            <a:r>
              <a:rPr lang="en-ID" dirty="0" err="1"/>
              <a:t>ahli</a:t>
            </a:r>
            <a:r>
              <a:rPr lang="en-ID" dirty="0"/>
              <a:t>  </a:t>
            </a:r>
            <a:r>
              <a:rPr lang="en-ID" dirty="0" err="1"/>
              <a:t>memaknai</a:t>
            </a:r>
            <a:r>
              <a:rPr lang="en-ID" dirty="0"/>
              <a:t>  </a:t>
            </a:r>
            <a:r>
              <a:rPr lang="en-ID" dirty="0" err="1"/>
              <a:t>konsep</a:t>
            </a:r>
            <a:r>
              <a:rPr lang="en-ID" dirty="0"/>
              <a:t>  </a:t>
            </a:r>
            <a:r>
              <a:rPr lang="en-ID" dirty="0" err="1"/>
              <a:t>pemimpin</a:t>
            </a:r>
            <a:r>
              <a:rPr lang="en-ID" dirty="0"/>
              <a:t> </a:t>
            </a:r>
            <a:r>
              <a:rPr lang="en-ID" dirty="0" err="1"/>
              <a:t>sebagai</a:t>
            </a:r>
            <a:r>
              <a:rPr lang="en-ID" dirty="0"/>
              <a:t> </a:t>
            </a:r>
            <a:r>
              <a:rPr lang="en-ID" dirty="0" err="1"/>
              <a:t>seseorang</a:t>
            </a:r>
            <a:r>
              <a:rPr lang="en-ID" dirty="0"/>
              <a:t> </a:t>
            </a:r>
            <a:r>
              <a:rPr lang="en-ID" dirty="0" err="1"/>
              <a:t>dengan</a:t>
            </a:r>
            <a:r>
              <a:rPr lang="en-ID" dirty="0"/>
              <a:t> </a:t>
            </a:r>
            <a:r>
              <a:rPr lang="en-ID" dirty="0" err="1"/>
              <a:t>wewenang</a:t>
            </a:r>
            <a:r>
              <a:rPr lang="en-ID" dirty="0"/>
              <a:t> </a:t>
            </a:r>
            <a:r>
              <a:rPr lang="en-ID" dirty="0" err="1"/>
              <a:t>kepemimpinannya</a:t>
            </a:r>
            <a:r>
              <a:rPr lang="en-ID" dirty="0"/>
              <a:t>    </a:t>
            </a:r>
            <a:r>
              <a:rPr lang="en-ID" dirty="0" err="1"/>
              <a:t>mengarahkan</a:t>
            </a:r>
            <a:r>
              <a:rPr lang="en-ID" dirty="0"/>
              <a:t>    </a:t>
            </a:r>
            <a:r>
              <a:rPr lang="en-ID" dirty="0" err="1"/>
              <a:t>bawahannya</a:t>
            </a:r>
            <a:r>
              <a:rPr lang="en-ID" dirty="0"/>
              <a:t> </a:t>
            </a:r>
            <a:r>
              <a:rPr lang="en-ID" dirty="0" err="1"/>
              <a:t>untuk</a:t>
            </a:r>
            <a:r>
              <a:rPr lang="en-ID" dirty="0"/>
              <a:t>  </a:t>
            </a:r>
            <a:r>
              <a:rPr lang="en-ID" dirty="0" err="1"/>
              <a:t>mengerjakan</a:t>
            </a:r>
            <a:r>
              <a:rPr lang="en-ID" dirty="0"/>
              <a:t>  </a:t>
            </a:r>
            <a:r>
              <a:rPr lang="en-ID" dirty="0" err="1"/>
              <a:t>sebagian</a:t>
            </a:r>
            <a:r>
              <a:rPr lang="en-ID" dirty="0"/>
              <a:t>  </a:t>
            </a:r>
            <a:r>
              <a:rPr lang="en-ID" dirty="0" err="1"/>
              <a:t>dari</a:t>
            </a:r>
            <a:r>
              <a:rPr lang="en-ID" dirty="0"/>
              <a:t>  </a:t>
            </a:r>
            <a:r>
              <a:rPr lang="en-ID" dirty="0" err="1"/>
              <a:t>pekerjaannya</a:t>
            </a:r>
            <a:r>
              <a:rPr lang="en-ID" dirty="0"/>
              <a:t> </a:t>
            </a:r>
            <a:r>
              <a:rPr lang="en-ID" dirty="0" err="1"/>
              <a:t>dalam</a:t>
            </a:r>
            <a:r>
              <a:rPr lang="en-ID" dirty="0"/>
              <a:t>    </a:t>
            </a:r>
            <a:r>
              <a:rPr lang="en-ID" dirty="0" err="1"/>
              <a:t>mencapai</a:t>
            </a:r>
            <a:r>
              <a:rPr lang="en-ID" dirty="0"/>
              <a:t>    </a:t>
            </a:r>
            <a:r>
              <a:rPr lang="en-ID" dirty="0" err="1"/>
              <a:t>tujuan</a:t>
            </a:r>
            <a:r>
              <a:rPr lang="en-ID" dirty="0"/>
              <a:t>. </a:t>
            </a:r>
          </a:p>
          <a:p>
            <a:pPr algn="just"/>
            <a:r>
              <a:rPr lang="en-ID" dirty="0" err="1"/>
              <a:t>Dalam</a:t>
            </a:r>
            <a:r>
              <a:rPr lang="en-ID" dirty="0"/>
              <a:t>  </a:t>
            </a:r>
            <a:r>
              <a:rPr lang="en-ID" dirty="0" err="1"/>
              <a:t>menggunakan</a:t>
            </a:r>
            <a:r>
              <a:rPr lang="en-ID" dirty="0"/>
              <a:t>  </a:t>
            </a:r>
            <a:r>
              <a:rPr lang="en-ID" dirty="0" err="1"/>
              <a:t>wewenang</a:t>
            </a:r>
            <a:r>
              <a:rPr lang="en-ID" dirty="0"/>
              <a:t>  formal </a:t>
            </a:r>
            <a:r>
              <a:rPr lang="en-ID" dirty="0" err="1"/>
              <a:t>pemimpin</a:t>
            </a:r>
            <a:r>
              <a:rPr lang="en-ID" dirty="0"/>
              <a:t> </a:t>
            </a:r>
            <a:r>
              <a:rPr lang="en-ID" dirty="0" err="1"/>
              <a:t>dimaknai</a:t>
            </a:r>
            <a:r>
              <a:rPr lang="en-ID" dirty="0"/>
              <a:t> pada </a:t>
            </a:r>
            <a:r>
              <a:rPr lang="en-ID" dirty="0" err="1"/>
              <a:t>upaya</a:t>
            </a:r>
            <a:r>
              <a:rPr lang="en-ID" dirty="0"/>
              <a:t> </a:t>
            </a:r>
            <a:r>
              <a:rPr lang="en-ID" dirty="0" err="1"/>
              <a:t>mengorganisasikan</a:t>
            </a:r>
            <a:r>
              <a:rPr lang="en-ID" dirty="0"/>
              <a:t>,    </a:t>
            </a:r>
            <a:r>
              <a:rPr lang="en-ID" dirty="0" err="1"/>
              <a:t>mengarahkan</a:t>
            </a:r>
            <a:r>
              <a:rPr lang="en-ID" dirty="0"/>
              <a:t>,    </a:t>
            </a:r>
            <a:r>
              <a:rPr lang="en-ID" dirty="0" err="1"/>
              <a:t>mengontrol</a:t>
            </a:r>
            <a:r>
              <a:rPr lang="en-ID" dirty="0"/>
              <a:t> para  </a:t>
            </a:r>
            <a:r>
              <a:rPr lang="en-ID" dirty="0" err="1"/>
              <a:t>bawahan</a:t>
            </a:r>
            <a:r>
              <a:rPr lang="en-ID" dirty="0"/>
              <a:t>  yang  </a:t>
            </a:r>
            <a:r>
              <a:rPr lang="en-ID" dirty="0" err="1"/>
              <a:t>bertanggung</a:t>
            </a:r>
            <a:r>
              <a:rPr lang="en-ID" dirty="0"/>
              <a:t>  </a:t>
            </a:r>
            <a:r>
              <a:rPr lang="en-ID" dirty="0" err="1"/>
              <a:t>jawab</a:t>
            </a:r>
            <a:r>
              <a:rPr lang="en-ID" dirty="0"/>
              <a:t>,  </a:t>
            </a:r>
            <a:r>
              <a:rPr lang="en-ID" dirty="0" err="1"/>
              <a:t>supaya</a:t>
            </a:r>
            <a:r>
              <a:rPr lang="en-ID" dirty="0"/>
              <a:t> </a:t>
            </a:r>
            <a:r>
              <a:rPr lang="en-ID" dirty="0" err="1"/>
              <a:t>semua</a:t>
            </a:r>
            <a:r>
              <a:rPr lang="en-ID" dirty="0"/>
              <a:t>    </a:t>
            </a:r>
            <a:r>
              <a:rPr lang="en-ID" dirty="0" err="1"/>
              <a:t>bagian</a:t>
            </a:r>
            <a:r>
              <a:rPr lang="en-ID" dirty="0"/>
              <a:t>    </a:t>
            </a:r>
            <a:r>
              <a:rPr lang="en-ID" dirty="0" err="1"/>
              <a:t>pekerjaan</a:t>
            </a:r>
            <a:r>
              <a:rPr lang="en-ID" dirty="0"/>
              <a:t>    </a:t>
            </a:r>
            <a:r>
              <a:rPr lang="en-ID" dirty="0" err="1"/>
              <a:t>dikoordinasi</a:t>
            </a:r>
            <a:r>
              <a:rPr lang="en-ID" dirty="0"/>
              <a:t>    demi </a:t>
            </a:r>
            <a:r>
              <a:rPr lang="en-ID" dirty="0" err="1"/>
              <a:t>mencapai</a:t>
            </a:r>
            <a:r>
              <a:rPr lang="en-ID" dirty="0"/>
              <a:t>  </a:t>
            </a:r>
            <a:r>
              <a:rPr lang="en-ID" dirty="0" err="1"/>
              <a:t>tujuan</a:t>
            </a:r>
            <a:r>
              <a:rPr lang="en-ID" dirty="0"/>
              <a:t>.  </a:t>
            </a:r>
            <a:r>
              <a:rPr lang="en-ID" dirty="0" err="1"/>
              <a:t>Bahkan</a:t>
            </a:r>
            <a:r>
              <a:rPr lang="en-ID" dirty="0"/>
              <a:t>  </a:t>
            </a:r>
            <a:r>
              <a:rPr lang="en-ID" dirty="0" err="1"/>
              <a:t>kalau</a:t>
            </a:r>
            <a:r>
              <a:rPr lang="en-ID" dirty="0"/>
              <a:t>  </a:t>
            </a:r>
            <a:r>
              <a:rPr lang="en-ID" dirty="0" err="1"/>
              <a:t>menelisik</a:t>
            </a:r>
            <a:r>
              <a:rPr lang="en-ID" dirty="0"/>
              <a:t>  </a:t>
            </a:r>
            <a:r>
              <a:rPr lang="en-ID" dirty="0" err="1"/>
              <a:t>dari</a:t>
            </a:r>
            <a:r>
              <a:rPr lang="en-ID" dirty="0"/>
              <a:t> </a:t>
            </a:r>
            <a:r>
              <a:rPr lang="en-ID" dirty="0" err="1"/>
              <a:t>karakternya</a:t>
            </a:r>
            <a:r>
              <a:rPr lang="en-ID" dirty="0"/>
              <a:t>   </a:t>
            </a:r>
            <a:r>
              <a:rPr lang="en-ID" dirty="0" err="1"/>
              <a:t>pemimpin</a:t>
            </a:r>
            <a:r>
              <a:rPr lang="en-ID" dirty="0"/>
              <a:t>   </a:t>
            </a:r>
            <a:r>
              <a:rPr lang="en-ID" dirty="0" err="1"/>
              <a:t>pertama-tama</a:t>
            </a:r>
            <a:r>
              <a:rPr lang="en-ID" dirty="0"/>
              <a:t>   </a:t>
            </a:r>
            <a:r>
              <a:rPr lang="en-ID" dirty="0" err="1"/>
              <a:t>haruslah</a:t>
            </a:r>
            <a:r>
              <a:rPr lang="en-ID" dirty="0"/>
              <a:t> </a:t>
            </a:r>
            <a:r>
              <a:rPr lang="en-ID" dirty="0" err="1"/>
              <a:t>seorang</a:t>
            </a:r>
            <a:r>
              <a:rPr lang="en-ID" dirty="0"/>
              <a:t>    yang    </a:t>
            </a:r>
            <a:r>
              <a:rPr lang="en-ID" dirty="0" err="1"/>
              <a:t>mampu</a:t>
            </a:r>
            <a:r>
              <a:rPr lang="en-ID" dirty="0"/>
              <a:t>    </a:t>
            </a:r>
            <a:r>
              <a:rPr lang="en-ID" dirty="0" err="1"/>
              <a:t>menumbuhkan</a:t>
            </a:r>
            <a:r>
              <a:rPr lang="en-ID" dirty="0"/>
              <a:t>    dan </a:t>
            </a:r>
            <a:r>
              <a:rPr lang="en-ID" dirty="0" err="1"/>
              <a:t>mengembangkan</a:t>
            </a:r>
            <a:r>
              <a:rPr lang="en-ID" dirty="0"/>
              <a:t>  </a:t>
            </a:r>
            <a:r>
              <a:rPr lang="en-ID" dirty="0" err="1"/>
              <a:t>segala</a:t>
            </a:r>
            <a:r>
              <a:rPr lang="en-ID" dirty="0"/>
              <a:t>  yang  </a:t>
            </a:r>
            <a:r>
              <a:rPr lang="en-ID" dirty="0" err="1"/>
              <a:t>terbaik</a:t>
            </a:r>
            <a:r>
              <a:rPr lang="en-ID" dirty="0"/>
              <a:t>  </a:t>
            </a:r>
            <a:r>
              <a:rPr lang="en-ID" dirty="0" err="1"/>
              <a:t>dalam</a:t>
            </a:r>
            <a:r>
              <a:rPr lang="en-ID" dirty="0"/>
              <a:t>  </a:t>
            </a:r>
            <a:r>
              <a:rPr lang="en-ID" dirty="0" err="1"/>
              <a:t>diri</a:t>
            </a:r>
            <a:r>
              <a:rPr lang="en-ID" dirty="0"/>
              <a:t> para </a:t>
            </a:r>
            <a:r>
              <a:rPr lang="en-ID" dirty="0" err="1"/>
              <a:t>bawahannya</a:t>
            </a:r>
            <a:endParaRPr lang="en-ID" dirty="0"/>
          </a:p>
        </p:txBody>
      </p:sp>
    </p:spTree>
    <p:extLst>
      <p:ext uri="{BB962C8B-B14F-4D97-AF65-F5344CB8AC3E}">
        <p14:creationId xmlns:p14="http://schemas.microsoft.com/office/powerpoint/2010/main" val="305531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1D856-1294-4866-8A40-D6C3559958C2}"/>
              </a:ext>
            </a:extLst>
          </p:cNvPr>
          <p:cNvSpPr>
            <a:spLocks noGrp="1"/>
          </p:cNvSpPr>
          <p:nvPr>
            <p:ph type="title"/>
          </p:nvPr>
        </p:nvSpPr>
        <p:spPr>
          <a:xfrm>
            <a:off x="5854147" y="298175"/>
            <a:ext cx="5522939" cy="665921"/>
          </a:xfrm>
        </p:spPr>
        <p:txBody>
          <a:bodyPr/>
          <a:lstStyle/>
          <a:p>
            <a:pPr algn="ctr"/>
            <a:r>
              <a:rPr lang="en-ID" dirty="0" err="1"/>
              <a:t>Mitos-mitos</a:t>
            </a:r>
            <a:r>
              <a:rPr lang="en-ID" dirty="0"/>
              <a:t> </a:t>
            </a:r>
            <a:r>
              <a:rPr lang="en-ID" dirty="0" err="1"/>
              <a:t>Pemimpin</a:t>
            </a:r>
            <a:r>
              <a:rPr lang="en-ID" dirty="0"/>
              <a:t> </a:t>
            </a:r>
          </a:p>
        </p:txBody>
      </p:sp>
      <p:sp>
        <p:nvSpPr>
          <p:cNvPr id="3" name="Content Placeholder 2">
            <a:extLst>
              <a:ext uri="{FF2B5EF4-FFF2-40B4-BE49-F238E27FC236}">
                <a16:creationId xmlns:a16="http://schemas.microsoft.com/office/drawing/2014/main" id="{11129D45-1B4C-4E3D-ABAA-C36C52DEDDF7}"/>
              </a:ext>
            </a:extLst>
          </p:cNvPr>
          <p:cNvSpPr>
            <a:spLocks noGrp="1"/>
          </p:cNvSpPr>
          <p:nvPr>
            <p:ph sz="quarter" idx="10"/>
          </p:nvPr>
        </p:nvSpPr>
        <p:spPr>
          <a:xfrm>
            <a:off x="586410" y="1123122"/>
            <a:ext cx="10790678" cy="5625548"/>
          </a:xfrm>
        </p:spPr>
        <p:txBody>
          <a:bodyPr/>
          <a:lstStyle/>
          <a:p>
            <a:pPr marL="0" indent="0">
              <a:buNone/>
            </a:pPr>
            <a:r>
              <a:rPr lang="en-ID" dirty="0"/>
              <a:t> </a:t>
            </a:r>
            <a:r>
              <a:rPr lang="en-ID" sz="2400" dirty="0"/>
              <a:t>Ada </a:t>
            </a:r>
            <a:r>
              <a:rPr lang="en-ID" sz="2400" dirty="0" err="1"/>
              <a:t>sejumlah</a:t>
            </a:r>
            <a:r>
              <a:rPr lang="en-ID" sz="2400" dirty="0"/>
              <a:t> </a:t>
            </a:r>
            <a:r>
              <a:rPr lang="en-ID" sz="2400" dirty="0" err="1"/>
              <a:t>mitos</a:t>
            </a:r>
            <a:r>
              <a:rPr lang="en-ID" sz="2400" dirty="0"/>
              <a:t> </a:t>
            </a:r>
            <a:r>
              <a:rPr lang="en-ID" sz="2400" dirty="0" err="1"/>
              <a:t>terkait</a:t>
            </a:r>
            <a:r>
              <a:rPr lang="en-ID" sz="2400" dirty="0"/>
              <a:t>  </a:t>
            </a:r>
            <a:r>
              <a:rPr lang="en-ID" sz="2400" dirty="0" err="1"/>
              <a:t>pemimpin</a:t>
            </a:r>
            <a:r>
              <a:rPr lang="en-ID" sz="2400" dirty="0"/>
              <a:t>, </a:t>
            </a:r>
            <a:r>
              <a:rPr lang="en-ID" sz="2400" dirty="0" err="1"/>
              <a:t>yaitu</a:t>
            </a:r>
            <a:r>
              <a:rPr lang="en-ID" sz="2400" dirty="0"/>
              <a:t> </a:t>
            </a:r>
            <a:r>
              <a:rPr lang="en-ID" sz="2400" dirty="0" err="1"/>
              <a:t>pandangan</a:t>
            </a:r>
            <a:r>
              <a:rPr lang="en-ID" sz="2400" dirty="0"/>
              <a:t> </a:t>
            </a:r>
            <a:r>
              <a:rPr lang="en-ID" sz="2400" dirty="0" err="1"/>
              <a:t>atau</a:t>
            </a:r>
            <a:r>
              <a:rPr lang="en-ID" sz="2400" dirty="0"/>
              <a:t>  </a:t>
            </a:r>
            <a:r>
              <a:rPr lang="en-ID" sz="2400" dirty="0" err="1"/>
              <a:t>keyakinan</a:t>
            </a:r>
            <a:r>
              <a:rPr lang="en-ID" sz="2400" dirty="0"/>
              <a:t> </a:t>
            </a:r>
            <a:r>
              <a:rPr lang="en-ID" sz="2400" dirty="0" err="1"/>
              <a:t>sekelompok</a:t>
            </a:r>
            <a:r>
              <a:rPr lang="en-ID" sz="2400" dirty="0"/>
              <a:t> orang </a:t>
            </a:r>
            <a:r>
              <a:rPr lang="en-ID" sz="2400" dirty="0" err="1"/>
              <a:t>terkait</a:t>
            </a:r>
            <a:r>
              <a:rPr lang="en-ID" sz="2400" dirty="0"/>
              <a:t> </a:t>
            </a:r>
            <a:r>
              <a:rPr lang="en-ID" sz="2400" dirty="0" err="1"/>
              <a:t>pemimpin</a:t>
            </a:r>
            <a:r>
              <a:rPr lang="en-ID" sz="2400" dirty="0"/>
              <a:t>, 3 (</a:t>
            </a:r>
            <a:r>
              <a:rPr lang="en-ID" sz="2400" dirty="0" err="1"/>
              <a:t>tiga</a:t>
            </a:r>
            <a:r>
              <a:rPr lang="en-ID" sz="2400" dirty="0"/>
              <a:t>)  </a:t>
            </a:r>
            <a:r>
              <a:rPr lang="en-ID" sz="2400" dirty="0" err="1"/>
              <a:t>keyakinan</a:t>
            </a:r>
            <a:r>
              <a:rPr lang="en-ID" sz="2400" dirty="0"/>
              <a:t>, </a:t>
            </a:r>
            <a:r>
              <a:rPr lang="en-ID" sz="2400" dirty="0" err="1"/>
              <a:t>yaitu</a:t>
            </a:r>
            <a:r>
              <a:rPr lang="en-ID" sz="2400" dirty="0"/>
              <a:t>:</a:t>
            </a:r>
          </a:p>
          <a:p>
            <a:pPr marL="457200" indent="-457200">
              <a:buFont typeface="+mj-lt"/>
              <a:buAutoNum type="alphaLcParenR"/>
            </a:pPr>
            <a:r>
              <a:rPr lang="en-ID" sz="2400" dirty="0" err="1"/>
              <a:t>mitos</a:t>
            </a:r>
            <a:r>
              <a:rPr lang="en-ID" sz="2400" dirty="0"/>
              <a:t> the  </a:t>
            </a:r>
            <a:r>
              <a:rPr lang="en-ID" sz="2400" dirty="0" err="1"/>
              <a:t>Birthright</a:t>
            </a:r>
            <a:r>
              <a:rPr lang="en-ID" sz="2400" dirty="0"/>
              <a:t>, </a:t>
            </a:r>
          </a:p>
          <a:p>
            <a:pPr marL="457200" indent="-457200">
              <a:buFont typeface="+mj-lt"/>
              <a:buAutoNum type="alphaLcParenR"/>
            </a:pPr>
            <a:r>
              <a:rPr lang="en-ID" sz="2400" dirty="0"/>
              <a:t>the  For  All -Seasons, </a:t>
            </a:r>
          </a:p>
          <a:p>
            <a:pPr marL="457200" indent="-457200">
              <a:buFont typeface="+mj-lt"/>
              <a:buAutoNum type="alphaLcParenR"/>
            </a:pPr>
            <a:r>
              <a:rPr lang="en-ID" sz="2400" dirty="0"/>
              <a:t> dan the Intensity. </a:t>
            </a:r>
          </a:p>
          <a:p>
            <a:pPr marL="0" indent="0">
              <a:buNone/>
            </a:pPr>
            <a:endParaRPr lang="en-ID" sz="2400" dirty="0"/>
          </a:p>
          <a:p>
            <a:pPr marL="0" indent="0">
              <a:buNone/>
            </a:pPr>
            <a:r>
              <a:rPr lang="en-ID" sz="2400" b="1" dirty="0"/>
              <a:t>Ad. a) </a:t>
            </a:r>
            <a:r>
              <a:rPr lang="en-ID" sz="2400" b="1" dirty="0" err="1"/>
              <a:t>Mitos</a:t>
            </a:r>
            <a:r>
              <a:rPr lang="en-ID" sz="2400" b="1" dirty="0"/>
              <a:t> the  </a:t>
            </a:r>
            <a:r>
              <a:rPr lang="en-ID" sz="2400" b="1" dirty="0" err="1"/>
              <a:t>Birthright</a:t>
            </a:r>
            <a:r>
              <a:rPr lang="en-ID" sz="2400" b="1" dirty="0"/>
              <a:t> ( </a:t>
            </a:r>
            <a:r>
              <a:rPr lang="en-ID" sz="2400" b="1" dirty="0" err="1"/>
              <a:t>dilahirkan</a:t>
            </a:r>
            <a:r>
              <a:rPr lang="en-ID" sz="2400" b="1" dirty="0"/>
              <a:t> </a:t>
            </a:r>
            <a:r>
              <a:rPr lang="en-ID" sz="2400" b="1" dirty="0" err="1"/>
              <a:t>atau</a:t>
            </a:r>
            <a:r>
              <a:rPr lang="en-ID" sz="2400" b="1" dirty="0"/>
              <a:t> </a:t>
            </a:r>
            <a:r>
              <a:rPr lang="en-ID" sz="2400" b="1" dirty="0" err="1"/>
              <a:t>dididik</a:t>
            </a:r>
            <a:r>
              <a:rPr lang="en-ID" sz="2400" b="1" dirty="0"/>
              <a:t>?)</a:t>
            </a:r>
          </a:p>
          <a:p>
            <a:pPr marL="0" indent="0" algn="just">
              <a:buNone/>
            </a:pPr>
            <a:r>
              <a:rPr lang="en-ID" sz="2400" dirty="0" err="1"/>
              <a:t>berpandangan</a:t>
            </a:r>
            <a:r>
              <a:rPr lang="en-ID" sz="2400" dirty="0"/>
              <a:t>  </a:t>
            </a:r>
            <a:r>
              <a:rPr lang="en-ID" sz="2400" dirty="0" err="1"/>
              <a:t>bahwa</a:t>
            </a:r>
            <a:r>
              <a:rPr lang="en-ID" sz="2400" dirty="0"/>
              <a:t> </a:t>
            </a:r>
            <a:r>
              <a:rPr lang="en-ID" sz="2400" dirty="0" err="1"/>
              <a:t>pemimpin</a:t>
            </a:r>
            <a:r>
              <a:rPr lang="en-ID" sz="2400" dirty="0"/>
              <a:t> </a:t>
            </a:r>
            <a:r>
              <a:rPr lang="en-ID" sz="2400" dirty="0" err="1"/>
              <a:t>itu</a:t>
            </a:r>
            <a:r>
              <a:rPr lang="en-ID" sz="2400" dirty="0"/>
              <a:t>  </a:t>
            </a:r>
            <a:r>
              <a:rPr lang="en-ID" sz="2400" dirty="0" err="1"/>
              <a:t>dilahirkan</a:t>
            </a:r>
            <a:r>
              <a:rPr lang="en-ID" sz="2400" dirty="0"/>
              <a:t>  </a:t>
            </a:r>
            <a:r>
              <a:rPr lang="en-ID" sz="2400" dirty="0" err="1"/>
              <a:t>bukan</a:t>
            </a:r>
            <a:r>
              <a:rPr lang="en-ID" sz="2400" dirty="0"/>
              <a:t>  </a:t>
            </a:r>
            <a:r>
              <a:rPr lang="en-ID" sz="2400" dirty="0" err="1"/>
              <a:t>dihasilkan</a:t>
            </a:r>
            <a:r>
              <a:rPr lang="en-ID" sz="2400" dirty="0"/>
              <a:t> (</a:t>
            </a:r>
            <a:r>
              <a:rPr lang="en-ID" sz="2400" dirty="0" err="1"/>
              <a:t>dididik</a:t>
            </a:r>
            <a:r>
              <a:rPr lang="en-ID" sz="2400" dirty="0"/>
              <a:t>). </a:t>
            </a:r>
            <a:r>
              <a:rPr lang="en-ID" sz="2400" dirty="0" err="1"/>
              <a:t>Mitos</a:t>
            </a:r>
            <a:r>
              <a:rPr lang="en-ID" sz="2400" dirty="0"/>
              <a:t>  </a:t>
            </a:r>
            <a:r>
              <a:rPr lang="en-ID" sz="2400" dirty="0" err="1"/>
              <a:t>ini</a:t>
            </a:r>
            <a:r>
              <a:rPr lang="en-ID" sz="2400" dirty="0"/>
              <a:t>  </a:t>
            </a:r>
            <a:r>
              <a:rPr lang="en-ID" sz="2400" dirty="0" err="1"/>
              <a:t>berbahaya</a:t>
            </a:r>
            <a:r>
              <a:rPr lang="en-ID" sz="2400" dirty="0"/>
              <a:t>  </a:t>
            </a:r>
            <a:r>
              <a:rPr lang="en-ID" sz="2400" dirty="0" err="1"/>
              <a:t>bagi</a:t>
            </a:r>
            <a:r>
              <a:rPr lang="en-ID" sz="2400" dirty="0"/>
              <a:t>  </a:t>
            </a:r>
            <a:r>
              <a:rPr lang="en-ID" sz="2400" dirty="0" err="1"/>
              <a:t>perkembangan</a:t>
            </a:r>
            <a:r>
              <a:rPr lang="en-ID" sz="2400" dirty="0"/>
              <a:t>  </a:t>
            </a:r>
            <a:r>
              <a:rPr lang="en-ID" sz="2400" dirty="0" err="1"/>
              <a:t>regenerasi</a:t>
            </a:r>
            <a:r>
              <a:rPr lang="en-ID" sz="2400" dirty="0"/>
              <a:t> </a:t>
            </a:r>
            <a:r>
              <a:rPr lang="en-ID" sz="2400" dirty="0" err="1"/>
              <a:t>pemimpin</a:t>
            </a:r>
            <a:r>
              <a:rPr lang="en-ID" sz="2400" dirty="0"/>
              <a:t>  </a:t>
            </a:r>
            <a:r>
              <a:rPr lang="en-ID" sz="2400" dirty="0" err="1"/>
              <a:t>krn</a:t>
            </a:r>
            <a:r>
              <a:rPr lang="en-ID" sz="2400" dirty="0"/>
              <a:t>  </a:t>
            </a:r>
            <a:r>
              <a:rPr lang="en-ID" sz="2400" dirty="0" err="1"/>
              <a:t>yg</a:t>
            </a:r>
            <a:r>
              <a:rPr lang="en-ID" sz="2400" dirty="0"/>
              <a:t>  </a:t>
            </a:r>
            <a:r>
              <a:rPr lang="en-ID" sz="2400" dirty="0" err="1"/>
              <a:t>dipandang</a:t>
            </a:r>
            <a:r>
              <a:rPr lang="en-ID" sz="2400" dirty="0"/>
              <a:t>  </a:t>
            </a:r>
            <a:r>
              <a:rPr lang="en-ID" sz="2400" dirty="0" err="1"/>
              <a:t>pantas</a:t>
            </a:r>
            <a:r>
              <a:rPr lang="en-ID" sz="2400" dirty="0"/>
              <a:t>  </a:t>
            </a:r>
            <a:r>
              <a:rPr lang="en-ID" sz="2400" dirty="0" err="1"/>
              <a:t>menjadi</a:t>
            </a:r>
            <a:r>
              <a:rPr lang="en-ID" sz="2400" dirty="0"/>
              <a:t> </a:t>
            </a:r>
            <a:r>
              <a:rPr lang="en-ID" sz="2400" dirty="0" err="1"/>
              <a:t>pemimpin</a:t>
            </a:r>
            <a:r>
              <a:rPr lang="en-ID" sz="2400" dirty="0"/>
              <a:t>  </a:t>
            </a:r>
            <a:r>
              <a:rPr lang="en-ID" sz="2400" dirty="0" err="1"/>
              <a:t>adalah</a:t>
            </a:r>
            <a:r>
              <a:rPr lang="en-ID" sz="2400" dirty="0"/>
              <a:t>  orang  </a:t>
            </a:r>
            <a:r>
              <a:rPr lang="en-ID" sz="2400" dirty="0" err="1"/>
              <a:t>yg</a:t>
            </a:r>
            <a:r>
              <a:rPr lang="en-ID" sz="2400" dirty="0"/>
              <a:t>  </a:t>
            </a:r>
            <a:r>
              <a:rPr lang="en-ID" sz="2400" dirty="0" err="1"/>
              <a:t>memang</a:t>
            </a:r>
            <a:r>
              <a:rPr lang="en-ID" sz="2400" dirty="0"/>
              <a:t>  </a:t>
            </a:r>
            <a:r>
              <a:rPr lang="en-ID" sz="2400" dirty="0" err="1"/>
              <a:t>dari</a:t>
            </a:r>
            <a:r>
              <a:rPr lang="en-ID" sz="2400" dirty="0"/>
              <a:t>  </a:t>
            </a:r>
            <a:r>
              <a:rPr lang="en-ID" sz="2400" dirty="0" err="1"/>
              <a:t>sananya</a:t>
            </a:r>
            <a:r>
              <a:rPr lang="en-ID" sz="2400" dirty="0"/>
              <a:t> </a:t>
            </a:r>
            <a:r>
              <a:rPr lang="en-ID" sz="2400" dirty="0" err="1"/>
              <a:t>dilahirkan</a:t>
            </a:r>
            <a:r>
              <a:rPr lang="en-ID" sz="2400" dirty="0"/>
              <a:t>  </a:t>
            </a:r>
            <a:r>
              <a:rPr lang="en-ID" sz="2400" dirty="0" err="1"/>
              <a:t>sbg</a:t>
            </a:r>
            <a:r>
              <a:rPr lang="en-ID" sz="2400" dirty="0"/>
              <a:t>  </a:t>
            </a:r>
            <a:r>
              <a:rPr lang="en-ID" sz="2400" dirty="0" err="1"/>
              <a:t>pemimpin</a:t>
            </a:r>
            <a:r>
              <a:rPr lang="en-ID" sz="2400" dirty="0"/>
              <a:t>,  </a:t>
            </a:r>
            <a:r>
              <a:rPr lang="en-ID" sz="2400" dirty="0" err="1"/>
              <a:t>shg</a:t>
            </a:r>
            <a:r>
              <a:rPr lang="en-ID" sz="2400" dirty="0"/>
              <a:t>  </a:t>
            </a:r>
            <a:r>
              <a:rPr lang="en-ID" sz="2400" dirty="0" err="1"/>
              <a:t>yg</a:t>
            </a:r>
            <a:r>
              <a:rPr lang="en-ID" sz="2400" dirty="0"/>
              <a:t>  </a:t>
            </a:r>
            <a:r>
              <a:rPr lang="en-ID" sz="2400" dirty="0" err="1"/>
              <a:t>bukan</a:t>
            </a:r>
            <a:r>
              <a:rPr lang="en-ID" sz="2400" dirty="0"/>
              <a:t> </a:t>
            </a:r>
            <a:r>
              <a:rPr lang="en-ID" sz="2400" dirty="0" err="1"/>
              <a:t>dilahirkan</a:t>
            </a:r>
            <a:r>
              <a:rPr lang="en-ID" sz="2400" dirty="0"/>
              <a:t> </a:t>
            </a:r>
            <a:r>
              <a:rPr lang="en-ID" sz="2400" dirty="0" err="1"/>
              <a:t>sbg</a:t>
            </a:r>
            <a:r>
              <a:rPr lang="en-ID" sz="2400" dirty="0"/>
              <a:t> </a:t>
            </a:r>
            <a:r>
              <a:rPr lang="en-ID" sz="2400" dirty="0" err="1"/>
              <a:t>pemimpin</a:t>
            </a:r>
            <a:r>
              <a:rPr lang="en-ID" sz="2400" dirty="0"/>
              <a:t> </a:t>
            </a:r>
            <a:r>
              <a:rPr lang="en-ID" sz="2400" dirty="0" err="1"/>
              <a:t>tdk</a:t>
            </a:r>
            <a:r>
              <a:rPr lang="en-ID" sz="2400" dirty="0"/>
              <a:t> </a:t>
            </a:r>
            <a:r>
              <a:rPr lang="en-ID" sz="2400" dirty="0" err="1"/>
              <a:t>memiliki</a:t>
            </a:r>
            <a:r>
              <a:rPr lang="en-ID" sz="2400" dirty="0"/>
              <a:t> </a:t>
            </a:r>
            <a:r>
              <a:rPr lang="en-ID" sz="2400" dirty="0" err="1"/>
              <a:t>kesempatan</a:t>
            </a:r>
            <a:r>
              <a:rPr lang="en-ID" sz="2400" dirty="0"/>
              <a:t> </a:t>
            </a:r>
            <a:r>
              <a:rPr lang="en-ID" sz="2400" dirty="0" err="1"/>
              <a:t>menjadi</a:t>
            </a:r>
            <a:r>
              <a:rPr lang="en-ID" sz="2400" dirty="0"/>
              <a:t> </a:t>
            </a:r>
            <a:r>
              <a:rPr lang="en-ID" sz="2400" dirty="0" err="1"/>
              <a:t>pemimpin</a:t>
            </a:r>
            <a:r>
              <a:rPr lang="en-ID" sz="2400" dirty="0"/>
              <a:t>. (</a:t>
            </a:r>
            <a:r>
              <a:rPr lang="en-ID" sz="2400" dirty="0" err="1"/>
              <a:t>Kenyataan</a:t>
            </a:r>
            <a:r>
              <a:rPr lang="en-ID" sz="2400" dirty="0"/>
              <a:t>: </a:t>
            </a:r>
            <a:r>
              <a:rPr lang="en-ID" sz="2400" dirty="0" err="1"/>
              <a:t>disamping</a:t>
            </a:r>
            <a:r>
              <a:rPr lang="en-ID" sz="2400" dirty="0"/>
              <a:t> </a:t>
            </a:r>
            <a:r>
              <a:rPr lang="en-ID" sz="2400" dirty="0" err="1"/>
              <a:t>bakat</a:t>
            </a:r>
            <a:r>
              <a:rPr lang="en-ID" sz="2400" dirty="0"/>
              <a:t> </a:t>
            </a:r>
            <a:r>
              <a:rPr lang="en-ID" sz="2400" dirty="0" err="1"/>
              <a:t>namun</a:t>
            </a:r>
            <a:r>
              <a:rPr lang="en-ID" sz="2400" dirty="0"/>
              <a:t> </a:t>
            </a:r>
            <a:r>
              <a:rPr lang="en-ID" sz="2400" dirty="0" err="1"/>
              <a:t>ada</a:t>
            </a:r>
            <a:r>
              <a:rPr lang="en-ID" sz="2400" dirty="0"/>
              <a:t> </a:t>
            </a:r>
            <a:r>
              <a:rPr lang="en-ID" sz="2400" dirty="0" err="1"/>
              <a:t>yg</a:t>
            </a:r>
            <a:r>
              <a:rPr lang="en-ID" sz="2400" dirty="0"/>
              <a:t> </a:t>
            </a:r>
            <a:r>
              <a:rPr lang="en-ID" sz="2400" dirty="0" err="1"/>
              <a:t>diperoleh</a:t>
            </a:r>
            <a:r>
              <a:rPr lang="en-ID" sz="2400" dirty="0"/>
              <a:t> </a:t>
            </a:r>
            <a:r>
              <a:rPr lang="en-ID" sz="2400" dirty="0" err="1"/>
              <a:t>dr</a:t>
            </a:r>
            <a:r>
              <a:rPr lang="en-ID" sz="2400" dirty="0"/>
              <a:t> Pendidikan n </a:t>
            </a:r>
            <a:r>
              <a:rPr lang="en-ID" sz="2400" dirty="0" err="1"/>
              <a:t>pelatiham</a:t>
            </a:r>
            <a:r>
              <a:rPr lang="en-ID" sz="2400" dirty="0">
                <a:sym typeface="Wingdings" panose="05000000000000000000" pitchFamily="2" charset="2"/>
              </a:rPr>
              <a:t> </a:t>
            </a:r>
            <a:r>
              <a:rPr lang="en-ID" sz="2400" dirty="0" err="1">
                <a:sym typeface="Wingdings" panose="05000000000000000000" pitchFamily="2" charset="2"/>
              </a:rPr>
              <a:t>berdiri</a:t>
            </a:r>
            <a:r>
              <a:rPr lang="en-ID" sz="2400" dirty="0">
                <a:sym typeface="Wingdings" panose="05000000000000000000" pitchFamily="2" charset="2"/>
              </a:rPr>
              <a:t> </a:t>
            </a:r>
            <a:r>
              <a:rPr lang="en-ID" sz="2400" dirty="0" err="1">
                <a:sym typeface="Wingdings" panose="05000000000000000000" pitchFamily="2" charset="2"/>
              </a:rPr>
              <a:t>sejumlaah</a:t>
            </a:r>
            <a:r>
              <a:rPr lang="en-ID" sz="2400" dirty="0">
                <a:sym typeface="Wingdings" panose="05000000000000000000" pitchFamily="2" charset="2"/>
              </a:rPr>
              <a:t> </a:t>
            </a:r>
            <a:r>
              <a:rPr lang="en-ID" sz="2400" dirty="0" err="1">
                <a:sym typeface="Wingdings" panose="05000000000000000000" pitchFamily="2" charset="2"/>
              </a:rPr>
              <a:t>pendidikan</a:t>
            </a:r>
            <a:r>
              <a:rPr lang="en-ID" sz="2400" dirty="0">
                <a:sym typeface="Wingdings" panose="05000000000000000000" pitchFamily="2" charset="2"/>
              </a:rPr>
              <a:t> </a:t>
            </a:r>
            <a:r>
              <a:rPr lang="en-ID" sz="2400" dirty="0" err="1">
                <a:sym typeface="Wingdings" panose="05000000000000000000" pitchFamily="2" charset="2"/>
              </a:rPr>
              <a:t>kepemimpinan</a:t>
            </a:r>
            <a:r>
              <a:rPr lang="en-ID" sz="2400" dirty="0">
                <a:sym typeface="Wingdings" panose="05000000000000000000" pitchFamily="2" charset="2"/>
              </a:rPr>
              <a:t> </a:t>
            </a:r>
            <a:r>
              <a:rPr lang="en-ID" sz="2400" dirty="0" err="1">
                <a:sym typeface="Wingdings" panose="05000000000000000000" pitchFamily="2" charset="2"/>
              </a:rPr>
              <a:t>Akademi</a:t>
            </a:r>
            <a:r>
              <a:rPr lang="en-ID" sz="2400" dirty="0">
                <a:sym typeface="Wingdings" panose="05000000000000000000" pitchFamily="2" charset="2"/>
              </a:rPr>
              <a:t> </a:t>
            </a:r>
            <a:r>
              <a:rPr lang="en-ID" sz="2400" dirty="0" err="1">
                <a:sym typeface="Wingdings" panose="05000000000000000000" pitchFamily="2" charset="2"/>
              </a:rPr>
              <a:t>Militer</a:t>
            </a:r>
            <a:r>
              <a:rPr lang="en-ID" sz="2400" dirty="0">
                <a:sym typeface="Wingdings" panose="05000000000000000000" pitchFamily="2" charset="2"/>
              </a:rPr>
              <a:t>) </a:t>
            </a:r>
            <a:endParaRPr lang="en-ID" sz="2400" dirty="0"/>
          </a:p>
        </p:txBody>
      </p:sp>
    </p:spTree>
    <p:extLst>
      <p:ext uri="{BB962C8B-B14F-4D97-AF65-F5344CB8AC3E}">
        <p14:creationId xmlns:p14="http://schemas.microsoft.com/office/powerpoint/2010/main" val="4182422900"/>
      </p:ext>
    </p:extLst>
  </p:cSld>
  <p:clrMapOvr>
    <a:masterClrMapping/>
  </p:clrMapOvr>
</p:sld>
</file>

<file path=ppt/theme/theme1.xml><?xml version="1.0" encoding="utf-8"?>
<a:theme xmlns:a="http://schemas.openxmlformats.org/drawingml/2006/main" name="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sentation UNISA_0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PPT VER. 1_template</Template>
  <TotalTime>4177</TotalTime>
  <Words>2606</Words>
  <Application>Microsoft Office PowerPoint</Application>
  <PresentationFormat>Widescreen</PresentationFormat>
  <Paragraphs>139</Paragraphs>
  <Slides>26</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26</vt:i4>
      </vt:variant>
    </vt:vector>
  </HeadingPairs>
  <TitlesOfParts>
    <vt:vector size="38" baseType="lpstr">
      <vt:lpstr>Arial</vt:lpstr>
      <vt:lpstr>Arial Narrow</vt:lpstr>
      <vt:lpstr>Berlin Sans FB Demi</vt:lpstr>
      <vt:lpstr>Calibri</vt:lpstr>
      <vt:lpstr>Corbel</vt:lpstr>
      <vt:lpstr>Franklin Gothic Heavy</vt:lpstr>
      <vt:lpstr>Gill Sans MT Condensed</vt:lpstr>
      <vt:lpstr>Wingdings</vt:lpstr>
      <vt:lpstr>Presentation UNISA_01</vt:lpstr>
      <vt:lpstr>1_Presentation UNISA_01</vt:lpstr>
      <vt:lpstr>1_Office Theme</vt:lpstr>
      <vt:lpstr>2_Office Theme</vt:lpstr>
      <vt:lpstr>PEMBUKA BELAJAR</vt:lpstr>
      <vt:lpstr>                      Kepemimpinan   in Paradigm in</vt:lpstr>
      <vt:lpstr>Capaian Pembelajaran</vt:lpstr>
      <vt:lpstr> Pengertian Kepemimpinan </vt:lpstr>
      <vt:lpstr>Perbedaan antara kepemimpinan dan kekuasaan </vt:lpstr>
      <vt:lpstr>Perbedaan antara Kepemimpinan dan Kekuasaan </vt:lpstr>
      <vt:lpstr> Hakekat Pemimpin/Kepemimpinan </vt:lpstr>
      <vt:lpstr>PowerPoint Presentation</vt:lpstr>
      <vt:lpstr>Mitos-mitos Pemimpin </vt:lpstr>
      <vt:lpstr>                 lanjutan…</vt:lpstr>
      <vt:lpstr>Teori Motivasi Perilaku Manusia dalam Organisasi  </vt:lpstr>
      <vt:lpstr>                               Teori Y </vt:lpstr>
      <vt:lpstr> A-Z Pemimpin yang Ideal</vt:lpstr>
      <vt:lpstr> 2 Teori Kepemimpinan </vt:lpstr>
      <vt:lpstr> lanjutan…</vt:lpstr>
      <vt:lpstr>Teori Kepemimpinan Situasi </vt:lpstr>
      <vt:lpstr> lanjutan…</vt:lpstr>
      <vt:lpstr>Teori Kelompok</vt:lpstr>
      <vt:lpstr> Gaya Kepemimpinan</vt:lpstr>
      <vt:lpstr> lanjutan…</vt:lpstr>
      <vt:lpstr>Lanjutan Gaya Kepemimpinan </vt:lpstr>
      <vt:lpstr>PowerPoint Presentation</vt:lpstr>
      <vt:lpstr>Atribut yang Idealnya Dimiliki Oleh Seorang Pimpinan </vt:lpstr>
      <vt:lpstr>PENUTUP BELAJAR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BUZZ GROUP (Kelompok Studi Kecil)</dc:title>
  <dc:creator>Windows User</dc:creator>
  <cp:lastModifiedBy>suci sinuraya</cp:lastModifiedBy>
  <cp:revision>173</cp:revision>
  <dcterms:created xsi:type="dcterms:W3CDTF">2017-11-21T07:01:38Z</dcterms:created>
  <dcterms:modified xsi:type="dcterms:W3CDTF">2021-06-02T23:13:05Z</dcterms:modified>
</cp:coreProperties>
</file>