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sldIdLst>
    <p:sldId id="256" r:id="rId2"/>
    <p:sldId id="271" r:id="rId3"/>
    <p:sldId id="272" r:id="rId4"/>
    <p:sldId id="273" r:id="rId5"/>
    <p:sldId id="274" r:id="rId6"/>
    <p:sldId id="275" r:id="rId7"/>
    <p:sldId id="276" r:id="rId8"/>
    <p:sldId id="277" r:id="rId9"/>
    <p:sldId id="265" r:id="rId10"/>
    <p:sldId id="269" r:id="rId11"/>
    <p:sldId id="260" r:id="rId12"/>
    <p:sldId id="266" r:id="rId13"/>
    <p:sldId id="267" r:id="rId14"/>
    <p:sldId id="261" r:id="rId15"/>
    <p:sldId id="268" r:id="rId16"/>
    <p:sldId id="262" r:id="rId17"/>
    <p:sldId id="259" r:id="rId18"/>
    <p:sldId id="263" r:id="rId19"/>
    <p:sldId id="270" r:id="rId20"/>
    <p:sldId id="264" r:id="rId21"/>
    <p:sldId id="278"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0217"/>
  </p:normalViewPr>
  <p:slideViewPr>
    <p:cSldViewPr>
      <p:cViewPr varScale="1">
        <p:scale>
          <a:sx n="56" d="100"/>
          <a:sy n="56" d="100"/>
        </p:scale>
        <p:origin x="17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C8FEBE-FBE9-4A20-BB94-EC3603EA17B1}" type="datetimeFigureOut">
              <a:rPr lang="id-ID" smtClean="0"/>
              <a:pPr/>
              <a:t>20/07/2021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4C1658-E421-40ED-ACA0-C254E0677E6D}" type="slidenum">
              <a:rPr lang="id-ID" smtClean="0"/>
              <a:pPr/>
              <a:t>‹#›</a:t>
            </a:fld>
            <a:endParaRPr lang="id-ID"/>
          </a:p>
        </p:txBody>
      </p:sp>
    </p:spTree>
    <p:extLst>
      <p:ext uri="{BB962C8B-B14F-4D97-AF65-F5344CB8AC3E}">
        <p14:creationId xmlns:p14="http://schemas.microsoft.com/office/powerpoint/2010/main" val="1367430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Human skills adalah kemampuan untuk bekerja dengan memahami, dan memotivasi orang lain, baik sebagai individu ataupun kelompok. Manajer membutuhkan keterampilan ini agar dapat memperoleh partisipasi dan mengarahkan kelompoknya dalam pencapaian tujuan.</a:t>
            </a:r>
          </a:p>
          <a:p>
            <a:r>
              <a:rPr lang="id-ID" dirty="0" smtClean="0"/>
              <a:t>Keterampilan hub</a:t>
            </a:r>
            <a:r>
              <a:rPr lang="id-ID" baseline="0" dirty="0" smtClean="0"/>
              <a:t> manusia jauh lebih penting daripada keterampilan teknis jika ingin menjadi seorang manaejer senior karena dalam mencapai tujuan bekerja dg dan melalui orang-orang.</a:t>
            </a:r>
            <a:endParaRPr lang="id-ID" baseline="0" dirty="0"/>
          </a:p>
          <a:p>
            <a:r>
              <a:rPr lang="id-ID" baseline="0" dirty="0" smtClean="0"/>
              <a:t>Kemampuan ini berhubungan dg kemampuan menseleksi personalia, menciptakan dan membina hubungan baik, memahami org lain memberi motivasi dan bimbingan, dan mempengaruhi para pekerja, baik secara individual ataupun klp</a:t>
            </a:r>
          </a:p>
          <a:p>
            <a:r>
              <a:rPr lang="id-ID" baseline="0" dirty="0" smtClean="0"/>
              <a:t>Mendengarkan dan empati akan membantu uk memahami org dan tanggap terhadap kebutuhan.</a:t>
            </a:r>
          </a:p>
          <a:p>
            <a:endParaRPr lang="id-ID" baseline="0" dirty="0" smtClean="0"/>
          </a:p>
        </p:txBody>
      </p:sp>
      <p:sp>
        <p:nvSpPr>
          <p:cNvPr id="4" name="Slide Number Placeholder 3"/>
          <p:cNvSpPr>
            <a:spLocks noGrp="1"/>
          </p:cNvSpPr>
          <p:nvPr>
            <p:ph type="sldNum" sz="quarter" idx="10"/>
          </p:nvPr>
        </p:nvSpPr>
        <p:spPr/>
        <p:txBody>
          <a:bodyPr/>
          <a:lstStyle/>
          <a:p>
            <a:fld id="{87B360BE-763E-4687-B077-5E1D6D668B4B}" type="slidenum">
              <a:rPr lang="id-ID" smtClean="0"/>
              <a:pPr/>
              <a:t>14</a:t>
            </a:fld>
            <a:endParaRPr lang="id-ID"/>
          </a:p>
        </p:txBody>
      </p:sp>
    </p:spTree>
    <p:extLst>
      <p:ext uri="{BB962C8B-B14F-4D97-AF65-F5344CB8AC3E}">
        <p14:creationId xmlns:p14="http://schemas.microsoft.com/office/powerpoint/2010/main" val="22731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Semua keterampilan manajerial harus dimiliki oleh manajer untuk menjadi manajer</a:t>
            </a:r>
            <a:r>
              <a:rPr lang="id-ID" baseline="0" dirty="0" smtClean="0"/>
              <a:t> yg efektif. Tapi penguasaannya dituntut lebih penting pada satu jenis keterampilan tertentu untuk tipe manajer tertentu dibandingkan dg jenis keterampilan lain. Makin tinggi posisi manjaer dalam hierarki organisasi atau tingkat manajemen maka keterampilan konseptual semakin dibutuhkan sebalinya makin rendah kedudukan manajer maka akan semakin membutuhkan keterampilan teknis dan administratif sebab ia akan menjadi spesialis.</a:t>
            </a:r>
            <a:endParaRPr lang="id-ID" dirty="0"/>
          </a:p>
        </p:txBody>
      </p:sp>
      <p:sp>
        <p:nvSpPr>
          <p:cNvPr id="4" name="Slide Number Placeholder 3"/>
          <p:cNvSpPr>
            <a:spLocks noGrp="1"/>
          </p:cNvSpPr>
          <p:nvPr>
            <p:ph type="sldNum" sz="quarter" idx="10"/>
          </p:nvPr>
        </p:nvSpPr>
        <p:spPr/>
        <p:txBody>
          <a:bodyPr/>
          <a:lstStyle/>
          <a:p>
            <a:fld id="{87B360BE-763E-4687-B077-5E1D6D668B4B}" type="slidenum">
              <a:rPr lang="id-ID" smtClean="0"/>
              <a:pPr/>
              <a:t>17</a:t>
            </a:fld>
            <a:endParaRPr lang="id-ID"/>
          </a:p>
        </p:txBody>
      </p:sp>
    </p:spTree>
    <p:extLst>
      <p:ext uri="{BB962C8B-B14F-4D97-AF65-F5344CB8AC3E}">
        <p14:creationId xmlns:p14="http://schemas.microsoft.com/office/powerpoint/2010/main" val="206621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14D859F-EF84-49FD-B5D6-41486139F145}" type="datetimeFigureOut">
              <a:rPr lang="id-ID" smtClean="0"/>
              <a:pPr/>
              <a:t>20/07/2021</a:t>
            </a:fld>
            <a:endParaRPr lang="id-ID"/>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d-ID"/>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D69DD01-8F63-4410-8FEF-610D13FED690}"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69DD01-8F63-4410-8FEF-610D13FED69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14D859F-EF84-49FD-B5D6-41486139F145}" type="datetimeFigureOut">
              <a:rPr lang="id-ID" smtClean="0"/>
              <a:pPr/>
              <a:t>20/07/2021</a:t>
            </a:fld>
            <a:endParaRPr lang="id-ID"/>
          </a:p>
        </p:txBody>
      </p:sp>
      <p:sp>
        <p:nvSpPr>
          <p:cNvPr id="5" name="Footer Placeholder 4"/>
          <p:cNvSpPr>
            <a:spLocks noGrp="1"/>
          </p:cNvSpPr>
          <p:nvPr>
            <p:ph type="ftr" sz="quarter" idx="11"/>
          </p:nvPr>
        </p:nvSpPr>
        <p:spPr>
          <a:xfrm>
            <a:off x="457201" y="6248207"/>
            <a:ext cx="5573483" cy="365125"/>
          </a:xfrm>
        </p:spPr>
        <p:txBody>
          <a:bodyPr/>
          <a:lstStyle/>
          <a:p>
            <a:endParaRPr lang="id-ID"/>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D69DD01-8F63-4410-8FEF-610D13FED690}"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EF756449-2A62-46F1-A99C-A2CDB2BDB5B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D69DD01-8F63-4410-8FEF-610D13FED690}" type="slidenum">
              <a:rPr lang="id-ID" smtClean="0"/>
              <a:pPr/>
              <a:t>‹#›</a:t>
            </a:fld>
            <a:endParaRPr lang="id-ID"/>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D69DD01-8F63-4410-8FEF-610D13FED690}" type="slidenum">
              <a:rPr lang="id-ID" smtClean="0"/>
              <a:pPr/>
              <a:t>‹#›</a:t>
            </a:fld>
            <a:endParaRPr lang="id-ID"/>
          </a:p>
        </p:txBody>
      </p:sp>
      <p:sp>
        <p:nvSpPr>
          <p:cNvPr id="14" name="Footer Placeholder 13"/>
          <p:cNvSpPr>
            <a:spLocks noGrp="1"/>
          </p:cNvSpPr>
          <p:nvPr>
            <p:ph type="ftr" sz="quarter" idx="12"/>
          </p:nvPr>
        </p:nvSpPr>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14D859F-EF84-49FD-B5D6-41486139F145}" type="datetimeFigureOut">
              <a:rPr lang="id-ID" smtClean="0"/>
              <a:pPr/>
              <a:t>20/07/2021</a:t>
            </a:fld>
            <a:endParaRPr lang="id-ID"/>
          </a:p>
        </p:txBody>
      </p:sp>
      <p:sp>
        <p:nvSpPr>
          <p:cNvPr id="10" name="Slide Number Placeholder 9"/>
          <p:cNvSpPr>
            <a:spLocks noGrp="1"/>
          </p:cNvSpPr>
          <p:nvPr>
            <p:ph type="sldNum" sz="quarter" idx="16"/>
          </p:nvPr>
        </p:nvSpPr>
        <p:spPr/>
        <p:txBody>
          <a:bodyPr rtlCol="0"/>
          <a:lstStyle/>
          <a:p>
            <a:fld id="{8D69DD01-8F63-4410-8FEF-610D13FED690}" type="slidenum">
              <a:rPr lang="id-ID" smtClean="0"/>
              <a:pPr/>
              <a:t>‹#›</a:t>
            </a:fld>
            <a:endParaRPr lang="id-ID"/>
          </a:p>
        </p:txBody>
      </p:sp>
      <p:sp>
        <p:nvSpPr>
          <p:cNvPr id="12" name="Footer Placeholder 11"/>
          <p:cNvSpPr>
            <a:spLocks noGrp="1"/>
          </p:cNvSpPr>
          <p:nvPr>
            <p:ph type="ftr" sz="quarter" idx="17"/>
          </p:nvPr>
        </p:nvSpPr>
        <p:spPr/>
        <p:txBody>
          <a:bodyPr rtlCol="0"/>
          <a:lstStyle/>
          <a:p>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14D859F-EF84-49FD-B5D6-41486139F145}" type="datetimeFigureOut">
              <a:rPr lang="id-ID" smtClean="0"/>
              <a:pPr/>
              <a:t>20/07/2021</a:t>
            </a:fld>
            <a:endParaRPr lang="id-ID"/>
          </a:p>
        </p:txBody>
      </p:sp>
      <p:sp>
        <p:nvSpPr>
          <p:cNvPr id="12" name="Slide Number Placeholder 11"/>
          <p:cNvSpPr>
            <a:spLocks noGrp="1"/>
          </p:cNvSpPr>
          <p:nvPr>
            <p:ph type="sldNum" sz="quarter" idx="16"/>
          </p:nvPr>
        </p:nvSpPr>
        <p:spPr/>
        <p:txBody>
          <a:bodyPr rtlCol="0"/>
          <a:lstStyle/>
          <a:p>
            <a:fld id="{8D69DD01-8F63-4410-8FEF-610D13FED690}" type="slidenum">
              <a:rPr lang="id-ID" smtClean="0"/>
              <a:pPr/>
              <a:t>‹#›</a:t>
            </a:fld>
            <a:endParaRPr lang="id-ID"/>
          </a:p>
        </p:txBody>
      </p:sp>
      <p:sp>
        <p:nvSpPr>
          <p:cNvPr id="14" name="Footer Placeholder 13"/>
          <p:cNvSpPr>
            <a:spLocks noGrp="1"/>
          </p:cNvSpPr>
          <p:nvPr>
            <p:ph type="ftr" sz="quarter" idx="17"/>
          </p:nvPr>
        </p:nvSpPr>
        <p:spPr/>
        <p:txBody>
          <a:bodyPr rtlCol="0"/>
          <a:lstStyle/>
          <a:p>
            <a:endParaRPr lang="id-ID"/>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D69DD01-8F63-4410-8FEF-610D13FED69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D69DD01-8F63-4410-8FEF-610D13FED69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14D859F-EF84-49FD-B5D6-41486139F145}" type="datetimeFigureOut">
              <a:rPr lang="id-ID" smtClean="0"/>
              <a:pPr/>
              <a:t>20/07/2021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D69DD01-8F63-4410-8FEF-610D13FED690}" type="slidenum">
              <a:rPr lang="id-ID" smtClean="0"/>
              <a:pPr/>
              <a:t>‹#›</a:t>
            </a:fld>
            <a:endParaRPr lang="id-ID"/>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14D859F-EF84-49FD-B5D6-41486139F145}" type="datetimeFigureOut">
              <a:rPr lang="id-ID" smtClean="0"/>
              <a:pPr/>
              <a:t>20/07/2021</a:t>
            </a:fld>
            <a:endParaRPr lang="id-ID"/>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D69DD01-8F63-4410-8FEF-610D13FED690}" type="slidenum">
              <a:rPr lang="id-ID" smtClean="0"/>
              <a:pPr/>
              <a:t>‹#›</a:t>
            </a:fld>
            <a:endParaRPr lang="id-ID"/>
          </a:p>
        </p:txBody>
      </p:sp>
      <p:sp>
        <p:nvSpPr>
          <p:cNvPr id="14" name="Footer Placeholder 13"/>
          <p:cNvSpPr>
            <a:spLocks noGrp="1"/>
          </p:cNvSpPr>
          <p:nvPr>
            <p:ph type="ftr" sz="quarter" idx="12"/>
          </p:nvPr>
        </p:nvSpPr>
        <p:spPr>
          <a:xfrm>
            <a:off x="1600200" y="6248206"/>
            <a:ext cx="4572000" cy="365125"/>
          </a:xfrm>
        </p:spPr>
        <p:txBody>
          <a:bodyPr rtlCol="0"/>
          <a:lstStyle/>
          <a:p>
            <a:endParaRPr lang="id-ID"/>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14D859F-EF84-49FD-B5D6-41486139F145}" type="datetimeFigureOut">
              <a:rPr lang="id-ID" smtClean="0"/>
              <a:pPr/>
              <a:t>20/07/2021</a:t>
            </a:fld>
            <a:endParaRPr lang="id-ID"/>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d-ID"/>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D69DD01-8F63-4410-8FEF-610D13FED69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id.wikipedia.org/w/index.php?title=Robert_L._Katz&amp;action=edit&amp;redlink=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FUNGSI-FUNGSI MANAJEMEN</a:t>
            </a:r>
            <a:br>
              <a:rPr lang="id-ID" dirty="0" smtClean="0"/>
            </a:br>
            <a:r>
              <a:rPr lang="id-ID" dirty="0" smtClean="0"/>
              <a:t>DAN KETERAMPILAN MANAJER</a:t>
            </a:r>
            <a:endParaRPr lang="id-ID" dirty="0"/>
          </a:p>
        </p:txBody>
      </p:sp>
      <p:sp>
        <p:nvSpPr>
          <p:cNvPr id="3" name="Subtitle 2"/>
          <p:cNvSpPr>
            <a:spLocks noGrp="1"/>
          </p:cNvSpPr>
          <p:nvPr>
            <p:ph type="subTitle" idx="1"/>
          </p:nvPr>
        </p:nvSpPr>
        <p:spPr/>
        <p:txBody>
          <a:bodyPr/>
          <a:lstStyle/>
          <a:p>
            <a:r>
              <a:rPr lang="id-ID" dirty="0" smtClean="0"/>
              <a:t>Erni Saharuddin, S.Sos., MPA</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tooltip="Robert L. Katz (halaman belum tersedia)"/>
              </a:rPr>
              <a:t>Robert L. Katz</a:t>
            </a:r>
            <a:r>
              <a:rPr lang="en-US" dirty="0" smtClean="0"/>
              <a:t> - </a:t>
            </a:r>
            <a:r>
              <a:rPr lang="en-US" dirty="0" err="1" smtClean="0"/>
              <a:t>setiap</a:t>
            </a:r>
            <a:r>
              <a:rPr lang="en-US" dirty="0" smtClean="0"/>
              <a:t> </a:t>
            </a:r>
            <a:r>
              <a:rPr lang="en-US" dirty="0" err="1" smtClean="0"/>
              <a:t>manajer</a:t>
            </a:r>
            <a:r>
              <a:rPr lang="en-US" dirty="0" smtClean="0"/>
              <a:t> </a:t>
            </a:r>
            <a:r>
              <a:rPr lang="en-US" dirty="0" err="1" smtClean="0"/>
              <a:t>membutuhkan</a:t>
            </a:r>
            <a:r>
              <a:rPr lang="en-US" dirty="0" smtClean="0"/>
              <a:t> 3 </a:t>
            </a:r>
            <a:r>
              <a:rPr lang="en-US" dirty="0" err="1" smtClean="0"/>
              <a:t>keterampilan</a:t>
            </a:r>
            <a:endParaRPr lang="id-ID" dirty="0"/>
          </a:p>
        </p:txBody>
      </p:sp>
      <p:sp>
        <p:nvSpPr>
          <p:cNvPr id="3" name="Content Placeholder 2"/>
          <p:cNvSpPr>
            <a:spLocks noGrp="1"/>
          </p:cNvSpPr>
          <p:nvPr>
            <p:ph sz="quarter" idx="1"/>
          </p:nvPr>
        </p:nvSpPr>
        <p:spPr>
          <a:xfrm>
            <a:off x="357158" y="1857364"/>
            <a:ext cx="8229600" cy="3768733"/>
          </a:xfrm>
        </p:spPr>
        <p:txBody>
          <a:bodyPr/>
          <a:lstStyle/>
          <a:p>
            <a:pPr marL="514350" indent="-514350">
              <a:buAutoNum type="arabicPeriod"/>
            </a:pPr>
            <a:r>
              <a:rPr lang="id-ID" dirty="0" smtClean="0"/>
              <a:t>Keterampilan konseptual</a:t>
            </a:r>
          </a:p>
          <a:p>
            <a:pPr marL="514350" indent="-514350">
              <a:buAutoNum type="arabicPeriod"/>
            </a:pPr>
            <a:r>
              <a:rPr lang="id-ID" dirty="0" smtClean="0"/>
              <a:t>Keterampilan hubungan manusia/komunikasi/interpersonal</a:t>
            </a:r>
          </a:p>
          <a:p>
            <a:pPr marL="514350" indent="-514350">
              <a:buAutoNum type="arabicPeriod"/>
            </a:pPr>
            <a:r>
              <a:rPr lang="id-ID" dirty="0" smtClean="0"/>
              <a:t>Keterampilan teknis</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endParaRPr lang="en-US" sz="4000" dirty="0"/>
          </a:p>
        </p:txBody>
      </p:sp>
      <p:sp>
        <p:nvSpPr>
          <p:cNvPr id="44035" name="Rectangle 3"/>
          <p:cNvSpPr>
            <a:spLocks noGrp="1" noChangeArrowheads="1"/>
          </p:cNvSpPr>
          <p:nvPr>
            <p:ph sz="quarter" idx="1"/>
          </p:nvPr>
        </p:nvSpPr>
        <p:spPr>
          <a:xfrm>
            <a:off x="457200" y="1600200"/>
            <a:ext cx="8229600" cy="1323975"/>
          </a:xfrm>
        </p:spPr>
        <p:txBody>
          <a:bodyPr/>
          <a:lstStyle/>
          <a:p>
            <a:pPr marL="609600" indent="-609600">
              <a:buFontTx/>
              <a:buAutoNum type="arabicPeriod"/>
            </a:pPr>
            <a:r>
              <a:rPr lang="en-US" b="1"/>
              <a:t>Keterampilan konseptual (</a:t>
            </a:r>
            <a:r>
              <a:rPr lang="en-US" b="1" i="1"/>
              <a:t>conceptional skill</a:t>
            </a:r>
            <a:r>
              <a:rPr lang="en-US" b="1"/>
              <a:t>)</a:t>
            </a:r>
            <a:endParaRPr lang="en-US"/>
          </a:p>
        </p:txBody>
      </p:sp>
      <p:sp>
        <p:nvSpPr>
          <p:cNvPr id="44036" name="AutoShape 4"/>
          <p:cNvSpPr>
            <a:spLocks noChangeArrowheads="1"/>
          </p:cNvSpPr>
          <p:nvPr/>
        </p:nvSpPr>
        <p:spPr bwMode="auto">
          <a:xfrm>
            <a:off x="2987675" y="2924175"/>
            <a:ext cx="2016125" cy="792163"/>
          </a:xfrm>
          <a:prstGeom prst="rightArrow">
            <a:avLst>
              <a:gd name="adj1" fmla="val 50000"/>
              <a:gd name="adj2" fmla="val 63627"/>
            </a:avLst>
          </a:prstGeom>
          <a:solidFill>
            <a:schemeClr val="accent1"/>
          </a:solidFill>
          <a:ln w="9525">
            <a:solidFill>
              <a:schemeClr val="tx1"/>
            </a:solidFill>
            <a:miter lim="800000"/>
            <a:headEnd/>
            <a:tailEnd/>
          </a:ln>
          <a:effectLst/>
        </p:spPr>
        <p:txBody>
          <a:bodyPr wrap="none" anchor="ctr"/>
          <a:lstStyle/>
          <a:p>
            <a:endParaRPr lang="id-ID"/>
          </a:p>
        </p:txBody>
      </p:sp>
      <p:sp>
        <p:nvSpPr>
          <p:cNvPr id="44037" name="AutoShape 5"/>
          <p:cNvSpPr>
            <a:spLocks noChangeArrowheads="1"/>
          </p:cNvSpPr>
          <p:nvPr/>
        </p:nvSpPr>
        <p:spPr bwMode="auto">
          <a:xfrm>
            <a:off x="1187450" y="2852738"/>
            <a:ext cx="1728788" cy="1008062"/>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Konsep/ide/ </a:t>
            </a:r>
          </a:p>
          <a:p>
            <a:r>
              <a:rPr lang="en-US" b="1">
                <a:effectLst>
                  <a:outerShdw blurRad="38100" dist="38100" dir="2700000" algn="tl">
                    <a:srgbClr val="FFFFFF"/>
                  </a:outerShdw>
                </a:effectLst>
              </a:rPr>
              <a:t>gagasan</a:t>
            </a:r>
          </a:p>
        </p:txBody>
      </p:sp>
      <p:sp>
        <p:nvSpPr>
          <p:cNvPr id="44038" name="AutoShape 6"/>
          <p:cNvSpPr>
            <a:spLocks noChangeArrowheads="1"/>
          </p:cNvSpPr>
          <p:nvPr/>
        </p:nvSpPr>
        <p:spPr bwMode="auto">
          <a:xfrm>
            <a:off x="5148263" y="2924175"/>
            <a:ext cx="3311525" cy="936625"/>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Tujuan / Pencapaian / </a:t>
            </a:r>
          </a:p>
          <a:p>
            <a:r>
              <a:rPr lang="en-US" b="1">
                <a:effectLst>
                  <a:outerShdw blurRad="38100" dist="38100" dir="2700000" algn="tl">
                    <a:srgbClr val="FFFFFF"/>
                  </a:outerShdw>
                </a:effectLst>
              </a:rPr>
              <a:t>Pengembangan Organisasi</a:t>
            </a:r>
          </a:p>
        </p:txBody>
      </p:sp>
      <p:sp>
        <p:nvSpPr>
          <p:cNvPr id="44039" name="AutoShape 7"/>
          <p:cNvSpPr>
            <a:spLocks noChangeArrowheads="1"/>
          </p:cNvSpPr>
          <p:nvPr/>
        </p:nvSpPr>
        <p:spPr bwMode="auto">
          <a:xfrm rot="5400000">
            <a:off x="3276601" y="3573462"/>
            <a:ext cx="1223962" cy="1223963"/>
          </a:xfrm>
          <a:custGeom>
            <a:avLst/>
            <a:gdLst>
              <a:gd name="G0" fmla="+- 15493 0 0"/>
              <a:gd name="G1" fmla="+- 6612 0 0"/>
              <a:gd name="G2" fmla="+- 21600 0 6612"/>
              <a:gd name="G3" fmla="+- 10800 0 6612"/>
              <a:gd name="G4" fmla="+- 21600 0 15493"/>
              <a:gd name="G5" fmla="*/ G4 G3 10800"/>
              <a:gd name="G6" fmla="+- 21600 0 G5"/>
              <a:gd name="T0" fmla="*/ 15493 w 21600"/>
              <a:gd name="T1" fmla="*/ 0 h 21600"/>
              <a:gd name="T2" fmla="*/ 0 w 21600"/>
              <a:gd name="T3" fmla="*/ 10800 h 21600"/>
              <a:gd name="T4" fmla="*/ 15493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93" y="0"/>
                </a:moveTo>
                <a:lnTo>
                  <a:pt x="15493" y="6612"/>
                </a:lnTo>
                <a:lnTo>
                  <a:pt x="3375" y="6612"/>
                </a:lnTo>
                <a:lnTo>
                  <a:pt x="3375" y="14988"/>
                </a:lnTo>
                <a:lnTo>
                  <a:pt x="15493" y="14988"/>
                </a:lnTo>
                <a:lnTo>
                  <a:pt x="15493" y="21600"/>
                </a:lnTo>
                <a:lnTo>
                  <a:pt x="21600" y="10800"/>
                </a:lnTo>
                <a:close/>
              </a:path>
              <a:path w="21600" h="21600">
                <a:moveTo>
                  <a:pt x="1350" y="6612"/>
                </a:moveTo>
                <a:lnTo>
                  <a:pt x="1350" y="14988"/>
                </a:lnTo>
                <a:lnTo>
                  <a:pt x="2700" y="14988"/>
                </a:lnTo>
                <a:lnTo>
                  <a:pt x="2700" y="6612"/>
                </a:lnTo>
                <a:close/>
              </a:path>
              <a:path w="21600" h="21600">
                <a:moveTo>
                  <a:pt x="0" y="6612"/>
                </a:moveTo>
                <a:lnTo>
                  <a:pt x="0" y="14988"/>
                </a:lnTo>
                <a:lnTo>
                  <a:pt x="675" y="14988"/>
                </a:lnTo>
                <a:lnTo>
                  <a:pt x="675" y="6612"/>
                </a:lnTo>
                <a:close/>
              </a:path>
            </a:pathLst>
          </a:custGeom>
          <a:solidFill>
            <a:schemeClr val="accent1"/>
          </a:solidFill>
          <a:ln w="9525">
            <a:solidFill>
              <a:schemeClr val="tx1"/>
            </a:solidFill>
            <a:miter lim="800000"/>
            <a:headEnd/>
            <a:tailEnd/>
          </a:ln>
          <a:effectLst/>
        </p:spPr>
        <p:txBody>
          <a:bodyPr wrap="none" anchor="ctr"/>
          <a:lstStyle/>
          <a:p>
            <a:endParaRPr lang="id-ID"/>
          </a:p>
        </p:txBody>
      </p:sp>
      <p:pic>
        <p:nvPicPr>
          <p:cNvPr id="44041" name="Picture 9" descr="j0301252"/>
          <p:cNvPicPr>
            <a:picLocks noChangeAspect="1" noChangeArrowheads="1"/>
          </p:cNvPicPr>
          <p:nvPr/>
        </p:nvPicPr>
        <p:blipFill>
          <a:blip r:embed="rId2"/>
          <a:srcRect/>
          <a:stretch>
            <a:fillRect/>
          </a:stretch>
        </p:blipFill>
        <p:spPr bwMode="auto">
          <a:xfrm>
            <a:off x="4572000" y="4292600"/>
            <a:ext cx="2771775" cy="2370138"/>
          </a:xfrm>
          <a:prstGeom prst="rect">
            <a:avLst/>
          </a:prstGeom>
          <a:noFill/>
        </p:spPr>
      </p:pic>
      <p:pic>
        <p:nvPicPr>
          <p:cNvPr id="44043" name="Picture 11" descr="j0293844"/>
          <p:cNvPicPr>
            <a:picLocks noChangeAspect="1" noChangeArrowheads="1"/>
          </p:cNvPicPr>
          <p:nvPr/>
        </p:nvPicPr>
        <p:blipFill>
          <a:blip r:embed="rId3"/>
          <a:srcRect/>
          <a:stretch>
            <a:fillRect/>
          </a:stretch>
        </p:blipFill>
        <p:spPr bwMode="auto">
          <a:xfrm>
            <a:off x="7019925" y="1628775"/>
            <a:ext cx="1738313" cy="1827213"/>
          </a:xfrm>
          <a:prstGeom prst="rect">
            <a:avLst/>
          </a:prstGeom>
          <a:noFill/>
        </p:spPr>
      </p:pic>
      <p:sp>
        <p:nvSpPr>
          <p:cNvPr id="44040" name="AutoShape 8"/>
          <p:cNvSpPr>
            <a:spLocks noChangeArrowheads="1"/>
          </p:cNvSpPr>
          <p:nvPr/>
        </p:nvSpPr>
        <p:spPr bwMode="auto">
          <a:xfrm>
            <a:off x="2411413" y="4868863"/>
            <a:ext cx="3024187" cy="647700"/>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Rencana Kerja / Planning</a:t>
            </a:r>
          </a:p>
        </p:txBody>
      </p:sp>
      <p:pic>
        <p:nvPicPr>
          <p:cNvPr id="44042" name="Picture 10" descr="j0299125"/>
          <p:cNvPicPr>
            <a:picLocks noChangeAspect="1" noChangeArrowheads="1"/>
          </p:cNvPicPr>
          <p:nvPr/>
        </p:nvPicPr>
        <p:blipFill>
          <a:blip r:embed="rId4"/>
          <a:srcRect/>
          <a:stretch>
            <a:fillRect/>
          </a:stretch>
        </p:blipFill>
        <p:spPr bwMode="auto">
          <a:xfrm>
            <a:off x="395288" y="3933825"/>
            <a:ext cx="1100137" cy="180498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a:bodyPr>
          <a:lstStyle/>
          <a:p>
            <a:pPr algn="just"/>
            <a:r>
              <a:rPr lang="id-ID" sz="2600" dirty="0" smtClean="0"/>
              <a:t>Keterampilan</a:t>
            </a:r>
            <a:r>
              <a:rPr lang="id-ID" dirty="0" smtClean="0"/>
              <a:t> </a:t>
            </a:r>
            <a:r>
              <a:rPr lang="id-ID" sz="2600" dirty="0" smtClean="0"/>
              <a:t>konseptual adalah kemampuan mengkoordinasikan dan mengintegrasi semua kepentingan-kepentingan dan aktivitas-aktivitas organisasi atau kemampuan mental mendapatkan, menganalisa dan interpretasi informasi yg diterima dari berbagai sumber. Hal ini mencakup kemampuan melihat organisasi sbg suatu keseluruhan, memahami bgmn satu perubahan dalam tiap bagian akan mempengaruhi keseluruhan,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algn="just"/>
            <a:r>
              <a:rPr lang="id-ID" dirty="0" smtClean="0"/>
              <a:t>Dengan keterampilan konseptual berarti manajer bekerja dg ide-ide atau pemikiran-pemikiran untuk mengembangkan gagasan-gagasan strategis sbg kunci pemecahan masalah dari tiap hambatan-hambatan organisasional.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0" name="Picture 4" descr="j0233018"/>
          <p:cNvPicPr>
            <a:picLocks noChangeAspect="1" noChangeArrowheads="1"/>
          </p:cNvPicPr>
          <p:nvPr/>
        </p:nvPicPr>
        <p:blipFill>
          <a:blip r:embed="rId3"/>
          <a:srcRect/>
          <a:stretch>
            <a:fillRect/>
          </a:stretch>
        </p:blipFill>
        <p:spPr bwMode="auto">
          <a:xfrm>
            <a:off x="0" y="3789363"/>
            <a:ext cx="2574925" cy="2614612"/>
          </a:xfrm>
          <a:prstGeom prst="rect">
            <a:avLst/>
          </a:prstGeom>
          <a:noFill/>
        </p:spPr>
      </p:pic>
      <p:sp>
        <p:nvSpPr>
          <p:cNvPr id="45059" name="Rectangle 3"/>
          <p:cNvSpPr>
            <a:spLocks noGrp="1" noChangeArrowheads="1"/>
          </p:cNvSpPr>
          <p:nvPr>
            <p:ph sz="quarter" idx="1"/>
          </p:nvPr>
        </p:nvSpPr>
        <p:spPr>
          <a:xfrm>
            <a:off x="457200" y="765175"/>
            <a:ext cx="8229600" cy="1150938"/>
          </a:xfrm>
        </p:spPr>
        <p:txBody>
          <a:bodyPr/>
          <a:lstStyle/>
          <a:p>
            <a:pPr marL="609600" indent="-609600">
              <a:buFontTx/>
              <a:buNone/>
            </a:pPr>
            <a:r>
              <a:rPr lang="en-US" b="1" dirty="0"/>
              <a:t>2.   </a:t>
            </a:r>
            <a:r>
              <a:rPr lang="en-US" b="1" dirty="0" err="1"/>
              <a:t>Keterampilan</a:t>
            </a:r>
            <a:r>
              <a:rPr lang="en-US" b="1" dirty="0"/>
              <a:t> </a:t>
            </a:r>
            <a:r>
              <a:rPr lang="en-US" b="1" dirty="0" err="1"/>
              <a:t>berhubungan</a:t>
            </a:r>
            <a:r>
              <a:rPr lang="en-US" b="1" dirty="0"/>
              <a:t> </a:t>
            </a:r>
            <a:r>
              <a:rPr lang="en-US" b="1" dirty="0" err="1"/>
              <a:t>dengan</a:t>
            </a:r>
            <a:r>
              <a:rPr lang="en-US" b="1" dirty="0"/>
              <a:t> </a:t>
            </a:r>
            <a:r>
              <a:rPr lang="en-US" b="1" dirty="0" err="1"/>
              <a:t>orang</a:t>
            </a:r>
            <a:r>
              <a:rPr lang="en-US" b="1" dirty="0"/>
              <a:t> lain (</a:t>
            </a:r>
            <a:r>
              <a:rPr lang="en-US" b="1" i="1" dirty="0"/>
              <a:t>humanity skill</a:t>
            </a:r>
            <a:r>
              <a:rPr lang="en-US" b="1" dirty="0"/>
              <a:t>)</a:t>
            </a:r>
            <a:endParaRPr lang="en-US" dirty="0"/>
          </a:p>
        </p:txBody>
      </p:sp>
      <p:sp>
        <p:nvSpPr>
          <p:cNvPr id="45061" name="AutoShape 5"/>
          <p:cNvSpPr>
            <a:spLocks noChangeArrowheads="1"/>
          </p:cNvSpPr>
          <p:nvPr/>
        </p:nvSpPr>
        <p:spPr bwMode="auto">
          <a:xfrm>
            <a:off x="3132138" y="2349500"/>
            <a:ext cx="2016125" cy="1152525"/>
          </a:xfrm>
          <a:prstGeom prst="rightArrow">
            <a:avLst>
              <a:gd name="adj1" fmla="val 50000"/>
              <a:gd name="adj2" fmla="val 43733"/>
            </a:avLst>
          </a:prstGeom>
          <a:solidFill>
            <a:schemeClr val="accent1"/>
          </a:solidFill>
          <a:ln w="9525">
            <a:solidFill>
              <a:schemeClr val="tx1"/>
            </a:solidFill>
            <a:miter lim="800000"/>
            <a:headEnd/>
            <a:tailEnd/>
          </a:ln>
          <a:effectLst/>
        </p:spPr>
        <p:txBody>
          <a:bodyPr wrap="none" anchor="ctr"/>
          <a:lstStyle/>
          <a:p>
            <a:pPr algn="ctr"/>
            <a:r>
              <a:rPr lang="en-US" b="1">
                <a:effectLst>
                  <a:outerShdw blurRad="38100" dist="38100" dir="2700000" algn="tl">
                    <a:srgbClr val="FFFFFF"/>
                  </a:outerShdw>
                </a:effectLst>
              </a:rPr>
              <a:t>Persuasif</a:t>
            </a:r>
          </a:p>
        </p:txBody>
      </p:sp>
      <p:sp>
        <p:nvSpPr>
          <p:cNvPr id="45062" name="AutoShape 6"/>
          <p:cNvSpPr>
            <a:spLocks noChangeArrowheads="1"/>
          </p:cNvSpPr>
          <p:nvPr/>
        </p:nvSpPr>
        <p:spPr bwMode="auto">
          <a:xfrm>
            <a:off x="468313" y="2133600"/>
            <a:ext cx="2519362" cy="1511300"/>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Komunikasi / </a:t>
            </a:r>
          </a:p>
          <a:p>
            <a:r>
              <a:rPr lang="en-US" b="1">
                <a:effectLst>
                  <a:outerShdw blurRad="38100" dist="38100" dir="2700000" algn="tl">
                    <a:srgbClr val="FFFFFF"/>
                  </a:outerShdw>
                </a:effectLst>
              </a:rPr>
              <a:t>berhubungan </a:t>
            </a:r>
          </a:p>
          <a:p>
            <a:r>
              <a:rPr lang="en-US" b="1">
                <a:effectLst>
                  <a:outerShdw blurRad="38100" dist="38100" dir="2700000" algn="tl">
                    <a:srgbClr val="FFFFFF"/>
                  </a:outerShdw>
                </a:effectLst>
              </a:rPr>
              <a:t>dengan org lain /</a:t>
            </a:r>
          </a:p>
          <a:p>
            <a:r>
              <a:rPr lang="en-US" b="1">
                <a:effectLst>
                  <a:outerShdw blurRad="38100" dist="38100" dir="2700000" algn="tl">
                    <a:srgbClr val="FFFFFF"/>
                  </a:outerShdw>
                </a:effectLst>
              </a:rPr>
              <a:t>Keterampilan </a:t>
            </a:r>
          </a:p>
          <a:p>
            <a:r>
              <a:rPr lang="en-US" b="1">
                <a:effectLst>
                  <a:outerShdw blurRad="38100" dist="38100" dir="2700000" algn="tl">
                    <a:srgbClr val="FFFFFF"/>
                  </a:outerShdw>
                </a:effectLst>
              </a:rPr>
              <a:t>Kemanusiaan</a:t>
            </a:r>
          </a:p>
        </p:txBody>
      </p:sp>
      <p:sp>
        <p:nvSpPr>
          <p:cNvPr id="45063" name="AutoShape 7"/>
          <p:cNvSpPr>
            <a:spLocks noChangeArrowheads="1"/>
          </p:cNvSpPr>
          <p:nvPr/>
        </p:nvSpPr>
        <p:spPr bwMode="auto">
          <a:xfrm>
            <a:off x="5219700" y="2420938"/>
            <a:ext cx="2663825" cy="936625"/>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Bawahan / orang yang </a:t>
            </a:r>
          </a:p>
          <a:p>
            <a:r>
              <a:rPr lang="en-US" b="1">
                <a:effectLst>
                  <a:outerShdw blurRad="38100" dist="38100" dir="2700000" algn="tl">
                    <a:srgbClr val="FFFFFF"/>
                  </a:outerShdw>
                </a:effectLst>
              </a:rPr>
              <a:t>dipimpinnya</a:t>
            </a:r>
          </a:p>
        </p:txBody>
      </p:sp>
      <p:sp>
        <p:nvSpPr>
          <p:cNvPr id="45064" name="AutoShape 8"/>
          <p:cNvSpPr>
            <a:spLocks noChangeArrowheads="1"/>
          </p:cNvSpPr>
          <p:nvPr/>
        </p:nvSpPr>
        <p:spPr bwMode="auto">
          <a:xfrm rot="5400000">
            <a:off x="3419476" y="3284537"/>
            <a:ext cx="1223962" cy="1223963"/>
          </a:xfrm>
          <a:custGeom>
            <a:avLst/>
            <a:gdLst>
              <a:gd name="G0" fmla="+- 15493 0 0"/>
              <a:gd name="G1" fmla="+- 6612 0 0"/>
              <a:gd name="G2" fmla="+- 21600 0 6612"/>
              <a:gd name="G3" fmla="+- 10800 0 6612"/>
              <a:gd name="G4" fmla="+- 21600 0 15493"/>
              <a:gd name="G5" fmla="*/ G4 G3 10800"/>
              <a:gd name="G6" fmla="+- 21600 0 G5"/>
              <a:gd name="T0" fmla="*/ 15493 w 21600"/>
              <a:gd name="T1" fmla="*/ 0 h 21600"/>
              <a:gd name="T2" fmla="*/ 0 w 21600"/>
              <a:gd name="T3" fmla="*/ 10800 h 21600"/>
              <a:gd name="T4" fmla="*/ 15493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93" y="0"/>
                </a:moveTo>
                <a:lnTo>
                  <a:pt x="15493" y="6612"/>
                </a:lnTo>
                <a:lnTo>
                  <a:pt x="3375" y="6612"/>
                </a:lnTo>
                <a:lnTo>
                  <a:pt x="3375" y="14988"/>
                </a:lnTo>
                <a:lnTo>
                  <a:pt x="15493" y="14988"/>
                </a:lnTo>
                <a:lnTo>
                  <a:pt x="15493" y="21600"/>
                </a:lnTo>
                <a:lnTo>
                  <a:pt x="21600" y="10800"/>
                </a:lnTo>
                <a:close/>
              </a:path>
              <a:path w="21600" h="21600">
                <a:moveTo>
                  <a:pt x="1350" y="6612"/>
                </a:moveTo>
                <a:lnTo>
                  <a:pt x="1350" y="14988"/>
                </a:lnTo>
                <a:lnTo>
                  <a:pt x="2700" y="14988"/>
                </a:lnTo>
                <a:lnTo>
                  <a:pt x="2700" y="6612"/>
                </a:lnTo>
                <a:close/>
              </a:path>
              <a:path w="21600" h="21600">
                <a:moveTo>
                  <a:pt x="0" y="6612"/>
                </a:moveTo>
                <a:lnTo>
                  <a:pt x="0" y="14988"/>
                </a:lnTo>
                <a:lnTo>
                  <a:pt x="675" y="14988"/>
                </a:lnTo>
                <a:lnTo>
                  <a:pt x="675" y="6612"/>
                </a:lnTo>
                <a:close/>
              </a:path>
            </a:pathLst>
          </a:custGeom>
          <a:solidFill>
            <a:schemeClr val="accent1"/>
          </a:solidFill>
          <a:ln w="9525">
            <a:solidFill>
              <a:schemeClr val="tx1"/>
            </a:solidFill>
            <a:miter lim="800000"/>
            <a:headEnd/>
            <a:tailEnd/>
          </a:ln>
          <a:effectLst/>
        </p:spPr>
        <p:txBody>
          <a:bodyPr wrap="none" anchor="ctr"/>
          <a:lstStyle/>
          <a:p>
            <a:endParaRPr lang="id-ID"/>
          </a:p>
        </p:txBody>
      </p:sp>
      <p:sp>
        <p:nvSpPr>
          <p:cNvPr id="45065" name="AutoShape 9"/>
          <p:cNvSpPr>
            <a:spLocks noChangeArrowheads="1"/>
          </p:cNvSpPr>
          <p:nvPr/>
        </p:nvSpPr>
        <p:spPr bwMode="auto">
          <a:xfrm>
            <a:off x="2627313" y="4581525"/>
            <a:ext cx="2808287" cy="647700"/>
          </a:xfrm>
          <a:prstGeom prst="roundRect">
            <a:avLst>
              <a:gd name="adj" fmla="val 16667"/>
            </a:avLst>
          </a:prstGeom>
          <a:solidFill>
            <a:schemeClr val="accent1"/>
          </a:solidFill>
          <a:ln w="9525">
            <a:solidFill>
              <a:schemeClr val="tx1"/>
            </a:solidFill>
            <a:round/>
            <a:headEnd/>
            <a:tailEnd/>
          </a:ln>
          <a:effectLst/>
        </p:spPr>
        <p:txBody>
          <a:bodyPr wrap="none" anchor="ctr"/>
          <a:lstStyle/>
          <a:p>
            <a:r>
              <a:rPr lang="en-US" b="1">
                <a:effectLst>
                  <a:outerShdw blurRad="38100" dist="38100" dir="2700000" algn="tl">
                    <a:srgbClr val="FFFFFF"/>
                  </a:outerShdw>
                </a:effectLst>
              </a:rPr>
              <a:t>Bersahabat, Kebapakan</a:t>
            </a:r>
          </a:p>
        </p:txBody>
      </p:sp>
      <p:sp>
        <p:nvSpPr>
          <p:cNvPr id="45067" name="PubRRectCallout"/>
          <p:cNvSpPr>
            <a:spLocks noEditPoints="1" noChangeArrowheads="1"/>
          </p:cNvSpPr>
          <p:nvPr/>
        </p:nvSpPr>
        <p:spPr bwMode="auto">
          <a:xfrm rot="5400000">
            <a:off x="6408738" y="2671763"/>
            <a:ext cx="1655762" cy="3313112"/>
          </a:xfrm>
          <a:custGeom>
            <a:avLst/>
            <a:gdLst>
              <a:gd name="G0" fmla="+- 0 0 0"/>
              <a:gd name="G1" fmla="+- 704 0 0"/>
              <a:gd name="T0" fmla="*/ 10800 w 21600"/>
              <a:gd name="T1" fmla="*/ 0 h 21600"/>
              <a:gd name="T2" fmla="*/ 0 w 21600"/>
              <a:gd name="T3" fmla="*/ 8638 h 21600"/>
              <a:gd name="T4" fmla="*/ 704 w 21600"/>
              <a:gd name="T5" fmla="*/ 21600 h 21600"/>
              <a:gd name="T6" fmla="*/ 10800 w 21600"/>
              <a:gd name="T7" fmla="*/ 17277 h 21600"/>
              <a:gd name="T8" fmla="*/ 21600 w 21600"/>
              <a:gd name="T9" fmla="*/ 8638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704" y="21600"/>
                </a:lnTo>
                <a:lnTo>
                  <a:pt x="6515" y="17277"/>
                </a:lnTo>
                <a:lnTo>
                  <a:pt x="21016" y="17277"/>
                </a:lnTo>
                <a:cubicBezTo>
                  <a:pt x="21339" y="17277"/>
                  <a:pt x="21600" y="17039"/>
                  <a:pt x="21600" y="16745"/>
                </a:cubicBezTo>
                <a:lnTo>
                  <a:pt x="21600" y="532"/>
                </a:lnTo>
                <a:cubicBezTo>
                  <a:pt x="21600" y="238"/>
                  <a:pt x="21339" y="0"/>
                  <a:pt x="21016" y="0"/>
                </a:cubicBez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rot="10800000" vert="eaVert"/>
          <a:lstStyle/>
          <a:p>
            <a:r>
              <a:rPr lang="en-US" b="1">
                <a:effectLst>
                  <a:outerShdw blurRad="38100" dist="38100" dir="2700000" algn="tl">
                    <a:srgbClr val="FFFFFF"/>
                  </a:outerShdw>
                </a:effectLst>
              </a:rPr>
              <a:t>bawahan merasa dihargai &amp; kemudian mereka akan bersikap terbuka kepada atasan </a:t>
            </a:r>
          </a:p>
        </p:txBody>
      </p:sp>
      <p:sp>
        <p:nvSpPr>
          <p:cNvPr id="45068" name="Rectangle 12"/>
          <p:cNvSpPr>
            <a:spLocks noChangeArrowheads="1"/>
          </p:cNvSpPr>
          <p:nvPr/>
        </p:nvSpPr>
        <p:spPr bwMode="auto">
          <a:xfrm>
            <a:off x="2700338" y="5761038"/>
            <a:ext cx="6264275" cy="646331"/>
          </a:xfrm>
          <a:prstGeom prst="rect">
            <a:avLst/>
          </a:prstGeom>
          <a:noFill/>
          <a:ln w="9525">
            <a:noFill/>
            <a:miter lim="800000"/>
            <a:headEnd/>
            <a:tailEnd/>
          </a:ln>
          <a:effectLst/>
        </p:spPr>
        <p:txBody>
          <a:bodyPr anchor="ctr">
            <a:spAutoFit/>
          </a:bodyPr>
          <a:lstStyle/>
          <a:p>
            <a:pPr algn="ctr"/>
            <a:r>
              <a:rPr lang="en-US" b="1" dirty="0" err="1">
                <a:effectLst>
                  <a:outerShdw blurRad="38100" dist="38100" dir="2700000" algn="tl">
                    <a:srgbClr val="C0C0C0"/>
                  </a:outerShdw>
                </a:effectLst>
              </a:rPr>
              <a:t>Keterampilan</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berkomunikasi</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diperlukan</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baik</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pada</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tingkatan</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manajemen</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atas</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menengah</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maupun</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bawah</a:t>
            </a:r>
            <a:r>
              <a:rPr lang="en-US" b="1" dirty="0" smtClean="0">
                <a:effectLst>
                  <a:outerShdw blurRad="38100" dist="38100" dir="2700000" algn="tl">
                    <a:srgbClr val="C0C0C0"/>
                  </a:outerShdw>
                </a:effectLst>
              </a:rPr>
              <a:t>.</a:t>
            </a:r>
            <a:r>
              <a:rPr lang="id-ID" b="1" dirty="0" smtClean="0">
                <a:effectLst>
                  <a:outerShdw blurRad="38100" dist="38100" dir="2700000" algn="tl">
                    <a:srgbClr val="C0C0C0"/>
                  </a:outerShdw>
                </a:effectLst>
              </a:rPr>
              <a:t> </a:t>
            </a:r>
            <a:endParaRPr lang="en-US"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25000" lnSpcReduction="20000"/>
          </a:bodyPr>
          <a:lstStyle/>
          <a:p>
            <a:pPr algn="just"/>
            <a:r>
              <a:rPr lang="id-ID" sz="9600" dirty="0" smtClean="0"/>
              <a:t>Human skills adalah kemampuan untuk bekerja dengan memahami, dan memotivasi orang lain, baik sebagai individu ataupun kelompok. Manajer membutuhkan keterampilan ini agar dapat memperoleh partisipasi dan mengarahkan kelompoknya dalam pencapaian tujuan.</a:t>
            </a:r>
          </a:p>
          <a:p>
            <a:pPr algn="just"/>
            <a:r>
              <a:rPr lang="id-ID" sz="9600" dirty="0" smtClean="0"/>
              <a:t>Kemampuan ini berhubungan dg kemampuan menseleksi personalia, menciptakan dan membina hubungan baik, memahami org lain memberi motivasi dan bimbingan, dan mempengaruhi para pekerja, baik secara individual ataupun kelompok</a:t>
            </a:r>
          </a:p>
          <a:p>
            <a:pPr algn="just"/>
            <a:r>
              <a:rPr lang="id-ID" sz="9600" dirty="0" smtClean="0"/>
              <a:t>Mendengarkan dan empati akan membantu uk memahami org dan tanggap terhadap kebutuhan.</a:t>
            </a:r>
          </a:p>
          <a:p>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142984"/>
            <a:ext cx="8229600" cy="4983179"/>
          </a:xfrm>
        </p:spPr>
        <p:txBody>
          <a:bodyPr/>
          <a:lstStyle/>
          <a:p>
            <a:pPr marL="609600" indent="-609600" algn="just">
              <a:buFontTx/>
              <a:buAutoNum type="arabicPeriod" startAt="3"/>
            </a:pPr>
            <a:r>
              <a:rPr lang="en-US" sz="2800" b="1" dirty="0" err="1" smtClean="0"/>
              <a:t>Keterampilan</a:t>
            </a:r>
            <a:r>
              <a:rPr lang="en-US" sz="2800" b="1" dirty="0" smtClean="0"/>
              <a:t> </a:t>
            </a:r>
            <a:r>
              <a:rPr lang="en-US" sz="2800" b="1" dirty="0" err="1" smtClean="0"/>
              <a:t>teknis</a:t>
            </a:r>
            <a:r>
              <a:rPr lang="en-US" sz="2800" b="1" dirty="0" smtClean="0"/>
              <a:t> (</a:t>
            </a:r>
            <a:r>
              <a:rPr lang="en-US" sz="2800" b="1" i="1" dirty="0" smtClean="0"/>
              <a:t>technical skill</a:t>
            </a:r>
            <a:r>
              <a:rPr lang="en-US" sz="2800" b="1" dirty="0" smtClean="0"/>
              <a:t>)</a:t>
            </a:r>
            <a:r>
              <a:rPr lang="en-US" sz="2400" dirty="0" smtClean="0"/>
              <a:t/>
            </a:r>
            <a:br>
              <a:rPr lang="en-US" sz="2400" dirty="0" smtClean="0"/>
            </a:br>
            <a:r>
              <a:rPr lang="en-US" sz="2400" dirty="0" err="1" smtClean="0"/>
              <a:t>Keterampilan</a:t>
            </a:r>
            <a:r>
              <a:rPr lang="en-US" sz="2400" dirty="0" smtClean="0"/>
              <a:t> yang </a:t>
            </a:r>
            <a:r>
              <a:rPr lang="en-US" sz="2400" dirty="0" err="1" smtClean="0"/>
              <a:t>harus</a:t>
            </a:r>
            <a:r>
              <a:rPr lang="en-US" sz="2400" dirty="0" smtClean="0"/>
              <a:t> </a:t>
            </a:r>
            <a:r>
              <a:rPr lang="en-US" sz="2400" dirty="0" err="1" smtClean="0"/>
              <a:t>dimiliki</a:t>
            </a:r>
            <a:r>
              <a:rPr lang="en-US" sz="2400" dirty="0" smtClean="0"/>
              <a:t> </a:t>
            </a:r>
            <a:r>
              <a:rPr lang="en-US" sz="2400" dirty="0" err="1" smtClean="0"/>
              <a:t>oleh</a:t>
            </a:r>
            <a:r>
              <a:rPr lang="en-US" sz="2400" dirty="0" smtClean="0"/>
              <a:t> </a:t>
            </a:r>
            <a:r>
              <a:rPr lang="en-US" sz="2400" dirty="0" err="1" smtClean="0"/>
              <a:t>manajer</a:t>
            </a:r>
            <a:r>
              <a:rPr lang="en-US" sz="2400" dirty="0" smtClean="0"/>
              <a:t> paling </a:t>
            </a:r>
            <a:r>
              <a:rPr lang="en-US" sz="2400" dirty="0" err="1" smtClean="0"/>
              <a:t>bawah–sebagai</a:t>
            </a:r>
            <a:r>
              <a:rPr lang="en-US" sz="2400" dirty="0" smtClean="0"/>
              <a:t> modal/</a:t>
            </a:r>
            <a:r>
              <a:rPr lang="en-US" sz="2400" dirty="0" err="1" smtClean="0"/>
              <a:t>bekal</a:t>
            </a:r>
            <a:r>
              <a:rPr lang="en-US" sz="2400" dirty="0" smtClean="0"/>
              <a:t> </a:t>
            </a:r>
            <a:r>
              <a:rPr lang="en-US" sz="2400" dirty="0" err="1" smtClean="0"/>
              <a:t>bagi</a:t>
            </a:r>
            <a:r>
              <a:rPr lang="en-US" sz="2400" dirty="0" smtClean="0"/>
              <a:t> </a:t>
            </a:r>
            <a:r>
              <a:rPr lang="en-US" sz="2400" dirty="0" err="1" smtClean="0"/>
              <a:t>bawahannya</a:t>
            </a:r>
            <a:r>
              <a:rPr lang="en-US" sz="2400" dirty="0" smtClean="0"/>
              <a:t>. </a:t>
            </a:r>
            <a:r>
              <a:rPr lang="en-US" sz="2400" dirty="0" err="1" smtClean="0"/>
              <a:t>Keterampilan</a:t>
            </a:r>
            <a:r>
              <a:rPr lang="en-US" sz="2400" dirty="0" smtClean="0"/>
              <a:t> </a:t>
            </a:r>
            <a:r>
              <a:rPr lang="en-US" sz="2400" dirty="0" err="1" smtClean="0"/>
              <a:t>teknis</a:t>
            </a:r>
            <a:r>
              <a:rPr lang="en-US" sz="2400" dirty="0" smtClean="0"/>
              <a:t> </a:t>
            </a:r>
            <a:r>
              <a:rPr lang="en-US" sz="2400" dirty="0" err="1" smtClean="0"/>
              <a:t>ini</a:t>
            </a:r>
            <a:r>
              <a:rPr lang="en-US" sz="2400" dirty="0" smtClean="0"/>
              <a:t> </a:t>
            </a:r>
            <a:r>
              <a:rPr lang="en-US" sz="2400" dirty="0" err="1" smtClean="0"/>
              <a:t>merupakan</a:t>
            </a:r>
            <a:r>
              <a:rPr lang="en-US" sz="2400" dirty="0" smtClean="0"/>
              <a:t> </a:t>
            </a:r>
            <a:r>
              <a:rPr lang="en-US" sz="2400" dirty="0" err="1" smtClean="0"/>
              <a:t>kemampuan</a:t>
            </a:r>
            <a:r>
              <a:rPr lang="en-US" sz="2400" dirty="0" smtClean="0"/>
              <a:t> </a:t>
            </a:r>
            <a:r>
              <a:rPr lang="en-US" sz="2400" dirty="0" err="1" smtClean="0"/>
              <a:t>untuk</a:t>
            </a:r>
            <a:r>
              <a:rPr lang="en-US" sz="2400" dirty="0" smtClean="0"/>
              <a:t> </a:t>
            </a:r>
            <a:r>
              <a:rPr lang="en-US" sz="2400" dirty="0" err="1" smtClean="0"/>
              <a:t>menjalankan</a:t>
            </a:r>
            <a:r>
              <a:rPr lang="en-US" sz="2400" dirty="0" smtClean="0"/>
              <a:t> </a:t>
            </a:r>
            <a:r>
              <a:rPr lang="en-US" sz="2400" dirty="0" err="1" smtClean="0"/>
              <a:t>suatu</a:t>
            </a:r>
            <a:r>
              <a:rPr lang="en-US" sz="2400" dirty="0" smtClean="0"/>
              <a:t> </a:t>
            </a:r>
            <a:r>
              <a:rPr lang="en-US" sz="2400" dirty="0" err="1" smtClean="0"/>
              <a:t>pekerjaan</a:t>
            </a:r>
            <a:r>
              <a:rPr lang="en-US" sz="2400" dirty="0" smtClean="0"/>
              <a:t> </a:t>
            </a:r>
            <a:r>
              <a:rPr lang="en-US" sz="2400" dirty="0" err="1" smtClean="0"/>
              <a:t>tertentu</a:t>
            </a:r>
            <a:r>
              <a:rPr lang="en-US" sz="2400" dirty="0" smtClean="0"/>
              <a:t>, </a:t>
            </a:r>
            <a:r>
              <a:rPr lang="en-US" sz="2400" dirty="0" err="1" smtClean="0"/>
              <a:t>misalnya</a:t>
            </a:r>
            <a:r>
              <a:rPr lang="en-US" sz="2400" dirty="0" smtClean="0"/>
              <a:t> p</a:t>
            </a:r>
            <a:r>
              <a:rPr lang="id-ID" sz="2400" dirty="0" smtClean="0"/>
              <a:t>rogrammer, accounting, statistik, keuangan.  Org yang miliki keterampilan teknik ini diakui sebagai ahli (expert) pd apa yg mereka kerjakan. Manajer yg bekerja dg menggunakan kterampilan teknik ia bekerja dg peralatan</a:t>
            </a:r>
          </a:p>
          <a:p>
            <a:pPr marL="609600" indent="-609600" algn="just">
              <a:buNone/>
            </a:pPr>
            <a:r>
              <a:rPr lang="id-ID" sz="2400" i="1" dirty="0" smtClean="0"/>
              <a:t>	</a:t>
            </a:r>
            <a:r>
              <a:rPr lang="id-ID" sz="2000" i="1" dirty="0" smtClean="0"/>
              <a:t>kemampuan untuk menggunakan peralatan-peralatan, prosedur-prosedur atau teknik-teknik dari suatu bidang tertentu, seperti akuntansi, produksi, penjualan atau pemesinan dan sebagainya.</a:t>
            </a:r>
            <a:endParaRPr lang="en-US" sz="2000" i="1" dirty="0" smtClean="0"/>
          </a:p>
          <a:p>
            <a:pPr marL="609600" indent="-609600"/>
            <a:endParaRPr lang="en-US" sz="2400" dirty="0" smtClean="0"/>
          </a:p>
          <a:p>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99" name="Picture 15"/>
          <p:cNvPicPr>
            <a:picLocks noChangeAspect="1" noChangeArrowheads="1"/>
          </p:cNvPicPr>
          <p:nvPr/>
        </p:nvPicPr>
        <p:blipFill>
          <a:blip r:embed="rId3"/>
          <a:srcRect/>
          <a:stretch>
            <a:fillRect/>
          </a:stretch>
        </p:blipFill>
        <p:spPr bwMode="auto">
          <a:xfrm>
            <a:off x="1908175" y="1697038"/>
            <a:ext cx="5400675" cy="3511550"/>
          </a:xfrm>
          <a:prstGeom prst="rect">
            <a:avLst/>
          </a:prstGeom>
          <a:noFill/>
        </p:spPr>
      </p:pic>
      <p:sp>
        <p:nvSpPr>
          <p:cNvPr id="42000" name="Rectangle 16"/>
          <p:cNvSpPr>
            <a:spLocks noChangeArrowheads="1"/>
          </p:cNvSpPr>
          <p:nvPr/>
        </p:nvSpPr>
        <p:spPr bwMode="auto">
          <a:xfrm>
            <a:off x="1285852" y="285728"/>
            <a:ext cx="6870700" cy="954107"/>
          </a:xfrm>
          <a:prstGeom prst="rect">
            <a:avLst/>
          </a:prstGeom>
          <a:noFill/>
          <a:ln w="9525">
            <a:noFill/>
            <a:miter lim="800000"/>
            <a:headEnd/>
            <a:tailEnd/>
          </a:ln>
          <a:effectLst/>
        </p:spPr>
        <p:txBody>
          <a:bodyPr anchor="ctr">
            <a:spAutoFit/>
          </a:bodyPr>
          <a:lstStyle/>
          <a:p>
            <a:pPr algn="ctr"/>
            <a:r>
              <a:rPr lang="id-ID" sz="2800" b="1" dirty="0" smtClean="0">
                <a:effectLst>
                  <a:outerShdw blurRad="38100" dist="38100" dir="2700000" algn="tl">
                    <a:srgbClr val="C0C0C0"/>
                  </a:outerShdw>
                </a:effectLst>
              </a:rPr>
              <a:t>Tipe keterampilan yg dibutuhkan berdasarkan level manajer</a:t>
            </a:r>
            <a:endParaRPr lang="en-US" sz="28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8194576" cy="1004910"/>
          </a:xfrm>
        </p:spPr>
        <p:txBody>
          <a:bodyPr>
            <a:noAutofit/>
          </a:bodyPr>
          <a:lstStyle/>
          <a:p>
            <a:r>
              <a:rPr lang="id-ID" sz="2000" b="1" dirty="0" smtClean="0"/>
              <a:t>Contoh 1: Tujuh langkah pelayanan sebagai penunjang atau ujung tombak dalam transaksi penjualan pada KFC. </a:t>
            </a:r>
            <a:endParaRPr lang="id-ID" sz="2000" b="1" dirty="0"/>
          </a:p>
        </p:txBody>
      </p:sp>
      <p:sp>
        <p:nvSpPr>
          <p:cNvPr id="3" name="Content Placeholder 2"/>
          <p:cNvSpPr>
            <a:spLocks noGrp="1"/>
          </p:cNvSpPr>
          <p:nvPr>
            <p:ph sz="quarter" idx="1"/>
          </p:nvPr>
        </p:nvSpPr>
        <p:spPr/>
        <p:txBody>
          <a:bodyPr>
            <a:noAutofit/>
          </a:bodyPr>
          <a:lstStyle/>
          <a:p>
            <a:pPr algn="ctr"/>
            <a:r>
              <a:rPr lang="id-ID" sz="1400" dirty="0" smtClean="0"/>
              <a:t/>
            </a:r>
            <a:br>
              <a:rPr lang="id-ID" sz="1400" dirty="0" smtClean="0"/>
            </a:br>
            <a:r>
              <a:rPr lang="id-ID" sz="1800" dirty="0" smtClean="0"/>
              <a:t>1)Menyambut </a:t>
            </a:r>
            <a:r>
              <a:rPr lang="id-ID" sz="1800" dirty="0" err="1" smtClean="0"/>
              <a:t>customer</a:t>
            </a:r>
            <a:r>
              <a:rPr lang="id-ID" sz="1800" dirty="0" smtClean="0"/>
              <a:t> (Greeting)</a:t>
            </a:r>
            <a:r>
              <a:rPr lang="id-ID" sz="1400" dirty="0" smtClean="0"/>
              <a:t/>
            </a:r>
            <a:br>
              <a:rPr lang="id-ID" sz="1400" dirty="0" smtClean="0"/>
            </a:br>
            <a:r>
              <a:rPr lang="id-ID" sz="1800" dirty="0" smtClean="0"/>
              <a:t>Tersenyum dan memberi salam pembuka yang bersahabat pada customer.</a:t>
            </a:r>
            <a:br>
              <a:rPr lang="id-ID" sz="1800" dirty="0" smtClean="0"/>
            </a:br>
            <a:r>
              <a:rPr lang="id-ID" sz="1800" dirty="0" smtClean="0"/>
              <a:t>Contoh :” Selamat pagi, siang ,malam , ada yang bisa dibantu, selamat datang di KFC Purwokerto “ </a:t>
            </a:r>
            <a:br>
              <a:rPr lang="id-ID" sz="1800" dirty="0" smtClean="0"/>
            </a:br>
            <a:r>
              <a:rPr lang="id-ID" sz="1800" dirty="0" smtClean="0"/>
              <a:t>Pandang dan dengarkan customer.</a:t>
            </a:r>
            <a:br>
              <a:rPr lang="id-ID" sz="1800" dirty="0" smtClean="0"/>
            </a:br>
            <a:r>
              <a:rPr lang="id-ID" sz="1800" dirty="0" smtClean="0"/>
              <a:t>Lakukan kontak mata untuk menunjukan bahwa kita sangat memperhatikan customer</a:t>
            </a:r>
            <a:br>
              <a:rPr lang="id-ID" sz="1800" dirty="0" smtClean="0"/>
            </a:br>
            <a:r>
              <a:rPr lang="id-ID" sz="1800" dirty="0" smtClean="0"/>
              <a:t>2)Menerima pesanan (Taking Order)</a:t>
            </a:r>
            <a:br>
              <a:rPr lang="id-ID" sz="1800" dirty="0" smtClean="0"/>
            </a:br>
            <a:r>
              <a:rPr lang="id-ID" sz="1800" dirty="0" smtClean="0"/>
              <a:t>Kasir harus hafal item yang dijual tidak boleh menunjuk ke menu board / traymate selama melayani</a:t>
            </a:r>
            <a:br>
              <a:rPr lang="id-ID" sz="1800" dirty="0" smtClean="0"/>
            </a:br>
            <a:r>
              <a:rPr lang="id-ID" sz="1800" dirty="0" smtClean="0"/>
              <a:t>Tanyakan prodak yang dipesan dan ukuran porsinya jika ada paket promosi tawarkan kepada customer</a:t>
            </a:r>
            <a:br>
              <a:rPr lang="id-ID" sz="1800" dirty="0" smtClean="0"/>
            </a:br>
            <a:r>
              <a:rPr lang="id-ID" sz="1800" dirty="0" smtClean="0"/>
              <a:t>Masukan dat pesanan customer ke dalam cash register.</a:t>
            </a:r>
            <a:br>
              <a:rPr lang="id-ID" sz="1800" dirty="0" smtClean="0"/>
            </a:br>
            <a:r>
              <a:rPr lang="id-ID" sz="1800" dirty="0" smtClean="0"/>
              <a:t>3)Penawaran ( suggestive selling )</a:t>
            </a:r>
            <a:br>
              <a:rPr lang="id-ID" sz="1800" dirty="0" smtClean="0"/>
            </a:br>
            <a:r>
              <a:rPr lang="id-ID" sz="1800" dirty="0" smtClean="0"/>
              <a:t>Menawarkan prodak lain yang belum dipesan. Tujuannya agar tamu mendapatkan menu yang lebih lengkap.</a:t>
            </a:r>
            <a:br>
              <a:rPr lang="id-ID" sz="1800" dirty="0" smtClean="0"/>
            </a:br>
            <a:r>
              <a:rPr lang="id-ID" sz="1800" dirty="0" smtClean="0"/>
              <a:t>Hal – hal yang harus diperhatikan pada saat melakukan penawaran ;</a:t>
            </a:r>
            <a:br>
              <a:rPr lang="id-ID" sz="1800" dirty="0" smtClean="0"/>
            </a:br>
            <a:r>
              <a:rPr lang="id-ID" sz="1800" dirty="0" smtClean="0"/>
              <a:t>Jangan menawarkan prodak yang sejenis dengan yang sudah dipesan.</a:t>
            </a:r>
            <a:br>
              <a:rPr lang="id-ID" sz="1800" dirty="0" smtClean="0"/>
            </a:br>
            <a:r>
              <a:rPr lang="id-ID" sz="1800" dirty="0" smtClean="0"/>
              <a:t>Sebutkan ukuran porsi</a:t>
            </a:r>
            <a:br>
              <a:rPr lang="id-ID" sz="1800" dirty="0" smtClean="0"/>
            </a:br>
            <a:endParaRPr lang="id-ID" sz="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400" b="1" dirty="0"/>
              <a:t>Contoh </a:t>
            </a:r>
            <a:r>
              <a:rPr lang="id-ID" sz="2400" b="1" dirty="0" smtClean="0"/>
              <a:t>1: </a:t>
            </a:r>
            <a:r>
              <a:rPr lang="id-ID" sz="2400" b="1" dirty="0"/>
              <a:t>Tujuh langkah pelayanan sebagai penunjang atau ujung tombak dalam transaksi penjualan pada KFC. </a:t>
            </a:r>
            <a:endParaRPr lang="id-ID" sz="2400" dirty="0"/>
          </a:p>
        </p:txBody>
      </p:sp>
      <p:sp>
        <p:nvSpPr>
          <p:cNvPr id="3" name="Content Placeholder 2"/>
          <p:cNvSpPr>
            <a:spLocks noGrp="1"/>
          </p:cNvSpPr>
          <p:nvPr>
            <p:ph sz="quarter" idx="1"/>
          </p:nvPr>
        </p:nvSpPr>
        <p:spPr/>
        <p:txBody>
          <a:bodyPr>
            <a:noAutofit/>
          </a:bodyPr>
          <a:lstStyle/>
          <a:p>
            <a:pPr algn="ctr"/>
            <a:r>
              <a:rPr lang="id-ID" sz="1600" dirty="0" smtClean="0"/>
              <a:t>4)Mengulang pesanan ( Repeat Order )</a:t>
            </a:r>
            <a:br>
              <a:rPr lang="id-ID" sz="1600" dirty="0" smtClean="0"/>
            </a:br>
            <a:r>
              <a:rPr lang="id-ID" sz="1600" dirty="0" smtClean="0"/>
              <a:t>Menulang kembali dan mengingat pesanan customer secara lengkap.</a:t>
            </a:r>
            <a:br>
              <a:rPr lang="id-ID" sz="1600" dirty="0" smtClean="0"/>
            </a:br>
            <a:r>
              <a:rPr lang="id-ID" sz="1600" dirty="0" smtClean="0"/>
              <a:t>Caranya membaca pada strook / monitor yang diakhiri dengan menyebutkan jumlah uang yang harus dibayar ( total pembelian ) .</a:t>
            </a:r>
            <a:br>
              <a:rPr lang="id-ID" sz="1600" dirty="0" smtClean="0"/>
            </a:br>
            <a:r>
              <a:rPr lang="id-ID" sz="1600" dirty="0" smtClean="0"/>
              <a:t>5)Menyiapkan pesanan ( packaging )</a:t>
            </a:r>
            <a:br>
              <a:rPr lang="id-ID" sz="1600" dirty="0" smtClean="0"/>
            </a:br>
            <a:r>
              <a:rPr lang="id-ID" sz="1600" dirty="0" smtClean="0"/>
              <a:t>Siapkan pesanan dengan urutan yang benar mulai dengan minimuan, produk – produk dingin dan kemudian produk – produk panas sesuai dengan jumlah dan ukuran porsi yang dipesan.</a:t>
            </a:r>
            <a:br>
              <a:rPr lang="id-ID" sz="1600" dirty="0" smtClean="0"/>
            </a:br>
            <a:r>
              <a:rPr lang="id-ID" sz="1600" dirty="0" smtClean="0"/>
              <a:t>Perhatian : jangan bertanya kembali pada customer mengenai pesanannya kasir harus mampu mengingat pada saat repeat order.</a:t>
            </a:r>
            <a:br>
              <a:rPr lang="id-ID" sz="1600" dirty="0" smtClean="0"/>
            </a:br>
            <a:r>
              <a:rPr lang="id-ID" sz="1600" dirty="0" smtClean="0"/>
              <a:t>Untuk pesanan yang dibawa pulang ;</a:t>
            </a:r>
            <a:br>
              <a:rPr lang="id-ID" sz="1600" dirty="0" smtClean="0"/>
            </a:br>
            <a:r>
              <a:rPr lang="id-ID" sz="1600" dirty="0" smtClean="0"/>
              <a:t>Jangan mencampur produk dingin dalam satu kemasan</a:t>
            </a:r>
            <a:br>
              <a:rPr lang="id-ID" sz="1600" dirty="0" smtClean="0"/>
            </a:br>
            <a:r>
              <a:rPr lang="id-ID" sz="1600" dirty="0" smtClean="0"/>
              <a:t>6)Menyerahkan pesanan ( Giving the order )</a:t>
            </a:r>
            <a:br>
              <a:rPr lang="id-ID" sz="1600" dirty="0" smtClean="0"/>
            </a:br>
            <a:r>
              <a:rPr lang="id-ID" sz="1600" dirty="0" smtClean="0"/>
              <a:t>Serahkan pesanan customer segera setelah disiapkan </a:t>
            </a:r>
            <a:br>
              <a:rPr lang="id-ID" sz="1600" dirty="0" smtClean="0"/>
            </a:br>
            <a:r>
              <a:rPr lang="id-ID" sz="1600" dirty="0" smtClean="0"/>
              <a:t>Sebutkan kembali jumlah uang yang harus dibayar.</a:t>
            </a:r>
            <a:br>
              <a:rPr lang="id-ID" sz="1600" dirty="0" smtClean="0"/>
            </a:br>
            <a:r>
              <a:rPr lang="id-ID" sz="1600" dirty="0" smtClean="0"/>
              <a:t>Sambil menatap customer, terima dan sebutkan jumlah uang yang diberikan oleh customer.</a:t>
            </a:r>
            <a:br>
              <a:rPr lang="id-ID" sz="1600" dirty="0" smtClean="0"/>
            </a:br>
            <a:r>
              <a:rPr lang="id-ID" sz="1600" dirty="0" smtClean="0"/>
              <a:t>Masukan nilai uang yang diberikan ke cash register.</a:t>
            </a:r>
            <a:br>
              <a:rPr lang="id-ID" sz="1600" dirty="0" smtClean="0"/>
            </a:br>
            <a:r>
              <a:rPr lang="id-ID" sz="1600" dirty="0" smtClean="0"/>
              <a:t>Sebutkan dan berikan kepada customer uang kembali beserta strook pembelian.</a:t>
            </a:r>
            <a:br>
              <a:rPr lang="id-ID" sz="1600" dirty="0" smtClean="0"/>
            </a:br>
            <a:r>
              <a:rPr lang="id-ID" sz="1600" dirty="0" smtClean="0"/>
              <a:t>7)penutup ( closing )</a:t>
            </a:r>
            <a:br>
              <a:rPr lang="id-ID" sz="1600" dirty="0" smtClean="0"/>
            </a:br>
            <a:r>
              <a:rPr lang="id-ID" sz="1600" dirty="0" smtClean="0"/>
              <a:t>Tutuplah dengan senyuman , tataplah dan ucapkan salam penutup yang menyenangkan.</a:t>
            </a:r>
            <a:br>
              <a:rPr lang="id-ID" sz="1600" dirty="0" smtClean="0"/>
            </a:br>
            <a:r>
              <a:rPr lang="id-ID" sz="1600" dirty="0" smtClean="0"/>
              <a:t>Seperti : “ terima kasih “</a:t>
            </a:r>
            <a:br>
              <a:rPr lang="id-ID" sz="1600" dirty="0" smtClean="0"/>
            </a:br>
            <a:r>
              <a:rPr lang="id-ID" sz="1600" dirty="0" smtClean="0"/>
              <a:t>“ semoga anda kembali lagi”</a:t>
            </a:r>
            <a:br>
              <a:rPr lang="id-ID" sz="1600" dirty="0" smtClean="0"/>
            </a:br>
            <a:r>
              <a:rPr lang="id-ID" sz="1100" dirty="0" smtClean="0"/>
              <a:t>“ selamat jalan ”dlll</a:t>
            </a:r>
            <a:endParaRPr lang="id-ID"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2743200"/>
            <a:ext cx="3124200" cy="2586038"/>
          </a:xfrm>
          <a:prstGeom prst="rect">
            <a:avLst/>
          </a:prstGeom>
        </p:spPr>
        <p:txBody>
          <a:bodyPr>
            <a:spAutoFit/>
          </a:bodyPr>
          <a:lstStyle/>
          <a:p>
            <a:pPr>
              <a:defRPr/>
            </a:pPr>
            <a:r>
              <a:rPr lang="en-US" b="1" dirty="0" err="1">
                <a:latin typeface="Cambria" pitchFamily="18" charset="0"/>
              </a:rPr>
              <a:t>Sumberdaya</a:t>
            </a:r>
            <a:r>
              <a:rPr lang="en-US" b="1" dirty="0">
                <a:latin typeface="Cambria" pitchFamily="18" charset="0"/>
              </a:rPr>
              <a:t> </a:t>
            </a:r>
            <a:r>
              <a:rPr lang="id-ID" b="1" dirty="0" err="1">
                <a:latin typeface="Cambria" pitchFamily="18" charset="0"/>
              </a:rPr>
              <a:t>O</a:t>
            </a:r>
            <a:r>
              <a:rPr lang="en-US" b="1" dirty="0" err="1">
                <a:latin typeface="Cambria" pitchFamily="18" charset="0"/>
              </a:rPr>
              <a:t>rganisasi</a:t>
            </a:r>
            <a:r>
              <a:rPr lang="id-ID" b="1" dirty="0">
                <a:latin typeface="Cambria" pitchFamily="18" charset="0"/>
              </a:rPr>
              <a:t> </a:t>
            </a:r>
            <a:r>
              <a:rPr lang="en-US" b="1" dirty="0">
                <a:latin typeface="Cambria" pitchFamily="18" charset="0"/>
              </a:rPr>
              <a:t>(6M):</a:t>
            </a:r>
            <a:endParaRPr lang="id-ID" b="1" dirty="0">
              <a:latin typeface="Cambria" pitchFamily="18" charset="0"/>
            </a:endParaRPr>
          </a:p>
          <a:p>
            <a:pPr>
              <a:defRPr/>
            </a:pPr>
            <a:endParaRPr lang="en-US" dirty="0">
              <a:latin typeface="Cambria" pitchFamily="18" charset="0"/>
            </a:endParaRPr>
          </a:p>
          <a:p>
            <a:pPr marL="342900" indent="-342900">
              <a:buFont typeface="+mj-lt"/>
              <a:buAutoNum type="arabicPeriod"/>
              <a:defRPr/>
            </a:pPr>
            <a:r>
              <a:rPr lang="en-US" dirty="0">
                <a:latin typeface="Cambria" pitchFamily="18" charset="0"/>
              </a:rPr>
              <a:t>Man, </a:t>
            </a:r>
            <a:endParaRPr lang="id-ID" dirty="0">
              <a:latin typeface="Cambria" pitchFamily="18" charset="0"/>
            </a:endParaRPr>
          </a:p>
          <a:p>
            <a:pPr marL="342900" indent="-342900">
              <a:buFont typeface="+mj-lt"/>
              <a:buAutoNum type="arabicPeriod"/>
              <a:defRPr/>
            </a:pPr>
            <a:r>
              <a:rPr lang="en-US" dirty="0">
                <a:latin typeface="Cambria" pitchFamily="18" charset="0"/>
              </a:rPr>
              <a:t>Money, </a:t>
            </a:r>
            <a:endParaRPr lang="id-ID" dirty="0">
              <a:latin typeface="Cambria" pitchFamily="18" charset="0"/>
            </a:endParaRPr>
          </a:p>
          <a:p>
            <a:pPr marL="342900" indent="-342900">
              <a:buFont typeface="+mj-lt"/>
              <a:buAutoNum type="arabicPeriod"/>
              <a:defRPr/>
            </a:pPr>
            <a:r>
              <a:rPr lang="en-US" dirty="0">
                <a:latin typeface="Cambria" pitchFamily="18" charset="0"/>
              </a:rPr>
              <a:t>Material, </a:t>
            </a:r>
            <a:endParaRPr lang="id-ID" dirty="0">
              <a:latin typeface="Cambria" pitchFamily="18" charset="0"/>
            </a:endParaRPr>
          </a:p>
          <a:p>
            <a:pPr marL="342900" indent="-342900">
              <a:buFont typeface="+mj-lt"/>
              <a:buAutoNum type="arabicPeriod"/>
              <a:defRPr/>
            </a:pPr>
            <a:r>
              <a:rPr lang="en-US" dirty="0">
                <a:latin typeface="Cambria" pitchFamily="18" charset="0"/>
              </a:rPr>
              <a:t>Machines, </a:t>
            </a:r>
            <a:endParaRPr lang="id-ID" dirty="0">
              <a:latin typeface="Cambria" pitchFamily="18" charset="0"/>
            </a:endParaRPr>
          </a:p>
          <a:p>
            <a:pPr marL="342900" indent="-342900">
              <a:buFont typeface="+mj-lt"/>
              <a:buAutoNum type="arabicPeriod"/>
              <a:defRPr/>
            </a:pPr>
            <a:r>
              <a:rPr lang="en-US" dirty="0">
                <a:latin typeface="Cambria" pitchFamily="18" charset="0"/>
              </a:rPr>
              <a:t>Methods,</a:t>
            </a:r>
            <a:endParaRPr lang="id-ID" dirty="0">
              <a:latin typeface="Cambria" pitchFamily="18" charset="0"/>
            </a:endParaRPr>
          </a:p>
          <a:p>
            <a:pPr marL="342900" indent="-342900">
              <a:buFont typeface="+mj-lt"/>
              <a:buAutoNum type="arabicPeriod"/>
              <a:defRPr/>
            </a:pPr>
            <a:r>
              <a:rPr lang="en-US" dirty="0">
                <a:latin typeface="Cambria" pitchFamily="18" charset="0"/>
              </a:rPr>
              <a:t>Market</a:t>
            </a:r>
          </a:p>
        </p:txBody>
      </p:sp>
      <p:sp>
        <p:nvSpPr>
          <p:cNvPr id="5123" name="Content Placeholder 2"/>
          <p:cNvSpPr>
            <a:spLocks noGrp="1"/>
          </p:cNvSpPr>
          <p:nvPr>
            <p:ph idx="1"/>
          </p:nvPr>
        </p:nvSpPr>
        <p:spPr>
          <a:xfrm>
            <a:off x="4572000" y="2133600"/>
            <a:ext cx="3962400" cy="4953000"/>
          </a:xfrm>
        </p:spPr>
        <p:txBody>
          <a:bodyPr>
            <a:normAutofit/>
          </a:bodyPr>
          <a:lstStyle/>
          <a:p>
            <a:pPr>
              <a:buFont typeface="Arial" charset="0"/>
              <a:buNone/>
            </a:pPr>
            <a:endParaRPr lang="id-ID" sz="1200" b="1" dirty="0" smtClean="0">
              <a:latin typeface="Cambria" pitchFamily="18" charset="0"/>
            </a:endParaRPr>
          </a:p>
          <a:p>
            <a:pPr>
              <a:buFont typeface="Arial" charset="0"/>
              <a:buNone/>
            </a:pPr>
            <a:endParaRPr lang="id-ID" sz="1800" dirty="0" smtClean="0">
              <a:latin typeface="Cambria" pitchFamily="18" charset="0"/>
            </a:endParaRPr>
          </a:p>
          <a:p>
            <a:r>
              <a:rPr lang="id-ID" sz="1800" b="1" dirty="0" err="1" smtClean="0">
                <a:latin typeface="Cambria" pitchFamily="18" charset="0"/>
              </a:rPr>
              <a:t>Lyndall</a:t>
            </a:r>
            <a:r>
              <a:rPr lang="id-ID" sz="1800" b="1" dirty="0" smtClean="0">
                <a:latin typeface="Cambria" pitchFamily="18" charset="0"/>
              </a:rPr>
              <a:t> </a:t>
            </a:r>
            <a:r>
              <a:rPr lang="id-ID" sz="1800" b="1" dirty="0" err="1" smtClean="0">
                <a:latin typeface="Cambria" pitchFamily="18" charset="0"/>
              </a:rPr>
              <a:t>F.Urwick</a:t>
            </a:r>
            <a:r>
              <a:rPr lang="id-ID" sz="1800" dirty="0" smtClean="0">
                <a:latin typeface="Cambria" pitchFamily="18" charset="0"/>
              </a:rPr>
              <a:t>; </a:t>
            </a:r>
            <a:r>
              <a:rPr lang="id-ID" sz="1800" dirty="0" err="1" smtClean="0">
                <a:latin typeface="Cambria" pitchFamily="18" charset="0"/>
              </a:rPr>
              <a:t>Forecasting</a:t>
            </a:r>
            <a:r>
              <a:rPr lang="id-ID" sz="1800" dirty="0" smtClean="0">
                <a:latin typeface="Cambria" pitchFamily="18" charset="0"/>
              </a:rPr>
              <a:t>, </a:t>
            </a:r>
            <a:r>
              <a:rPr lang="id-ID" sz="1800" dirty="0" err="1" smtClean="0">
                <a:latin typeface="Cambria" pitchFamily="18" charset="0"/>
              </a:rPr>
              <a:t>Planning</a:t>
            </a:r>
            <a:r>
              <a:rPr lang="id-ID" sz="1800" dirty="0" smtClean="0">
                <a:latin typeface="Cambria" pitchFamily="18" charset="0"/>
              </a:rPr>
              <a:t>, </a:t>
            </a:r>
            <a:r>
              <a:rPr lang="id-ID" sz="1800" dirty="0" err="1" smtClean="0">
                <a:latin typeface="Cambria" pitchFamily="18" charset="0"/>
              </a:rPr>
              <a:t>Organizing</a:t>
            </a:r>
            <a:r>
              <a:rPr lang="id-ID" sz="1800" dirty="0" smtClean="0">
                <a:latin typeface="Cambria" pitchFamily="18" charset="0"/>
              </a:rPr>
              <a:t>, </a:t>
            </a:r>
            <a:r>
              <a:rPr lang="id-ID" sz="1800" dirty="0" err="1" smtClean="0">
                <a:latin typeface="Cambria" pitchFamily="18" charset="0"/>
              </a:rPr>
              <a:t>Coordinating</a:t>
            </a:r>
            <a:r>
              <a:rPr lang="id-ID" sz="1800" dirty="0" smtClean="0">
                <a:latin typeface="Cambria" pitchFamily="18" charset="0"/>
              </a:rPr>
              <a:t>, </a:t>
            </a:r>
            <a:r>
              <a:rPr lang="id-ID" sz="1800" dirty="0" err="1" smtClean="0">
                <a:latin typeface="Cambria" pitchFamily="18" charset="0"/>
              </a:rPr>
              <a:t>Commanding</a:t>
            </a:r>
            <a:r>
              <a:rPr lang="id-ID" sz="1800" dirty="0" smtClean="0">
                <a:latin typeface="Cambria" pitchFamily="18" charset="0"/>
              </a:rPr>
              <a:t>, </a:t>
            </a:r>
            <a:r>
              <a:rPr lang="id-ID" sz="1800" dirty="0" err="1" smtClean="0">
                <a:latin typeface="Cambria" pitchFamily="18" charset="0"/>
              </a:rPr>
              <a:t>Controlling</a:t>
            </a:r>
            <a:r>
              <a:rPr lang="id-ID" sz="1800" dirty="0" smtClean="0">
                <a:latin typeface="Cambria" pitchFamily="18" charset="0"/>
              </a:rPr>
              <a:t> (FPOCCC)</a:t>
            </a:r>
          </a:p>
          <a:p>
            <a:r>
              <a:rPr lang="id-ID" sz="1800" b="1" dirty="0" err="1" smtClean="0">
                <a:latin typeface="Cambria" pitchFamily="18" charset="0"/>
              </a:rPr>
              <a:t>Koontz</a:t>
            </a:r>
            <a:r>
              <a:rPr lang="id-ID" sz="1800" b="1" dirty="0" smtClean="0">
                <a:latin typeface="Cambria" pitchFamily="18" charset="0"/>
              </a:rPr>
              <a:t> &amp; </a:t>
            </a:r>
            <a:r>
              <a:rPr lang="id-ID" sz="1800" b="1" dirty="0" err="1" smtClean="0">
                <a:latin typeface="Cambria" pitchFamily="18" charset="0"/>
              </a:rPr>
              <a:t>O’Donnell</a:t>
            </a:r>
            <a:r>
              <a:rPr lang="id-ID" sz="1800" b="1" dirty="0" smtClean="0">
                <a:latin typeface="Cambria" pitchFamily="18" charset="0"/>
              </a:rPr>
              <a:t> </a:t>
            </a:r>
            <a:r>
              <a:rPr lang="id-ID" sz="1800" dirty="0" smtClean="0">
                <a:latin typeface="Cambria" pitchFamily="18" charset="0"/>
              </a:rPr>
              <a:t>: </a:t>
            </a:r>
            <a:r>
              <a:rPr lang="id-ID" sz="1800" dirty="0" err="1" smtClean="0">
                <a:latin typeface="Cambria" pitchFamily="18" charset="0"/>
              </a:rPr>
              <a:t>Planning</a:t>
            </a:r>
            <a:r>
              <a:rPr lang="id-ID" sz="1800" dirty="0" smtClean="0">
                <a:latin typeface="Cambria" pitchFamily="18" charset="0"/>
              </a:rPr>
              <a:t>, </a:t>
            </a:r>
            <a:r>
              <a:rPr lang="id-ID" sz="1800" dirty="0" err="1" smtClean="0">
                <a:latin typeface="Cambria" pitchFamily="18" charset="0"/>
              </a:rPr>
              <a:t>Organizing</a:t>
            </a:r>
            <a:r>
              <a:rPr lang="id-ID" sz="1800" dirty="0" smtClean="0">
                <a:latin typeface="Cambria" pitchFamily="18" charset="0"/>
              </a:rPr>
              <a:t>, </a:t>
            </a:r>
            <a:r>
              <a:rPr lang="id-ID" sz="1800" dirty="0" err="1" smtClean="0">
                <a:latin typeface="Cambria" pitchFamily="18" charset="0"/>
              </a:rPr>
              <a:t>Staffing</a:t>
            </a:r>
            <a:r>
              <a:rPr lang="id-ID" sz="1800" dirty="0" smtClean="0">
                <a:latin typeface="Cambria" pitchFamily="18" charset="0"/>
              </a:rPr>
              <a:t>, </a:t>
            </a:r>
            <a:r>
              <a:rPr lang="id-ID" sz="1800" dirty="0" err="1" smtClean="0">
                <a:latin typeface="Cambria" pitchFamily="18" charset="0"/>
              </a:rPr>
              <a:t>Directing</a:t>
            </a:r>
            <a:r>
              <a:rPr lang="id-ID" sz="1800" dirty="0" smtClean="0">
                <a:latin typeface="Cambria" pitchFamily="18" charset="0"/>
              </a:rPr>
              <a:t>, </a:t>
            </a:r>
            <a:r>
              <a:rPr lang="id-ID" sz="1800" dirty="0" err="1" smtClean="0">
                <a:latin typeface="Cambria" pitchFamily="18" charset="0"/>
              </a:rPr>
              <a:t>Leading</a:t>
            </a:r>
            <a:r>
              <a:rPr lang="id-ID" sz="1800" dirty="0" smtClean="0">
                <a:latin typeface="Cambria" pitchFamily="18" charset="0"/>
              </a:rPr>
              <a:t>, </a:t>
            </a:r>
            <a:r>
              <a:rPr lang="id-ID" sz="1800" dirty="0" err="1" smtClean="0">
                <a:latin typeface="Cambria" pitchFamily="18" charset="0"/>
              </a:rPr>
              <a:t>Controlling</a:t>
            </a:r>
            <a:r>
              <a:rPr lang="id-ID" sz="1800" dirty="0" smtClean="0">
                <a:latin typeface="Cambria" pitchFamily="18" charset="0"/>
              </a:rPr>
              <a:t> ( POSDLC)</a:t>
            </a:r>
          </a:p>
          <a:p>
            <a:r>
              <a:rPr lang="id-ID" sz="1800" b="1" dirty="0" err="1" smtClean="0">
                <a:latin typeface="Cambria" pitchFamily="18" charset="0"/>
              </a:rPr>
              <a:t>Robbins</a:t>
            </a:r>
            <a:r>
              <a:rPr lang="id-ID" sz="1800" dirty="0" smtClean="0">
                <a:latin typeface="Cambria" pitchFamily="18" charset="0"/>
              </a:rPr>
              <a:t>: </a:t>
            </a:r>
            <a:r>
              <a:rPr lang="id-ID" sz="1800" dirty="0" err="1" smtClean="0">
                <a:latin typeface="Cambria" pitchFamily="18" charset="0"/>
              </a:rPr>
              <a:t>Planning</a:t>
            </a:r>
            <a:r>
              <a:rPr lang="id-ID" sz="1800" dirty="0" smtClean="0">
                <a:latin typeface="Cambria" pitchFamily="18" charset="0"/>
              </a:rPr>
              <a:t>, </a:t>
            </a:r>
            <a:r>
              <a:rPr lang="id-ID" sz="1800" dirty="0" err="1" smtClean="0">
                <a:latin typeface="Cambria" pitchFamily="18" charset="0"/>
              </a:rPr>
              <a:t>Organizing</a:t>
            </a:r>
            <a:r>
              <a:rPr lang="id-ID" sz="1800" dirty="0" smtClean="0">
                <a:latin typeface="Cambria" pitchFamily="18" charset="0"/>
              </a:rPr>
              <a:t>, </a:t>
            </a:r>
            <a:r>
              <a:rPr lang="id-ID" sz="1800" dirty="0" err="1" smtClean="0">
                <a:latin typeface="Cambria" pitchFamily="18" charset="0"/>
              </a:rPr>
              <a:t>Leading</a:t>
            </a:r>
            <a:r>
              <a:rPr lang="id-ID" sz="1800" dirty="0" smtClean="0">
                <a:latin typeface="Cambria" pitchFamily="18" charset="0"/>
              </a:rPr>
              <a:t>, </a:t>
            </a:r>
            <a:r>
              <a:rPr lang="id-ID" sz="1800" dirty="0" err="1" smtClean="0">
                <a:latin typeface="Cambria" pitchFamily="18" charset="0"/>
              </a:rPr>
              <a:t>Controlling</a:t>
            </a:r>
            <a:r>
              <a:rPr lang="id-ID" sz="1800" dirty="0" smtClean="0">
                <a:latin typeface="Cambria" pitchFamily="18" charset="0"/>
              </a:rPr>
              <a:t> (POLC)</a:t>
            </a:r>
          </a:p>
          <a:p>
            <a:r>
              <a:rPr lang="id-ID" sz="1800" dirty="0" err="1" smtClean="0">
                <a:latin typeface="Cambria" pitchFamily="18" charset="0"/>
              </a:rPr>
              <a:t>Kreitner</a:t>
            </a:r>
            <a:r>
              <a:rPr lang="id-ID" sz="1800" dirty="0" smtClean="0">
                <a:latin typeface="Cambria" pitchFamily="18" charset="0"/>
              </a:rPr>
              <a:t>: </a:t>
            </a:r>
            <a:r>
              <a:rPr lang="id-ID" sz="1800" dirty="0" err="1" smtClean="0">
                <a:latin typeface="Cambria" pitchFamily="18" charset="0"/>
              </a:rPr>
              <a:t>Planning</a:t>
            </a:r>
            <a:r>
              <a:rPr lang="id-ID" sz="1800" dirty="0" smtClean="0">
                <a:latin typeface="Cambria" pitchFamily="18" charset="0"/>
              </a:rPr>
              <a:t>, </a:t>
            </a:r>
            <a:r>
              <a:rPr lang="id-ID" sz="1800" dirty="0" err="1" smtClean="0">
                <a:latin typeface="Cambria" pitchFamily="18" charset="0"/>
              </a:rPr>
              <a:t>Organising</a:t>
            </a:r>
            <a:r>
              <a:rPr lang="id-ID" sz="1800" dirty="0" smtClean="0">
                <a:latin typeface="Cambria" pitchFamily="18" charset="0"/>
              </a:rPr>
              <a:t>, </a:t>
            </a:r>
            <a:r>
              <a:rPr lang="id-ID" sz="1800" dirty="0" err="1" smtClean="0">
                <a:latin typeface="Cambria" pitchFamily="18" charset="0"/>
              </a:rPr>
              <a:t>Staffing</a:t>
            </a:r>
            <a:r>
              <a:rPr lang="id-ID" sz="1800" dirty="0" smtClean="0">
                <a:latin typeface="Cambria" pitchFamily="18" charset="0"/>
              </a:rPr>
              <a:t>, </a:t>
            </a:r>
            <a:r>
              <a:rPr lang="id-ID" sz="1800" dirty="0" err="1" smtClean="0">
                <a:latin typeface="Cambria" pitchFamily="18" charset="0"/>
              </a:rPr>
              <a:t>Communicating</a:t>
            </a:r>
            <a:r>
              <a:rPr lang="id-ID" sz="1800" dirty="0" smtClean="0">
                <a:latin typeface="Cambria" pitchFamily="18" charset="0"/>
              </a:rPr>
              <a:t>, </a:t>
            </a:r>
            <a:r>
              <a:rPr lang="id-ID" sz="1800" dirty="0" err="1" smtClean="0">
                <a:latin typeface="Cambria" pitchFamily="18" charset="0"/>
              </a:rPr>
              <a:t>Motivating</a:t>
            </a:r>
            <a:r>
              <a:rPr lang="id-ID" sz="1800" dirty="0" smtClean="0">
                <a:latin typeface="Cambria" pitchFamily="18" charset="0"/>
              </a:rPr>
              <a:t>, </a:t>
            </a:r>
            <a:r>
              <a:rPr lang="id-ID" sz="1800" dirty="0" err="1" smtClean="0">
                <a:latin typeface="Cambria" pitchFamily="18" charset="0"/>
              </a:rPr>
              <a:t>Leading</a:t>
            </a:r>
            <a:r>
              <a:rPr lang="id-ID" sz="1800" dirty="0" smtClean="0">
                <a:latin typeface="Cambria" pitchFamily="18" charset="0"/>
              </a:rPr>
              <a:t>. </a:t>
            </a:r>
            <a:r>
              <a:rPr lang="id-ID" sz="1800" dirty="0" err="1" smtClean="0">
                <a:latin typeface="Cambria" pitchFamily="18" charset="0"/>
              </a:rPr>
              <a:t>Controlling</a:t>
            </a:r>
            <a:r>
              <a:rPr lang="id-ID" sz="1800" dirty="0" smtClean="0">
                <a:latin typeface="Cambria" pitchFamily="18" charset="0"/>
              </a:rPr>
              <a:t> (POSCMLC)</a:t>
            </a:r>
          </a:p>
          <a:p>
            <a:endParaRPr lang="id-ID" dirty="0" smtClean="0">
              <a:latin typeface="Cambria" pitchFamily="18" charset="0"/>
            </a:endParaRPr>
          </a:p>
        </p:txBody>
      </p:sp>
      <p:cxnSp>
        <p:nvCxnSpPr>
          <p:cNvPr id="8" name="Straight Connector 7"/>
          <p:cNvCxnSpPr/>
          <p:nvPr/>
        </p:nvCxnSpPr>
        <p:spPr>
          <a:xfrm rot="5400000">
            <a:off x="1789907" y="4075906"/>
            <a:ext cx="4495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9" name="Right Arrow 8"/>
          <p:cNvSpPr/>
          <p:nvPr/>
        </p:nvSpPr>
        <p:spPr>
          <a:xfrm>
            <a:off x="3581400" y="3657600"/>
            <a:ext cx="914400" cy="457200"/>
          </a:xfrm>
          <a:prstGeom prst="rightArrow">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0" name="TextBox 9"/>
          <p:cNvSpPr txBox="1"/>
          <p:nvPr/>
        </p:nvSpPr>
        <p:spPr>
          <a:xfrm>
            <a:off x="2970213" y="6670834"/>
            <a:ext cx="2133600" cy="40005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id-ID" sz="2000" b="1" i="1" dirty="0">
                <a:latin typeface="Aparajita" pitchFamily="34" charset="0"/>
                <a:cs typeface="Aparajita" pitchFamily="34" charset="0"/>
              </a:rPr>
              <a:t>Visi, Misi, Tujuan</a:t>
            </a:r>
          </a:p>
        </p:txBody>
      </p:sp>
      <p:sp>
        <p:nvSpPr>
          <p:cNvPr id="5127" name="TextBox 11"/>
          <p:cNvSpPr txBox="1">
            <a:spLocks noChangeArrowheads="1"/>
          </p:cNvSpPr>
          <p:nvPr/>
        </p:nvSpPr>
        <p:spPr bwMode="auto">
          <a:xfrm>
            <a:off x="609600" y="1747838"/>
            <a:ext cx="2057400" cy="461962"/>
          </a:xfrm>
          <a:prstGeom prst="rect">
            <a:avLst/>
          </a:prstGeom>
          <a:noFill/>
          <a:ln w="9525">
            <a:noFill/>
            <a:miter lim="800000"/>
            <a:headEnd/>
            <a:tailEnd/>
          </a:ln>
        </p:spPr>
        <p:txBody>
          <a:bodyPr>
            <a:spAutoFit/>
          </a:bodyPr>
          <a:lstStyle/>
          <a:p>
            <a:pPr algn="ctr"/>
            <a:r>
              <a:rPr lang="id-ID" sz="2400" b="1">
                <a:latin typeface="Gabriola" pitchFamily="82" charset="0"/>
              </a:rPr>
              <a:t>Organisasi</a:t>
            </a:r>
          </a:p>
        </p:txBody>
      </p:sp>
      <p:sp>
        <p:nvSpPr>
          <p:cNvPr id="5128" name="TextBox 12"/>
          <p:cNvSpPr txBox="1">
            <a:spLocks noChangeArrowheads="1"/>
          </p:cNvSpPr>
          <p:nvPr/>
        </p:nvSpPr>
        <p:spPr bwMode="auto">
          <a:xfrm>
            <a:off x="5562600" y="1700213"/>
            <a:ext cx="1965325" cy="738187"/>
          </a:xfrm>
          <a:prstGeom prst="rect">
            <a:avLst/>
          </a:prstGeom>
          <a:noFill/>
          <a:ln w="9525">
            <a:noFill/>
            <a:miter lim="800000"/>
            <a:headEnd/>
            <a:tailEnd/>
          </a:ln>
        </p:spPr>
        <p:txBody>
          <a:bodyPr wrap="none">
            <a:spAutoFit/>
          </a:bodyPr>
          <a:lstStyle/>
          <a:p>
            <a:r>
              <a:rPr lang="id-ID" sz="2400" b="1">
                <a:latin typeface="Gabriola" pitchFamily="82" charset="0"/>
              </a:rPr>
              <a:t>Fungsi Manajemen</a:t>
            </a:r>
          </a:p>
          <a:p>
            <a:endParaRPr lang="id-ID"/>
          </a:p>
        </p:txBody>
      </p:sp>
      <p:sp>
        <p:nvSpPr>
          <p:cNvPr id="2" name="TextBox 1"/>
          <p:cNvSpPr txBox="1"/>
          <p:nvPr/>
        </p:nvSpPr>
        <p:spPr>
          <a:xfrm>
            <a:off x="821668" y="644307"/>
            <a:ext cx="5976664" cy="646331"/>
          </a:xfrm>
          <a:prstGeom prst="rect">
            <a:avLst/>
          </a:prstGeom>
          <a:noFill/>
        </p:spPr>
        <p:txBody>
          <a:bodyPr wrap="square" rtlCol="0">
            <a:spAutoFit/>
          </a:bodyPr>
          <a:lstStyle/>
          <a:p>
            <a:r>
              <a:rPr lang="en-US" sz="3600" dirty="0" smtClean="0"/>
              <a:t>FUNGSI-FUNGSI MANAJEMEN</a:t>
            </a:r>
            <a:endParaRPr lang="en-US" sz="3600" dirty="0"/>
          </a:p>
        </p:txBody>
      </p:sp>
    </p:spTree>
    <p:extLst>
      <p:ext uri="{BB962C8B-B14F-4D97-AF65-F5344CB8AC3E}">
        <p14:creationId xmlns:p14="http://schemas.microsoft.com/office/powerpoint/2010/main" val="3567198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t="7830" r="54091" b="28411"/>
          <a:stretch>
            <a:fillRect/>
          </a:stretch>
        </p:blipFill>
        <p:spPr bwMode="auto">
          <a:xfrm>
            <a:off x="714348" y="857232"/>
            <a:ext cx="8143932" cy="5626718"/>
          </a:xfrm>
          <a:prstGeom prst="rect">
            <a:avLst/>
          </a:prstGeom>
          <a:noFill/>
          <a:ln w="9525">
            <a:noFill/>
            <a:miter lim="800000"/>
            <a:headEnd/>
            <a:tailEnd/>
          </a:ln>
          <a:effectLst/>
        </p:spPr>
      </p:pic>
      <p:sp>
        <p:nvSpPr>
          <p:cNvPr id="2" name="TextBox 1"/>
          <p:cNvSpPr txBox="1"/>
          <p:nvPr/>
        </p:nvSpPr>
        <p:spPr>
          <a:xfrm>
            <a:off x="1331640" y="260648"/>
            <a:ext cx="6624736" cy="369332"/>
          </a:xfrm>
          <a:prstGeom prst="rect">
            <a:avLst/>
          </a:prstGeom>
          <a:noFill/>
        </p:spPr>
        <p:txBody>
          <a:bodyPr wrap="square" rtlCol="0">
            <a:spAutoFit/>
          </a:bodyPr>
          <a:lstStyle/>
          <a:p>
            <a:r>
              <a:rPr lang="en-US" dirty="0" err="1" smtClean="0"/>
              <a:t>Contoh</a:t>
            </a:r>
            <a:r>
              <a:rPr lang="en-US" dirty="0" smtClean="0"/>
              <a:t> 2. Proses </a:t>
            </a:r>
            <a:r>
              <a:rPr lang="en-US" dirty="0" err="1" smtClean="0"/>
              <a:t>penerbitan</a:t>
            </a:r>
            <a:r>
              <a:rPr lang="en-US" dirty="0" smtClean="0"/>
              <a:t> e-</a:t>
            </a:r>
            <a:r>
              <a:rPr lang="en-US" dirty="0" err="1" smtClean="0"/>
              <a:t>ktp</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KUIS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err="1" smtClean="0"/>
              <a:t>Berdasarkan</a:t>
            </a:r>
            <a:r>
              <a:rPr lang="en-US" dirty="0" smtClean="0"/>
              <a:t> </a:t>
            </a:r>
            <a:r>
              <a:rPr lang="en-US" dirty="0" err="1" smtClean="0"/>
              <a:t>Contoh</a:t>
            </a:r>
            <a:r>
              <a:rPr lang="en-US" dirty="0" smtClean="0"/>
              <a:t> 1 </a:t>
            </a:r>
            <a:r>
              <a:rPr lang="en-US" dirty="0" err="1" smtClean="0"/>
              <a:t>dan</a:t>
            </a:r>
            <a:r>
              <a:rPr lang="en-US" dirty="0" smtClean="0"/>
              <a:t> </a:t>
            </a:r>
            <a:r>
              <a:rPr lang="en-US" dirty="0" smtClean="0"/>
              <a:t>2 </a:t>
            </a:r>
            <a:r>
              <a:rPr lang="en-US" dirty="0" err="1" smtClean="0"/>
              <a:t>pada</a:t>
            </a:r>
            <a:r>
              <a:rPr lang="en-US" dirty="0" smtClean="0"/>
              <a:t> slide </a:t>
            </a:r>
            <a:endParaRPr lang="en-US" dirty="0" smtClean="0"/>
          </a:p>
          <a:p>
            <a:pPr marL="0" indent="0">
              <a:buNone/>
            </a:pPr>
            <a:r>
              <a:rPr lang="en-US" dirty="0" smtClean="0"/>
              <a:t>1. </a:t>
            </a:r>
            <a:r>
              <a:rPr lang="en-US" dirty="0" err="1" smtClean="0"/>
              <a:t>Jelaskan</a:t>
            </a:r>
            <a:r>
              <a:rPr lang="en-US" dirty="0" smtClean="0"/>
              <a:t> </a:t>
            </a:r>
            <a:r>
              <a:rPr lang="en-US" dirty="0" err="1" smtClean="0"/>
              <a:t>manajer</a:t>
            </a:r>
            <a:r>
              <a:rPr lang="en-US" dirty="0" smtClean="0"/>
              <a:t> </a:t>
            </a:r>
            <a:r>
              <a:rPr lang="en-US" dirty="0" err="1" smtClean="0"/>
              <a:t>pada</a:t>
            </a:r>
            <a:r>
              <a:rPr lang="en-US" dirty="0" smtClean="0"/>
              <a:t> </a:t>
            </a:r>
            <a:r>
              <a:rPr lang="en-US" dirty="0" err="1" smtClean="0"/>
              <a:t>tingkat</a:t>
            </a:r>
            <a:r>
              <a:rPr lang="en-US" dirty="0" smtClean="0"/>
              <a:t> </a:t>
            </a:r>
            <a:r>
              <a:rPr lang="en-US" dirty="0" err="1" smtClean="0"/>
              <a:t>apa</a:t>
            </a:r>
            <a:r>
              <a:rPr lang="en-US" dirty="0" smtClean="0"/>
              <a:t> yang </a:t>
            </a:r>
            <a:r>
              <a:rPr lang="en-US" dirty="0" err="1" smtClean="0"/>
              <a:t>bertanggungjawab</a:t>
            </a:r>
            <a:r>
              <a:rPr lang="en-US" dirty="0" smtClean="0"/>
              <a:t> </a:t>
            </a:r>
            <a:r>
              <a:rPr lang="en-US" dirty="0" err="1" smtClean="0"/>
              <a:t>untuk</a:t>
            </a:r>
            <a:r>
              <a:rPr lang="en-US" dirty="0" smtClean="0"/>
              <a:t> </a:t>
            </a:r>
            <a:r>
              <a:rPr lang="en-US" dirty="0" err="1" smtClean="0"/>
              <a:t>pelaksanaan</a:t>
            </a:r>
            <a:r>
              <a:rPr lang="en-US" dirty="0" smtClean="0"/>
              <a:t> </a:t>
            </a:r>
            <a:r>
              <a:rPr lang="en-US" dirty="0" err="1" smtClean="0"/>
              <a:t>tugas-tugas</a:t>
            </a:r>
            <a:r>
              <a:rPr lang="en-US" dirty="0" smtClean="0"/>
              <a:t> </a:t>
            </a:r>
            <a:r>
              <a:rPr lang="en-US" dirty="0" err="1" smtClean="0"/>
              <a:t>tersebut</a:t>
            </a:r>
            <a:r>
              <a:rPr lang="en-US" dirty="0" smtClean="0"/>
              <a:t>!</a:t>
            </a:r>
          </a:p>
          <a:p>
            <a:pPr marL="0" indent="0">
              <a:buNone/>
            </a:pPr>
            <a:r>
              <a:rPr lang="en-US" dirty="0" smtClean="0"/>
              <a:t>2. </a:t>
            </a:r>
            <a:r>
              <a:rPr lang="en-US" dirty="0" err="1" smtClean="0"/>
              <a:t>Sebutkan</a:t>
            </a:r>
            <a:r>
              <a:rPr lang="en-US" dirty="0" smtClean="0"/>
              <a:t> </a:t>
            </a:r>
            <a:r>
              <a:rPr lang="en-US" dirty="0" err="1" smtClean="0"/>
              <a:t>keterampilan</a:t>
            </a:r>
            <a:r>
              <a:rPr lang="en-US" dirty="0" smtClean="0"/>
              <a:t> yang paling </a:t>
            </a:r>
            <a:r>
              <a:rPr lang="en-US" dirty="0" err="1" smtClean="0"/>
              <a:t>dominan</a:t>
            </a:r>
            <a:r>
              <a:rPr lang="en-US" dirty="0" smtClean="0"/>
              <a:t> yang </a:t>
            </a:r>
            <a:r>
              <a:rPr lang="en-US" dirty="0" err="1" smtClean="0"/>
              <a:t>harus</a:t>
            </a:r>
            <a:r>
              <a:rPr lang="en-US" dirty="0" smtClean="0"/>
              <a:t> </a:t>
            </a:r>
            <a:r>
              <a:rPr lang="en-US" dirty="0" err="1" smtClean="0"/>
              <a:t>dimiliki</a:t>
            </a:r>
            <a:r>
              <a:rPr lang="en-US" dirty="0" smtClean="0"/>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95894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67200" y="2057400"/>
            <a:ext cx="4572000" cy="1477963"/>
          </a:xfrm>
          <a:prstGeom prst="rect">
            <a:avLst/>
          </a:prstGeom>
        </p:spPr>
        <p:txBody>
          <a:bodyPr>
            <a:spAutoFit/>
          </a:bodyPr>
          <a:lstStyle/>
          <a:p>
            <a:pPr>
              <a:defRPr/>
            </a:pPr>
            <a:r>
              <a:rPr lang="id-ID" dirty="0">
                <a:latin typeface="Cambria" pitchFamily="18" charset="0"/>
              </a:rPr>
              <a:t>Menurut  </a:t>
            </a:r>
            <a:r>
              <a:rPr lang="id-ID" b="1" dirty="0">
                <a:latin typeface="Cambria" pitchFamily="18" charset="0"/>
              </a:rPr>
              <a:t>George R.Terry</a:t>
            </a:r>
          </a:p>
          <a:p>
            <a:pPr marL="342900" indent="-342900">
              <a:buFont typeface="+mj-lt"/>
              <a:buAutoNum type="arabicPeriod"/>
              <a:defRPr/>
            </a:pPr>
            <a:r>
              <a:rPr lang="id-ID" dirty="0">
                <a:latin typeface="Cambria" pitchFamily="18" charset="0"/>
              </a:rPr>
              <a:t>Perencanaan (Planning);</a:t>
            </a:r>
          </a:p>
          <a:p>
            <a:pPr marL="342900" indent="-342900">
              <a:buFont typeface="+mj-lt"/>
              <a:buAutoNum type="arabicPeriod"/>
              <a:defRPr/>
            </a:pPr>
            <a:r>
              <a:rPr lang="id-ID" dirty="0">
                <a:latin typeface="Cambria" pitchFamily="18" charset="0"/>
              </a:rPr>
              <a:t>Pengorganisasian (Organizing);</a:t>
            </a:r>
          </a:p>
          <a:p>
            <a:pPr marL="342900" indent="-342900">
              <a:buFont typeface="+mj-lt"/>
              <a:buAutoNum type="arabicPeriod"/>
              <a:defRPr/>
            </a:pPr>
            <a:r>
              <a:rPr lang="id-ID" dirty="0">
                <a:latin typeface="Cambria" pitchFamily="18" charset="0"/>
              </a:rPr>
              <a:t>Penggerakan (Actuating);</a:t>
            </a:r>
          </a:p>
          <a:p>
            <a:pPr marL="342900" indent="-342900">
              <a:buFont typeface="+mj-lt"/>
              <a:buAutoNum type="arabicPeriod"/>
              <a:defRPr/>
            </a:pPr>
            <a:r>
              <a:rPr lang="id-ID" dirty="0">
                <a:latin typeface="Cambria" pitchFamily="18" charset="0"/>
              </a:rPr>
              <a:t>Pengawasan (Controlling).</a:t>
            </a:r>
          </a:p>
        </p:txBody>
      </p:sp>
      <p:sp>
        <p:nvSpPr>
          <p:cNvPr id="5" name="Rectangle 4"/>
          <p:cNvSpPr/>
          <p:nvPr/>
        </p:nvSpPr>
        <p:spPr>
          <a:xfrm>
            <a:off x="4343400" y="3886200"/>
            <a:ext cx="4572000" cy="2308225"/>
          </a:xfrm>
          <a:prstGeom prst="rect">
            <a:avLst/>
          </a:prstGeom>
        </p:spPr>
        <p:txBody>
          <a:bodyPr>
            <a:spAutoFit/>
          </a:bodyPr>
          <a:lstStyle/>
          <a:p>
            <a:pPr>
              <a:defRPr/>
            </a:pPr>
            <a:r>
              <a:rPr lang="id-ID" dirty="0">
                <a:latin typeface="Cambria" pitchFamily="18" charset="0"/>
              </a:rPr>
              <a:t>Menurut </a:t>
            </a:r>
            <a:r>
              <a:rPr lang="id-ID" b="1" dirty="0">
                <a:latin typeface="Cambria" pitchFamily="18" charset="0"/>
              </a:rPr>
              <a:t>Luther M. Gulick</a:t>
            </a:r>
          </a:p>
          <a:p>
            <a:pPr marL="342900" indent="-342900">
              <a:buFont typeface="+mj-lt"/>
              <a:buAutoNum type="arabicPeriod"/>
              <a:defRPr/>
            </a:pPr>
            <a:r>
              <a:rPr lang="id-ID" dirty="0">
                <a:latin typeface="Cambria" pitchFamily="18" charset="0"/>
              </a:rPr>
              <a:t>Perencanaan (Planning);</a:t>
            </a:r>
          </a:p>
          <a:p>
            <a:pPr marL="342900" indent="-342900">
              <a:buFont typeface="+mj-lt"/>
              <a:buAutoNum type="arabicPeriod"/>
              <a:defRPr/>
            </a:pPr>
            <a:r>
              <a:rPr lang="id-ID" dirty="0">
                <a:latin typeface="Cambria" pitchFamily="18" charset="0"/>
              </a:rPr>
              <a:t>Mengorganisir (Organizing);</a:t>
            </a:r>
          </a:p>
          <a:p>
            <a:pPr marL="342900" indent="-342900">
              <a:buFont typeface="+mj-lt"/>
              <a:buAutoNum type="arabicPeriod"/>
              <a:defRPr/>
            </a:pPr>
            <a:r>
              <a:rPr lang="id-ID" dirty="0">
                <a:latin typeface="Cambria" pitchFamily="18" charset="0"/>
              </a:rPr>
              <a:t>Melengkapkan Tenaga Kerja (Staffing);</a:t>
            </a:r>
          </a:p>
          <a:p>
            <a:pPr marL="342900" indent="-342900">
              <a:buFont typeface="+mj-lt"/>
              <a:buAutoNum type="arabicPeriod"/>
              <a:defRPr/>
            </a:pPr>
            <a:r>
              <a:rPr lang="id-ID" dirty="0">
                <a:latin typeface="Cambria" pitchFamily="18" charset="0"/>
              </a:rPr>
              <a:t>Mengarahkan (Directing);</a:t>
            </a:r>
          </a:p>
          <a:p>
            <a:pPr marL="342900" indent="-342900">
              <a:buFont typeface="+mj-lt"/>
              <a:buAutoNum type="arabicPeriod"/>
              <a:defRPr/>
            </a:pPr>
            <a:r>
              <a:rPr lang="id-ID" dirty="0">
                <a:latin typeface="Cambria" pitchFamily="18" charset="0"/>
              </a:rPr>
              <a:t>Mengkoordinir (Coordinating);</a:t>
            </a:r>
          </a:p>
          <a:p>
            <a:pPr marL="342900" indent="-342900">
              <a:buFont typeface="+mj-lt"/>
              <a:buAutoNum type="arabicPeriod"/>
              <a:defRPr/>
            </a:pPr>
            <a:r>
              <a:rPr lang="id-ID" dirty="0">
                <a:latin typeface="Cambria" pitchFamily="18" charset="0"/>
              </a:rPr>
              <a:t>Melaporkan (Reporting);</a:t>
            </a:r>
          </a:p>
          <a:p>
            <a:pPr marL="342900" indent="-342900">
              <a:buFont typeface="+mj-lt"/>
              <a:buAutoNum type="arabicPeriod"/>
              <a:defRPr/>
            </a:pPr>
            <a:r>
              <a:rPr lang="id-ID" dirty="0">
                <a:latin typeface="Cambria" pitchFamily="18" charset="0"/>
              </a:rPr>
              <a:t>Menyusun Anggaran (Budgeting).</a:t>
            </a:r>
          </a:p>
        </p:txBody>
      </p:sp>
      <p:cxnSp>
        <p:nvCxnSpPr>
          <p:cNvPr id="7" name="Straight Connector 6"/>
          <p:cNvCxnSpPr/>
          <p:nvPr/>
        </p:nvCxnSpPr>
        <p:spPr>
          <a:xfrm rot="5400000">
            <a:off x="3352801" y="2817812"/>
            <a:ext cx="1524000" cy="31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010694" y="5142706"/>
            <a:ext cx="22098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151" name="TextBox 8"/>
          <p:cNvSpPr txBox="1">
            <a:spLocks noChangeArrowheads="1"/>
          </p:cNvSpPr>
          <p:nvPr/>
        </p:nvSpPr>
        <p:spPr bwMode="auto">
          <a:xfrm>
            <a:off x="990600" y="4962525"/>
            <a:ext cx="1676400" cy="523875"/>
          </a:xfrm>
          <a:prstGeom prst="rect">
            <a:avLst/>
          </a:prstGeom>
          <a:noFill/>
          <a:ln w="9525">
            <a:noFill/>
            <a:miter lim="800000"/>
            <a:headEnd/>
            <a:tailEnd/>
          </a:ln>
        </p:spPr>
        <p:txBody>
          <a:bodyPr>
            <a:spAutoFit/>
          </a:bodyPr>
          <a:lstStyle/>
          <a:p>
            <a:pPr algn="ctr"/>
            <a:r>
              <a:rPr lang="id-ID" sz="2800">
                <a:latin typeface="Gabriola" pitchFamily="82" charset="0"/>
              </a:rPr>
              <a:t>POSDCORB</a:t>
            </a:r>
          </a:p>
        </p:txBody>
      </p:sp>
      <p:sp>
        <p:nvSpPr>
          <p:cNvPr id="6152" name="TextBox 9"/>
          <p:cNvSpPr txBox="1">
            <a:spLocks noChangeArrowheads="1"/>
          </p:cNvSpPr>
          <p:nvPr/>
        </p:nvSpPr>
        <p:spPr bwMode="auto">
          <a:xfrm>
            <a:off x="990600" y="2524125"/>
            <a:ext cx="1676400" cy="523875"/>
          </a:xfrm>
          <a:prstGeom prst="rect">
            <a:avLst/>
          </a:prstGeom>
          <a:noFill/>
          <a:ln w="9525">
            <a:noFill/>
            <a:miter lim="800000"/>
            <a:headEnd/>
            <a:tailEnd/>
          </a:ln>
        </p:spPr>
        <p:txBody>
          <a:bodyPr>
            <a:spAutoFit/>
          </a:bodyPr>
          <a:lstStyle/>
          <a:p>
            <a:pPr algn="ctr"/>
            <a:r>
              <a:rPr lang="id-ID" sz="2800">
                <a:latin typeface="Gabriola" pitchFamily="82" charset="0"/>
              </a:rPr>
              <a:t>POAC</a:t>
            </a:r>
          </a:p>
        </p:txBody>
      </p:sp>
      <p:sp>
        <p:nvSpPr>
          <p:cNvPr id="11" name="Right Arrow 10"/>
          <p:cNvSpPr/>
          <p:nvPr/>
        </p:nvSpPr>
        <p:spPr>
          <a:xfrm>
            <a:off x="2819400" y="25908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2" name="Right Arrow 11"/>
          <p:cNvSpPr/>
          <p:nvPr/>
        </p:nvSpPr>
        <p:spPr>
          <a:xfrm>
            <a:off x="2895600" y="50292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TextBox 12"/>
          <p:cNvSpPr txBox="1"/>
          <p:nvPr/>
        </p:nvSpPr>
        <p:spPr>
          <a:xfrm>
            <a:off x="821668" y="644307"/>
            <a:ext cx="5976664" cy="646331"/>
          </a:xfrm>
          <a:prstGeom prst="rect">
            <a:avLst/>
          </a:prstGeom>
          <a:noFill/>
        </p:spPr>
        <p:txBody>
          <a:bodyPr wrap="square" rtlCol="0">
            <a:spAutoFit/>
          </a:bodyPr>
          <a:lstStyle/>
          <a:p>
            <a:r>
              <a:rPr lang="en-US" sz="3600" dirty="0" smtClean="0"/>
              <a:t>FUNGSI-FUNGSI MANAJEMEN</a:t>
            </a:r>
            <a:endParaRPr lang="en-US" sz="3600" dirty="0"/>
          </a:p>
        </p:txBody>
      </p:sp>
    </p:spTree>
    <p:extLst>
      <p:ext uri="{BB962C8B-B14F-4D97-AF65-F5344CB8AC3E}">
        <p14:creationId xmlns:p14="http://schemas.microsoft.com/office/powerpoint/2010/main" val="1222590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43400" y="2057400"/>
            <a:ext cx="4572000" cy="1754188"/>
          </a:xfrm>
          <a:prstGeom prst="rect">
            <a:avLst/>
          </a:prstGeom>
        </p:spPr>
        <p:txBody>
          <a:bodyPr>
            <a:spAutoFit/>
          </a:bodyPr>
          <a:lstStyle/>
          <a:p>
            <a:pPr>
              <a:defRPr/>
            </a:pPr>
            <a:r>
              <a:rPr lang="id-ID" dirty="0">
                <a:latin typeface="Cambria" pitchFamily="18" charset="0"/>
              </a:rPr>
              <a:t>Menurut </a:t>
            </a:r>
            <a:r>
              <a:rPr lang="id-ID" b="1" dirty="0">
                <a:latin typeface="Cambria" pitchFamily="18" charset="0"/>
              </a:rPr>
              <a:t>Henry Fayol</a:t>
            </a:r>
          </a:p>
          <a:p>
            <a:pPr marL="342900" indent="-342900">
              <a:buFont typeface="+mj-lt"/>
              <a:buAutoNum type="arabicPeriod"/>
              <a:defRPr/>
            </a:pPr>
            <a:r>
              <a:rPr lang="id-ID" dirty="0">
                <a:latin typeface="Cambria" pitchFamily="18" charset="0"/>
              </a:rPr>
              <a:t>Perencanaan (Planning);</a:t>
            </a:r>
          </a:p>
          <a:p>
            <a:pPr marL="342900" indent="-342900">
              <a:buFont typeface="+mj-lt"/>
              <a:buAutoNum type="arabicPeriod"/>
              <a:defRPr/>
            </a:pPr>
            <a:r>
              <a:rPr lang="id-ID" dirty="0">
                <a:latin typeface="Cambria" pitchFamily="18" charset="0"/>
              </a:rPr>
              <a:t>Mengorganisir (Organizing);</a:t>
            </a:r>
          </a:p>
          <a:p>
            <a:pPr marL="342900" indent="-342900">
              <a:buFont typeface="+mj-lt"/>
              <a:buAutoNum type="arabicPeriod"/>
              <a:defRPr/>
            </a:pPr>
            <a:r>
              <a:rPr lang="id-ID" dirty="0">
                <a:latin typeface="Cambria" pitchFamily="18" charset="0"/>
              </a:rPr>
              <a:t>Memerintah (Commanding);</a:t>
            </a:r>
          </a:p>
          <a:p>
            <a:pPr marL="342900" indent="-342900">
              <a:buFont typeface="+mj-lt"/>
              <a:buAutoNum type="arabicPeriod"/>
              <a:defRPr/>
            </a:pPr>
            <a:r>
              <a:rPr lang="id-ID" dirty="0">
                <a:latin typeface="Cambria" pitchFamily="18" charset="0"/>
              </a:rPr>
              <a:t>Mengkoordinir (Coordinating);</a:t>
            </a:r>
          </a:p>
          <a:p>
            <a:pPr marL="342900" indent="-342900">
              <a:buFont typeface="+mj-lt"/>
              <a:buAutoNum type="arabicPeriod"/>
              <a:defRPr/>
            </a:pPr>
            <a:r>
              <a:rPr lang="id-ID" dirty="0">
                <a:latin typeface="Cambria" pitchFamily="18" charset="0"/>
              </a:rPr>
              <a:t>Mengawasi (Controlling).</a:t>
            </a:r>
          </a:p>
        </p:txBody>
      </p:sp>
      <p:sp>
        <p:nvSpPr>
          <p:cNvPr id="7171" name="Rectangle 4"/>
          <p:cNvSpPr>
            <a:spLocks noChangeArrowheads="1"/>
          </p:cNvSpPr>
          <p:nvPr/>
        </p:nvSpPr>
        <p:spPr bwMode="auto">
          <a:xfrm>
            <a:off x="4343400" y="4267200"/>
            <a:ext cx="4572000" cy="1754188"/>
          </a:xfrm>
          <a:prstGeom prst="rect">
            <a:avLst/>
          </a:prstGeom>
          <a:noFill/>
          <a:ln w="9525">
            <a:noFill/>
            <a:miter lim="800000"/>
            <a:headEnd/>
            <a:tailEnd/>
          </a:ln>
        </p:spPr>
        <p:txBody>
          <a:bodyPr>
            <a:spAutoFit/>
          </a:bodyPr>
          <a:lstStyle/>
          <a:p>
            <a:pPr marL="342900" indent="-342900"/>
            <a:r>
              <a:rPr lang="id-ID">
                <a:latin typeface="Cambria" pitchFamily="18" charset="0"/>
              </a:rPr>
              <a:t>Menurut </a:t>
            </a:r>
            <a:r>
              <a:rPr lang="id-ID" b="1">
                <a:latin typeface="Cambria" pitchFamily="18" charset="0"/>
              </a:rPr>
              <a:t>Koontz dan O. Donnel</a:t>
            </a:r>
          </a:p>
          <a:p>
            <a:pPr marL="342900" indent="-342900">
              <a:buFont typeface="Calibri" pitchFamily="34" charset="0"/>
              <a:buAutoNum type="arabicPeriod"/>
            </a:pPr>
            <a:r>
              <a:rPr lang="id-ID">
                <a:latin typeface="Cambria" pitchFamily="18" charset="0"/>
              </a:rPr>
              <a:t>Perencanaan (Planning);</a:t>
            </a:r>
          </a:p>
          <a:p>
            <a:pPr marL="342900" indent="-342900">
              <a:buFont typeface="Calibri" pitchFamily="34" charset="0"/>
              <a:buAutoNum type="arabicPeriod"/>
            </a:pPr>
            <a:r>
              <a:rPr lang="id-ID">
                <a:latin typeface="Cambria" pitchFamily="18" charset="0"/>
              </a:rPr>
              <a:t>Mengorganisir (Organizing);</a:t>
            </a:r>
          </a:p>
          <a:p>
            <a:pPr marL="342900" indent="-342900">
              <a:buFont typeface="Calibri" pitchFamily="34" charset="0"/>
              <a:buAutoNum type="arabicPeriod"/>
            </a:pPr>
            <a:r>
              <a:rPr lang="id-ID">
                <a:latin typeface="Cambria" pitchFamily="18" charset="0"/>
              </a:rPr>
              <a:t>Melengkapkan Tenaga Kerja (Staffing);</a:t>
            </a:r>
          </a:p>
          <a:p>
            <a:pPr marL="342900" indent="-342900">
              <a:buFont typeface="Calibri" pitchFamily="34" charset="0"/>
              <a:buAutoNum type="arabicPeriod"/>
            </a:pPr>
            <a:r>
              <a:rPr lang="id-ID">
                <a:latin typeface="Cambria" pitchFamily="18" charset="0"/>
              </a:rPr>
              <a:t>Mengarahkan (Directing);</a:t>
            </a:r>
          </a:p>
          <a:p>
            <a:pPr marL="342900" indent="-342900">
              <a:buFont typeface="Calibri" pitchFamily="34" charset="0"/>
              <a:buAutoNum type="arabicPeriod"/>
            </a:pPr>
            <a:r>
              <a:rPr lang="id-ID">
                <a:latin typeface="Cambria" pitchFamily="18" charset="0"/>
              </a:rPr>
              <a:t>Mengawasi (Controlling).</a:t>
            </a:r>
          </a:p>
        </p:txBody>
      </p:sp>
      <p:cxnSp>
        <p:nvCxnSpPr>
          <p:cNvPr id="6" name="Straight Connector 5"/>
          <p:cNvCxnSpPr/>
          <p:nvPr/>
        </p:nvCxnSpPr>
        <p:spPr>
          <a:xfrm rot="5400000">
            <a:off x="3428207" y="2971006"/>
            <a:ext cx="1524000" cy="15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86894" y="5218906"/>
            <a:ext cx="22098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174" name="TextBox 12"/>
          <p:cNvSpPr txBox="1">
            <a:spLocks noChangeArrowheads="1"/>
          </p:cNvSpPr>
          <p:nvPr/>
        </p:nvSpPr>
        <p:spPr bwMode="auto">
          <a:xfrm>
            <a:off x="685800" y="1524000"/>
            <a:ext cx="1965325" cy="738188"/>
          </a:xfrm>
          <a:prstGeom prst="rect">
            <a:avLst/>
          </a:prstGeom>
          <a:noFill/>
          <a:ln w="9525">
            <a:noFill/>
            <a:miter lim="800000"/>
            <a:headEnd/>
            <a:tailEnd/>
          </a:ln>
        </p:spPr>
        <p:txBody>
          <a:bodyPr wrap="none">
            <a:spAutoFit/>
          </a:bodyPr>
          <a:lstStyle/>
          <a:p>
            <a:r>
              <a:rPr lang="id-ID" sz="2400" b="1">
                <a:latin typeface="Gabriola" pitchFamily="82" charset="0"/>
              </a:rPr>
              <a:t>Fungsi Manajemen</a:t>
            </a:r>
          </a:p>
          <a:p>
            <a:endParaRPr lang="id-ID"/>
          </a:p>
        </p:txBody>
      </p:sp>
      <p:sp>
        <p:nvSpPr>
          <p:cNvPr id="7175" name="TextBox 8"/>
          <p:cNvSpPr txBox="1">
            <a:spLocks noChangeArrowheads="1"/>
          </p:cNvSpPr>
          <p:nvPr/>
        </p:nvSpPr>
        <p:spPr bwMode="auto">
          <a:xfrm>
            <a:off x="762000" y="2438400"/>
            <a:ext cx="1676400" cy="523875"/>
          </a:xfrm>
          <a:prstGeom prst="rect">
            <a:avLst/>
          </a:prstGeom>
          <a:noFill/>
          <a:ln w="9525">
            <a:noFill/>
            <a:miter lim="800000"/>
            <a:headEnd/>
            <a:tailEnd/>
          </a:ln>
        </p:spPr>
        <p:txBody>
          <a:bodyPr>
            <a:spAutoFit/>
          </a:bodyPr>
          <a:lstStyle/>
          <a:p>
            <a:pPr algn="ctr"/>
            <a:r>
              <a:rPr lang="id-ID" sz="2800">
                <a:latin typeface="Gabriola" pitchFamily="82" charset="0"/>
              </a:rPr>
              <a:t>POCCC</a:t>
            </a:r>
          </a:p>
        </p:txBody>
      </p:sp>
      <p:sp>
        <p:nvSpPr>
          <p:cNvPr id="7176" name="TextBox 9"/>
          <p:cNvSpPr txBox="1">
            <a:spLocks noChangeArrowheads="1"/>
          </p:cNvSpPr>
          <p:nvPr/>
        </p:nvSpPr>
        <p:spPr bwMode="auto">
          <a:xfrm>
            <a:off x="762000" y="4876800"/>
            <a:ext cx="1676400" cy="523875"/>
          </a:xfrm>
          <a:prstGeom prst="rect">
            <a:avLst/>
          </a:prstGeom>
          <a:noFill/>
          <a:ln w="9525">
            <a:noFill/>
            <a:miter lim="800000"/>
            <a:headEnd/>
            <a:tailEnd/>
          </a:ln>
        </p:spPr>
        <p:txBody>
          <a:bodyPr>
            <a:spAutoFit/>
          </a:bodyPr>
          <a:lstStyle/>
          <a:p>
            <a:pPr algn="ctr"/>
            <a:r>
              <a:rPr lang="id-ID" sz="2800">
                <a:latin typeface="Gabriola" pitchFamily="82" charset="0"/>
              </a:rPr>
              <a:t>POSDC</a:t>
            </a:r>
          </a:p>
        </p:txBody>
      </p:sp>
      <p:sp>
        <p:nvSpPr>
          <p:cNvPr id="11" name="Right Arrow 10"/>
          <p:cNvSpPr/>
          <p:nvPr/>
        </p:nvSpPr>
        <p:spPr>
          <a:xfrm>
            <a:off x="2819400" y="25908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2" name="Right Arrow 11"/>
          <p:cNvSpPr/>
          <p:nvPr/>
        </p:nvSpPr>
        <p:spPr>
          <a:xfrm>
            <a:off x="2819400" y="487680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Tree>
    <p:extLst>
      <p:ext uri="{BB962C8B-B14F-4D97-AF65-F5344CB8AC3E}">
        <p14:creationId xmlns:p14="http://schemas.microsoft.com/office/powerpoint/2010/main" val="1891292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p:cNvPicPr>
            <a:picLocks noChangeAspect="1" noChangeArrowheads="1"/>
          </p:cNvPicPr>
          <p:nvPr/>
        </p:nvPicPr>
        <p:blipFill>
          <a:blip r:embed="rId2">
            <a:clrChange>
              <a:clrFrom>
                <a:srgbClr val="411607"/>
              </a:clrFrom>
              <a:clrTo>
                <a:srgbClr val="411607">
                  <a:alpha val="0"/>
                </a:srgbClr>
              </a:clrTo>
            </a:clrChange>
            <a:lum bright="70000" contrast="-70000"/>
          </a:blip>
          <a:srcRect l="33025" t="21875" r="19766" b="62601"/>
          <a:stretch>
            <a:fillRect/>
          </a:stretch>
        </p:blipFill>
        <p:spPr bwMode="auto">
          <a:xfrm>
            <a:off x="0" y="76200"/>
            <a:ext cx="9067800" cy="1676400"/>
          </a:xfrm>
          <a:prstGeom prst="rect">
            <a:avLst/>
          </a:prstGeom>
          <a:noFill/>
          <a:ln w="9525">
            <a:noFill/>
            <a:miter lim="800000"/>
            <a:headEnd/>
            <a:tailEnd/>
          </a:ln>
        </p:spPr>
      </p:pic>
      <p:grpSp>
        <p:nvGrpSpPr>
          <p:cNvPr id="2" name="Group 3"/>
          <p:cNvGrpSpPr>
            <a:grpSpLocks/>
          </p:cNvGrpSpPr>
          <p:nvPr/>
        </p:nvGrpSpPr>
        <p:grpSpPr bwMode="auto">
          <a:xfrm>
            <a:off x="381000" y="1943100"/>
            <a:ext cx="8763000" cy="5295900"/>
            <a:chOff x="240" y="768"/>
            <a:chExt cx="5520" cy="3336"/>
          </a:xfrm>
        </p:grpSpPr>
        <p:sp>
          <p:nvSpPr>
            <p:cNvPr id="8197" name="AutoShape 4"/>
            <p:cNvSpPr>
              <a:spLocks noChangeAspect="1" noChangeArrowheads="1"/>
            </p:cNvSpPr>
            <p:nvPr/>
          </p:nvSpPr>
          <p:spPr bwMode="auto">
            <a:xfrm>
              <a:off x="240" y="864"/>
              <a:ext cx="5520" cy="3240"/>
            </a:xfrm>
            <a:prstGeom prst="rect">
              <a:avLst/>
            </a:prstGeom>
            <a:noFill/>
            <a:ln w="9525">
              <a:noFill/>
              <a:miter lim="800000"/>
              <a:headEnd/>
              <a:tailEnd/>
            </a:ln>
          </p:spPr>
          <p:txBody>
            <a:bodyPr/>
            <a:lstStyle/>
            <a:p>
              <a:pPr algn="ctr" eaLnBrk="0" hangingPunct="0"/>
              <a:endParaRPr lang="id-ID" sz="3200" b="1">
                <a:solidFill>
                  <a:srgbClr val="000000"/>
                </a:solidFill>
              </a:endParaRPr>
            </a:p>
          </p:txBody>
        </p:sp>
        <p:sp>
          <p:nvSpPr>
            <p:cNvPr id="8198" name="Line 5"/>
            <p:cNvSpPr>
              <a:spLocks noChangeShapeType="1"/>
            </p:cNvSpPr>
            <p:nvPr/>
          </p:nvSpPr>
          <p:spPr bwMode="auto">
            <a:xfrm>
              <a:off x="945" y="1536"/>
              <a:ext cx="0" cy="552"/>
            </a:xfrm>
            <a:prstGeom prst="line">
              <a:avLst/>
            </a:prstGeom>
            <a:noFill/>
            <a:ln w="76200">
              <a:solidFill>
                <a:srgbClr val="808080"/>
              </a:solidFill>
              <a:prstDash val="sysDot"/>
              <a:round/>
              <a:headEnd type="none" w="sm" len="sm"/>
              <a:tailEnd type="stealth" w="med" len="med"/>
            </a:ln>
          </p:spPr>
          <p:txBody>
            <a:bodyPr/>
            <a:lstStyle/>
            <a:p>
              <a:endParaRPr lang="id-ID"/>
            </a:p>
          </p:txBody>
        </p:sp>
        <p:sp>
          <p:nvSpPr>
            <p:cNvPr id="8199" name="Line 6"/>
            <p:cNvSpPr>
              <a:spLocks noChangeShapeType="1"/>
            </p:cNvSpPr>
            <p:nvPr/>
          </p:nvSpPr>
          <p:spPr bwMode="auto">
            <a:xfrm flipH="1">
              <a:off x="2204" y="2304"/>
              <a:ext cx="1396" cy="0"/>
            </a:xfrm>
            <a:prstGeom prst="line">
              <a:avLst/>
            </a:prstGeom>
            <a:noFill/>
            <a:ln w="63500">
              <a:solidFill>
                <a:srgbClr val="808080"/>
              </a:solidFill>
              <a:round/>
              <a:headEnd type="none" w="sm" len="sm"/>
              <a:tailEnd type="stealth" w="med" len="med"/>
            </a:ln>
          </p:spPr>
          <p:txBody>
            <a:bodyPr/>
            <a:lstStyle/>
            <a:p>
              <a:endParaRPr lang="id-ID"/>
            </a:p>
          </p:txBody>
        </p:sp>
        <p:sp>
          <p:nvSpPr>
            <p:cNvPr id="8200" name="Line 7"/>
            <p:cNvSpPr>
              <a:spLocks noChangeShapeType="1"/>
            </p:cNvSpPr>
            <p:nvPr/>
          </p:nvSpPr>
          <p:spPr bwMode="auto">
            <a:xfrm>
              <a:off x="4800" y="1536"/>
              <a:ext cx="21" cy="552"/>
            </a:xfrm>
            <a:prstGeom prst="line">
              <a:avLst/>
            </a:prstGeom>
            <a:noFill/>
            <a:ln w="63500">
              <a:solidFill>
                <a:srgbClr val="808080"/>
              </a:solidFill>
              <a:prstDash val="sysDot"/>
              <a:round/>
              <a:headEnd type="stealth" w="med" len="med"/>
              <a:tailEnd type="none" w="sm" len="sm"/>
            </a:ln>
          </p:spPr>
          <p:txBody>
            <a:bodyPr/>
            <a:lstStyle/>
            <a:p>
              <a:endParaRPr lang="id-ID"/>
            </a:p>
          </p:txBody>
        </p:sp>
        <p:sp>
          <p:nvSpPr>
            <p:cNvPr id="8201" name="Line 8"/>
            <p:cNvSpPr>
              <a:spLocks noChangeShapeType="1"/>
            </p:cNvSpPr>
            <p:nvPr/>
          </p:nvSpPr>
          <p:spPr bwMode="auto">
            <a:xfrm flipH="1" flipV="1">
              <a:off x="4464" y="1584"/>
              <a:ext cx="4" cy="504"/>
            </a:xfrm>
            <a:prstGeom prst="line">
              <a:avLst/>
            </a:prstGeom>
            <a:noFill/>
            <a:ln w="63500">
              <a:solidFill>
                <a:srgbClr val="808080"/>
              </a:solidFill>
              <a:round/>
              <a:headEnd type="stealth" w="med" len="med"/>
              <a:tailEnd type="none" w="sm" len="sm"/>
            </a:ln>
          </p:spPr>
          <p:txBody>
            <a:bodyPr/>
            <a:lstStyle/>
            <a:p>
              <a:endParaRPr lang="id-ID"/>
            </a:p>
          </p:txBody>
        </p:sp>
        <p:sp>
          <p:nvSpPr>
            <p:cNvPr id="8202" name="Line 9"/>
            <p:cNvSpPr>
              <a:spLocks noChangeShapeType="1"/>
            </p:cNvSpPr>
            <p:nvPr/>
          </p:nvSpPr>
          <p:spPr bwMode="auto">
            <a:xfrm>
              <a:off x="1296" y="1536"/>
              <a:ext cx="1" cy="552"/>
            </a:xfrm>
            <a:prstGeom prst="line">
              <a:avLst/>
            </a:prstGeom>
            <a:noFill/>
            <a:ln w="63500">
              <a:solidFill>
                <a:srgbClr val="808080"/>
              </a:solidFill>
              <a:round/>
              <a:headEnd type="stealth" w="med" len="med"/>
              <a:tailEnd type="none" w="sm" len="sm"/>
            </a:ln>
          </p:spPr>
          <p:txBody>
            <a:bodyPr/>
            <a:lstStyle/>
            <a:p>
              <a:endParaRPr lang="id-ID"/>
            </a:p>
          </p:txBody>
        </p:sp>
        <p:sp>
          <p:nvSpPr>
            <p:cNvPr id="8203" name="Line 10"/>
            <p:cNvSpPr>
              <a:spLocks noChangeShapeType="1"/>
            </p:cNvSpPr>
            <p:nvPr/>
          </p:nvSpPr>
          <p:spPr bwMode="auto">
            <a:xfrm>
              <a:off x="2204" y="1055"/>
              <a:ext cx="1428" cy="0"/>
            </a:xfrm>
            <a:prstGeom prst="line">
              <a:avLst/>
            </a:prstGeom>
            <a:noFill/>
            <a:ln w="63500">
              <a:solidFill>
                <a:srgbClr val="808080"/>
              </a:solidFill>
              <a:prstDash val="sysDot"/>
              <a:round/>
              <a:headEnd type="stealth" w="med" len="med"/>
              <a:tailEnd type="none" w="sm" len="sm"/>
            </a:ln>
          </p:spPr>
          <p:txBody>
            <a:bodyPr/>
            <a:lstStyle/>
            <a:p>
              <a:endParaRPr lang="id-ID"/>
            </a:p>
          </p:txBody>
        </p:sp>
        <p:sp>
          <p:nvSpPr>
            <p:cNvPr id="8204" name="Line 11"/>
            <p:cNvSpPr>
              <a:spLocks noChangeShapeType="1"/>
            </p:cNvSpPr>
            <p:nvPr/>
          </p:nvSpPr>
          <p:spPr bwMode="auto">
            <a:xfrm flipH="1">
              <a:off x="2204" y="2448"/>
              <a:ext cx="1416" cy="0"/>
            </a:xfrm>
            <a:prstGeom prst="line">
              <a:avLst/>
            </a:prstGeom>
            <a:noFill/>
            <a:ln w="63500">
              <a:solidFill>
                <a:srgbClr val="808080"/>
              </a:solidFill>
              <a:prstDash val="sysDot"/>
              <a:round/>
              <a:headEnd type="stealth" w="med" len="med"/>
              <a:tailEnd type="none" w="sm" len="sm"/>
            </a:ln>
          </p:spPr>
          <p:txBody>
            <a:bodyPr/>
            <a:lstStyle/>
            <a:p>
              <a:endParaRPr lang="id-ID"/>
            </a:p>
          </p:txBody>
        </p:sp>
        <p:sp>
          <p:nvSpPr>
            <p:cNvPr id="8205" name="Line 12"/>
            <p:cNvSpPr>
              <a:spLocks noChangeShapeType="1"/>
            </p:cNvSpPr>
            <p:nvPr/>
          </p:nvSpPr>
          <p:spPr bwMode="auto">
            <a:xfrm flipH="1">
              <a:off x="2204" y="1217"/>
              <a:ext cx="1416" cy="0"/>
            </a:xfrm>
            <a:prstGeom prst="line">
              <a:avLst/>
            </a:prstGeom>
            <a:noFill/>
            <a:ln w="63500">
              <a:solidFill>
                <a:srgbClr val="808080"/>
              </a:solidFill>
              <a:round/>
              <a:headEnd type="stealth" w="med" len="med"/>
              <a:tailEnd type="none" w="sm" len="sm"/>
            </a:ln>
          </p:spPr>
          <p:txBody>
            <a:bodyPr/>
            <a:lstStyle/>
            <a:p>
              <a:endParaRPr lang="id-ID"/>
            </a:p>
          </p:txBody>
        </p:sp>
        <p:sp>
          <p:nvSpPr>
            <p:cNvPr id="8206" name="Rectangle 14"/>
            <p:cNvSpPr>
              <a:spLocks noChangeArrowheads="1"/>
            </p:cNvSpPr>
            <p:nvPr/>
          </p:nvSpPr>
          <p:spPr bwMode="auto">
            <a:xfrm>
              <a:off x="288" y="768"/>
              <a:ext cx="1821" cy="768"/>
            </a:xfrm>
            <a:prstGeom prst="rect">
              <a:avLst/>
            </a:prstGeom>
            <a:noFill/>
            <a:ln w="38100">
              <a:solidFill>
                <a:srgbClr val="0000FF"/>
              </a:solidFill>
              <a:miter lim="800000"/>
              <a:headEnd/>
              <a:tailEnd/>
            </a:ln>
          </p:spPr>
          <p:txBody>
            <a:bodyPr lIns="61532" tIns="30226" rIns="61532" bIns="30226" anchor="ctr" anchorCtr="1"/>
            <a:lstStyle/>
            <a:p>
              <a:pPr algn="ctr" eaLnBrk="0" hangingPunct="0"/>
              <a:r>
                <a:rPr lang="en-US" sz="2400" b="1" u="sng">
                  <a:solidFill>
                    <a:srgbClr val="000000"/>
                  </a:solidFill>
                  <a:latin typeface="Gabriola" pitchFamily="82" charset="0"/>
                </a:rPr>
                <a:t>Planning</a:t>
              </a:r>
              <a:r>
                <a:rPr lang="en-US" sz="1600" b="1" u="sng">
                  <a:solidFill>
                    <a:srgbClr val="000000"/>
                  </a:solidFill>
                  <a:latin typeface="Cambria" pitchFamily="18" charset="0"/>
                </a:rPr>
                <a:t> </a:t>
              </a:r>
              <a:br>
                <a:rPr lang="en-US" sz="1600" b="1" u="sng">
                  <a:solidFill>
                    <a:srgbClr val="000000"/>
                  </a:solidFill>
                  <a:latin typeface="Cambria" pitchFamily="18" charset="0"/>
                </a:rPr>
              </a:br>
              <a:r>
                <a:rPr lang="en-US" sz="1600" i="1">
                  <a:solidFill>
                    <a:srgbClr val="000000"/>
                  </a:solidFill>
                  <a:latin typeface="Cambria" pitchFamily="18" charset="0"/>
                </a:rPr>
                <a:t>Penentuan Tujuan dan Bagaimana Cara Pencapaian yang terbaik</a:t>
              </a:r>
              <a:endParaRPr lang="en-US" sz="1600">
                <a:solidFill>
                  <a:srgbClr val="000000"/>
                </a:solidFill>
                <a:latin typeface="Cambria" pitchFamily="18" charset="0"/>
              </a:endParaRPr>
            </a:p>
          </p:txBody>
        </p:sp>
        <p:sp>
          <p:nvSpPr>
            <p:cNvPr id="46" name="Rectangle 16"/>
            <p:cNvSpPr>
              <a:spLocks noChangeArrowheads="1"/>
            </p:cNvSpPr>
            <p:nvPr/>
          </p:nvSpPr>
          <p:spPr bwMode="auto">
            <a:xfrm>
              <a:off x="3744" y="778"/>
              <a:ext cx="1859" cy="782"/>
            </a:xfrm>
            <a:prstGeom prst="rect">
              <a:avLst/>
            </a:prstGeom>
            <a:noFill/>
            <a:ln w="38100">
              <a:solidFill>
                <a:srgbClr val="FF0000"/>
              </a:solidFill>
              <a:miter lim="800000"/>
              <a:headEnd/>
              <a:tailEnd/>
            </a:ln>
            <a:effectLst/>
          </p:spPr>
          <p:txBody>
            <a:bodyPr lIns="61532" tIns="30226" rIns="61532" bIns="30226"/>
            <a:lstStyle/>
            <a:p>
              <a:pPr algn="ctr" eaLnBrk="0" hangingPunct="0">
                <a:defRPr/>
              </a:pPr>
              <a:r>
                <a:rPr lang="en-US" sz="2400" b="1" u="sng" dirty="0">
                  <a:solidFill>
                    <a:srgbClr val="000000"/>
                  </a:solidFill>
                  <a:effectLst>
                    <a:outerShdw blurRad="38100" dist="38100" dir="2700000" algn="tl">
                      <a:srgbClr val="C0C0C0"/>
                    </a:outerShdw>
                  </a:effectLst>
                  <a:latin typeface="Gabriola" pitchFamily="82" charset="0"/>
                </a:rPr>
                <a:t>Organizing</a:t>
              </a:r>
              <a:r>
                <a:rPr lang="en-US" sz="1600" b="1" dirty="0">
                  <a:solidFill>
                    <a:srgbClr val="000000"/>
                  </a:solidFill>
                  <a:effectLst>
                    <a:outerShdw blurRad="38100" dist="38100" dir="2700000" algn="tl">
                      <a:srgbClr val="C0C0C0"/>
                    </a:outerShdw>
                  </a:effectLst>
                </a:rPr>
                <a:t/>
              </a:r>
              <a:br>
                <a:rPr lang="en-US" sz="1600" b="1" dirty="0">
                  <a:solidFill>
                    <a:srgbClr val="000000"/>
                  </a:solidFill>
                  <a:effectLst>
                    <a:outerShdw blurRad="38100" dist="38100" dir="2700000" algn="tl">
                      <a:srgbClr val="C0C0C0"/>
                    </a:outerShdw>
                  </a:effectLst>
                </a:rPr>
              </a:br>
              <a:r>
                <a:rPr lang="en-US" sz="1600" i="1" dirty="0" err="1">
                  <a:solidFill>
                    <a:srgbClr val="000000"/>
                  </a:solidFill>
                  <a:latin typeface="Cambria" pitchFamily="18" charset="0"/>
                </a:rPr>
                <a:t>Penentuan</a:t>
              </a:r>
              <a:r>
                <a:rPr lang="en-US" sz="1600" i="1" dirty="0">
                  <a:solidFill>
                    <a:srgbClr val="000000"/>
                  </a:solidFill>
                  <a:latin typeface="Cambria" pitchFamily="18" charset="0"/>
                </a:rPr>
                <a:t> </a:t>
              </a:r>
              <a:r>
                <a:rPr lang="en-US" sz="1600" i="1" dirty="0" err="1">
                  <a:solidFill>
                    <a:srgbClr val="000000"/>
                  </a:solidFill>
                  <a:latin typeface="Cambria" pitchFamily="18" charset="0"/>
                </a:rPr>
                <a:t>Bagaimana</a:t>
              </a:r>
              <a:r>
                <a:rPr lang="en-US" sz="1600" i="1" dirty="0">
                  <a:solidFill>
                    <a:srgbClr val="000000"/>
                  </a:solidFill>
                  <a:latin typeface="Cambria" pitchFamily="18" charset="0"/>
                </a:rPr>
                <a:t> </a:t>
              </a:r>
              <a:r>
                <a:rPr lang="en-US" sz="1600" i="1" dirty="0" err="1">
                  <a:solidFill>
                    <a:srgbClr val="000000"/>
                  </a:solidFill>
                  <a:latin typeface="Cambria" pitchFamily="18" charset="0"/>
                </a:rPr>
                <a:t>Penyusunan</a:t>
              </a:r>
              <a:r>
                <a:rPr lang="en-US" sz="1600" i="1" dirty="0">
                  <a:solidFill>
                    <a:srgbClr val="000000"/>
                  </a:solidFill>
                  <a:latin typeface="Cambria" pitchFamily="18" charset="0"/>
                </a:rPr>
                <a:t> </a:t>
              </a:r>
              <a:r>
                <a:rPr lang="en-US" sz="1600" i="1" dirty="0" err="1">
                  <a:solidFill>
                    <a:srgbClr val="000000"/>
                  </a:solidFill>
                  <a:latin typeface="Cambria" pitchFamily="18" charset="0"/>
                </a:rPr>
                <a:t>Organisasi</a:t>
              </a:r>
              <a:r>
                <a:rPr lang="en-US" sz="1600" i="1" dirty="0">
                  <a:solidFill>
                    <a:srgbClr val="000000"/>
                  </a:solidFill>
                  <a:latin typeface="Cambria" pitchFamily="18" charset="0"/>
                </a:rPr>
                <a:t> </a:t>
              </a:r>
              <a:r>
                <a:rPr lang="en-US" sz="1600" i="1" dirty="0" err="1">
                  <a:solidFill>
                    <a:srgbClr val="000000"/>
                  </a:solidFill>
                  <a:latin typeface="Cambria" pitchFamily="18" charset="0"/>
                </a:rPr>
                <a:t>dan</a:t>
              </a:r>
              <a:r>
                <a:rPr lang="en-US" sz="1600" i="1" dirty="0">
                  <a:solidFill>
                    <a:srgbClr val="000000"/>
                  </a:solidFill>
                  <a:latin typeface="Cambria" pitchFamily="18" charset="0"/>
                </a:rPr>
                <a:t> </a:t>
              </a:r>
              <a:r>
                <a:rPr lang="en-US" sz="1600" i="1" dirty="0" err="1">
                  <a:solidFill>
                    <a:srgbClr val="000000"/>
                  </a:solidFill>
                  <a:latin typeface="Cambria" pitchFamily="18" charset="0"/>
                </a:rPr>
                <a:t>Aktifitas</a:t>
              </a:r>
              <a:r>
                <a:rPr lang="en-US" sz="1600" i="1" dirty="0">
                  <a:solidFill>
                    <a:srgbClr val="000000"/>
                  </a:solidFill>
                  <a:latin typeface="Cambria" pitchFamily="18" charset="0"/>
                </a:rPr>
                <a:t> </a:t>
              </a:r>
              <a:r>
                <a:rPr lang="en-US" sz="1600" i="1" dirty="0" err="1">
                  <a:solidFill>
                    <a:srgbClr val="000000"/>
                  </a:solidFill>
                  <a:latin typeface="Cambria" pitchFamily="18" charset="0"/>
                </a:rPr>
                <a:t>dapat</a:t>
              </a:r>
              <a:r>
                <a:rPr lang="en-US" sz="1600" i="1" dirty="0">
                  <a:solidFill>
                    <a:srgbClr val="000000"/>
                  </a:solidFill>
                  <a:latin typeface="Cambria" pitchFamily="18" charset="0"/>
                </a:rPr>
                <a:t> </a:t>
              </a:r>
              <a:r>
                <a:rPr lang="en-US" sz="1600" i="1" dirty="0" err="1">
                  <a:solidFill>
                    <a:srgbClr val="000000"/>
                  </a:solidFill>
                  <a:latin typeface="Cambria" pitchFamily="18" charset="0"/>
                </a:rPr>
                <a:t>dilakukan</a:t>
              </a:r>
              <a:endParaRPr lang="en-US" sz="1600" dirty="0">
                <a:solidFill>
                  <a:srgbClr val="000000"/>
                </a:solidFill>
                <a:latin typeface="Cambria" pitchFamily="18" charset="0"/>
              </a:endParaRPr>
            </a:p>
          </p:txBody>
        </p:sp>
        <p:sp>
          <p:nvSpPr>
            <p:cNvPr id="8208" name="Rectangle 18"/>
            <p:cNvSpPr>
              <a:spLocks noChangeArrowheads="1"/>
            </p:cNvSpPr>
            <p:nvPr/>
          </p:nvSpPr>
          <p:spPr bwMode="auto">
            <a:xfrm>
              <a:off x="288" y="2112"/>
              <a:ext cx="1824" cy="792"/>
            </a:xfrm>
            <a:prstGeom prst="rect">
              <a:avLst/>
            </a:prstGeom>
            <a:noFill/>
            <a:ln w="38100">
              <a:solidFill>
                <a:srgbClr val="7030A0"/>
              </a:solidFill>
              <a:miter lim="800000"/>
              <a:headEnd/>
              <a:tailEnd/>
            </a:ln>
          </p:spPr>
          <p:txBody>
            <a:bodyPr lIns="61532" tIns="30226" rIns="61532" bIns="30226" anchor="ctr" anchorCtr="1"/>
            <a:lstStyle/>
            <a:p>
              <a:pPr algn="ctr" eaLnBrk="0" hangingPunct="0"/>
              <a:r>
                <a:rPr lang="en-US" sz="2400" b="1" u="sng">
                  <a:solidFill>
                    <a:srgbClr val="000000"/>
                  </a:solidFill>
                  <a:latin typeface="Gabriola" pitchFamily="82" charset="0"/>
                </a:rPr>
                <a:t>Controlling</a:t>
              </a:r>
            </a:p>
            <a:p>
              <a:pPr algn="ctr" eaLnBrk="0" hangingPunct="0"/>
              <a:r>
                <a:rPr lang="en-US" sz="1600" i="1">
                  <a:solidFill>
                    <a:srgbClr val="000000"/>
                  </a:solidFill>
                  <a:latin typeface="Cambria" pitchFamily="18" charset="0"/>
                </a:rPr>
                <a:t>Monitoring dan Perbaikan Aktifitas yang sedang berjalan agar Tujuan dapat tercapai</a:t>
              </a:r>
              <a:r>
                <a:rPr lang="en-US" sz="1000" i="1">
                  <a:solidFill>
                    <a:srgbClr val="000000"/>
                  </a:solidFill>
                  <a:latin typeface="Cambria" pitchFamily="18" charset="0"/>
                </a:rPr>
                <a:t> </a:t>
              </a:r>
              <a:endParaRPr lang="en-US" sz="3200">
                <a:solidFill>
                  <a:srgbClr val="000000"/>
                </a:solidFill>
                <a:latin typeface="Cambria" pitchFamily="18" charset="0"/>
              </a:endParaRPr>
            </a:p>
          </p:txBody>
        </p:sp>
        <p:sp>
          <p:nvSpPr>
            <p:cNvPr id="50" name="Rectangle 20"/>
            <p:cNvSpPr>
              <a:spLocks noChangeArrowheads="1"/>
            </p:cNvSpPr>
            <p:nvPr/>
          </p:nvSpPr>
          <p:spPr bwMode="auto">
            <a:xfrm>
              <a:off x="3744" y="2122"/>
              <a:ext cx="1824" cy="782"/>
            </a:xfrm>
            <a:prstGeom prst="rect">
              <a:avLst/>
            </a:prstGeom>
            <a:noFill/>
            <a:ln w="38100">
              <a:solidFill>
                <a:srgbClr val="FFC000"/>
              </a:solidFill>
              <a:miter lim="800000"/>
              <a:headEnd/>
              <a:tailEnd/>
            </a:ln>
            <a:effectLst/>
          </p:spPr>
          <p:txBody>
            <a:bodyPr lIns="61532" tIns="30226" rIns="61532" bIns="30226"/>
            <a:lstStyle/>
            <a:p>
              <a:pPr algn="ctr" eaLnBrk="0" hangingPunct="0">
                <a:defRPr/>
              </a:pPr>
              <a:r>
                <a:rPr lang="en-US" sz="2400" b="1" u="sng" dirty="0">
                  <a:solidFill>
                    <a:srgbClr val="000000"/>
                  </a:solidFill>
                  <a:effectLst>
                    <a:outerShdw blurRad="38100" dist="38100" dir="2700000" algn="tl">
                      <a:srgbClr val="C0C0C0"/>
                    </a:outerShdw>
                  </a:effectLst>
                  <a:latin typeface="Gabriola" pitchFamily="82" charset="0"/>
                </a:rPr>
                <a:t>Leading</a:t>
              </a:r>
              <a:r>
                <a:rPr lang="en-US" sz="1600" b="1" dirty="0">
                  <a:solidFill>
                    <a:srgbClr val="000000"/>
                  </a:solidFill>
                  <a:effectLst>
                    <a:outerShdw blurRad="38100" dist="38100" dir="2700000" algn="tl">
                      <a:srgbClr val="C0C0C0"/>
                    </a:outerShdw>
                  </a:effectLst>
                  <a:latin typeface="Cambria" pitchFamily="18" charset="0"/>
                </a:rPr>
                <a:t/>
              </a:r>
              <a:br>
                <a:rPr lang="en-US" sz="1600" b="1" dirty="0">
                  <a:solidFill>
                    <a:srgbClr val="000000"/>
                  </a:solidFill>
                  <a:effectLst>
                    <a:outerShdw blurRad="38100" dist="38100" dir="2700000" algn="tl">
                      <a:srgbClr val="C0C0C0"/>
                    </a:outerShdw>
                  </a:effectLst>
                  <a:latin typeface="Cambria" pitchFamily="18" charset="0"/>
                </a:rPr>
              </a:br>
              <a:r>
                <a:rPr lang="en-US" sz="1600" i="1" dirty="0" err="1">
                  <a:solidFill>
                    <a:srgbClr val="000000"/>
                  </a:solidFill>
                  <a:latin typeface="Cambria" pitchFamily="18" charset="0"/>
                </a:rPr>
                <a:t>Proses</a:t>
              </a:r>
              <a:r>
                <a:rPr lang="en-US" sz="1600" i="1" dirty="0">
                  <a:solidFill>
                    <a:srgbClr val="000000"/>
                  </a:solidFill>
                  <a:latin typeface="Cambria" pitchFamily="18" charset="0"/>
                </a:rPr>
                <a:t> </a:t>
              </a:r>
              <a:r>
                <a:rPr lang="en-US" sz="1600" i="1" dirty="0" err="1">
                  <a:solidFill>
                    <a:srgbClr val="000000"/>
                  </a:solidFill>
                  <a:latin typeface="Cambria" pitchFamily="18" charset="0"/>
                </a:rPr>
                <a:t>Memotivasi</a:t>
              </a:r>
              <a:r>
                <a:rPr lang="en-US" sz="1600" i="1" dirty="0">
                  <a:solidFill>
                    <a:srgbClr val="000000"/>
                  </a:solidFill>
                  <a:latin typeface="Cambria" pitchFamily="18" charset="0"/>
                </a:rPr>
                <a:t> </a:t>
              </a:r>
              <a:r>
                <a:rPr lang="en-US" sz="1600" i="1" dirty="0" err="1">
                  <a:solidFill>
                    <a:srgbClr val="000000"/>
                  </a:solidFill>
                  <a:latin typeface="Cambria" pitchFamily="18" charset="0"/>
                </a:rPr>
                <a:t>Anggota</a:t>
              </a:r>
              <a:r>
                <a:rPr lang="en-US" sz="1600" i="1" dirty="0">
                  <a:solidFill>
                    <a:srgbClr val="000000"/>
                  </a:solidFill>
                  <a:latin typeface="Cambria" pitchFamily="18" charset="0"/>
                </a:rPr>
                <a:t> </a:t>
              </a:r>
              <a:r>
                <a:rPr lang="en-US" sz="1600" i="1" dirty="0" err="1">
                  <a:solidFill>
                    <a:srgbClr val="000000"/>
                  </a:solidFill>
                  <a:latin typeface="Cambria" pitchFamily="18" charset="0"/>
                </a:rPr>
                <a:t>Organisasi</a:t>
              </a:r>
              <a:r>
                <a:rPr lang="en-US" sz="1600" i="1" dirty="0">
                  <a:solidFill>
                    <a:srgbClr val="000000"/>
                  </a:solidFill>
                  <a:latin typeface="Cambria" pitchFamily="18" charset="0"/>
                </a:rPr>
                <a:t> agar Planning </a:t>
              </a:r>
              <a:r>
                <a:rPr lang="en-US" sz="1600" i="1" dirty="0" err="1">
                  <a:solidFill>
                    <a:srgbClr val="000000"/>
                  </a:solidFill>
                  <a:latin typeface="Cambria" pitchFamily="18" charset="0"/>
                </a:rPr>
                <a:t>dapat</a:t>
              </a:r>
              <a:r>
                <a:rPr lang="en-US" sz="1600" i="1" dirty="0">
                  <a:solidFill>
                    <a:srgbClr val="000000"/>
                  </a:solidFill>
                  <a:latin typeface="Cambria" pitchFamily="18" charset="0"/>
                </a:rPr>
                <a:t> </a:t>
              </a:r>
              <a:r>
                <a:rPr lang="en-US" sz="1600" i="1" dirty="0" err="1">
                  <a:solidFill>
                    <a:srgbClr val="000000"/>
                  </a:solidFill>
                  <a:latin typeface="Cambria" pitchFamily="18" charset="0"/>
                </a:rPr>
                <a:t>dijalankan</a:t>
              </a:r>
              <a:endParaRPr lang="en-US" sz="1600" dirty="0">
                <a:solidFill>
                  <a:srgbClr val="000000"/>
                </a:solidFill>
                <a:latin typeface="Cambria" pitchFamily="18" charset="0"/>
              </a:endParaRPr>
            </a:p>
          </p:txBody>
        </p:sp>
        <p:sp>
          <p:nvSpPr>
            <p:cNvPr id="8210" name="Line 21"/>
            <p:cNvSpPr>
              <a:spLocks noChangeShapeType="1"/>
            </p:cNvSpPr>
            <p:nvPr/>
          </p:nvSpPr>
          <p:spPr bwMode="auto">
            <a:xfrm flipV="1">
              <a:off x="2295" y="1512"/>
              <a:ext cx="1234" cy="580"/>
            </a:xfrm>
            <a:prstGeom prst="line">
              <a:avLst/>
            </a:prstGeom>
            <a:noFill/>
            <a:ln w="63500">
              <a:solidFill>
                <a:srgbClr val="808080"/>
              </a:solidFill>
              <a:prstDash val="sysDot"/>
              <a:round/>
              <a:headEnd type="stealth" w="med" len="med"/>
              <a:tailEnd type="stealth" w="med" len="med"/>
            </a:ln>
          </p:spPr>
          <p:txBody>
            <a:bodyPr/>
            <a:lstStyle/>
            <a:p>
              <a:endParaRPr lang="id-ID"/>
            </a:p>
          </p:txBody>
        </p:sp>
        <p:sp>
          <p:nvSpPr>
            <p:cNvPr id="8211" name="Line 22"/>
            <p:cNvSpPr>
              <a:spLocks noChangeShapeType="1"/>
            </p:cNvSpPr>
            <p:nvPr/>
          </p:nvSpPr>
          <p:spPr bwMode="auto">
            <a:xfrm flipH="1" flipV="1">
              <a:off x="2237" y="1512"/>
              <a:ext cx="1264" cy="573"/>
            </a:xfrm>
            <a:prstGeom prst="line">
              <a:avLst/>
            </a:prstGeom>
            <a:noFill/>
            <a:ln w="63500">
              <a:solidFill>
                <a:srgbClr val="969696"/>
              </a:solidFill>
              <a:prstDash val="sysDot"/>
              <a:round/>
              <a:headEnd type="stealth" w="med" len="med"/>
              <a:tailEnd type="stealth" w="med" len="med"/>
            </a:ln>
          </p:spPr>
          <p:txBody>
            <a:bodyPr/>
            <a:lstStyle/>
            <a:p>
              <a:endParaRPr lang="id-ID"/>
            </a:p>
          </p:txBody>
        </p:sp>
        <p:sp>
          <p:nvSpPr>
            <p:cNvPr id="8212" name="Line 23"/>
            <p:cNvSpPr>
              <a:spLocks noChangeShapeType="1"/>
            </p:cNvSpPr>
            <p:nvPr/>
          </p:nvSpPr>
          <p:spPr bwMode="auto">
            <a:xfrm flipH="1">
              <a:off x="475" y="3456"/>
              <a:ext cx="939" cy="0"/>
            </a:xfrm>
            <a:prstGeom prst="line">
              <a:avLst/>
            </a:prstGeom>
            <a:noFill/>
            <a:ln w="50800">
              <a:solidFill>
                <a:srgbClr val="808080"/>
              </a:solidFill>
              <a:round/>
              <a:headEnd type="stealth" w="med" len="med"/>
              <a:tailEnd type="none" w="sm" len="sm"/>
            </a:ln>
          </p:spPr>
          <p:txBody>
            <a:bodyPr/>
            <a:lstStyle/>
            <a:p>
              <a:endParaRPr lang="id-ID"/>
            </a:p>
          </p:txBody>
        </p:sp>
        <p:sp>
          <p:nvSpPr>
            <p:cNvPr id="8213" name="Line 24"/>
            <p:cNvSpPr>
              <a:spLocks noChangeShapeType="1"/>
            </p:cNvSpPr>
            <p:nvPr/>
          </p:nvSpPr>
          <p:spPr bwMode="auto">
            <a:xfrm flipH="1">
              <a:off x="475" y="3672"/>
              <a:ext cx="939" cy="0"/>
            </a:xfrm>
            <a:prstGeom prst="line">
              <a:avLst/>
            </a:prstGeom>
            <a:noFill/>
            <a:ln w="50800">
              <a:solidFill>
                <a:srgbClr val="808080"/>
              </a:solidFill>
              <a:prstDash val="sysDot"/>
              <a:round/>
              <a:headEnd type="stealth" w="med" len="med"/>
              <a:tailEnd type="none" w="sm" len="sm"/>
            </a:ln>
          </p:spPr>
          <p:txBody>
            <a:bodyPr/>
            <a:lstStyle/>
            <a:p>
              <a:endParaRPr lang="id-ID"/>
            </a:p>
          </p:txBody>
        </p:sp>
        <p:sp>
          <p:nvSpPr>
            <p:cNvPr id="55" name="Rectangle 25"/>
            <p:cNvSpPr>
              <a:spLocks noChangeArrowheads="1"/>
            </p:cNvSpPr>
            <p:nvPr/>
          </p:nvSpPr>
          <p:spPr bwMode="auto">
            <a:xfrm>
              <a:off x="1532" y="3299"/>
              <a:ext cx="3758" cy="181"/>
            </a:xfrm>
            <a:prstGeom prst="rect">
              <a:avLst/>
            </a:prstGeom>
            <a:noFill/>
            <a:ln w="9525">
              <a:noFill/>
              <a:miter lim="800000"/>
              <a:headEnd/>
              <a:tailEnd/>
            </a:ln>
            <a:effectLst/>
          </p:spPr>
          <p:txBody>
            <a:bodyPr lIns="61532" tIns="30226" rIns="61532" bIns="30226"/>
            <a:lstStyle/>
            <a:p>
              <a:pPr eaLnBrk="0" hangingPunct="0">
                <a:defRPr/>
              </a:pPr>
              <a:r>
                <a:rPr lang="en-US" sz="1600" dirty="0" err="1">
                  <a:solidFill>
                    <a:srgbClr val="000000"/>
                  </a:solidFill>
                  <a:effectLst>
                    <a:outerShdw blurRad="38100" dist="38100" dir="2700000" algn="tl">
                      <a:srgbClr val="C0C0C0"/>
                    </a:outerShdw>
                  </a:effectLst>
                  <a:latin typeface="Cambria" pitchFamily="18" charset="0"/>
                </a:rPr>
                <a:t>Menunjukkan</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Arah</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Tahapan</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dari</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setiap</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fungsi</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manajemen</a:t>
              </a:r>
              <a:endParaRPr lang="en-US" sz="1600" b="1" dirty="0">
                <a:solidFill>
                  <a:srgbClr val="000000"/>
                </a:solidFill>
                <a:latin typeface="Cambria" pitchFamily="18" charset="0"/>
              </a:endParaRPr>
            </a:p>
          </p:txBody>
        </p:sp>
        <p:sp>
          <p:nvSpPr>
            <p:cNvPr id="56" name="Rectangle 26"/>
            <p:cNvSpPr>
              <a:spLocks noChangeArrowheads="1"/>
            </p:cNvSpPr>
            <p:nvPr/>
          </p:nvSpPr>
          <p:spPr bwMode="auto">
            <a:xfrm>
              <a:off x="1532" y="3528"/>
              <a:ext cx="3758" cy="181"/>
            </a:xfrm>
            <a:prstGeom prst="rect">
              <a:avLst/>
            </a:prstGeom>
            <a:noFill/>
            <a:ln w="9525">
              <a:noFill/>
              <a:miter lim="800000"/>
              <a:headEnd/>
              <a:tailEnd/>
            </a:ln>
            <a:effectLst/>
          </p:spPr>
          <p:txBody>
            <a:bodyPr lIns="61532" tIns="30226" rIns="61532" bIns="30226"/>
            <a:lstStyle/>
            <a:p>
              <a:pPr eaLnBrk="0" hangingPunct="0">
                <a:defRPr/>
              </a:pPr>
              <a:r>
                <a:rPr lang="en-US" sz="1600" dirty="0" err="1">
                  <a:solidFill>
                    <a:srgbClr val="000000"/>
                  </a:solidFill>
                  <a:effectLst>
                    <a:outerShdw blurRad="38100" dist="38100" dir="2700000" algn="tl">
                      <a:srgbClr val="C0C0C0"/>
                    </a:outerShdw>
                  </a:effectLst>
                  <a:latin typeface="Cambria" pitchFamily="18" charset="0"/>
                </a:rPr>
                <a:t>Menunjukkan</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keterkaitan</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timbal</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balik</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antar</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fungsi</a:t>
              </a:r>
              <a:r>
                <a:rPr lang="en-US" sz="1600" dirty="0">
                  <a:solidFill>
                    <a:srgbClr val="000000"/>
                  </a:solidFill>
                  <a:effectLst>
                    <a:outerShdw blurRad="38100" dist="38100" dir="2700000" algn="tl">
                      <a:srgbClr val="C0C0C0"/>
                    </a:outerShdw>
                  </a:effectLst>
                  <a:latin typeface="Cambria" pitchFamily="18" charset="0"/>
                </a:rPr>
                <a:t> </a:t>
              </a:r>
              <a:r>
                <a:rPr lang="en-US" sz="1600" dirty="0" err="1">
                  <a:solidFill>
                    <a:srgbClr val="000000"/>
                  </a:solidFill>
                  <a:effectLst>
                    <a:outerShdw blurRad="38100" dist="38100" dir="2700000" algn="tl">
                      <a:srgbClr val="C0C0C0"/>
                    </a:outerShdw>
                  </a:effectLst>
                  <a:latin typeface="Cambria" pitchFamily="18" charset="0"/>
                </a:rPr>
                <a:t>manajemen</a:t>
              </a:r>
              <a:endParaRPr lang="en-US" sz="1600" b="1" dirty="0">
                <a:solidFill>
                  <a:srgbClr val="000000"/>
                </a:solidFill>
                <a:latin typeface="Cambria" pitchFamily="18" charset="0"/>
              </a:endParaRPr>
            </a:p>
          </p:txBody>
        </p:sp>
        <p:sp>
          <p:nvSpPr>
            <p:cNvPr id="8216" name="Rectangle 27"/>
            <p:cNvSpPr>
              <a:spLocks noChangeArrowheads="1"/>
            </p:cNvSpPr>
            <p:nvPr/>
          </p:nvSpPr>
          <p:spPr bwMode="auto">
            <a:xfrm>
              <a:off x="432" y="3082"/>
              <a:ext cx="864" cy="206"/>
            </a:xfrm>
            <a:prstGeom prst="rect">
              <a:avLst/>
            </a:prstGeom>
            <a:noFill/>
            <a:ln w="9525">
              <a:noFill/>
              <a:miter lim="800000"/>
              <a:headEnd/>
              <a:tailEnd/>
            </a:ln>
          </p:spPr>
          <p:txBody>
            <a:bodyPr lIns="61532" tIns="30226" rIns="61532" bIns="30226"/>
            <a:lstStyle/>
            <a:p>
              <a:pPr eaLnBrk="0" hangingPunct="0"/>
              <a:r>
                <a:rPr lang="en-US" sz="2400">
                  <a:solidFill>
                    <a:srgbClr val="000000"/>
                  </a:solidFill>
                  <a:latin typeface="Gabriola" pitchFamily="82" charset="0"/>
                </a:rPr>
                <a:t>Keterangan:</a:t>
              </a:r>
              <a:endParaRPr lang="en-US" sz="2400" b="1">
                <a:solidFill>
                  <a:srgbClr val="000000"/>
                </a:solidFill>
                <a:latin typeface="Gabriola" pitchFamily="82" charset="0"/>
              </a:endParaRPr>
            </a:p>
          </p:txBody>
        </p:sp>
      </p:grpSp>
      <p:sp>
        <p:nvSpPr>
          <p:cNvPr id="8196" name="Rectangle 2"/>
          <p:cNvSpPr>
            <a:spLocks noGrp="1" noChangeArrowheads="1"/>
          </p:cNvSpPr>
          <p:nvPr>
            <p:ph type="title"/>
          </p:nvPr>
        </p:nvSpPr>
        <p:spPr>
          <a:xfrm>
            <a:off x="533400" y="457200"/>
            <a:ext cx="8229600" cy="1143000"/>
          </a:xfrm>
        </p:spPr>
        <p:txBody>
          <a:bodyPr/>
          <a:lstStyle/>
          <a:p>
            <a:r>
              <a:rPr lang="en-US" sz="2800" b="1" smtClean="0">
                <a:latin typeface="Gabriola" pitchFamily="82" charset="0"/>
              </a:rPr>
              <a:t>Kegiatan dalam Fungsi-fungsi Manajemen</a:t>
            </a:r>
            <a:br>
              <a:rPr lang="en-US" sz="2800" b="1" smtClean="0">
                <a:latin typeface="Gabriola" pitchFamily="82" charset="0"/>
              </a:rPr>
            </a:br>
            <a:endParaRPr lang="en-US" sz="2800" b="1" smtClean="0">
              <a:latin typeface="Gabriola" pitchFamily="82" charset="0"/>
            </a:endParaRPr>
          </a:p>
        </p:txBody>
      </p:sp>
    </p:spTree>
    <p:extLst>
      <p:ext uri="{BB962C8B-B14F-4D97-AF65-F5344CB8AC3E}">
        <p14:creationId xmlns:p14="http://schemas.microsoft.com/office/powerpoint/2010/main" val="1092657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just"/>
            <a:r>
              <a:rPr lang="id-ID" sz="2800" b="1" dirty="0" smtClean="0"/>
              <a:t>Perencanaan</a:t>
            </a:r>
            <a:r>
              <a:rPr lang="id-ID" sz="2800" dirty="0" smtClean="0"/>
              <a:t>: manajer melaksanakan fungsi perencanaan untuk menentukan tujuan, menetapkan strategi untuk mencapai tujuan-tujuan tersebut, dan mengembangkan rencana utk mengintegrasikan dan mengordinasikan kegiatan-kegiatan. Setelah tujuan ditetapkan, kemudian ditentukan kebijakan, program dan prosedur/cara untuk mencapai tujuan tersebut</a:t>
            </a:r>
          </a:p>
        </p:txBody>
      </p:sp>
    </p:spTree>
    <p:extLst>
      <p:ext uri="{BB962C8B-B14F-4D97-AF65-F5344CB8AC3E}">
        <p14:creationId xmlns:p14="http://schemas.microsoft.com/office/powerpoint/2010/main" val="184400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sz="2400" b="1" dirty="0" smtClean="0"/>
              <a:t>Pengorganisasian</a:t>
            </a:r>
            <a:r>
              <a:rPr lang="id-ID" sz="2400" dirty="0" smtClean="0"/>
              <a:t>: manajer melaksanakan fungsi pengorganisasian utk mengatur pekerjaan setiap orang atau unit untuk mencapai tujuan-tujuan organisasional. Proses mengatur dan mengalokasi tugas-tugas, pekerjaan, wewenang, peran-peran termasuk koordinasi hubungan-hubungan antar bagia baik secara vertikal maupun horizontal dalam sturktur organisasi utk mencapai tujuan yg sudah ditentukan. Manajer menentukan apa tugas yg harus dikerjakan, bgmn tugas dikelompokkan secara horizontal </a:t>
            </a:r>
          </a:p>
          <a:p>
            <a:endParaRPr lang="id-ID" dirty="0"/>
          </a:p>
        </p:txBody>
      </p:sp>
    </p:spTree>
    <p:extLst>
      <p:ext uri="{BB962C8B-B14F-4D97-AF65-F5344CB8AC3E}">
        <p14:creationId xmlns:p14="http://schemas.microsoft.com/office/powerpoint/2010/main" val="499676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endParaRPr lang="id-ID" dirty="0"/>
          </a:p>
          <a:p>
            <a:pPr algn="just"/>
            <a:r>
              <a:rPr lang="id-ID" sz="2800" b="1" dirty="0"/>
              <a:t>Pengarahan</a:t>
            </a:r>
            <a:r>
              <a:rPr lang="id-ID" sz="2800" dirty="0"/>
              <a:t>, </a:t>
            </a:r>
            <a:r>
              <a:rPr lang="id-ID" sz="2800" dirty="0" smtClean="0"/>
              <a:t>Menugaskan </a:t>
            </a:r>
            <a:r>
              <a:rPr lang="id-ID" sz="2800" dirty="0"/>
              <a:t>karyawan untuk bergerak menuju tujuan yang telah </a:t>
            </a:r>
            <a:r>
              <a:rPr lang="id-ID" sz="2800" dirty="0" smtClean="0"/>
              <a:t>ditetapkan.Fungsi </a:t>
            </a:r>
            <a:r>
              <a:rPr lang="id-ID" sz="2800" dirty="0"/>
              <a:t>ini bisa disebut dengan beberapa nama, antara lain: Leading, Directing, Motivating dan umumnya sering dipakai dengan Actuating.e. </a:t>
            </a:r>
            <a:endParaRPr lang="id-ID" sz="2800" dirty="0" smtClean="0"/>
          </a:p>
          <a:p>
            <a:pPr algn="just"/>
            <a:r>
              <a:rPr lang="id-ID" sz="2800" b="1" dirty="0" smtClean="0"/>
              <a:t>Pengawasan</a:t>
            </a:r>
            <a:r>
              <a:rPr lang="id-ID" sz="2800" dirty="0"/>
              <a:t>, </a:t>
            </a:r>
            <a:r>
              <a:rPr lang="id-ID" sz="2800" dirty="0" smtClean="0"/>
              <a:t>Penemuan </a:t>
            </a:r>
            <a:r>
              <a:rPr lang="id-ID" sz="2800" dirty="0"/>
              <a:t>dan penerapan cara dan peralatan untuk mengukur dan menjamin bahwa rencana telah dilaksanakan sesuai dengan yang ditetapkan sebelumnya.</a:t>
            </a:r>
          </a:p>
          <a:p>
            <a:endParaRPr lang="id-ID" dirty="0"/>
          </a:p>
        </p:txBody>
      </p:sp>
    </p:spTree>
    <p:extLst>
      <p:ext uri="{BB962C8B-B14F-4D97-AF65-F5344CB8AC3E}">
        <p14:creationId xmlns:p14="http://schemas.microsoft.com/office/powerpoint/2010/main" val="362557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Keterampilan (skill) ialah kemampuan (ability) untuk mengubah pengetahuan ke dalam tindakan untuk menghasilkan tingkat kinerja yang diinginkan.</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1026</TotalTime>
  <Words>919</Words>
  <Application>Microsoft Office PowerPoint</Application>
  <PresentationFormat>On-screen Show (4:3)</PresentationFormat>
  <Paragraphs>112</Paragraphs>
  <Slides>21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Aparajita</vt:lpstr>
      <vt:lpstr>Arial</vt:lpstr>
      <vt:lpstr>Calibri</vt:lpstr>
      <vt:lpstr>Cambria</vt:lpstr>
      <vt:lpstr>Gabriola</vt:lpstr>
      <vt:lpstr>Tw Cen MT</vt:lpstr>
      <vt:lpstr>Wingdings</vt:lpstr>
      <vt:lpstr>Wingdings 2</vt:lpstr>
      <vt:lpstr>Median</vt:lpstr>
      <vt:lpstr>FUNGSI-FUNGSI MANAJEMEN DAN KETERAMPILAN MANAJER</vt:lpstr>
      <vt:lpstr>PowerPoint Presentation</vt:lpstr>
      <vt:lpstr>PowerPoint Presentation</vt:lpstr>
      <vt:lpstr>PowerPoint Presentation</vt:lpstr>
      <vt:lpstr>Kegiatan dalam Fungsi-fungsi Manajemen </vt:lpstr>
      <vt:lpstr>PowerPoint Presentation</vt:lpstr>
      <vt:lpstr>PowerPoint Presentation</vt:lpstr>
      <vt:lpstr>PowerPoint Presentation</vt:lpstr>
      <vt:lpstr>PowerPoint Presentation</vt:lpstr>
      <vt:lpstr>Robert L. Katz - setiap manajer membutuhkan 3 keterampilan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Contoh 1: Tujuh langkah pelayanan sebagai penunjang atau ujung tombak dalam transaksi penjualan pada KFC. </vt:lpstr>
      <vt:lpstr>Contoh 1: Tujuh langkah pelayanan sebagai penunjang atau ujung tombak dalam transaksi penjualan pada KFC. </vt:lpstr>
      <vt:lpstr>PowerPoint Presentation</vt:lpstr>
      <vt:lpstr>KUIS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Keterampilan Manajer</dc:title>
  <dc:creator>user</dc:creator>
  <cp:lastModifiedBy>Windows User</cp:lastModifiedBy>
  <cp:revision>13</cp:revision>
  <dcterms:created xsi:type="dcterms:W3CDTF">2018-03-12T01:29:37Z</dcterms:created>
  <dcterms:modified xsi:type="dcterms:W3CDTF">2021-07-20T14:45:11Z</dcterms:modified>
</cp:coreProperties>
</file>