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2" r:id="rId4"/>
    <p:sldId id="264" r:id="rId5"/>
    <p:sldId id="282" r:id="rId6"/>
    <p:sldId id="284" r:id="rId7"/>
    <p:sldId id="285" r:id="rId8"/>
    <p:sldId id="286" r:id="rId9"/>
    <p:sldId id="259" r:id="rId10"/>
    <p:sldId id="258" r:id="rId11"/>
    <p:sldId id="267" r:id="rId12"/>
    <p:sldId id="281"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FFF"/>
    <a:srgbClr val="F7E289"/>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5"/>
    <p:restoredTop sz="90155"/>
  </p:normalViewPr>
  <p:slideViewPr>
    <p:cSldViewPr>
      <p:cViewPr>
        <p:scale>
          <a:sx n="81" d="100"/>
          <a:sy n="81" d="100"/>
        </p:scale>
        <p:origin x="520" y="8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152705" cy="1527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F31EF-042B-4DF6-A9EA-1AE67E6828A4}" type="doc">
      <dgm:prSet loTypeId="urn:microsoft.com/office/officeart/2005/8/layout/pyramid1" loCatId="pyramid" qsTypeId="urn:microsoft.com/office/officeart/2005/8/quickstyle/simple3" qsCatId="simple" csTypeId="urn:microsoft.com/office/officeart/2005/8/colors/colorful5" csCatId="colorful" phldr="1"/>
      <dgm:spPr/>
    </dgm:pt>
    <dgm:pt modelId="{D4FA3436-3DE9-48B1-8C3C-9963E13602F0}">
      <dgm:prSet phldrT="[Text]" custT="1"/>
      <dgm:spPr/>
      <dgm:t>
        <a:bodyPr/>
        <a:lstStyle/>
        <a:p>
          <a:r>
            <a:rPr lang="id-ID" sz="1600" b="0" i="1" dirty="0" smtClean="0">
              <a:latin typeface="Cambria" pitchFamily="18" charset="0"/>
            </a:rPr>
            <a:t>Top Manager</a:t>
          </a:r>
          <a:endParaRPr lang="id-ID" sz="1600" b="0" i="1" dirty="0">
            <a:latin typeface="Cambria" pitchFamily="18" charset="0"/>
          </a:endParaRPr>
        </a:p>
      </dgm:t>
    </dgm:pt>
    <dgm:pt modelId="{BD68F530-9363-4A83-BE54-0F3C286C68B4}" type="parTrans" cxnId="{6D133F5C-A8D5-4E62-8CF4-88F20E93134C}">
      <dgm:prSet/>
      <dgm:spPr/>
      <dgm:t>
        <a:bodyPr/>
        <a:lstStyle/>
        <a:p>
          <a:endParaRPr lang="id-ID"/>
        </a:p>
      </dgm:t>
    </dgm:pt>
    <dgm:pt modelId="{75760CDD-9638-487E-869E-CB332B9E6180}" type="sibTrans" cxnId="{6D133F5C-A8D5-4E62-8CF4-88F20E93134C}">
      <dgm:prSet/>
      <dgm:spPr/>
      <dgm:t>
        <a:bodyPr/>
        <a:lstStyle/>
        <a:p>
          <a:endParaRPr lang="id-ID"/>
        </a:p>
      </dgm:t>
    </dgm:pt>
    <dgm:pt modelId="{485100A7-6C34-446D-9E39-694B5D8A4D66}">
      <dgm:prSet phldrT="[Text]" custT="1"/>
      <dgm:spPr/>
      <dgm:t>
        <a:bodyPr/>
        <a:lstStyle/>
        <a:p>
          <a:r>
            <a:rPr lang="id-ID" sz="2400" b="0" i="1" dirty="0" smtClean="0">
              <a:latin typeface="Cambria" pitchFamily="18" charset="0"/>
            </a:rPr>
            <a:t>Middle Manager</a:t>
          </a:r>
          <a:endParaRPr lang="id-ID" sz="2400" b="0" i="1" dirty="0">
            <a:latin typeface="Cambria" pitchFamily="18" charset="0"/>
          </a:endParaRPr>
        </a:p>
      </dgm:t>
    </dgm:pt>
    <dgm:pt modelId="{7BF74207-9E3C-4937-A34C-7E27F583CDE0}" type="parTrans" cxnId="{3A4E8B8E-2479-4279-87C4-39CEA4EBC064}">
      <dgm:prSet/>
      <dgm:spPr/>
      <dgm:t>
        <a:bodyPr/>
        <a:lstStyle/>
        <a:p>
          <a:endParaRPr lang="id-ID"/>
        </a:p>
      </dgm:t>
    </dgm:pt>
    <dgm:pt modelId="{425205D7-78A4-4BAF-B601-78267B970819}" type="sibTrans" cxnId="{3A4E8B8E-2479-4279-87C4-39CEA4EBC064}">
      <dgm:prSet/>
      <dgm:spPr/>
      <dgm:t>
        <a:bodyPr/>
        <a:lstStyle/>
        <a:p>
          <a:endParaRPr lang="id-ID"/>
        </a:p>
      </dgm:t>
    </dgm:pt>
    <dgm:pt modelId="{BC5FF196-D02A-4413-B157-203FD0D627FE}">
      <dgm:prSet phldrT="[Text]" custT="1"/>
      <dgm:spPr/>
      <dgm:t>
        <a:bodyPr/>
        <a:lstStyle/>
        <a:p>
          <a:r>
            <a:rPr lang="id-ID" sz="2800" b="0" i="1" dirty="0" smtClean="0">
              <a:latin typeface="Cambria" pitchFamily="18" charset="0"/>
            </a:rPr>
            <a:t>First line Manager</a:t>
          </a:r>
          <a:endParaRPr lang="id-ID" sz="2800" b="0" i="1" dirty="0">
            <a:latin typeface="Cambria" pitchFamily="18" charset="0"/>
          </a:endParaRPr>
        </a:p>
      </dgm:t>
    </dgm:pt>
    <dgm:pt modelId="{6F37ADCF-BD1D-4908-9F88-917581701AC5}" type="parTrans" cxnId="{FC060F10-7DAD-4963-9D1D-2BC2FC6E965A}">
      <dgm:prSet/>
      <dgm:spPr/>
      <dgm:t>
        <a:bodyPr/>
        <a:lstStyle/>
        <a:p>
          <a:endParaRPr lang="id-ID"/>
        </a:p>
      </dgm:t>
    </dgm:pt>
    <dgm:pt modelId="{5AD2379F-D02C-400B-B0FE-802474E0BA7F}" type="sibTrans" cxnId="{FC060F10-7DAD-4963-9D1D-2BC2FC6E965A}">
      <dgm:prSet/>
      <dgm:spPr/>
      <dgm:t>
        <a:bodyPr/>
        <a:lstStyle/>
        <a:p>
          <a:endParaRPr lang="id-ID"/>
        </a:p>
      </dgm:t>
    </dgm:pt>
    <dgm:pt modelId="{6E306990-3158-4F24-A1AA-43D456860AAB}" type="pres">
      <dgm:prSet presAssocID="{1D6F31EF-042B-4DF6-A9EA-1AE67E6828A4}" presName="Name0" presStyleCnt="0">
        <dgm:presLayoutVars>
          <dgm:dir/>
          <dgm:animLvl val="lvl"/>
          <dgm:resizeHandles val="exact"/>
        </dgm:presLayoutVars>
      </dgm:prSet>
      <dgm:spPr/>
    </dgm:pt>
    <dgm:pt modelId="{0DC94D96-678F-4758-BFDE-D332EC5E96CA}" type="pres">
      <dgm:prSet presAssocID="{D4FA3436-3DE9-48B1-8C3C-9963E13602F0}" presName="Name8" presStyleCnt="0"/>
      <dgm:spPr/>
    </dgm:pt>
    <dgm:pt modelId="{9FCFFC02-D130-4DC2-888C-A076EAAA5627}" type="pres">
      <dgm:prSet presAssocID="{D4FA3436-3DE9-48B1-8C3C-9963E13602F0}" presName="level" presStyleLbl="node1" presStyleIdx="0" presStyleCnt="3">
        <dgm:presLayoutVars>
          <dgm:chMax val="1"/>
          <dgm:bulletEnabled val="1"/>
        </dgm:presLayoutVars>
      </dgm:prSet>
      <dgm:spPr/>
      <dgm:t>
        <a:bodyPr/>
        <a:lstStyle/>
        <a:p>
          <a:endParaRPr lang="id-ID"/>
        </a:p>
      </dgm:t>
    </dgm:pt>
    <dgm:pt modelId="{1FA6E6D3-A60C-4CEF-9868-FC85FD92EA62}" type="pres">
      <dgm:prSet presAssocID="{D4FA3436-3DE9-48B1-8C3C-9963E13602F0}" presName="levelTx" presStyleLbl="revTx" presStyleIdx="0" presStyleCnt="0">
        <dgm:presLayoutVars>
          <dgm:chMax val="1"/>
          <dgm:bulletEnabled val="1"/>
        </dgm:presLayoutVars>
      </dgm:prSet>
      <dgm:spPr/>
      <dgm:t>
        <a:bodyPr/>
        <a:lstStyle/>
        <a:p>
          <a:endParaRPr lang="id-ID"/>
        </a:p>
      </dgm:t>
    </dgm:pt>
    <dgm:pt modelId="{CE0C0CDB-CF32-49AD-8A32-BAD460B80CED}" type="pres">
      <dgm:prSet presAssocID="{485100A7-6C34-446D-9E39-694B5D8A4D66}" presName="Name8" presStyleCnt="0"/>
      <dgm:spPr/>
    </dgm:pt>
    <dgm:pt modelId="{1358F201-B3E1-425F-ACC0-3242EBE3FE56}" type="pres">
      <dgm:prSet presAssocID="{485100A7-6C34-446D-9E39-694B5D8A4D66}" presName="level" presStyleLbl="node1" presStyleIdx="1" presStyleCnt="3">
        <dgm:presLayoutVars>
          <dgm:chMax val="1"/>
          <dgm:bulletEnabled val="1"/>
        </dgm:presLayoutVars>
      </dgm:prSet>
      <dgm:spPr/>
      <dgm:t>
        <a:bodyPr/>
        <a:lstStyle/>
        <a:p>
          <a:endParaRPr lang="id-ID"/>
        </a:p>
      </dgm:t>
    </dgm:pt>
    <dgm:pt modelId="{01D5E915-2BFC-43AD-9653-85E476DC496E}" type="pres">
      <dgm:prSet presAssocID="{485100A7-6C34-446D-9E39-694B5D8A4D66}" presName="levelTx" presStyleLbl="revTx" presStyleIdx="0" presStyleCnt="0">
        <dgm:presLayoutVars>
          <dgm:chMax val="1"/>
          <dgm:bulletEnabled val="1"/>
        </dgm:presLayoutVars>
      </dgm:prSet>
      <dgm:spPr/>
      <dgm:t>
        <a:bodyPr/>
        <a:lstStyle/>
        <a:p>
          <a:endParaRPr lang="id-ID"/>
        </a:p>
      </dgm:t>
    </dgm:pt>
    <dgm:pt modelId="{41DB1A46-2073-48AD-8FA0-40E324457A36}" type="pres">
      <dgm:prSet presAssocID="{BC5FF196-D02A-4413-B157-203FD0D627FE}" presName="Name8" presStyleCnt="0"/>
      <dgm:spPr/>
    </dgm:pt>
    <dgm:pt modelId="{42AA73E4-EF14-4D8D-ADE2-A0AEC4C60A74}" type="pres">
      <dgm:prSet presAssocID="{BC5FF196-D02A-4413-B157-203FD0D627FE}" presName="level" presStyleLbl="node1" presStyleIdx="2" presStyleCnt="3">
        <dgm:presLayoutVars>
          <dgm:chMax val="1"/>
          <dgm:bulletEnabled val="1"/>
        </dgm:presLayoutVars>
      </dgm:prSet>
      <dgm:spPr/>
      <dgm:t>
        <a:bodyPr/>
        <a:lstStyle/>
        <a:p>
          <a:endParaRPr lang="id-ID"/>
        </a:p>
      </dgm:t>
    </dgm:pt>
    <dgm:pt modelId="{43EEEAC1-E6B4-4767-8899-119B477CC922}" type="pres">
      <dgm:prSet presAssocID="{BC5FF196-D02A-4413-B157-203FD0D627FE}" presName="levelTx" presStyleLbl="revTx" presStyleIdx="0" presStyleCnt="0">
        <dgm:presLayoutVars>
          <dgm:chMax val="1"/>
          <dgm:bulletEnabled val="1"/>
        </dgm:presLayoutVars>
      </dgm:prSet>
      <dgm:spPr/>
      <dgm:t>
        <a:bodyPr/>
        <a:lstStyle/>
        <a:p>
          <a:endParaRPr lang="id-ID"/>
        </a:p>
      </dgm:t>
    </dgm:pt>
  </dgm:ptLst>
  <dgm:cxnLst>
    <dgm:cxn modelId="{46E00217-34C5-8246-B01F-C1A4D4157937}" type="presOf" srcId="{D4FA3436-3DE9-48B1-8C3C-9963E13602F0}" destId="{1FA6E6D3-A60C-4CEF-9868-FC85FD92EA62}" srcOrd="1" destOrd="0" presId="urn:microsoft.com/office/officeart/2005/8/layout/pyramid1"/>
    <dgm:cxn modelId="{4526283E-0F41-B34A-9DC3-4A0CF53428B3}" type="presOf" srcId="{BC5FF196-D02A-4413-B157-203FD0D627FE}" destId="{42AA73E4-EF14-4D8D-ADE2-A0AEC4C60A74}" srcOrd="0" destOrd="0" presId="urn:microsoft.com/office/officeart/2005/8/layout/pyramid1"/>
    <dgm:cxn modelId="{3A4E8B8E-2479-4279-87C4-39CEA4EBC064}" srcId="{1D6F31EF-042B-4DF6-A9EA-1AE67E6828A4}" destId="{485100A7-6C34-446D-9E39-694B5D8A4D66}" srcOrd="1" destOrd="0" parTransId="{7BF74207-9E3C-4937-A34C-7E27F583CDE0}" sibTransId="{425205D7-78A4-4BAF-B601-78267B970819}"/>
    <dgm:cxn modelId="{FC060F10-7DAD-4963-9D1D-2BC2FC6E965A}" srcId="{1D6F31EF-042B-4DF6-A9EA-1AE67E6828A4}" destId="{BC5FF196-D02A-4413-B157-203FD0D627FE}" srcOrd="2" destOrd="0" parTransId="{6F37ADCF-BD1D-4908-9F88-917581701AC5}" sibTransId="{5AD2379F-D02C-400B-B0FE-802474E0BA7F}"/>
    <dgm:cxn modelId="{5E1BC10F-692B-4E4A-A497-78EEED0E998A}" type="presOf" srcId="{485100A7-6C34-446D-9E39-694B5D8A4D66}" destId="{1358F201-B3E1-425F-ACC0-3242EBE3FE56}" srcOrd="0" destOrd="0" presId="urn:microsoft.com/office/officeart/2005/8/layout/pyramid1"/>
    <dgm:cxn modelId="{2520B8DC-17FD-2C4F-8374-F8F95227E0C6}" type="presOf" srcId="{485100A7-6C34-446D-9E39-694B5D8A4D66}" destId="{01D5E915-2BFC-43AD-9653-85E476DC496E}" srcOrd="1" destOrd="0" presId="urn:microsoft.com/office/officeart/2005/8/layout/pyramid1"/>
    <dgm:cxn modelId="{6D133F5C-A8D5-4E62-8CF4-88F20E93134C}" srcId="{1D6F31EF-042B-4DF6-A9EA-1AE67E6828A4}" destId="{D4FA3436-3DE9-48B1-8C3C-9963E13602F0}" srcOrd="0" destOrd="0" parTransId="{BD68F530-9363-4A83-BE54-0F3C286C68B4}" sibTransId="{75760CDD-9638-487E-869E-CB332B9E6180}"/>
    <dgm:cxn modelId="{F80DA106-A9B6-7F48-8417-C65B23335CDA}" type="presOf" srcId="{BC5FF196-D02A-4413-B157-203FD0D627FE}" destId="{43EEEAC1-E6B4-4767-8899-119B477CC922}" srcOrd="1" destOrd="0" presId="urn:microsoft.com/office/officeart/2005/8/layout/pyramid1"/>
    <dgm:cxn modelId="{F0C1AC47-50C8-D34A-96F5-F335D0D82E03}" type="presOf" srcId="{D4FA3436-3DE9-48B1-8C3C-9963E13602F0}" destId="{9FCFFC02-D130-4DC2-888C-A076EAAA5627}" srcOrd="0" destOrd="0" presId="urn:microsoft.com/office/officeart/2005/8/layout/pyramid1"/>
    <dgm:cxn modelId="{91462761-3D16-9E4A-A8D7-CBFD1BA185EA}" type="presOf" srcId="{1D6F31EF-042B-4DF6-A9EA-1AE67E6828A4}" destId="{6E306990-3158-4F24-A1AA-43D456860AAB}" srcOrd="0" destOrd="0" presId="urn:microsoft.com/office/officeart/2005/8/layout/pyramid1"/>
    <dgm:cxn modelId="{E2C6F2F4-B361-2547-8389-A832B5171268}" type="presParOf" srcId="{6E306990-3158-4F24-A1AA-43D456860AAB}" destId="{0DC94D96-678F-4758-BFDE-D332EC5E96CA}" srcOrd="0" destOrd="0" presId="urn:microsoft.com/office/officeart/2005/8/layout/pyramid1"/>
    <dgm:cxn modelId="{3763AFCA-E476-E84D-BABD-4B2E9C69E726}" type="presParOf" srcId="{0DC94D96-678F-4758-BFDE-D332EC5E96CA}" destId="{9FCFFC02-D130-4DC2-888C-A076EAAA5627}" srcOrd="0" destOrd="0" presId="urn:microsoft.com/office/officeart/2005/8/layout/pyramid1"/>
    <dgm:cxn modelId="{80E22BC1-B1EF-F84A-9C2F-3FFB5C9BD23E}" type="presParOf" srcId="{0DC94D96-678F-4758-BFDE-D332EC5E96CA}" destId="{1FA6E6D3-A60C-4CEF-9868-FC85FD92EA62}" srcOrd="1" destOrd="0" presId="urn:microsoft.com/office/officeart/2005/8/layout/pyramid1"/>
    <dgm:cxn modelId="{A08243B0-9CE3-1646-B6F9-43CEF3383833}" type="presParOf" srcId="{6E306990-3158-4F24-A1AA-43D456860AAB}" destId="{CE0C0CDB-CF32-49AD-8A32-BAD460B80CED}" srcOrd="1" destOrd="0" presId="urn:microsoft.com/office/officeart/2005/8/layout/pyramid1"/>
    <dgm:cxn modelId="{17FFD0C7-28AB-DE41-ABF3-27EE352BE946}" type="presParOf" srcId="{CE0C0CDB-CF32-49AD-8A32-BAD460B80CED}" destId="{1358F201-B3E1-425F-ACC0-3242EBE3FE56}" srcOrd="0" destOrd="0" presId="urn:microsoft.com/office/officeart/2005/8/layout/pyramid1"/>
    <dgm:cxn modelId="{1E0D020E-2D29-E241-A530-186B57047F63}" type="presParOf" srcId="{CE0C0CDB-CF32-49AD-8A32-BAD460B80CED}" destId="{01D5E915-2BFC-43AD-9653-85E476DC496E}" srcOrd="1" destOrd="0" presId="urn:microsoft.com/office/officeart/2005/8/layout/pyramid1"/>
    <dgm:cxn modelId="{7DC21439-4443-BB4F-9FF2-B298D0697A41}" type="presParOf" srcId="{6E306990-3158-4F24-A1AA-43D456860AAB}" destId="{41DB1A46-2073-48AD-8FA0-40E324457A36}" srcOrd="2" destOrd="0" presId="urn:microsoft.com/office/officeart/2005/8/layout/pyramid1"/>
    <dgm:cxn modelId="{A0923094-0703-AA4A-B813-FD4CA94E616F}" type="presParOf" srcId="{41DB1A46-2073-48AD-8FA0-40E324457A36}" destId="{42AA73E4-EF14-4D8D-ADE2-A0AEC4C60A74}" srcOrd="0" destOrd="0" presId="urn:microsoft.com/office/officeart/2005/8/layout/pyramid1"/>
    <dgm:cxn modelId="{189C8386-86D2-1943-84DC-A35E948B453F}" type="presParOf" srcId="{41DB1A46-2073-48AD-8FA0-40E324457A36}" destId="{43EEEAC1-E6B4-4767-8899-119B477CC922}"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FFC02-D130-4DC2-888C-A076EAAA5627}">
      <dsp:nvSpPr>
        <dsp:cNvPr id="0" name=""/>
        <dsp:cNvSpPr/>
      </dsp:nvSpPr>
      <dsp:spPr>
        <a:xfrm>
          <a:off x="2336799" y="0"/>
          <a:ext cx="2336800" cy="1744133"/>
        </a:xfrm>
        <a:prstGeom prst="trapezoid">
          <a:avLst>
            <a:gd name="adj" fmla="val 6699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0" i="1" kern="1200" dirty="0" smtClean="0">
              <a:latin typeface="Cambria" pitchFamily="18" charset="0"/>
            </a:rPr>
            <a:t>Top Manager</a:t>
          </a:r>
          <a:endParaRPr lang="id-ID" sz="1600" b="0" i="1" kern="1200" dirty="0">
            <a:latin typeface="Cambria" pitchFamily="18" charset="0"/>
          </a:endParaRPr>
        </a:p>
      </dsp:txBody>
      <dsp:txXfrm>
        <a:off x="2336799" y="0"/>
        <a:ext cx="2336800" cy="1744133"/>
      </dsp:txXfrm>
    </dsp:sp>
    <dsp:sp modelId="{1358F201-B3E1-425F-ACC0-3242EBE3FE56}">
      <dsp:nvSpPr>
        <dsp:cNvPr id="0" name=""/>
        <dsp:cNvSpPr/>
      </dsp:nvSpPr>
      <dsp:spPr>
        <a:xfrm>
          <a:off x="1168399" y="1744133"/>
          <a:ext cx="4673600" cy="1744133"/>
        </a:xfrm>
        <a:prstGeom prst="trapezoid">
          <a:avLst>
            <a:gd name="adj" fmla="val 6699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b="0" i="1" kern="1200" dirty="0" smtClean="0">
              <a:latin typeface="Cambria" pitchFamily="18" charset="0"/>
            </a:rPr>
            <a:t>Middle Manager</a:t>
          </a:r>
          <a:endParaRPr lang="id-ID" sz="2400" b="0" i="1" kern="1200" dirty="0">
            <a:latin typeface="Cambria" pitchFamily="18" charset="0"/>
          </a:endParaRPr>
        </a:p>
      </dsp:txBody>
      <dsp:txXfrm>
        <a:off x="1986279" y="1744133"/>
        <a:ext cx="3037840" cy="1744133"/>
      </dsp:txXfrm>
    </dsp:sp>
    <dsp:sp modelId="{42AA73E4-EF14-4D8D-ADE2-A0AEC4C60A74}">
      <dsp:nvSpPr>
        <dsp:cNvPr id="0" name=""/>
        <dsp:cNvSpPr/>
      </dsp:nvSpPr>
      <dsp:spPr>
        <a:xfrm>
          <a:off x="0" y="3488266"/>
          <a:ext cx="7010400" cy="1744133"/>
        </a:xfrm>
        <a:prstGeom prst="trapezoid">
          <a:avLst>
            <a:gd name="adj" fmla="val 6699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d-ID" sz="2800" b="0" i="1" kern="1200" dirty="0" smtClean="0">
              <a:latin typeface="Cambria" pitchFamily="18" charset="0"/>
            </a:rPr>
            <a:t>First line Manager</a:t>
          </a:r>
          <a:endParaRPr lang="id-ID" sz="2800" b="0" i="1" kern="1200" dirty="0">
            <a:latin typeface="Cambria" pitchFamily="18" charset="0"/>
          </a:endParaRPr>
        </a:p>
      </dsp:txBody>
      <dsp:txXfrm>
        <a:off x="1226819" y="3488266"/>
        <a:ext cx="4556760" cy="17441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6F13C-1DF1-1041-80D2-831721250BAB}" type="datetimeFigureOut">
              <a:rPr lang="en-US" smtClean="0"/>
              <a:t>3/18/21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5BA50-E0D7-864F-818F-B2327F05914A}" type="slidenum">
              <a:rPr lang="en-US" smtClean="0"/>
              <a:t>‹#›</a:t>
            </a:fld>
            <a:endParaRPr lang="en-US"/>
          </a:p>
        </p:txBody>
      </p:sp>
    </p:spTree>
    <p:extLst>
      <p:ext uri="{BB962C8B-B14F-4D97-AF65-F5344CB8AC3E}">
        <p14:creationId xmlns:p14="http://schemas.microsoft.com/office/powerpoint/2010/main" val="19993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765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04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5BA50-E0D7-864F-818F-B2327F05914A}" type="slidenum">
              <a:rPr lang="en-US" smtClean="0"/>
              <a:t>6</a:t>
            </a:fld>
            <a:endParaRPr lang="en-US"/>
          </a:p>
        </p:txBody>
      </p:sp>
    </p:spTree>
    <p:extLst>
      <p:ext uri="{BB962C8B-B14F-4D97-AF65-F5344CB8AC3E}">
        <p14:creationId xmlns:p14="http://schemas.microsoft.com/office/powerpoint/2010/main" val="118728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65BA50-E0D7-864F-818F-B2327F05914A}" type="slidenum">
              <a:rPr lang="en-US" smtClean="0"/>
              <a:t>7</a:t>
            </a:fld>
            <a:endParaRPr lang="en-US"/>
          </a:p>
        </p:txBody>
      </p:sp>
    </p:spTree>
    <p:extLst>
      <p:ext uri="{BB962C8B-B14F-4D97-AF65-F5344CB8AC3E}">
        <p14:creationId xmlns:p14="http://schemas.microsoft.com/office/powerpoint/2010/main" val="116637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5BA50-E0D7-864F-818F-B2327F05914A}" type="slidenum">
              <a:rPr lang="en-US" smtClean="0"/>
              <a:t>8</a:t>
            </a:fld>
            <a:endParaRPr lang="en-US"/>
          </a:p>
        </p:txBody>
      </p:sp>
    </p:spTree>
    <p:extLst>
      <p:ext uri="{BB962C8B-B14F-4D97-AF65-F5344CB8AC3E}">
        <p14:creationId xmlns:p14="http://schemas.microsoft.com/office/powerpoint/2010/main" val="147837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5BA50-E0D7-864F-818F-B2327F05914A}" type="slidenum">
              <a:rPr lang="en-US" smtClean="0"/>
              <a:t>10</a:t>
            </a:fld>
            <a:endParaRPr lang="en-US"/>
          </a:p>
        </p:txBody>
      </p:sp>
    </p:spTree>
    <p:extLst>
      <p:ext uri="{BB962C8B-B14F-4D97-AF65-F5344CB8AC3E}">
        <p14:creationId xmlns:p14="http://schemas.microsoft.com/office/powerpoint/2010/main" val="182265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5BA50-E0D7-864F-818F-B2327F05914A}" type="slidenum">
              <a:rPr lang="en-US" smtClean="0"/>
              <a:t>12</a:t>
            </a:fld>
            <a:endParaRPr lang="en-US"/>
          </a:p>
        </p:txBody>
      </p:sp>
    </p:spTree>
    <p:extLst>
      <p:ext uri="{BB962C8B-B14F-4D97-AF65-F5344CB8AC3E}">
        <p14:creationId xmlns:p14="http://schemas.microsoft.com/office/powerpoint/2010/main" val="172338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LEVEL ---</a:t>
            </a:r>
            <a:r>
              <a:rPr lang="en-US" baseline="0" dirty="0" smtClean="0"/>
              <a:t> NONMANAGERIAL----EMPLOYEES</a:t>
            </a:r>
            <a:endParaRPr lang="en-US" dirty="0"/>
          </a:p>
        </p:txBody>
      </p:sp>
      <p:sp>
        <p:nvSpPr>
          <p:cNvPr id="4" name="Slide Number Placeholder 3"/>
          <p:cNvSpPr>
            <a:spLocks noGrp="1"/>
          </p:cNvSpPr>
          <p:nvPr>
            <p:ph type="sldNum" sz="quarter" idx="10"/>
          </p:nvPr>
        </p:nvSpPr>
        <p:spPr/>
        <p:txBody>
          <a:bodyPr/>
          <a:lstStyle/>
          <a:p>
            <a:fld id="{9D65BA50-E0D7-864F-818F-B2327F05914A}" type="slidenum">
              <a:rPr lang="en-US" smtClean="0"/>
              <a:t>13</a:t>
            </a:fld>
            <a:endParaRPr lang="en-US"/>
          </a:p>
        </p:txBody>
      </p:sp>
    </p:spTree>
    <p:extLst>
      <p:ext uri="{BB962C8B-B14F-4D97-AF65-F5344CB8AC3E}">
        <p14:creationId xmlns:p14="http://schemas.microsoft.com/office/powerpoint/2010/main" val="8193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295" y="985720"/>
            <a:ext cx="4428445" cy="1221640"/>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434130" y="2665475"/>
            <a:ext cx="6400800" cy="1068935"/>
          </a:xfrm>
        </p:spPr>
        <p:txBody>
          <a:bodyPr>
            <a:normAutofit/>
          </a:bodyPr>
          <a:lstStyle>
            <a:lvl1pPr marL="0" indent="0" algn="r">
              <a:buNone/>
              <a:defRPr sz="2600">
                <a:solidFill>
                  <a:srgbClr val="157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1425" y="680310"/>
            <a:ext cx="6566315"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0" y="1749245"/>
            <a:ext cx="6413610" cy="458115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157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1425" y="680310"/>
            <a:ext cx="6244435" cy="53218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1425" y="1749245"/>
            <a:ext cx="3054100" cy="773424"/>
          </a:xfrm>
        </p:spPr>
        <p:txBody>
          <a:bodyPr anchor="b"/>
          <a:lstStyle>
            <a:lvl1pPr marL="0" indent="0">
              <a:buNone/>
              <a:defRPr sz="2400" b="1" baseline="0">
                <a:solidFill>
                  <a:srgbClr val="157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1425" y="2512770"/>
            <a:ext cx="305410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793640" y="1749245"/>
            <a:ext cx="3054100" cy="773424"/>
          </a:xfrm>
        </p:spPr>
        <p:txBody>
          <a:bodyPr anchor="b"/>
          <a:lstStyle>
            <a:lvl1pPr marL="0" indent="0">
              <a:buNone/>
              <a:defRPr sz="2400" b="1">
                <a:solidFill>
                  <a:srgbClr val="157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793640" y="2512770"/>
            <a:ext cx="305410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MANAJER</a:t>
            </a:r>
            <a:endParaRPr lang="en-US" sz="5400" dirty="0"/>
          </a:p>
        </p:txBody>
      </p:sp>
      <p:sp>
        <p:nvSpPr>
          <p:cNvPr id="3" name="Subtitle 2"/>
          <p:cNvSpPr>
            <a:spLocks noGrp="1"/>
          </p:cNvSpPr>
          <p:nvPr>
            <p:ph type="subTitle" idx="1"/>
          </p:nvPr>
        </p:nvSpPr>
        <p:spPr>
          <a:xfrm>
            <a:off x="6251754" y="2665475"/>
            <a:ext cx="2748691" cy="2901395"/>
          </a:xfrm>
        </p:spPr>
        <p:txBody>
          <a:bodyPr>
            <a:normAutofit/>
          </a:bodyPr>
          <a:lstStyle/>
          <a:p>
            <a:r>
              <a:rPr lang="en-US" sz="2000" dirty="0" err="1" smtClean="0"/>
              <a:t>Disampaikan</a:t>
            </a:r>
            <a:r>
              <a:rPr lang="en-US" sz="2000" dirty="0" smtClean="0"/>
              <a:t> </a:t>
            </a:r>
            <a:r>
              <a:rPr lang="en-US" sz="2000" dirty="0" err="1" smtClean="0"/>
              <a:t>pada</a:t>
            </a:r>
            <a:endParaRPr lang="en-US" sz="2000" dirty="0" smtClean="0"/>
          </a:p>
          <a:p>
            <a:r>
              <a:rPr lang="en-US" sz="2000" dirty="0" smtClean="0"/>
              <a:t> 18 </a:t>
            </a:r>
            <a:r>
              <a:rPr lang="en-US" sz="2000" dirty="0" err="1" smtClean="0"/>
              <a:t>Maret</a:t>
            </a:r>
            <a:r>
              <a:rPr lang="en-US" sz="2000" dirty="0" smtClean="0"/>
              <a:t> 2021</a:t>
            </a:r>
          </a:p>
          <a:p>
            <a:endParaRPr lang="en-US" sz="2000" b="1" dirty="0" smtClean="0"/>
          </a:p>
          <a:p>
            <a:endParaRPr lang="en-US" sz="2000" b="1" dirty="0"/>
          </a:p>
          <a:p>
            <a:endParaRPr lang="en-US" sz="2000" b="1" dirty="0" smtClean="0"/>
          </a:p>
          <a:p>
            <a:r>
              <a:rPr lang="en-US" sz="2000" b="1" dirty="0" err="1" smtClean="0"/>
              <a:t>Erni</a:t>
            </a:r>
            <a:r>
              <a:rPr lang="en-US" sz="2000" b="1" dirty="0" smtClean="0"/>
              <a:t> </a:t>
            </a:r>
            <a:r>
              <a:rPr lang="en-US" sz="2000" b="1" dirty="0" err="1" smtClean="0"/>
              <a:t>Saharuddin,MPA</a:t>
            </a:r>
            <a:endParaRPr lang="en-US" sz="2000" b="1"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Siapakah</a:t>
            </a:r>
            <a:r>
              <a:rPr lang="en-US" dirty="0" smtClean="0"/>
              <a:t> </a:t>
            </a:r>
            <a:r>
              <a:rPr lang="en-US" dirty="0" err="1" smtClean="0"/>
              <a:t>seorang</a:t>
            </a:r>
            <a:r>
              <a:rPr lang="en-US" dirty="0" smtClean="0"/>
              <a:t> </a:t>
            </a:r>
            <a:r>
              <a:rPr lang="en-US" dirty="0" err="1" smtClean="0"/>
              <a:t>manajer</a:t>
            </a:r>
            <a:r>
              <a:rPr lang="en-US" dirty="0" smtClean="0"/>
              <a:t> </a:t>
            </a:r>
            <a:r>
              <a:rPr lang="en-US" dirty="0" err="1" smtClean="0"/>
              <a:t>itu</a:t>
            </a:r>
            <a:r>
              <a:rPr lang="en-US" dirty="0" smtClean="0"/>
              <a:t>?</a:t>
            </a:r>
            <a:endParaRPr lang="en-US" dirty="0"/>
          </a:p>
        </p:txBody>
      </p:sp>
      <p:sp>
        <p:nvSpPr>
          <p:cNvPr id="6" name="Content Placeholder 5"/>
          <p:cNvSpPr>
            <a:spLocks noGrp="1"/>
          </p:cNvSpPr>
          <p:nvPr>
            <p:ph sz="half" idx="2"/>
          </p:nvPr>
        </p:nvSpPr>
        <p:spPr>
          <a:xfrm>
            <a:off x="2586835" y="2512770"/>
            <a:ext cx="5939024" cy="3035058"/>
          </a:xfrm>
        </p:spPr>
        <p:txBody>
          <a:bodyPr>
            <a:normAutofit/>
          </a:bodyPr>
          <a:lstStyle/>
          <a:p>
            <a:pPr marL="0" indent="0" algn="just">
              <a:buNone/>
            </a:pPr>
            <a:r>
              <a:rPr lang="en-US" dirty="0" smtClean="0"/>
              <a:t>Ada 2 </a:t>
            </a:r>
            <a:r>
              <a:rPr lang="en-US" dirty="0" err="1" smtClean="0"/>
              <a:t>aktor</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manajemen</a:t>
            </a:r>
            <a:r>
              <a:rPr lang="en-US" dirty="0" smtClean="0"/>
              <a:t>: </a:t>
            </a:r>
          </a:p>
          <a:p>
            <a:pPr marL="0" indent="0" algn="just">
              <a:buNone/>
            </a:pPr>
            <a:r>
              <a:rPr lang="en-US" b="1" dirty="0" err="1" smtClean="0"/>
              <a:t>Manajer</a:t>
            </a:r>
            <a:r>
              <a:rPr lang="en-US" b="1" dirty="0" smtClean="0"/>
              <a:t> </a:t>
            </a:r>
            <a:r>
              <a:rPr lang="en-US" b="1" dirty="0" err="1" smtClean="0"/>
              <a:t>dan</a:t>
            </a:r>
            <a:r>
              <a:rPr lang="en-US" b="1" dirty="0" smtClean="0"/>
              <a:t> </a:t>
            </a:r>
            <a:r>
              <a:rPr lang="en-US" b="1" dirty="0" err="1" smtClean="0"/>
              <a:t>karyawan</a:t>
            </a:r>
            <a:endParaRPr lang="en-US" b="1" dirty="0"/>
          </a:p>
          <a:p>
            <a:pPr marL="0" indent="0" algn="just">
              <a:buNone/>
            </a:pPr>
            <a:endParaRPr lang="en-US" b="1" dirty="0" smtClean="0"/>
          </a:p>
          <a:p>
            <a:pPr marL="0" indent="0" algn="just">
              <a:buNone/>
            </a:pPr>
            <a:r>
              <a:rPr lang="en-US" dirty="0" err="1" smtClean="0"/>
              <a:t>Seorang</a:t>
            </a:r>
            <a:r>
              <a:rPr lang="en-US" dirty="0" smtClean="0"/>
              <a:t> </a:t>
            </a:r>
            <a:r>
              <a:rPr lang="en-US" b="1" i="1" dirty="0" err="1"/>
              <a:t>manajer</a:t>
            </a:r>
            <a:r>
              <a:rPr lang="en-US" i="1" dirty="0"/>
              <a:t> </a:t>
            </a:r>
            <a:r>
              <a:rPr lang="en-US" dirty="0" err="1"/>
              <a:t>adalah</a:t>
            </a:r>
            <a:r>
              <a:rPr lang="en-US" dirty="0"/>
              <a:t> </a:t>
            </a:r>
            <a:r>
              <a:rPr lang="en-US" dirty="0" err="1"/>
              <a:t>seseorang</a:t>
            </a:r>
            <a:r>
              <a:rPr lang="en-US" dirty="0"/>
              <a:t> yang </a:t>
            </a:r>
            <a:r>
              <a:rPr lang="en-US" dirty="0" err="1"/>
              <a:t>melakukan</a:t>
            </a:r>
            <a:r>
              <a:rPr lang="en-US" dirty="0"/>
              <a:t> </a:t>
            </a:r>
            <a:r>
              <a:rPr lang="en-US" dirty="0" err="1" smtClean="0"/>
              <a:t>koordinasi</a:t>
            </a:r>
            <a:r>
              <a:rPr lang="en-US" dirty="0" smtClean="0"/>
              <a:t> </a:t>
            </a:r>
            <a:r>
              <a:rPr lang="en-US" dirty="0" err="1"/>
              <a:t>dan</a:t>
            </a:r>
            <a:r>
              <a:rPr lang="en-US" dirty="0"/>
              <a:t> </a:t>
            </a:r>
            <a:r>
              <a:rPr lang="en-US" dirty="0" err="1"/>
              <a:t>pengawasan</a:t>
            </a:r>
            <a:r>
              <a:rPr lang="en-US" dirty="0"/>
              <a:t> </a:t>
            </a:r>
            <a:r>
              <a:rPr lang="en-US" dirty="0" err="1"/>
              <a:t>terhadap</a:t>
            </a:r>
            <a:r>
              <a:rPr lang="en-US" dirty="0"/>
              <a:t> </a:t>
            </a:r>
            <a:r>
              <a:rPr lang="en-US" dirty="0" err="1"/>
              <a:t>pekerjaan</a:t>
            </a:r>
            <a:r>
              <a:rPr lang="en-US" dirty="0"/>
              <a:t> orang </a:t>
            </a:r>
            <a:r>
              <a:rPr lang="en-US" dirty="0" smtClean="0"/>
              <a:t>lain </a:t>
            </a:r>
            <a:r>
              <a:rPr lang="en-US" dirty="0" err="1"/>
              <a:t>sehingga</a:t>
            </a:r>
            <a:r>
              <a:rPr lang="en-US" dirty="0"/>
              <a:t> </a:t>
            </a:r>
            <a:r>
              <a:rPr lang="en-US" dirty="0" err="1" smtClean="0"/>
              <a:t>sasaran-sasaran</a:t>
            </a:r>
            <a:r>
              <a:rPr lang="en-US" dirty="0" smtClean="0"/>
              <a:t> </a:t>
            </a:r>
            <a:r>
              <a:rPr lang="en-US" dirty="0" err="1"/>
              <a:t>organisasi</a:t>
            </a:r>
            <a:r>
              <a:rPr lang="en-US" dirty="0"/>
              <a:t> </a:t>
            </a:r>
            <a:r>
              <a:rPr lang="en-US" dirty="0" err="1"/>
              <a:t>dapat</a:t>
            </a:r>
            <a:r>
              <a:rPr lang="en-US" dirty="0"/>
              <a:t> </a:t>
            </a:r>
            <a:r>
              <a:rPr lang="en-US" dirty="0" err="1" smtClean="0"/>
              <a:t>dicapai</a:t>
            </a:r>
            <a:r>
              <a:rPr lang="en-US" dirty="0" smtClean="0"/>
              <a:t>.</a:t>
            </a:r>
          </a:p>
          <a:p>
            <a:pPr marL="0" indent="0" algn="just">
              <a:buNone/>
            </a:pPr>
            <a:endParaRPr lang="en-US" dirty="0"/>
          </a:p>
        </p:txBody>
      </p:sp>
    </p:spTree>
    <p:extLst>
      <p:ext uri="{BB962C8B-B14F-4D97-AF65-F5344CB8AC3E}">
        <p14:creationId xmlns:p14="http://schemas.microsoft.com/office/powerpoint/2010/main" val="41707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DEFINISI MANAJER</a:t>
            </a:r>
            <a:endParaRPr lang="id-ID" dirty="0"/>
          </a:p>
        </p:txBody>
      </p:sp>
      <p:sp>
        <p:nvSpPr>
          <p:cNvPr id="3" name="Content Placeholder 2"/>
          <p:cNvSpPr>
            <a:spLocks noGrp="1"/>
          </p:cNvSpPr>
          <p:nvPr>
            <p:ph idx="1"/>
          </p:nvPr>
        </p:nvSpPr>
        <p:spPr/>
        <p:txBody>
          <a:bodyPr/>
          <a:lstStyle/>
          <a:p>
            <a:r>
              <a:rPr lang="id-ID" dirty="0" smtClean="0"/>
              <a:t>Manajer adalah orang yang memiliki wewenang dan tanggungjawab mengatur penggunaan sumber-sumber dan pelaksanaan tugas-tugas organisasi untuk mencapai tujuan-tujuannya</a:t>
            </a:r>
          </a:p>
          <a:p>
            <a:pPr marL="0" indent="0">
              <a:buNone/>
            </a:pPr>
            <a:r>
              <a:rPr lang="id-ID" dirty="0" smtClean="0"/>
              <a:t>    (</a:t>
            </a:r>
            <a:r>
              <a:rPr lang="id-ID" dirty="0" err="1" smtClean="0"/>
              <a:t>Ulber</a:t>
            </a:r>
            <a:r>
              <a:rPr lang="id-ID" dirty="0" smtClean="0"/>
              <a:t> Silalahi)</a:t>
            </a:r>
          </a:p>
        </p:txBody>
      </p:sp>
    </p:spTree>
    <p:extLst>
      <p:ext uri="{BB962C8B-B14F-4D97-AF65-F5344CB8AC3E}">
        <p14:creationId xmlns:p14="http://schemas.microsoft.com/office/powerpoint/2010/main" val="114599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DEFINISI MANAJER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8969447"/>
              </p:ext>
            </p:extLst>
          </p:nvPr>
        </p:nvGraphicFramePr>
        <p:xfrm>
          <a:off x="1059784" y="1749425"/>
          <a:ext cx="7482554" cy="4297680"/>
        </p:xfrm>
        <a:graphic>
          <a:graphicData uri="http://schemas.openxmlformats.org/drawingml/2006/table">
            <a:tbl>
              <a:tblPr firstRow="1" bandRow="1">
                <a:tableStyleId>{5C22544A-7EE6-4342-B048-85BDC9FD1C3A}</a:tableStyleId>
              </a:tblPr>
              <a:tblGrid>
                <a:gridCol w="3741277"/>
                <a:gridCol w="3741277"/>
              </a:tblGrid>
              <a:tr h="370840">
                <a:tc>
                  <a:txBody>
                    <a:bodyPr/>
                    <a:lstStyle/>
                    <a:p>
                      <a:r>
                        <a:rPr lang="en-US" sz="2400" dirty="0" err="1" smtClean="0"/>
                        <a:t>Pengaran</a:t>
                      </a:r>
                      <a:r>
                        <a:rPr lang="en-US" sz="2400" baseline="0" dirty="0" err="1" smtClean="0"/>
                        <a:t>g</a:t>
                      </a:r>
                      <a:endParaRPr lang="en-US" sz="2400" dirty="0"/>
                    </a:p>
                  </a:txBody>
                  <a:tcPr/>
                </a:tc>
                <a:tc>
                  <a:txBody>
                    <a:bodyPr/>
                    <a:lstStyle/>
                    <a:p>
                      <a:r>
                        <a:rPr lang="en-US" sz="2400" dirty="0" err="1" smtClean="0"/>
                        <a:t>Definisi</a:t>
                      </a:r>
                      <a:endParaRPr lang="en-US" sz="2400" dirty="0"/>
                    </a:p>
                  </a:txBody>
                  <a:tcPr/>
                </a:tc>
              </a:tr>
              <a:tr h="370840">
                <a:tc>
                  <a:txBody>
                    <a:bodyPr/>
                    <a:lstStyle/>
                    <a:p>
                      <a:r>
                        <a:rPr lang="en-US" sz="2400" dirty="0" smtClean="0"/>
                        <a:t>1. STEPHEN P.ROBBINS</a:t>
                      </a:r>
                      <a:r>
                        <a:rPr lang="en-US" sz="2400" baseline="0" dirty="0" smtClean="0"/>
                        <a:t> DAN MARY COULTER</a:t>
                      </a:r>
                      <a:endParaRPr lang="en-US" sz="2400" dirty="0"/>
                    </a:p>
                  </a:txBody>
                  <a:tcPr/>
                </a:tc>
                <a:tc>
                  <a:txBody>
                    <a:bodyPr/>
                    <a:lstStyle/>
                    <a:p>
                      <a:r>
                        <a:rPr lang="en-US" sz="2400" i="1" dirty="0" smtClean="0"/>
                        <a:t>It used be fairly</a:t>
                      </a:r>
                      <a:r>
                        <a:rPr lang="en-US" sz="2400" i="1" baseline="0" dirty="0" smtClean="0"/>
                        <a:t> simple to define who managers were: they were organizational members who told other what to do and how to do it</a:t>
                      </a:r>
                      <a:endParaRPr lang="en-US" sz="2400" i="1" dirty="0"/>
                    </a:p>
                  </a:txBody>
                  <a:tcPr/>
                </a:tc>
              </a:tr>
              <a:tr h="370840">
                <a:tc>
                  <a:txBody>
                    <a:bodyPr/>
                    <a:lstStyle/>
                    <a:p>
                      <a:r>
                        <a:rPr lang="en-US" sz="2400" dirty="0" smtClean="0"/>
                        <a:t>2. JOHN</a:t>
                      </a:r>
                      <a:r>
                        <a:rPr lang="en-US" sz="2400" baseline="0" dirty="0" smtClean="0"/>
                        <a:t> R. SCHERMERHORN</a:t>
                      </a:r>
                      <a:endParaRPr lang="en-US" sz="2400" dirty="0"/>
                    </a:p>
                  </a:txBody>
                  <a:tcPr/>
                </a:tc>
                <a:tc>
                  <a:txBody>
                    <a:bodyPr/>
                    <a:lstStyle/>
                    <a:p>
                      <a:r>
                        <a:rPr lang="en-US" sz="2400" i="1" dirty="0" smtClean="0"/>
                        <a:t>A Manager</a:t>
                      </a:r>
                      <a:r>
                        <a:rPr lang="en-US" sz="2400" i="1" baseline="0" dirty="0" smtClean="0"/>
                        <a:t> is person in an organization who is responsible for the work performance of one or more other persons</a:t>
                      </a:r>
                      <a:endParaRPr lang="en-US" sz="2400" i="1" dirty="0"/>
                    </a:p>
                  </a:txBody>
                  <a:tcPr/>
                </a:tc>
              </a:tr>
            </a:tbl>
          </a:graphicData>
        </a:graphic>
      </p:graphicFrame>
    </p:spTree>
    <p:extLst>
      <p:ext uri="{BB962C8B-B14F-4D97-AF65-F5344CB8AC3E}">
        <p14:creationId xmlns:p14="http://schemas.microsoft.com/office/powerpoint/2010/main" val="45986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05000" y="1447800"/>
          <a:ext cx="70104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3468469"/>
            <a:ext cx="1524000" cy="646331"/>
          </a:xfrm>
          <a:prstGeom prst="rect">
            <a:avLst/>
          </a:prstGeom>
          <a:noFill/>
          <a:ln w="38100">
            <a:solidFill>
              <a:srgbClr val="663300"/>
            </a:solidFill>
          </a:ln>
          <a:effectLst>
            <a:glow rad="139700">
              <a:schemeClr val="accent2">
                <a:satMod val="175000"/>
                <a:alpha val="40000"/>
              </a:schemeClr>
            </a:glow>
            <a:reflection blurRad="6350" stA="50000" endA="275" endPos="40000" dist="101600" dir="5400000" sy="-100000" algn="bl" rotWithShape="0"/>
          </a:effectLst>
        </p:spPr>
        <p:txBody>
          <a:bodyPr>
            <a:spAutoFit/>
          </a:bodyPr>
          <a:lstStyle/>
          <a:p>
            <a:pPr algn="ctr">
              <a:defRPr/>
            </a:pPr>
            <a:r>
              <a:rPr lang="id-ID" i="1" dirty="0">
                <a:latin typeface="Cambria" pitchFamily="18" charset="0"/>
              </a:rPr>
              <a:t>Management Level</a:t>
            </a:r>
          </a:p>
        </p:txBody>
      </p:sp>
      <p:sp>
        <p:nvSpPr>
          <p:cNvPr id="6" name="Right Arrow 5"/>
          <p:cNvSpPr/>
          <p:nvPr/>
        </p:nvSpPr>
        <p:spPr>
          <a:xfrm>
            <a:off x="2133600" y="3620869"/>
            <a:ext cx="609600" cy="381000"/>
          </a:xfrm>
          <a:prstGeom prst="rightArrow">
            <a:avLst/>
          </a:prstGeom>
          <a:ln>
            <a:solidFill>
              <a:srgbClr val="6633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Cloud 7"/>
          <p:cNvSpPr/>
          <p:nvPr/>
        </p:nvSpPr>
        <p:spPr>
          <a:xfrm>
            <a:off x="304800" y="4572000"/>
            <a:ext cx="2209800" cy="1295400"/>
          </a:xfrm>
          <a:prstGeom prst="cloud">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464" name="TextBox 8"/>
          <p:cNvSpPr txBox="1">
            <a:spLocks noChangeArrowheads="1"/>
          </p:cNvSpPr>
          <p:nvPr/>
        </p:nvSpPr>
        <p:spPr bwMode="auto">
          <a:xfrm>
            <a:off x="533400" y="4953000"/>
            <a:ext cx="1676400" cy="369888"/>
          </a:xfrm>
          <a:prstGeom prst="rect">
            <a:avLst/>
          </a:prstGeom>
          <a:noFill/>
          <a:ln w="9525">
            <a:noFill/>
            <a:miter lim="800000"/>
            <a:headEnd/>
            <a:tailEnd/>
          </a:ln>
        </p:spPr>
        <p:txBody>
          <a:bodyPr>
            <a:spAutoFit/>
          </a:bodyPr>
          <a:lstStyle/>
          <a:p>
            <a:r>
              <a:rPr lang="id-ID">
                <a:latin typeface="Gabriola" pitchFamily="82" charset="0"/>
              </a:rPr>
              <a:t>How about the task?</a:t>
            </a:r>
          </a:p>
        </p:txBody>
      </p:sp>
      <p:sp>
        <p:nvSpPr>
          <p:cNvPr id="7" name="TextBox 6"/>
          <p:cNvSpPr txBox="1"/>
          <p:nvPr/>
        </p:nvSpPr>
        <p:spPr>
          <a:xfrm>
            <a:off x="2281425" y="511106"/>
            <a:ext cx="5286412" cy="954107"/>
          </a:xfrm>
          <a:prstGeom prst="rect">
            <a:avLst/>
          </a:prstGeom>
          <a:noFill/>
        </p:spPr>
        <p:txBody>
          <a:bodyPr wrap="square" rtlCol="0">
            <a:spAutoFit/>
          </a:bodyPr>
          <a:lstStyle/>
          <a:p>
            <a:pPr algn="ctr"/>
            <a:r>
              <a:rPr lang="id-ID" sz="3600" dirty="0" smtClean="0">
                <a:solidFill>
                  <a:schemeClr val="bg1"/>
                </a:solidFill>
              </a:rPr>
              <a:t>TIPE MANAJER</a:t>
            </a:r>
          </a:p>
          <a:p>
            <a:pPr algn="ctr"/>
            <a:r>
              <a:rPr lang="id-ID" sz="2000" dirty="0" smtClean="0">
                <a:solidFill>
                  <a:schemeClr val="bg1"/>
                </a:solidFill>
              </a:rPr>
              <a:t>Berdasarkan tingkatan organisasional</a:t>
            </a:r>
            <a:endParaRPr lang="id-ID" sz="2000" dirty="0">
              <a:solidFill>
                <a:schemeClr val="bg1"/>
              </a:solidFill>
            </a:endParaRPr>
          </a:p>
        </p:txBody>
      </p:sp>
      <p:cxnSp>
        <p:nvCxnSpPr>
          <p:cNvPr id="3" name="Straight Arrow Connector 2"/>
          <p:cNvCxnSpPr/>
          <p:nvPr/>
        </p:nvCxnSpPr>
        <p:spPr>
          <a:xfrm>
            <a:off x="6251755" y="2207360"/>
            <a:ext cx="763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04312" y="4001869"/>
            <a:ext cx="763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30691" y="5867400"/>
            <a:ext cx="763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30691" y="2022694"/>
            <a:ext cx="1527050" cy="369332"/>
          </a:xfrm>
          <a:prstGeom prst="rect">
            <a:avLst/>
          </a:prstGeom>
          <a:noFill/>
        </p:spPr>
        <p:txBody>
          <a:bodyPr wrap="square" rtlCol="0">
            <a:spAutoFit/>
          </a:bodyPr>
          <a:lstStyle/>
          <a:p>
            <a:r>
              <a:rPr lang="en-US" smtClean="0"/>
              <a:t>EXECUTIF</a:t>
            </a:r>
            <a:endParaRPr lang="en-US"/>
          </a:p>
        </p:txBody>
      </p:sp>
      <p:sp>
        <p:nvSpPr>
          <p:cNvPr id="13" name="TextBox 12"/>
          <p:cNvSpPr txBox="1"/>
          <p:nvPr/>
        </p:nvSpPr>
        <p:spPr>
          <a:xfrm>
            <a:off x="7478094" y="3817203"/>
            <a:ext cx="1675056" cy="646331"/>
          </a:xfrm>
          <a:prstGeom prst="rect">
            <a:avLst/>
          </a:prstGeom>
          <a:noFill/>
        </p:spPr>
        <p:txBody>
          <a:bodyPr wrap="square" rtlCol="0">
            <a:spAutoFit/>
          </a:bodyPr>
          <a:lstStyle/>
          <a:p>
            <a:r>
              <a:rPr lang="en-US" smtClean="0"/>
              <a:t>DEPARTMENTS MANAGERS</a:t>
            </a:r>
            <a:endParaRPr lang="en-US" dirty="0"/>
          </a:p>
        </p:txBody>
      </p:sp>
      <p:sp>
        <p:nvSpPr>
          <p:cNvPr id="14" name="TextBox 13"/>
          <p:cNvSpPr txBox="1"/>
          <p:nvPr/>
        </p:nvSpPr>
        <p:spPr>
          <a:xfrm>
            <a:off x="7965141" y="5682734"/>
            <a:ext cx="1527050" cy="369332"/>
          </a:xfrm>
          <a:prstGeom prst="rect">
            <a:avLst/>
          </a:prstGeom>
          <a:noFill/>
        </p:spPr>
        <p:txBody>
          <a:bodyPr wrap="square" rtlCol="0">
            <a:spAutoFit/>
          </a:bodyPr>
          <a:lstStyle/>
          <a:p>
            <a:r>
              <a:rPr lang="en-US" dirty="0" smtClean="0"/>
              <a:t>SUPERVISOR</a:t>
            </a:r>
            <a:endParaRPr lang="en-US" dirty="0"/>
          </a:p>
        </p:txBody>
      </p:sp>
    </p:spTree>
    <p:extLst>
      <p:ext uri="{BB962C8B-B14F-4D97-AF65-F5344CB8AC3E}">
        <p14:creationId xmlns:p14="http://schemas.microsoft.com/office/powerpoint/2010/main" val="271265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First line manager</a:t>
            </a:r>
            <a:endParaRPr lang="id-ID" dirty="0"/>
          </a:p>
        </p:txBody>
      </p:sp>
      <p:sp>
        <p:nvSpPr>
          <p:cNvPr id="3" name="Content Placeholder 2"/>
          <p:cNvSpPr>
            <a:spLocks noGrp="1"/>
          </p:cNvSpPr>
          <p:nvPr>
            <p:ph idx="1"/>
          </p:nvPr>
        </p:nvSpPr>
        <p:spPr>
          <a:xfrm>
            <a:off x="2128720" y="1596540"/>
            <a:ext cx="6413610" cy="4581150"/>
          </a:xfrm>
        </p:spPr>
        <p:txBody>
          <a:bodyPr>
            <a:noAutofit/>
          </a:bodyPr>
          <a:lstStyle/>
          <a:p>
            <a:pPr algn="just"/>
            <a:r>
              <a:rPr lang="id-ID" sz="2000" dirty="0" smtClean="0">
                <a:latin typeface="Arial" charset="0"/>
                <a:ea typeface="Arial" charset="0"/>
                <a:cs typeface="Arial" charset="0"/>
              </a:rPr>
              <a:t>First </a:t>
            </a:r>
            <a:r>
              <a:rPr lang="id-ID" sz="2000" dirty="0" err="1" smtClean="0">
                <a:latin typeface="Arial" charset="0"/>
                <a:ea typeface="Arial" charset="0"/>
                <a:cs typeface="Arial" charset="0"/>
              </a:rPr>
              <a:t>line</a:t>
            </a:r>
            <a:r>
              <a:rPr lang="id-ID" sz="2000" dirty="0" smtClean="0">
                <a:latin typeface="Arial" charset="0"/>
                <a:ea typeface="Arial" charset="0"/>
                <a:cs typeface="Arial" charset="0"/>
              </a:rPr>
              <a:t> </a:t>
            </a:r>
            <a:r>
              <a:rPr lang="id-ID" sz="2000" dirty="0" err="1" smtClean="0">
                <a:latin typeface="Arial" charset="0"/>
                <a:ea typeface="Arial" charset="0"/>
                <a:cs typeface="Arial" charset="0"/>
              </a:rPr>
              <a:t>manager</a:t>
            </a:r>
            <a:r>
              <a:rPr lang="id-ID" sz="2000" dirty="0" smtClean="0">
                <a:latin typeface="Arial" charset="0"/>
                <a:ea typeface="Arial" charset="0"/>
                <a:cs typeface="Arial" charset="0"/>
              </a:rPr>
              <a:t> </a:t>
            </a:r>
            <a:r>
              <a:rPr lang="sv-SE" sz="2000" dirty="0" err="1" smtClean="0">
                <a:latin typeface="Arial" charset="0"/>
                <a:ea typeface="Arial" charset="0"/>
                <a:cs typeface="Arial" charset="0"/>
              </a:rPr>
              <a:t>merupakan</a:t>
            </a:r>
            <a:r>
              <a:rPr lang="sv-SE" sz="2000" dirty="0" smtClean="0">
                <a:latin typeface="Arial" charset="0"/>
                <a:ea typeface="Arial" charset="0"/>
                <a:cs typeface="Arial" charset="0"/>
              </a:rPr>
              <a:t> </a:t>
            </a:r>
            <a:r>
              <a:rPr lang="sv-SE" sz="2000" dirty="0" err="1" smtClean="0">
                <a:latin typeface="Arial" charset="0"/>
                <a:ea typeface="Arial" charset="0"/>
                <a:cs typeface="Arial" charset="0"/>
              </a:rPr>
              <a:t>manajer</a:t>
            </a:r>
            <a:r>
              <a:rPr lang="sv-SE" sz="2000" dirty="0" smtClean="0">
                <a:latin typeface="Arial" charset="0"/>
                <a:ea typeface="Arial" charset="0"/>
                <a:cs typeface="Arial" charset="0"/>
              </a:rPr>
              <a:t> di </a:t>
            </a:r>
            <a:r>
              <a:rPr lang="sv-SE" sz="2000" dirty="0" err="1" smtClean="0">
                <a:latin typeface="Arial" charset="0"/>
                <a:ea typeface="Arial" charset="0"/>
                <a:cs typeface="Arial" charset="0"/>
              </a:rPr>
              <a:t>jenjang</a:t>
            </a:r>
            <a:r>
              <a:rPr lang="sv-SE" sz="2000" dirty="0" smtClean="0">
                <a:latin typeface="Arial" charset="0"/>
                <a:ea typeface="Arial" charset="0"/>
                <a:cs typeface="Arial" charset="0"/>
              </a:rPr>
              <a:t> </a:t>
            </a:r>
            <a:r>
              <a:rPr lang="sv-SE" sz="2000" dirty="0" err="1" smtClean="0">
                <a:latin typeface="Arial" charset="0"/>
                <a:ea typeface="Arial" charset="0"/>
                <a:cs typeface="Arial" charset="0"/>
              </a:rPr>
              <a:t>terbawah</a:t>
            </a:r>
            <a:r>
              <a:rPr lang="sv-SE" sz="2000" dirty="0" smtClean="0">
                <a:latin typeface="Arial" charset="0"/>
                <a:ea typeface="Arial" charset="0"/>
                <a:cs typeface="Arial" charset="0"/>
              </a:rPr>
              <a:t> yang </a:t>
            </a:r>
            <a:r>
              <a:rPr lang="sv-SE" sz="2000" dirty="0" err="1" smtClean="0">
                <a:latin typeface="Arial" charset="0"/>
                <a:ea typeface="Arial" charset="0"/>
                <a:cs typeface="Arial" charset="0"/>
              </a:rPr>
              <a:t>bertugas</a:t>
            </a:r>
            <a:r>
              <a:rPr lang="sv-SE" sz="2000" dirty="0" smtClean="0">
                <a:latin typeface="Arial" charset="0"/>
                <a:ea typeface="Arial" charset="0"/>
                <a:cs typeface="Arial" charset="0"/>
              </a:rPr>
              <a:t> </a:t>
            </a:r>
            <a:r>
              <a:rPr lang="sv-SE" sz="2000" dirty="0" err="1" smtClean="0">
                <a:latin typeface="Arial" charset="0"/>
                <a:ea typeface="Arial" charset="0"/>
                <a:cs typeface="Arial" charset="0"/>
              </a:rPr>
              <a:t>mengelola</a:t>
            </a:r>
            <a:r>
              <a:rPr lang="sv-SE" sz="2000" dirty="0" smtClean="0">
                <a:latin typeface="Arial" charset="0"/>
                <a:ea typeface="Arial" charset="0"/>
                <a:cs typeface="Arial" charset="0"/>
              </a:rPr>
              <a:t> </a:t>
            </a:r>
            <a:r>
              <a:rPr lang="sv-SE" sz="2000" dirty="0" err="1" smtClean="0">
                <a:latin typeface="Arial" charset="0"/>
                <a:ea typeface="Arial" charset="0"/>
                <a:cs typeface="Arial" charset="0"/>
              </a:rPr>
              <a:t>pekerjaan</a:t>
            </a:r>
            <a:r>
              <a:rPr lang="sv-SE" sz="2000" dirty="0" smtClean="0">
                <a:latin typeface="Arial" charset="0"/>
                <a:ea typeface="Arial" charset="0"/>
                <a:cs typeface="Arial" charset="0"/>
              </a:rPr>
              <a:t> (</a:t>
            </a:r>
            <a:r>
              <a:rPr lang="sv-SE" sz="2000" dirty="0" err="1" smtClean="0">
                <a:latin typeface="Arial" charset="0"/>
                <a:ea typeface="Arial" charset="0"/>
                <a:cs typeface="Arial" charset="0"/>
              </a:rPr>
              <a:t>memimpin</a:t>
            </a:r>
            <a:r>
              <a:rPr lang="sv-SE" sz="2000" dirty="0" smtClean="0">
                <a:latin typeface="Arial" charset="0"/>
                <a:ea typeface="Arial" charset="0"/>
                <a:cs typeface="Arial" charset="0"/>
              </a:rPr>
              <a:t> dan mengawasi </a:t>
            </a:r>
            <a:r>
              <a:rPr lang="sv-SE" sz="2000" dirty="0" err="1" smtClean="0">
                <a:latin typeface="Arial" charset="0"/>
                <a:ea typeface="Arial" charset="0"/>
                <a:cs typeface="Arial" charset="0"/>
              </a:rPr>
              <a:t>karyawan</a:t>
            </a:r>
            <a:r>
              <a:rPr lang="sv-SE" sz="2000" dirty="0" smtClean="0">
                <a:latin typeface="Arial" charset="0"/>
                <a:ea typeface="Arial" charset="0"/>
                <a:cs typeface="Arial" charset="0"/>
              </a:rPr>
              <a:t> non-</a:t>
            </a:r>
            <a:r>
              <a:rPr lang="sv-SE" sz="2000" dirty="0" err="1" smtClean="0">
                <a:latin typeface="Arial" charset="0"/>
                <a:ea typeface="Arial" charset="0"/>
                <a:cs typeface="Arial" charset="0"/>
              </a:rPr>
              <a:t>manajerial</a:t>
            </a:r>
            <a:r>
              <a:rPr lang="id-ID" sz="2000" dirty="0" smtClean="0">
                <a:latin typeface="Arial" charset="0"/>
                <a:ea typeface="Arial" charset="0"/>
                <a:cs typeface="Arial" charset="0"/>
              </a:rPr>
              <a:t> serta bertanggung jawab atas hasil pekerjaan mereka). </a:t>
            </a:r>
            <a:endParaRPr lang="id-ID" sz="2000" dirty="0">
              <a:latin typeface="Arial" charset="0"/>
              <a:ea typeface="Arial" charset="0"/>
              <a:cs typeface="Arial" charset="0"/>
            </a:endParaRPr>
          </a:p>
          <a:p>
            <a:pPr algn="just"/>
            <a:r>
              <a:rPr lang="id-ID" sz="2000" dirty="0" err="1" smtClean="0">
                <a:latin typeface="Arial" charset="0"/>
                <a:ea typeface="Arial" charset="0"/>
                <a:cs typeface="Arial" charset="0"/>
              </a:rPr>
              <a:t>S</a:t>
            </a:r>
            <a:r>
              <a:rPr lang="en-US" sz="2000" dirty="0" err="1" smtClean="0">
                <a:latin typeface="Arial" charset="0"/>
                <a:ea typeface="Arial" charset="0"/>
                <a:cs typeface="Arial" charset="0"/>
              </a:rPr>
              <a:t>ebutan</a:t>
            </a:r>
            <a:r>
              <a:rPr lang="en-US" sz="2000" dirty="0" smtClean="0">
                <a:latin typeface="Arial" charset="0"/>
                <a:ea typeface="Arial" charset="0"/>
                <a:cs typeface="Arial" charset="0"/>
              </a:rPr>
              <a:t> </a:t>
            </a:r>
            <a:r>
              <a:rPr lang="en-US" sz="2000" dirty="0">
                <a:latin typeface="Arial" charset="0"/>
                <a:ea typeface="Arial" charset="0"/>
                <a:cs typeface="Arial" charset="0"/>
              </a:rPr>
              <a:t>lain</a:t>
            </a:r>
            <a:r>
              <a:rPr lang="id-ID" sz="2000" dirty="0" err="1">
                <a:latin typeface="Arial" charset="0"/>
                <a:ea typeface="Arial" charset="0"/>
                <a:cs typeface="Arial" charset="0"/>
              </a:rPr>
              <a:t>nya</a:t>
            </a:r>
            <a:r>
              <a:rPr lang="id-ID" sz="2000" dirty="0">
                <a:latin typeface="Arial" charset="0"/>
                <a:ea typeface="Arial" charset="0"/>
                <a:cs typeface="Arial" charset="0"/>
              </a:rPr>
              <a:t> </a:t>
            </a:r>
            <a:r>
              <a:rPr lang="en-US" sz="2000" dirty="0" err="1">
                <a:latin typeface="Arial" charset="0"/>
                <a:ea typeface="Arial" charset="0"/>
                <a:cs typeface="Arial" charset="0"/>
              </a:rPr>
              <a:t>adalah</a:t>
            </a:r>
            <a:r>
              <a:rPr lang="en-US" sz="2000" dirty="0">
                <a:latin typeface="Arial" charset="0"/>
                <a:ea typeface="Arial" charset="0"/>
                <a:cs typeface="Arial" charset="0"/>
              </a:rPr>
              <a:t> </a:t>
            </a:r>
            <a:r>
              <a:rPr lang="sv-SE" sz="2000" dirty="0" err="1">
                <a:latin typeface="Arial" charset="0"/>
                <a:ea typeface="Arial" charset="0"/>
                <a:cs typeface="Arial" charset="0"/>
              </a:rPr>
              <a:t>manajer</a:t>
            </a:r>
            <a:r>
              <a:rPr lang="sv-SE" sz="2000" dirty="0">
                <a:latin typeface="Arial" charset="0"/>
                <a:ea typeface="Arial" charset="0"/>
                <a:cs typeface="Arial" charset="0"/>
              </a:rPr>
              <a:t> </a:t>
            </a:r>
            <a:r>
              <a:rPr lang="sv-SE" sz="2000" dirty="0" err="1">
                <a:latin typeface="Arial" charset="0"/>
                <a:ea typeface="Arial" charset="0"/>
                <a:cs typeface="Arial" charset="0"/>
              </a:rPr>
              <a:t>operasional</a:t>
            </a:r>
            <a:r>
              <a:rPr lang="sv-SE" sz="2000" dirty="0">
                <a:latin typeface="Arial" charset="0"/>
                <a:ea typeface="Arial" charset="0"/>
                <a:cs typeface="Arial" charset="0"/>
              </a:rPr>
              <a:t>,</a:t>
            </a:r>
            <a:r>
              <a:rPr lang="id-ID" sz="2000" dirty="0">
                <a:latin typeface="Arial" charset="0"/>
                <a:ea typeface="Arial" charset="0"/>
                <a:cs typeface="Arial" charset="0"/>
              </a:rPr>
              <a:t> penyelia (supervisor</a:t>
            </a:r>
            <a:r>
              <a:rPr lang="id-ID" sz="2000" dirty="0" smtClean="0">
                <a:latin typeface="Arial" charset="0"/>
                <a:ea typeface="Arial" charset="0"/>
                <a:cs typeface="Arial" charset="0"/>
              </a:rPr>
              <a:t>); </a:t>
            </a:r>
            <a:r>
              <a:rPr lang="id-ID" sz="2000" dirty="0" err="1" smtClean="0">
                <a:latin typeface="Arial" charset="0"/>
                <a:ea typeface="Arial" charset="0"/>
                <a:cs typeface="Arial" charset="0"/>
              </a:rPr>
              <a:t>shift</a:t>
            </a:r>
            <a:r>
              <a:rPr lang="id-ID" sz="2000" dirty="0" smtClean="0">
                <a:latin typeface="Arial" charset="0"/>
                <a:ea typeface="Arial" charset="0"/>
                <a:cs typeface="Arial" charset="0"/>
              </a:rPr>
              <a:t> manajer.</a:t>
            </a:r>
          </a:p>
          <a:p>
            <a:pPr algn="just"/>
            <a:r>
              <a:rPr lang="id-ID" sz="2000" dirty="0" smtClean="0">
                <a:latin typeface="Arial" charset="0"/>
                <a:ea typeface="Arial" charset="0"/>
                <a:cs typeface="Arial" charset="0"/>
              </a:rPr>
              <a:t>Melapor kepada manajer menengah yang secara langsung mengoordinasikan pekerjaan dari kelompok &amp; manajerial serta memanajemeni sumberdaya lain termasuk machinery dan materials. </a:t>
            </a:r>
          </a:p>
        </p:txBody>
      </p:sp>
    </p:spTree>
    <p:extLst>
      <p:ext uri="{BB962C8B-B14F-4D97-AF65-F5344CB8AC3E}">
        <p14:creationId xmlns:p14="http://schemas.microsoft.com/office/powerpoint/2010/main" val="156662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First line manager</a:t>
            </a:r>
            <a:endParaRPr lang="id-ID" dirty="0"/>
          </a:p>
        </p:txBody>
      </p:sp>
      <p:sp>
        <p:nvSpPr>
          <p:cNvPr id="3" name="Content Placeholder 2"/>
          <p:cNvSpPr>
            <a:spLocks noGrp="1"/>
          </p:cNvSpPr>
          <p:nvPr>
            <p:ph idx="1"/>
          </p:nvPr>
        </p:nvSpPr>
        <p:spPr/>
        <p:txBody>
          <a:bodyPr>
            <a:normAutofit/>
          </a:bodyPr>
          <a:lstStyle/>
          <a:p>
            <a:pPr marL="0" indent="0" algn="just">
              <a:buNone/>
            </a:pPr>
            <a:r>
              <a:rPr lang="en-US" sz="2000" dirty="0" err="1" smtClean="0">
                <a:solidFill>
                  <a:srgbClr val="FF0000"/>
                </a:solidFill>
                <a:latin typeface="Arial" charset="0"/>
                <a:ea typeface="Arial" charset="0"/>
                <a:cs typeface="Arial" charset="0"/>
              </a:rPr>
              <a:t>Tanggung</a:t>
            </a:r>
            <a:r>
              <a:rPr lang="en-US" sz="2000" dirty="0" smtClean="0">
                <a:solidFill>
                  <a:srgbClr val="FF0000"/>
                </a:solidFill>
                <a:latin typeface="Arial" charset="0"/>
                <a:ea typeface="Arial" charset="0"/>
                <a:cs typeface="Arial" charset="0"/>
              </a:rPr>
              <a:t> </a:t>
            </a:r>
            <a:r>
              <a:rPr lang="en-US" sz="2000" dirty="0" err="1" smtClean="0">
                <a:solidFill>
                  <a:srgbClr val="FF0000"/>
                </a:solidFill>
                <a:latin typeface="Arial" charset="0"/>
                <a:ea typeface="Arial" charset="0"/>
                <a:cs typeface="Arial" charset="0"/>
              </a:rPr>
              <a:t>jawab</a:t>
            </a:r>
            <a:r>
              <a:rPr lang="en-US" sz="2000" dirty="0" smtClean="0">
                <a:solidFill>
                  <a:srgbClr val="FF0000"/>
                </a:solidFill>
                <a:latin typeface="Arial" charset="0"/>
                <a:ea typeface="Arial" charset="0"/>
                <a:cs typeface="Arial" charset="0"/>
              </a:rPr>
              <a:t> First line Manager; </a:t>
            </a:r>
            <a:endParaRPr lang="en-US" sz="2000" dirty="0">
              <a:latin typeface="Arial" charset="0"/>
              <a:ea typeface="Arial" charset="0"/>
              <a:cs typeface="Arial" charset="0"/>
            </a:endParaRPr>
          </a:p>
          <a:p>
            <a:pPr marL="457200" indent="-457200" algn="just">
              <a:buAutoNum type="alphaLcPeriod"/>
            </a:pPr>
            <a:r>
              <a:rPr lang="id-ID" sz="2000" dirty="0" smtClean="0">
                <a:latin typeface="Arial" charset="0"/>
                <a:ea typeface="Arial" charset="0"/>
                <a:cs typeface="Arial" charset="0"/>
              </a:rPr>
              <a:t>manajer pengendalian operasional </a:t>
            </a:r>
            <a:r>
              <a:rPr lang="en-US" sz="2000" dirty="0" err="1">
                <a:latin typeface="Arial" charset="0"/>
                <a:ea typeface="Arial" charset="0"/>
                <a:cs typeface="Arial" charset="0"/>
              </a:rPr>
              <a:t>b</a:t>
            </a:r>
            <a:r>
              <a:rPr lang="en-US" sz="2000" dirty="0" err="1" smtClean="0">
                <a:latin typeface="Arial" charset="0"/>
                <a:ea typeface="Arial" charset="0"/>
                <a:cs typeface="Arial" charset="0"/>
              </a:rPr>
              <a:t>ertanggung</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jawab</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atas</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pelaksanaan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rencana</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dan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sasaran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operasional</a:t>
            </a:r>
            <a:endParaRPr lang="en-US" sz="2000" dirty="0" smtClean="0">
              <a:latin typeface="Arial" charset="0"/>
              <a:ea typeface="Arial" charset="0"/>
              <a:cs typeface="Arial" charset="0"/>
            </a:endParaRPr>
          </a:p>
          <a:p>
            <a:pPr marL="457200" indent="-457200" algn="just">
              <a:buAutoNum type="alphaLcPeriod"/>
            </a:pPr>
            <a:r>
              <a:rPr lang="en-US" sz="2000" dirty="0" err="1" smtClean="0">
                <a:latin typeface="Arial" charset="0"/>
                <a:ea typeface="Arial" charset="0"/>
                <a:cs typeface="Arial" charset="0"/>
              </a:rPr>
              <a:t>membuat</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keputusan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jangka</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pendek</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berdasarkan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arah</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kebijakan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prosedur</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dan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pedoman</a:t>
            </a:r>
            <a:r>
              <a:rPr lang="en-US" sz="2000" dirty="0" smtClean="0">
                <a:latin typeface="Arial" charset="0"/>
                <a:ea typeface="Arial" charset="0"/>
                <a:cs typeface="Arial" charset="0"/>
              </a:rPr>
              <a:t> yang </a:t>
            </a:r>
            <a:r>
              <a:rPr lang="en-US" sz="2000" dirty="0" err="1" smtClean="0">
                <a:latin typeface="Arial" charset="0"/>
                <a:ea typeface="Arial" charset="0"/>
                <a:cs typeface="Arial" charset="0"/>
              </a:rPr>
              <a:t>telah</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ditetapkan</a:t>
            </a:r>
            <a:endParaRPr lang="en-US" sz="2000" dirty="0" smtClean="0">
              <a:latin typeface="Arial" charset="0"/>
              <a:ea typeface="Arial" charset="0"/>
              <a:cs typeface="Arial" charset="0"/>
            </a:endParaRPr>
          </a:p>
          <a:p>
            <a:pPr marL="457200" indent="-457200" algn="just">
              <a:buAutoNum type="alphaLcPeriod"/>
            </a:pPr>
            <a:r>
              <a:rPr lang="en-US" sz="2000" dirty="0" err="1">
                <a:latin typeface="Arial" charset="0"/>
                <a:ea typeface="Arial" charset="0"/>
                <a:cs typeface="Arial" charset="0"/>
              </a:rPr>
              <a:t>s</a:t>
            </a:r>
            <a:r>
              <a:rPr lang="en-US" sz="2000" dirty="0" err="1" smtClean="0">
                <a:latin typeface="Arial" charset="0"/>
                <a:ea typeface="Arial" charset="0"/>
                <a:cs typeface="Arial" charset="0"/>
              </a:rPr>
              <a:t>erta</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mengendalikan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transaksi</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harian</a:t>
            </a:r>
            <a:r>
              <a:rPr lang="en-US" sz="2000" dirty="0" smtClean="0">
                <a:latin typeface="Arial" charset="0"/>
                <a:ea typeface="Arial" charset="0"/>
                <a:cs typeface="Arial" charset="0"/>
              </a:rPr>
              <a:t>.</a:t>
            </a:r>
            <a:endParaRPr lang="id-ID" sz="2000" dirty="0" smtClean="0">
              <a:latin typeface="Arial" charset="0"/>
              <a:ea typeface="Arial" charset="0"/>
              <a:cs typeface="Arial" charset="0"/>
            </a:endParaRPr>
          </a:p>
          <a:p>
            <a:endParaRPr lang="id-ID" sz="2000" dirty="0">
              <a:latin typeface="Arial" charset="0"/>
              <a:ea typeface="Arial" charset="0"/>
              <a:cs typeface="Arial" charset="0"/>
            </a:endParaRPr>
          </a:p>
        </p:txBody>
      </p:sp>
    </p:spTree>
    <p:extLst>
      <p:ext uri="{BB962C8B-B14F-4D97-AF65-F5344CB8AC3E}">
        <p14:creationId xmlns:p14="http://schemas.microsoft.com/office/powerpoint/2010/main" val="168967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800" dirty="0" smtClean="0"/>
              <a:t>Kegiatan </a:t>
            </a:r>
            <a:r>
              <a:rPr lang="id-ID" sz="2800" dirty="0" err="1" smtClean="0"/>
              <a:t>first</a:t>
            </a:r>
            <a:r>
              <a:rPr lang="id-ID" sz="2800" dirty="0" smtClean="0"/>
              <a:t> </a:t>
            </a:r>
            <a:r>
              <a:rPr lang="id-ID" sz="2800" dirty="0" err="1" smtClean="0"/>
              <a:t>line</a:t>
            </a:r>
            <a:r>
              <a:rPr lang="id-ID" sz="2800" dirty="0" smtClean="0"/>
              <a:t> </a:t>
            </a:r>
            <a:r>
              <a:rPr lang="id-ID" sz="2800" dirty="0" err="1" smtClean="0"/>
              <a:t>manager</a:t>
            </a:r>
            <a:r>
              <a:rPr lang="id-ID" sz="2800" dirty="0" smtClean="0"/>
              <a:t>:</a:t>
            </a:r>
            <a:br>
              <a:rPr lang="id-ID" sz="2800" dirty="0" smtClean="0"/>
            </a:br>
            <a:endParaRPr lang="id-ID" sz="2800" dirty="0"/>
          </a:p>
        </p:txBody>
      </p:sp>
      <p:sp>
        <p:nvSpPr>
          <p:cNvPr id="3" name="Content Placeholder 2"/>
          <p:cNvSpPr>
            <a:spLocks noGrp="1"/>
          </p:cNvSpPr>
          <p:nvPr>
            <p:ph sz="quarter" idx="1"/>
          </p:nvPr>
        </p:nvSpPr>
        <p:spPr/>
        <p:txBody>
          <a:bodyPr>
            <a:normAutofit/>
          </a:bodyPr>
          <a:lstStyle/>
          <a:p>
            <a:pPr marL="457200" indent="-457200" algn="just">
              <a:buAutoNum type="alphaLcPeriod"/>
            </a:pPr>
            <a:r>
              <a:rPr lang="id-ID" sz="2400" dirty="0" smtClean="0"/>
              <a:t>Manajemen tingkat rendah mengarahkan para pekerja/karyawan</a:t>
            </a:r>
          </a:p>
          <a:p>
            <a:pPr marL="457200" indent="-457200" algn="just">
              <a:buAutoNum type="alphaLcPeriod"/>
            </a:pPr>
            <a:r>
              <a:rPr lang="id-ID" sz="2400" dirty="0" smtClean="0"/>
              <a:t>Manajer memelihara hubungan antara pekerja dan manajemen tingkat menengah </a:t>
            </a:r>
          </a:p>
          <a:p>
            <a:pPr marL="457200" indent="-457200" algn="just">
              <a:buAutoNum type="alphaLcPeriod"/>
            </a:pPr>
            <a:r>
              <a:rPr lang="id-ID" sz="2400" dirty="0"/>
              <a:t>M</a:t>
            </a:r>
            <a:r>
              <a:rPr lang="id-ID" sz="2400" dirty="0" smtClean="0"/>
              <a:t>enginformasikan para pekerja tentang keputusan yang diambil oleh manajemen. Manajer juga menginformasikan manajemen tentang kinerja, kesulitan, perasaan, tuntutan dan lain-lain dari para pekerja</a:t>
            </a:r>
          </a:p>
          <a:p>
            <a:endParaRPr lang="id-ID" dirty="0"/>
          </a:p>
        </p:txBody>
      </p:sp>
    </p:spTree>
    <p:extLst>
      <p:ext uri="{BB962C8B-B14F-4D97-AF65-F5344CB8AC3E}">
        <p14:creationId xmlns:p14="http://schemas.microsoft.com/office/powerpoint/2010/main" val="2088058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dirty="0" smtClean="0"/>
              <a:t>lanjutan</a:t>
            </a:r>
            <a:endParaRPr lang="id-ID" dirty="0"/>
          </a:p>
        </p:txBody>
      </p:sp>
      <p:sp>
        <p:nvSpPr>
          <p:cNvPr id="3" name="Content Placeholder 2"/>
          <p:cNvSpPr>
            <a:spLocks noGrp="1"/>
          </p:cNvSpPr>
          <p:nvPr>
            <p:ph sz="quarter" idx="1"/>
          </p:nvPr>
        </p:nvSpPr>
        <p:spPr/>
        <p:txBody>
          <a:bodyPr>
            <a:normAutofit fontScale="85000" lnSpcReduction="20000"/>
          </a:bodyPr>
          <a:lstStyle/>
          <a:p>
            <a:pPr>
              <a:buNone/>
            </a:pPr>
            <a:r>
              <a:rPr lang="id-ID" dirty="0" smtClean="0"/>
              <a:t>d. Manajer menghabiskan lebih banyak waktu dalam mengarahkan dan mengendalikan </a:t>
            </a:r>
          </a:p>
          <a:p>
            <a:pPr>
              <a:buNone/>
            </a:pPr>
            <a:r>
              <a:rPr lang="id-ID" dirty="0"/>
              <a:t>e</a:t>
            </a:r>
            <a:r>
              <a:rPr lang="id-ID" dirty="0" smtClean="0"/>
              <a:t>. Manajer tingkat yang lebih rendah membuat rencana harian, mingguan dan bulanan</a:t>
            </a:r>
          </a:p>
          <a:p>
            <a:pPr>
              <a:buNone/>
            </a:pPr>
            <a:r>
              <a:rPr lang="id-ID" dirty="0"/>
              <a:t>f</a:t>
            </a:r>
            <a:r>
              <a:rPr lang="id-ID" dirty="0" smtClean="0"/>
              <a:t>. Manajer memiliki kewenangan terbatas, tetapi tanggungjawab penting untuk mendapatkan pekerjaan yang dilakukan dari para pekerja. Mereka secara teratur melaporkan dan bertanggungjawab langsung kepada manajemen tingkat menengah </a:t>
            </a:r>
          </a:p>
          <a:p>
            <a:pPr>
              <a:buNone/>
            </a:pPr>
            <a:r>
              <a:rPr lang="id-ID" dirty="0"/>
              <a:t>g</a:t>
            </a:r>
            <a:r>
              <a:rPr lang="id-ID" dirty="0" smtClean="0"/>
              <a:t>. Seiring dengan pengalaman dan manajemen dasar keterampilan, mereka juga memerlukan keterampilan yang lebih teknis dan kemampuan berkomunikasi.</a:t>
            </a:r>
          </a:p>
          <a:p>
            <a:endParaRPr lang="id-ID" dirty="0"/>
          </a:p>
        </p:txBody>
      </p:sp>
    </p:spTree>
    <p:extLst>
      <p:ext uri="{BB962C8B-B14F-4D97-AF65-F5344CB8AC3E}">
        <p14:creationId xmlns:p14="http://schemas.microsoft.com/office/powerpoint/2010/main" val="1130242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Middle Manager</a:t>
            </a:r>
            <a:endParaRPr lang="id-ID" dirty="0"/>
          </a:p>
        </p:txBody>
      </p:sp>
      <p:sp>
        <p:nvSpPr>
          <p:cNvPr id="3" name="Content Placeholder 2"/>
          <p:cNvSpPr>
            <a:spLocks noGrp="1"/>
          </p:cNvSpPr>
          <p:nvPr>
            <p:ph idx="1"/>
          </p:nvPr>
        </p:nvSpPr>
        <p:spPr/>
        <p:txBody>
          <a:bodyPr>
            <a:normAutofit lnSpcReduction="10000"/>
          </a:bodyPr>
          <a:lstStyle/>
          <a:p>
            <a:pPr algn="just"/>
            <a:r>
              <a:rPr lang="id-ID" sz="2000" dirty="0" err="1" smtClean="0">
                <a:latin typeface="Arial" charset="0"/>
                <a:ea typeface="Arial" charset="0"/>
                <a:cs typeface="Arial" charset="0"/>
              </a:rPr>
              <a:t>Middle</a:t>
            </a:r>
            <a:r>
              <a:rPr lang="id-ID" sz="2000" dirty="0" smtClean="0">
                <a:latin typeface="Arial" charset="0"/>
                <a:ea typeface="Arial" charset="0"/>
                <a:cs typeface="Arial" charset="0"/>
              </a:rPr>
              <a:t> </a:t>
            </a:r>
            <a:r>
              <a:rPr lang="id-ID" sz="2000" dirty="0" err="1" smtClean="0">
                <a:latin typeface="Arial" charset="0"/>
                <a:ea typeface="Arial" charset="0"/>
                <a:cs typeface="Arial" charset="0"/>
              </a:rPr>
              <a:t>manager</a:t>
            </a:r>
            <a:r>
              <a:rPr lang="id-ID" sz="2000" dirty="0">
                <a:latin typeface="Arial" charset="0"/>
                <a:ea typeface="Arial" charset="0"/>
                <a:cs typeface="Arial" charset="0"/>
              </a:rPr>
              <a:t> </a:t>
            </a:r>
            <a:r>
              <a:rPr lang="id-ID" sz="2000" dirty="0" smtClean="0">
                <a:latin typeface="Arial" charset="0"/>
                <a:ea typeface="Arial" charset="0"/>
                <a:cs typeface="Arial" charset="0"/>
              </a:rPr>
              <a:t>adalah para manajer yang menduduki posisi di antara jenjang terbawah dan jenjang teratas organisasi bertugas mengelola pekerjaan para manajer lini. </a:t>
            </a:r>
          </a:p>
          <a:p>
            <a:pPr algn="just"/>
            <a:r>
              <a:rPr lang="id-ID" sz="2000" dirty="0" smtClean="0">
                <a:latin typeface="Arial" charset="0"/>
                <a:ea typeface="Arial" charset="0"/>
                <a:cs typeface="Arial" charset="0"/>
              </a:rPr>
              <a:t>Bertanggung jawab atas pelaksanaan dan hasil kerja yang dicapai oleh departemen atau divisi organisasi kepada manajer puncak dan menerima tanggung jawab first line tentang hasil yang dicapai tiap unit atau bagian dari departemen yg dibawahinya. </a:t>
            </a:r>
          </a:p>
          <a:p>
            <a:pPr algn="just"/>
            <a:r>
              <a:rPr lang="id-ID" sz="2000" dirty="0" smtClean="0">
                <a:latin typeface="Arial" charset="0"/>
                <a:ea typeface="Arial" charset="0"/>
                <a:cs typeface="Arial" charset="0"/>
              </a:rPr>
              <a:t>Biasa </a:t>
            </a:r>
            <a:r>
              <a:rPr lang="id-ID" sz="2000" dirty="0">
                <a:latin typeface="Arial" charset="0"/>
                <a:ea typeface="Arial" charset="0"/>
                <a:cs typeface="Arial" charset="0"/>
              </a:rPr>
              <a:t>disebut manajer departemen, misal: departemen produksi dipimpin oleh manajer produksi, departemen SDM dipimpin oleh manajer </a:t>
            </a:r>
            <a:r>
              <a:rPr lang="id-ID" sz="2000" dirty="0" smtClean="0">
                <a:latin typeface="Arial" charset="0"/>
                <a:ea typeface="Arial" charset="0"/>
                <a:cs typeface="Arial" charset="0"/>
              </a:rPr>
              <a:t>SDM, </a:t>
            </a:r>
            <a:r>
              <a:rPr lang="id-ID" sz="2000" dirty="0">
                <a:latin typeface="Arial" charset="0"/>
                <a:ea typeface="Arial" charset="0"/>
                <a:cs typeface="Arial" charset="0"/>
              </a:rPr>
              <a:t>Departemen pemasaran dipimpin oleh manajer pemasaran. </a:t>
            </a:r>
          </a:p>
          <a:p>
            <a:endParaRPr lang="id-ID" sz="2000" dirty="0">
              <a:latin typeface="Arial" charset="0"/>
              <a:ea typeface="Arial" charset="0"/>
              <a:cs typeface="Arial" charset="0"/>
            </a:endParaRPr>
          </a:p>
        </p:txBody>
      </p:sp>
    </p:spTree>
    <p:extLst>
      <p:ext uri="{BB962C8B-B14F-4D97-AF65-F5344CB8AC3E}">
        <p14:creationId xmlns:p14="http://schemas.microsoft.com/office/powerpoint/2010/main" val="89272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Tugas </a:t>
            </a:r>
            <a:r>
              <a:rPr lang="id-ID" dirty="0" err="1" smtClean="0"/>
              <a:t>middle</a:t>
            </a:r>
            <a:r>
              <a:rPr lang="id-ID" dirty="0" smtClean="0"/>
              <a:t> </a:t>
            </a:r>
            <a:r>
              <a:rPr lang="id-ID" dirty="0" err="1" smtClean="0"/>
              <a:t>manager</a:t>
            </a:r>
            <a:endParaRPr lang="id-ID" dirty="0"/>
          </a:p>
        </p:txBody>
      </p:sp>
      <p:sp>
        <p:nvSpPr>
          <p:cNvPr id="3" name="Content Placeholder 2"/>
          <p:cNvSpPr>
            <a:spLocks noGrp="1"/>
          </p:cNvSpPr>
          <p:nvPr>
            <p:ph idx="1"/>
          </p:nvPr>
        </p:nvSpPr>
        <p:spPr/>
        <p:txBody>
          <a:bodyPr>
            <a:normAutofit/>
          </a:bodyPr>
          <a:lstStyle/>
          <a:p>
            <a:pPr algn="just"/>
            <a:r>
              <a:rPr lang="sv-SE" sz="1800" dirty="0" err="1" smtClean="0">
                <a:latin typeface="Arial" charset="0"/>
                <a:ea typeface="Arial" charset="0"/>
                <a:cs typeface="Arial" charset="0"/>
              </a:rPr>
              <a:t>Middle</a:t>
            </a:r>
            <a:r>
              <a:rPr lang="sv-SE" sz="1800" dirty="0" smtClean="0">
                <a:latin typeface="Arial" charset="0"/>
                <a:ea typeface="Arial" charset="0"/>
                <a:cs typeface="Arial" charset="0"/>
              </a:rPr>
              <a:t> </a:t>
            </a:r>
            <a:r>
              <a:rPr lang="sv-SE" sz="1800" dirty="0" err="1" smtClean="0">
                <a:latin typeface="Arial" charset="0"/>
                <a:ea typeface="Arial" charset="0"/>
                <a:cs typeface="Arial" charset="0"/>
              </a:rPr>
              <a:t>Manajer</a:t>
            </a:r>
            <a:r>
              <a:rPr lang="sv-SE" sz="1800" dirty="0" smtClean="0">
                <a:latin typeface="Arial" charset="0"/>
                <a:ea typeface="Arial" charset="0"/>
                <a:cs typeface="Arial" charset="0"/>
              </a:rPr>
              <a:t> </a:t>
            </a:r>
            <a:r>
              <a:rPr lang="sv-SE" sz="1800" dirty="0" err="1" smtClean="0">
                <a:latin typeface="Arial" charset="0"/>
                <a:ea typeface="Arial" charset="0"/>
                <a:cs typeface="Arial" charset="0"/>
              </a:rPr>
              <a:t>bertugas</a:t>
            </a:r>
            <a:r>
              <a:rPr lang="sv-SE" sz="1800" dirty="0" smtClean="0">
                <a:latin typeface="Arial" charset="0"/>
                <a:ea typeface="Arial" charset="0"/>
                <a:cs typeface="Arial" charset="0"/>
              </a:rPr>
              <a:t> </a:t>
            </a:r>
            <a:r>
              <a:rPr lang="sv-SE" sz="1800" dirty="0" err="1">
                <a:latin typeface="Arial" charset="0"/>
                <a:ea typeface="Arial" charset="0"/>
                <a:cs typeface="Arial" charset="0"/>
              </a:rPr>
              <a:t>sebagai</a:t>
            </a:r>
            <a:r>
              <a:rPr lang="sv-SE" sz="1800" dirty="0">
                <a:latin typeface="Arial" charset="0"/>
                <a:ea typeface="Arial" charset="0"/>
                <a:cs typeface="Arial" charset="0"/>
              </a:rPr>
              <a:t> </a:t>
            </a:r>
            <a:r>
              <a:rPr lang="sv-SE" sz="1800" dirty="0" err="1">
                <a:latin typeface="Arial" charset="0"/>
                <a:ea typeface="Arial" charset="0"/>
                <a:cs typeface="Arial" charset="0"/>
              </a:rPr>
              <a:t>penghubung</a:t>
            </a:r>
            <a:r>
              <a:rPr lang="sv-SE" sz="1800" dirty="0">
                <a:latin typeface="Arial" charset="0"/>
                <a:ea typeface="Arial" charset="0"/>
                <a:cs typeface="Arial" charset="0"/>
              </a:rPr>
              <a:t> </a:t>
            </a:r>
            <a:r>
              <a:rPr lang="sv-SE" sz="1800" dirty="0" err="1">
                <a:latin typeface="Arial" charset="0"/>
                <a:ea typeface="Arial" charset="0"/>
                <a:cs typeface="Arial" charset="0"/>
              </a:rPr>
              <a:t>antara</a:t>
            </a:r>
            <a:r>
              <a:rPr lang="sv-SE" sz="1800" dirty="0">
                <a:latin typeface="Arial" charset="0"/>
                <a:ea typeface="Arial" charset="0"/>
                <a:cs typeface="Arial" charset="0"/>
              </a:rPr>
              <a:t> </a:t>
            </a:r>
            <a:r>
              <a:rPr lang="sv-SE" sz="1800" dirty="0" err="1">
                <a:latin typeface="Arial" charset="0"/>
                <a:ea typeface="Arial" charset="0"/>
                <a:cs typeface="Arial" charset="0"/>
              </a:rPr>
              <a:t>first</a:t>
            </a:r>
            <a:r>
              <a:rPr lang="sv-SE" sz="1800" dirty="0">
                <a:latin typeface="Arial" charset="0"/>
                <a:ea typeface="Arial" charset="0"/>
                <a:cs typeface="Arial" charset="0"/>
              </a:rPr>
              <a:t> dan </a:t>
            </a:r>
            <a:r>
              <a:rPr lang="sv-SE" sz="1800" dirty="0" err="1">
                <a:latin typeface="Arial" charset="0"/>
                <a:ea typeface="Arial" charset="0"/>
                <a:cs typeface="Arial" charset="0"/>
              </a:rPr>
              <a:t>Top</a:t>
            </a:r>
            <a:r>
              <a:rPr lang="sv-SE" sz="1800" dirty="0">
                <a:latin typeface="Arial" charset="0"/>
                <a:ea typeface="Arial" charset="0"/>
                <a:cs typeface="Arial" charset="0"/>
              </a:rPr>
              <a:t> </a:t>
            </a:r>
            <a:r>
              <a:rPr lang="sv-SE" sz="1800" dirty="0" err="1">
                <a:latin typeface="Arial" charset="0"/>
                <a:ea typeface="Arial" charset="0"/>
                <a:cs typeface="Arial" charset="0"/>
              </a:rPr>
              <a:t>Manajer</a:t>
            </a:r>
            <a:r>
              <a:rPr lang="sv-SE" sz="1800" dirty="0" smtClean="0">
                <a:latin typeface="Arial" charset="0"/>
                <a:ea typeface="Arial" charset="0"/>
                <a:cs typeface="Arial" charset="0"/>
              </a:rPr>
              <a:t>. </a:t>
            </a:r>
            <a:r>
              <a:rPr lang="id-ID" sz="1800" dirty="0"/>
              <a:t>perantara antara manajemen tingkat atas dan manajemen yang lebih </a:t>
            </a:r>
            <a:r>
              <a:rPr lang="id-ID" sz="1800" dirty="0" smtClean="0"/>
              <a:t>rendah</a:t>
            </a:r>
            <a:r>
              <a:rPr lang="sv-SE" sz="1800" dirty="0" smtClean="0">
                <a:latin typeface="Arial" charset="0"/>
                <a:ea typeface="Arial" charset="0"/>
                <a:cs typeface="Arial" charset="0"/>
              </a:rPr>
              <a:t> </a:t>
            </a:r>
            <a:endParaRPr lang="id-ID" sz="1800" dirty="0" smtClean="0">
              <a:latin typeface="Arial" charset="0"/>
              <a:ea typeface="Arial" charset="0"/>
              <a:cs typeface="Arial" charset="0"/>
            </a:endParaRPr>
          </a:p>
          <a:p>
            <a:pPr algn="just"/>
            <a:r>
              <a:rPr lang="id-ID" sz="1800" dirty="0" smtClean="0">
                <a:latin typeface="Arial" charset="0"/>
                <a:ea typeface="Arial" charset="0"/>
                <a:cs typeface="Arial" charset="0"/>
              </a:rPr>
              <a:t>Bertanggung jawab atas implementasi strategi secara keseluruhan dan kebijakan yang ditentukan oleh manajer puncak. </a:t>
            </a:r>
          </a:p>
          <a:p>
            <a:pPr algn="just"/>
            <a:r>
              <a:rPr lang="id-ID" sz="1800" dirty="0" smtClean="0">
                <a:latin typeface="Arial" charset="0"/>
                <a:ea typeface="Arial" charset="0"/>
                <a:cs typeface="Arial" charset="0"/>
              </a:rPr>
              <a:t>Manajer menengah diharapkan dapat membina hubungan baik dengan sesama manajer di dalam organisasi dan mendorong kerja tim.</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138810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SASARAN PEMBELAJARAN</a:t>
            </a:r>
            <a:endParaRPr lang="en-US" dirty="0"/>
          </a:p>
        </p:txBody>
      </p:sp>
      <p:sp>
        <p:nvSpPr>
          <p:cNvPr id="3" name="Content Placeholder 2"/>
          <p:cNvSpPr>
            <a:spLocks noGrp="1"/>
          </p:cNvSpPr>
          <p:nvPr>
            <p:ph idx="1"/>
          </p:nvPr>
        </p:nvSpPr>
        <p:spPr/>
        <p:txBody>
          <a:bodyPr>
            <a:normAutofit/>
          </a:bodyPr>
          <a:lstStyle/>
          <a:p>
            <a:pPr marL="0" indent="0" algn="just">
              <a:buClr>
                <a:schemeClr val="dk1"/>
              </a:buClr>
              <a:buSzPts val="1100"/>
              <a:buNone/>
            </a:pPr>
            <a:r>
              <a:rPr lang="en-US" sz="2400" dirty="0" smtClean="0"/>
              <a:t>1.Mampu </a:t>
            </a:r>
            <a:r>
              <a:rPr lang="en-US" sz="2400" dirty="0" err="1"/>
              <a:t>menjelaskan</a:t>
            </a:r>
            <a:r>
              <a:rPr lang="en-US" sz="2400" dirty="0"/>
              <a:t> </a:t>
            </a:r>
            <a:r>
              <a:rPr lang="en-US" sz="2400" dirty="0" err="1"/>
              <a:t>mengapa</a:t>
            </a:r>
            <a:r>
              <a:rPr lang="en-US" sz="2400" dirty="0"/>
              <a:t> </a:t>
            </a:r>
            <a:r>
              <a:rPr lang="en-US" sz="2400" dirty="0" err="1"/>
              <a:t>manajer</a:t>
            </a:r>
            <a:r>
              <a:rPr lang="en-US" sz="2400" dirty="0"/>
              <a:t> </a:t>
            </a:r>
            <a:r>
              <a:rPr lang="en-US" sz="2400" dirty="0" err="1"/>
              <a:t>itu</a:t>
            </a:r>
            <a:r>
              <a:rPr lang="en-US" sz="2400" dirty="0"/>
              <a:t> </a:t>
            </a:r>
            <a:r>
              <a:rPr lang="en-US" sz="2400" dirty="0" err="1"/>
              <a:t>penting</a:t>
            </a:r>
            <a:r>
              <a:rPr lang="en-US" sz="2400" dirty="0"/>
              <a:t> </a:t>
            </a:r>
            <a:r>
              <a:rPr lang="en-US" sz="2400" dirty="0" err="1"/>
              <a:t>bagi</a:t>
            </a:r>
            <a:r>
              <a:rPr lang="en-US" sz="2400" dirty="0"/>
              <a:t> </a:t>
            </a:r>
            <a:r>
              <a:rPr lang="en-US" sz="2400" dirty="0" err="1"/>
              <a:t>organisasi</a:t>
            </a:r>
            <a:endParaRPr lang="en-US" sz="2400" dirty="0"/>
          </a:p>
          <a:p>
            <a:pPr marL="0" indent="0" algn="just">
              <a:buClr>
                <a:schemeClr val="dk1"/>
              </a:buClr>
              <a:buSzPts val="1100"/>
              <a:buNone/>
            </a:pPr>
            <a:r>
              <a:rPr lang="en-US" sz="2400" dirty="0" smtClean="0"/>
              <a:t>2.Mampu </a:t>
            </a:r>
            <a:r>
              <a:rPr lang="en-US" sz="2400" dirty="0" err="1" smtClean="0"/>
              <a:t>menjelaskan</a:t>
            </a:r>
            <a:r>
              <a:rPr lang="en-US" sz="2400" dirty="0" smtClean="0"/>
              <a:t> </a:t>
            </a:r>
            <a:r>
              <a:rPr lang="en-US" sz="2400" dirty="0" err="1" smtClean="0"/>
              <a:t>arti</a:t>
            </a:r>
            <a:r>
              <a:rPr lang="en-US" sz="2400" dirty="0" smtClean="0"/>
              <a:t> </a:t>
            </a:r>
            <a:r>
              <a:rPr lang="en-US" sz="2400" dirty="0" err="1" smtClean="0"/>
              <a:t>manajer</a:t>
            </a:r>
            <a:r>
              <a:rPr lang="en-US" sz="2400" dirty="0" smtClean="0"/>
              <a:t> </a:t>
            </a:r>
            <a:r>
              <a:rPr lang="en-US" sz="2400" dirty="0" err="1"/>
              <a:t>dan</a:t>
            </a:r>
            <a:r>
              <a:rPr lang="en-US" sz="2400" dirty="0"/>
              <a:t> </a:t>
            </a:r>
            <a:r>
              <a:rPr lang="en-US" sz="2400" dirty="0" err="1"/>
              <a:t>dimana</a:t>
            </a:r>
            <a:r>
              <a:rPr lang="en-US" sz="2400" dirty="0"/>
              <a:t> </a:t>
            </a:r>
            <a:r>
              <a:rPr lang="en-US" sz="2400" dirty="0" err="1"/>
              <a:t>mereka</a:t>
            </a:r>
            <a:r>
              <a:rPr lang="en-US" sz="2400" dirty="0"/>
              <a:t> </a:t>
            </a:r>
            <a:r>
              <a:rPr lang="en-US" sz="2400" dirty="0" err="1"/>
              <a:t>bekerja</a:t>
            </a:r>
            <a:endParaRPr lang="en-US" sz="2400" dirty="0"/>
          </a:p>
          <a:p>
            <a:pPr marL="0" indent="0" algn="just">
              <a:buClr>
                <a:schemeClr val="dk1"/>
              </a:buClr>
              <a:buSzPts val="1100"/>
              <a:buNone/>
            </a:pPr>
            <a:r>
              <a:rPr lang="en-US" sz="2400" dirty="0" smtClean="0"/>
              <a:t>3.Mendeskripsikan </a:t>
            </a:r>
            <a:r>
              <a:rPr lang="en-US" sz="2400" dirty="0" err="1"/>
              <a:t>segala</a:t>
            </a:r>
            <a:r>
              <a:rPr lang="en-US" sz="2400" dirty="0"/>
              <a:t> </a:t>
            </a:r>
            <a:r>
              <a:rPr lang="en-US" sz="2400" dirty="0" err="1"/>
              <a:t>fungsi</a:t>
            </a:r>
            <a:r>
              <a:rPr lang="en-US" sz="2400" dirty="0"/>
              <a:t> </a:t>
            </a:r>
            <a:r>
              <a:rPr lang="en-US" sz="2400" dirty="0" err="1"/>
              <a:t>dan</a:t>
            </a:r>
            <a:r>
              <a:rPr lang="en-US" sz="2400" dirty="0"/>
              <a:t> </a:t>
            </a:r>
            <a:r>
              <a:rPr lang="en-US" sz="2400" dirty="0" err="1"/>
              <a:t>peran</a:t>
            </a:r>
            <a:r>
              <a:rPr lang="en-US" sz="2400" dirty="0"/>
              <a:t> </a:t>
            </a:r>
            <a:r>
              <a:rPr lang="en-US" sz="2400" dirty="0" err="1"/>
              <a:t>serta</a:t>
            </a:r>
            <a:r>
              <a:rPr lang="en-US" sz="2400" dirty="0"/>
              <a:t> </a:t>
            </a:r>
            <a:r>
              <a:rPr lang="en-US" sz="2400" dirty="0" err="1"/>
              <a:t>keterampilan</a:t>
            </a:r>
            <a:r>
              <a:rPr lang="en-US" sz="2400" dirty="0"/>
              <a:t> </a:t>
            </a:r>
            <a:r>
              <a:rPr lang="en-US" sz="2400" dirty="0" err="1"/>
              <a:t>manajer</a:t>
            </a:r>
            <a:endParaRPr lang="en-US" sz="2400" dirty="0"/>
          </a:p>
          <a:p>
            <a:pPr marL="0" indent="0" algn="just">
              <a:buClr>
                <a:schemeClr val="dk1"/>
              </a:buClr>
              <a:buSzPts val="1100"/>
              <a:buNone/>
            </a:pPr>
            <a:r>
              <a:rPr lang="en-US" sz="2400" dirty="0" smtClean="0"/>
              <a:t>4.Mendeskripsikan </a:t>
            </a:r>
            <a:r>
              <a:rPr lang="en-US" sz="2400" dirty="0" err="1"/>
              <a:t>faktor</a:t>
            </a:r>
            <a:r>
              <a:rPr lang="en-US" sz="2400" dirty="0"/>
              <a:t> </a:t>
            </a:r>
            <a:r>
              <a:rPr lang="en-US" sz="2400" dirty="0" err="1"/>
              <a:t>faktor</a:t>
            </a:r>
            <a:r>
              <a:rPr lang="en-US" sz="2400" dirty="0"/>
              <a:t> yang </a:t>
            </a:r>
            <a:r>
              <a:rPr lang="en-US" sz="2400" dirty="0" err="1"/>
              <a:t>membentuk</a:t>
            </a:r>
            <a:r>
              <a:rPr lang="en-US" sz="2400" dirty="0"/>
              <a:t> </a:t>
            </a:r>
            <a:r>
              <a:rPr lang="en-US" sz="2400" dirty="0" err="1"/>
              <a:t>ulang</a:t>
            </a:r>
            <a:r>
              <a:rPr lang="en-US" sz="2400" dirty="0"/>
              <a:t> </a:t>
            </a:r>
            <a:r>
              <a:rPr lang="en-US" sz="2400" dirty="0" err="1"/>
              <a:t>dan</a:t>
            </a:r>
            <a:r>
              <a:rPr lang="en-US" sz="2400" dirty="0"/>
              <a:t> </a:t>
            </a:r>
            <a:r>
              <a:rPr lang="en-US" sz="2400" dirty="0" err="1"/>
              <a:t>mendefinisikan</a:t>
            </a:r>
            <a:r>
              <a:rPr lang="en-US" sz="2400" dirty="0"/>
              <a:t> </a:t>
            </a:r>
            <a:r>
              <a:rPr lang="en-US" sz="2400" dirty="0" err="1"/>
              <a:t>ulang</a:t>
            </a:r>
            <a:r>
              <a:rPr lang="en-US" sz="2400" dirty="0"/>
              <a:t> </a:t>
            </a:r>
            <a:r>
              <a:rPr lang="en-US" sz="2400" dirty="0" err="1"/>
              <a:t>pekerjaan</a:t>
            </a:r>
            <a:r>
              <a:rPr lang="en-US" sz="2400" dirty="0"/>
              <a:t> </a:t>
            </a:r>
            <a:r>
              <a:rPr lang="en-US" sz="2400" dirty="0" err="1"/>
              <a:t>manajer</a:t>
            </a:r>
            <a:endParaRPr lang="en-US" sz="2400"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t>
            </a:r>
            <a:r>
              <a:rPr lang="id-ID" sz="2800" dirty="0" err="1" smtClean="0"/>
              <a:t>ugas</a:t>
            </a:r>
            <a:r>
              <a:rPr lang="id-ID" sz="2800" dirty="0" smtClean="0"/>
              <a:t> </a:t>
            </a:r>
            <a:r>
              <a:rPr lang="id-ID" sz="2800" dirty="0" err="1" smtClean="0"/>
              <a:t>middle</a:t>
            </a:r>
            <a:r>
              <a:rPr lang="id-ID" sz="2800" dirty="0" smtClean="0"/>
              <a:t> </a:t>
            </a:r>
            <a:r>
              <a:rPr lang="id-ID" sz="2800" dirty="0" err="1" smtClean="0"/>
              <a:t>manager</a:t>
            </a:r>
            <a:endParaRPr lang="id-ID" sz="2800" dirty="0"/>
          </a:p>
        </p:txBody>
      </p:sp>
      <p:sp>
        <p:nvSpPr>
          <p:cNvPr id="3" name="Content Placeholder 2"/>
          <p:cNvSpPr>
            <a:spLocks noGrp="1"/>
          </p:cNvSpPr>
          <p:nvPr>
            <p:ph idx="1"/>
          </p:nvPr>
        </p:nvSpPr>
        <p:spPr/>
        <p:txBody>
          <a:bodyPr>
            <a:normAutofit/>
          </a:bodyPr>
          <a:lstStyle/>
          <a:p>
            <a:pPr algn="just"/>
            <a:r>
              <a:rPr lang="id-ID" dirty="0" smtClean="0"/>
              <a:t>Manajemen tingkat menengah memberikan rekomendasi (saran) kepada manajemen tingkat atas</a:t>
            </a:r>
          </a:p>
          <a:p>
            <a:pPr algn="just"/>
            <a:r>
              <a:rPr lang="id-ID" dirty="0" smtClean="0"/>
              <a:t>Mengkoordinasikan kegiatan dari semua departemen </a:t>
            </a:r>
          </a:p>
          <a:p>
            <a:pPr algn="just"/>
            <a:r>
              <a:rPr lang="id-ID" dirty="0" smtClean="0"/>
              <a:t>Manajer menghabiskan lebih banyak waktu dalam koordinasi dan berkomunikasi</a:t>
            </a:r>
          </a:p>
        </p:txBody>
      </p:sp>
    </p:spTree>
    <p:extLst>
      <p:ext uri="{BB962C8B-B14F-4D97-AF65-F5344CB8AC3E}">
        <p14:creationId xmlns:p14="http://schemas.microsoft.com/office/powerpoint/2010/main" val="1184868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TOP MANAGER</a:t>
            </a:r>
            <a:endParaRPr lang="id-ID" dirty="0"/>
          </a:p>
        </p:txBody>
      </p:sp>
      <p:sp>
        <p:nvSpPr>
          <p:cNvPr id="3" name="Content Placeholder 2"/>
          <p:cNvSpPr>
            <a:spLocks noGrp="1"/>
          </p:cNvSpPr>
          <p:nvPr>
            <p:ph idx="1"/>
          </p:nvPr>
        </p:nvSpPr>
        <p:spPr/>
        <p:txBody>
          <a:bodyPr>
            <a:normAutofit/>
          </a:bodyPr>
          <a:lstStyle/>
          <a:p>
            <a:pPr algn="just"/>
            <a:r>
              <a:rPr lang="id-ID" sz="3200" dirty="0" smtClean="0"/>
              <a:t>Top manager; orang yg menduduki posisi pada level puncak dari piramida organisasi dan menunjuk pada titel eksekutif atau president, vice president, chairman of the board of directors, group vice president, General managers sering disebut berada pada tingkat perencanaan strategis</a:t>
            </a:r>
          </a:p>
          <a:p>
            <a:endParaRPr lang="id-ID" dirty="0" smtClean="0"/>
          </a:p>
          <a:p>
            <a:endParaRPr lang="id-ID" dirty="0" smtClean="0"/>
          </a:p>
        </p:txBody>
      </p:sp>
    </p:spTree>
    <p:extLst>
      <p:ext uri="{BB962C8B-B14F-4D97-AF65-F5344CB8AC3E}">
        <p14:creationId xmlns:p14="http://schemas.microsoft.com/office/powerpoint/2010/main" val="178764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TOP MANAGER</a:t>
            </a:r>
            <a:endParaRPr lang="id-ID" dirty="0"/>
          </a:p>
        </p:txBody>
      </p:sp>
      <p:sp>
        <p:nvSpPr>
          <p:cNvPr id="3" name="Content Placeholder 2"/>
          <p:cNvSpPr>
            <a:spLocks noGrp="1"/>
          </p:cNvSpPr>
          <p:nvPr>
            <p:ph idx="1"/>
          </p:nvPr>
        </p:nvSpPr>
        <p:spPr/>
        <p:txBody>
          <a:bodyPr>
            <a:normAutofit fontScale="92500" lnSpcReduction="10000"/>
          </a:bodyPr>
          <a:lstStyle/>
          <a:p>
            <a:pPr algn="just"/>
            <a:r>
              <a:rPr lang="id-ID" sz="2800" dirty="0" smtClean="0"/>
              <a:t>Bertanggungjawab utk kinerja/pengelolaan organisasi secara keseluruhan, koordinasi secara keseluruhan dari organisasi dan menggerakkan kegiatan utama dari berbagai divisi atau unit dan sekaligus klien, komunitas pada tingkat bawah.</a:t>
            </a:r>
            <a:endParaRPr lang="en-US" dirty="0">
              <a:effectLst>
                <a:outerShdw blurRad="38100" dist="38100" dir="2700000" algn="tl">
                  <a:srgbClr val="C0C0C0"/>
                </a:outerShdw>
              </a:effectLst>
            </a:endParaRPr>
          </a:p>
          <a:p>
            <a:pPr algn="just"/>
            <a:r>
              <a:rPr lang="en-US" sz="2800" dirty="0" err="1" smtClean="0">
                <a:effectLst>
                  <a:outerShdw blurRad="38100" dist="38100" dir="2700000" algn="tl">
                    <a:srgbClr val="C0C0C0"/>
                  </a:outerShdw>
                </a:effectLst>
              </a:rPr>
              <a:t>Menetap</a:t>
            </a:r>
            <a:r>
              <a:rPr lang="id-ID" sz="2800" dirty="0" smtClean="0">
                <a:effectLst>
                  <a:outerShdw blurRad="38100" dist="38100" dir="2700000" algn="tl">
                    <a:srgbClr val="C0C0C0"/>
                  </a:outerShdw>
                </a:effectLst>
              </a:rPr>
              <a:t>k</a:t>
            </a:r>
            <a:r>
              <a:rPr lang="en-US" sz="2800" dirty="0" smtClean="0">
                <a:effectLst>
                  <a:outerShdw blurRad="38100" dist="38100" dir="2700000" algn="tl">
                    <a:srgbClr val="C0C0C0"/>
                  </a:outerShdw>
                </a:effectLst>
              </a:rPr>
              <a:t>an </a:t>
            </a:r>
            <a:r>
              <a:rPr lang="en-US" sz="2800" dirty="0" err="1" smtClean="0">
                <a:effectLst>
                  <a:outerShdw blurRad="38100" dist="38100" dir="2700000" algn="tl">
                    <a:srgbClr val="C0C0C0"/>
                  </a:outerShdw>
                </a:effectLst>
              </a:rPr>
              <a:t>arah</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kebijaksanaan</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membuat</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rencana</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dan</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sasaran</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jangka</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panjang</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merumuskan</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strategi</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menyusun</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prosedur</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operasional</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organisasi</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secara</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umum</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serta</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menetapkan</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pedoman</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interaksi</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organisasi</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dengan</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lingkungannya</a:t>
            </a:r>
            <a:r>
              <a:rPr lang="en-US" sz="2800" dirty="0" smtClean="0">
                <a:effectLst>
                  <a:outerShdw blurRad="38100" dist="38100" dir="2700000" algn="tl">
                    <a:srgbClr val="C0C0C0"/>
                  </a:outerShdw>
                </a:effectLst>
              </a:rPr>
              <a:t>. </a:t>
            </a:r>
          </a:p>
          <a:p>
            <a:endParaRPr lang="id-ID" dirty="0"/>
          </a:p>
        </p:txBody>
      </p:sp>
    </p:spTree>
    <p:extLst>
      <p:ext uri="{BB962C8B-B14F-4D97-AF65-F5344CB8AC3E}">
        <p14:creationId xmlns:p14="http://schemas.microsoft.com/office/powerpoint/2010/main" val="40660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200" dirty="0" smtClean="0"/>
              <a:t>Peran utama dari TOP MANAGER </a:t>
            </a:r>
            <a:br>
              <a:rPr lang="id-ID" sz="3200" dirty="0" smtClean="0"/>
            </a:br>
            <a:endParaRPr lang="id-ID" sz="3200" dirty="0"/>
          </a:p>
        </p:txBody>
      </p:sp>
      <p:sp>
        <p:nvSpPr>
          <p:cNvPr id="3" name="Content Placeholder 2"/>
          <p:cNvSpPr>
            <a:spLocks noGrp="1"/>
          </p:cNvSpPr>
          <p:nvPr>
            <p:ph idx="1"/>
          </p:nvPr>
        </p:nvSpPr>
        <p:spPr/>
        <p:txBody>
          <a:bodyPr>
            <a:normAutofit fontScale="77500" lnSpcReduction="20000"/>
          </a:bodyPr>
          <a:lstStyle/>
          <a:p>
            <a:pPr marL="457200" lvl="0" indent="-457200" algn="just">
              <a:buAutoNum type="alphaLcPeriod"/>
            </a:pPr>
            <a:r>
              <a:rPr lang="id-ID" dirty="0" smtClean="0"/>
              <a:t>Manajemen tingkat atas menentukan tujuan, kebijakan dan rencana organisasi</a:t>
            </a:r>
          </a:p>
          <a:p>
            <a:pPr marL="457200" lvl="0" indent="-457200" algn="just">
              <a:buAutoNum type="alphaLcPeriod"/>
            </a:pPr>
            <a:r>
              <a:rPr lang="id-ID" dirty="0" smtClean="0"/>
              <a:t>Manajer memobilisasi sumberdaya yang tersedia</a:t>
            </a:r>
          </a:p>
          <a:p>
            <a:pPr marL="457200" lvl="0" indent="-457200" algn="just">
              <a:buAutoNum type="alphaLcPeriod"/>
            </a:pPr>
            <a:r>
              <a:rPr lang="id-ID" dirty="0" smtClean="0"/>
              <a:t>manajemen tingkat atas kebanyakan bekerja dari pemikiran, perencanaan dan memutuskan. Oleh karena itu, mereka juga disebut sebagai Administrator dan Otak organisasi</a:t>
            </a:r>
          </a:p>
          <a:p>
            <a:pPr marL="457200" lvl="0" indent="-457200" algn="just">
              <a:buAutoNum type="alphaLcPeriod"/>
            </a:pPr>
            <a:r>
              <a:rPr lang="id-ID" dirty="0" smtClean="0"/>
              <a:t>Manajer menghabiskan lebih banyak waktu dalam perencanaan dan pengorganisasian.</a:t>
            </a:r>
          </a:p>
          <a:p>
            <a:pPr marL="457200" lvl="0" indent="-457200" algn="just">
              <a:buAutoNum type="alphaLcPeriod"/>
            </a:pPr>
            <a:r>
              <a:rPr lang="id-ID" dirty="0" smtClean="0"/>
              <a:t>Manajer Mempersiapkan rencana jangka panjang dari organisasi yang umumnya dibuat untuk 5 sampai 20 tahun</a:t>
            </a:r>
          </a:p>
          <a:p>
            <a:pPr marL="457200" lvl="0" indent="-457200" algn="just">
              <a:buAutoNum type="alphaLcPeriod"/>
            </a:pPr>
            <a:r>
              <a:rPr lang="id-ID" dirty="0" smtClean="0"/>
              <a:t>Manajemen tingkat atas memiliki kewenangan dan tanggungjawab maksimum. Manajer adalah otoritas atas atau akhir dalam organisasi.</a:t>
            </a:r>
            <a:endParaRPr lang="id-ID" dirty="0"/>
          </a:p>
        </p:txBody>
      </p:sp>
    </p:spTree>
    <p:extLst>
      <p:ext uri="{BB962C8B-B14F-4D97-AF65-F5344CB8AC3E}">
        <p14:creationId xmlns:p14="http://schemas.microsoft.com/office/powerpoint/2010/main" val="205520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a:p>
        </p:txBody>
      </p:sp>
      <p:pic>
        <p:nvPicPr>
          <p:cNvPr id="4" name="Content Placeholder 3" descr="853_543_struktur_organisasi_05112015081707.jpg"/>
          <p:cNvPicPr>
            <a:picLocks noGrp="1" noChangeAspect="1"/>
          </p:cNvPicPr>
          <p:nvPr>
            <p:ph sz="quarter" idx="1"/>
          </p:nvPr>
        </p:nvPicPr>
        <p:blipFill>
          <a:blip r:embed="rId2"/>
          <a:stretch>
            <a:fillRect/>
          </a:stretch>
        </p:blipFill>
        <p:spPr>
          <a:xfrm>
            <a:off x="694129" y="1219200"/>
            <a:ext cx="7755741" cy="4937125"/>
          </a:xfrm>
        </p:spPr>
      </p:pic>
    </p:spTree>
    <p:extLst>
      <p:ext uri="{BB962C8B-B14F-4D97-AF65-F5344CB8AC3E}">
        <p14:creationId xmlns:p14="http://schemas.microsoft.com/office/powerpoint/2010/main" val="528215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KUIS</a:t>
            </a:r>
            <a:endParaRPr lang="en-US" dirty="0"/>
          </a:p>
        </p:txBody>
      </p:sp>
      <p:sp>
        <p:nvSpPr>
          <p:cNvPr id="3" name="Content Placeholder 2"/>
          <p:cNvSpPr>
            <a:spLocks noGrp="1"/>
          </p:cNvSpPr>
          <p:nvPr>
            <p:ph idx="1"/>
          </p:nvPr>
        </p:nvSpPr>
        <p:spPr/>
        <p:txBody>
          <a:bodyPr/>
          <a:lstStyle/>
          <a:p>
            <a:pPr marL="0" indent="0">
              <a:buNone/>
            </a:pPr>
            <a:r>
              <a:rPr lang="en-US" dirty="0" smtClean="0"/>
              <a:t>SILAHKAN </a:t>
            </a:r>
            <a:r>
              <a:rPr lang="en-US" dirty="0" err="1" smtClean="0"/>
              <a:t>klik</a:t>
            </a:r>
            <a:r>
              <a:rPr lang="en-US" dirty="0" smtClean="0"/>
              <a:t> link </a:t>
            </a:r>
            <a:r>
              <a:rPr lang="en-US" dirty="0" err="1" smtClean="0"/>
              <a:t>berikut</a:t>
            </a:r>
            <a:r>
              <a:rPr lang="en-US" dirty="0" smtClean="0"/>
              <a:t> </a:t>
            </a:r>
            <a:r>
              <a:rPr lang="en-US" dirty="0" err="1" smtClean="0"/>
              <a:t>untuk</a:t>
            </a:r>
            <a:r>
              <a:rPr lang="en-US" dirty="0" smtClean="0"/>
              <a:t> </a:t>
            </a:r>
            <a:r>
              <a:rPr lang="en-US" dirty="0" err="1" smtClean="0"/>
              <a:t>mengerjakan</a:t>
            </a:r>
            <a:r>
              <a:rPr lang="en-US" dirty="0" smtClean="0"/>
              <a:t> </a:t>
            </a:r>
            <a:r>
              <a:rPr lang="en-US" dirty="0" err="1" smtClean="0"/>
              <a:t>kuis</a:t>
            </a:r>
            <a:r>
              <a:rPr lang="en-US" dirty="0" smtClean="0"/>
              <a:t> </a:t>
            </a:r>
            <a:r>
              <a:rPr lang="en-US" dirty="0" err="1" smtClean="0"/>
              <a:t>pada</a:t>
            </a:r>
            <a:r>
              <a:rPr lang="en-US" dirty="0" smtClean="0"/>
              <a:t> </a:t>
            </a:r>
            <a:r>
              <a:rPr lang="en-US" dirty="0" err="1" smtClean="0"/>
              <a:t>sesi</a:t>
            </a:r>
            <a:r>
              <a:rPr lang="en-US" dirty="0" smtClean="0"/>
              <a:t> </a:t>
            </a:r>
            <a:r>
              <a:rPr lang="en-US" dirty="0" err="1" smtClean="0"/>
              <a:t>ini</a:t>
            </a:r>
            <a:r>
              <a:rPr lang="en-US" dirty="0" smtClean="0"/>
              <a:t>.. </a:t>
            </a:r>
          </a:p>
          <a:p>
            <a:pPr marL="0" indent="0">
              <a:buNone/>
            </a:pPr>
            <a:endParaRPr lang="en-US" dirty="0" smtClean="0"/>
          </a:p>
          <a:p>
            <a:pPr marL="0" indent="0">
              <a:buNone/>
            </a:pPr>
            <a:r>
              <a:rPr lang="en-US" dirty="0" smtClean="0"/>
              <a:t>https</a:t>
            </a:r>
            <a:r>
              <a:rPr lang="en-US" dirty="0"/>
              <a:t>://</a:t>
            </a:r>
            <a:r>
              <a:rPr lang="en-US" dirty="0" err="1"/>
              <a:t>docs.google.com</a:t>
            </a:r>
            <a:r>
              <a:rPr lang="en-US" dirty="0"/>
              <a:t>/forms/d/1FQGfIW0R0sW7NOa6xA8BP0aj8t17gtOASPaiORBfKNM/</a:t>
            </a:r>
            <a:r>
              <a:rPr lang="en-US" dirty="0" err="1"/>
              <a:t>edit?usp</a:t>
            </a:r>
            <a:r>
              <a:rPr lang="en-US" dirty="0"/>
              <a:t>=sharing</a:t>
            </a:r>
            <a:endParaRPr lang="en-US" dirty="0"/>
          </a:p>
        </p:txBody>
      </p:sp>
    </p:spTree>
    <p:extLst>
      <p:ext uri="{BB962C8B-B14F-4D97-AF65-F5344CB8AC3E}">
        <p14:creationId xmlns:p14="http://schemas.microsoft.com/office/powerpoint/2010/main" val="59668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idx="4294967295"/>
          </p:nvPr>
        </p:nvSpPr>
        <p:spPr>
          <a:xfrm>
            <a:off x="2586835" y="985720"/>
            <a:ext cx="5507411" cy="584117"/>
          </a:xfrm>
          <a:prstGeom prst="rect">
            <a:avLst/>
          </a:prstGeom>
        </p:spPr>
        <p:txBody>
          <a:bodyPr spcFirstLastPara="1" vert="horz" wrap="square" lIns="0" tIns="0" rIns="0" bIns="0" rtlCol="0" anchor="b" anchorCtr="0">
            <a:noAutofit/>
          </a:bodyPr>
          <a:lstStyle/>
          <a:p>
            <a:pPr algn="l">
              <a:spcBef>
                <a:spcPts val="0"/>
              </a:spcBef>
            </a:pPr>
            <a:r>
              <a:rPr lang="en-US" sz="4000" dirty="0">
                <a:solidFill>
                  <a:schemeClr val="bg1"/>
                </a:solidFill>
              </a:rPr>
              <a:t>MENGAPA </a:t>
            </a:r>
            <a:r>
              <a:rPr lang="en-US" sz="4000" dirty="0" err="1">
                <a:solidFill>
                  <a:schemeClr val="bg1"/>
                </a:solidFill>
              </a:rPr>
              <a:t>Manajer</a:t>
            </a:r>
            <a:r>
              <a:rPr lang="en-US" sz="4000" dirty="0">
                <a:solidFill>
                  <a:schemeClr val="bg1"/>
                </a:solidFill>
              </a:rPr>
              <a:t> </a:t>
            </a:r>
            <a:r>
              <a:rPr lang="en-US" sz="4000" dirty="0" err="1">
                <a:solidFill>
                  <a:schemeClr val="bg1"/>
                </a:solidFill>
              </a:rPr>
              <a:t>itu</a:t>
            </a:r>
            <a:r>
              <a:rPr lang="en-US" sz="4000" dirty="0">
                <a:solidFill>
                  <a:schemeClr val="bg1"/>
                </a:solidFill>
              </a:rPr>
              <a:t> </a:t>
            </a:r>
            <a:r>
              <a:rPr lang="en-US" sz="4000" dirty="0" err="1">
                <a:solidFill>
                  <a:schemeClr val="bg1"/>
                </a:solidFill>
              </a:rPr>
              <a:t>penting</a:t>
            </a:r>
            <a:r>
              <a:rPr lang="en-US" sz="4000" dirty="0">
                <a:solidFill>
                  <a:schemeClr val="bg1"/>
                </a:solidFill>
              </a:rPr>
              <a:t>?</a:t>
            </a:r>
            <a:endParaRPr sz="4000" dirty="0">
              <a:solidFill>
                <a:schemeClr val="bg1"/>
              </a:solidFill>
            </a:endParaRPr>
          </a:p>
        </p:txBody>
      </p:sp>
      <p:sp>
        <p:nvSpPr>
          <p:cNvPr id="64" name="Google Shape;64;p14"/>
          <p:cNvSpPr txBox="1">
            <a:spLocks noGrp="1"/>
          </p:cNvSpPr>
          <p:nvPr>
            <p:ph type="subTitle" idx="4294967295"/>
          </p:nvPr>
        </p:nvSpPr>
        <p:spPr>
          <a:xfrm>
            <a:off x="1976015" y="2351129"/>
            <a:ext cx="6590685" cy="2166600"/>
          </a:xfrm>
          <a:prstGeom prst="rect">
            <a:avLst/>
          </a:prstGeom>
        </p:spPr>
        <p:txBody>
          <a:bodyPr spcFirstLastPara="1" vert="horz" wrap="square" lIns="0" tIns="0" rIns="0" bIns="0" rtlCol="0" anchor="t" anchorCtr="0">
            <a:noAutofit/>
          </a:bodyPr>
          <a:lstStyle/>
          <a:p>
            <a:pPr>
              <a:spcBef>
                <a:spcPts val="0"/>
              </a:spcBef>
              <a:buFontTx/>
              <a:buChar char="-"/>
            </a:pPr>
            <a:r>
              <a:rPr lang="en-US" sz="2400" b="1" dirty="0" err="1" smtClean="0"/>
              <a:t>Organisasi</a:t>
            </a:r>
            <a:r>
              <a:rPr lang="en-US" sz="2400" b="1" dirty="0" smtClean="0"/>
              <a:t> </a:t>
            </a:r>
            <a:r>
              <a:rPr lang="en-US" sz="2400" b="1" dirty="0" err="1" smtClean="0"/>
              <a:t>memerlukan</a:t>
            </a:r>
            <a:r>
              <a:rPr lang="en-US" sz="2400" b="1" dirty="0" smtClean="0"/>
              <a:t> </a:t>
            </a:r>
            <a:r>
              <a:rPr lang="en-US" sz="2400" b="1" dirty="0" err="1" smtClean="0"/>
              <a:t>keterampilan</a:t>
            </a:r>
            <a:r>
              <a:rPr lang="en-US" sz="2400" b="1" dirty="0" smtClean="0"/>
              <a:t> </a:t>
            </a:r>
            <a:r>
              <a:rPr lang="en-US" sz="2400" b="1" dirty="0" err="1" smtClean="0"/>
              <a:t>dan</a:t>
            </a:r>
            <a:r>
              <a:rPr lang="en-US" sz="2400" b="1" dirty="0" smtClean="0"/>
              <a:t> </a:t>
            </a:r>
            <a:r>
              <a:rPr lang="en-US" sz="2400" b="1" dirty="0" err="1" smtClean="0"/>
              <a:t>kemampuan</a:t>
            </a:r>
            <a:r>
              <a:rPr lang="en-US" sz="2400" b="1" dirty="0" smtClean="0"/>
              <a:t> </a:t>
            </a:r>
            <a:r>
              <a:rPr lang="en-US" sz="2400" b="1" dirty="0" err="1" smtClean="0"/>
              <a:t>manajerial</a:t>
            </a:r>
            <a:r>
              <a:rPr lang="en-US" sz="2400" b="1" dirty="0" smtClean="0"/>
              <a:t> </a:t>
            </a:r>
            <a:r>
              <a:rPr lang="en-US" sz="2400" b="1" dirty="0" err="1" smtClean="0"/>
              <a:t>dari</a:t>
            </a:r>
            <a:r>
              <a:rPr lang="en-US" sz="2400" b="1" dirty="0" smtClean="0"/>
              <a:t> </a:t>
            </a:r>
            <a:r>
              <a:rPr lang="en-US" sz="2400" b="1" dirty="0" err="1" smtClean="0"/>
              <a:t>manajer</a:t>
            </a:r>
            <a:endParaRPr lang="en-US" sz="2400" b="1" dirty="0" smtClean="0"/>
          </a:p>
          <a:p>
            <a:pPr>
              <a:spcBef>
                <a:spcPts val="0"/>
              </a:spcBef>
              <a:buFontTx/>
              <a:buChar char="-"/>
            </a:pPr>
            <a:endParaRPr lang="en-US" sz="2400" b="1" dirty="0" smtClean="0"/>
          </a:p>
          <a:p>
            <a:pPr>
              <a:spcBef>
                <a:spcPts val="0"/>
              </a:spcBef>
              <a:buFontTx/>
              <a:buChar char="-"/>
            </a:pPr>
            <a:r>
              <a:rPr lang="en-US" sz="2400" b="1" dirty="0" err="1" smtClean="0"/>
              <a:t>Manajer</a:t>
            </a:r>
            <a:r>
              <a:rPr lang="en-US" sz="2400" b="1" dirty="0" smtClean="0"/>
              <a:t> </a:t>
            </a:r>
            <a:r>
              <a:rPr lang="en-US" sz="2400" b="1" dirty="0" err="1" smtClean="0"/>
              <a:t>berperan</a:t>
            </a:r>
            <a:r>
              <a:rPr lang="en-US" sz="2400" b="1" dirty="0" smtClean="0"/>
              <a:t> </a:t>
            </a:r>
            <a:r>
              <a:rPr lang="en-US" sz="2400" b="1" dirty="0" err="1" smtClean="0"/>
              <a:t>penting</a:t>
            </a:r>
            <a:r>
              <a:rPr lang="en-US" sz="2400" b="1" dirty="0" smtClean="0"/>
              <a:t> </a:t>
            </a:r>
            <a:r>
              <a:rPr lang="en-US" sz="2400" b="1" dirty="0" err="1" smtClean="0"/>
              <a:t>dalam</a:t>
            </a:r>
            <a:r>
              <a:rPr lang="en-US" sz="2400" b="1" dirty="0" smtClean="0"/>
              <a:t> </a:t>
            </a:r>
            <a:r>
              <a:rPr lang="en-US" sz="2400" b="1" dirty="0" err="1" smtClean="0"/>
              <a:t>menyelesaikan</a:t>
            </a:r>
            <a:r>
              <a:rPr lang="en-US" sz="2400" b="1" dirty="0" smtClean="0"/>
              <a:t> </a:t>
            </a:r>
            <a:r>
              <a:rPr lang="en-US" sz="2400" b="1" dirty="0" err="1" smtClean="0"/>
              <a:t>pekerjaan</a:t>
            </a:r>
            <a:endParaRPr sz="2400" b="1" dirty="0"/>
          </a:p>
        </p:txBody>
      </p:sp>
      <p:sp>
        <p:nvSpPr>
          <p:cNvPr id="65" name="Google Shape;65;p14"/>
          <p:cNvSpPr txBox="1">
            <a:spLocks noGrp="1"/>
          </p:cNvSpPr>
          <p:nvPr>
            <p:ph type="sldNum" idx="12"/>
          </p:nvPr>
        </p:nvSpPr>
        <p:spPr>
          <a:xfrm>
            <a:off x="152409" y="5607151"/>
            <a:ext cx="548700" cy="393600"/>
          </a:xfrm>
          <a:prstGeom prst="rect">
            <a:avLst/>
          </a:prstGeom>
        </p:spPr>
        <p:txBody>
          <a:bodyPr spcFirstLastPara="1" vert="horz" wrap="square" lIns="0" tIns="0" rIns="0" bIns="0" rtlCol="0" anchor="ctr" anchorCtr="0">
            <a:noAutofit/>
          </a:bodyPr>
          <a:lstStyle/>
          <a:p>
            <a:pPr algn="l"/>
            <a:fld id="{00000000-1234-1234-1234-123412341234}" type="slidenum">
              <a:rPr lang="en"/>
              <a:pPr algn="l"/>
              <a:t>3</a:t>
            </a:fld>
            <a:endParaRPr/>
          </a:p>
        </p:txBody>
      </p:sp>
    </p:spTree>
    <p:extLst>
      <p:ext uri="{BB962C8B-B14F-4D97-AF65-F5344CB8AC3E}">
        <p14:creationId xmlns:p14="http://schemas.microsoft.com/office/powerpoint/2010/main" val="35622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idx="4294967295"/>
          </p:nvPr>
        </p:nvSpPr>
        <p:spPr>
          <a:xfrm>
            <a:off x="2586835" y="985720"/>
            <a:ext cx="5507411" cy="584117"/>
          </a:xfrm>
          <a:prstGeom prst="rect">
            <a:avLst/>
          </a:prstGeom>
        </p:spPr>
        <p:txBody>
          <a:bodyPr spcFirstLastPara="1" vert="horz" wrap="square" lIns="0" tIns="0" rIns="0" bIns="0" rtlCol="0" anchor="b" anchorCtr="0">
            <a:noAutofit/>
          </a:bodyPr>
          <a:lstStyle/>
          <a:p>
            <a:pPr algn="l">
              <a:spcBef>
                <a:spcPts val="0"/>
              </a:spcBef>
            </a:pPr>
            <a:r>
              <a:rPr lang="en-US" sz="3200" dirty="0" err="1" smtClean="0">
                <a:solidFill>
                  <a:schemeClr val="bg1"/>
                </a:solidFill>
              </a:rPr>
              <a:t>Apa</a:t>
            </a:r>
            <a:r>
              <a:rPr lang="en-US" sz="3200" dirty="0" smtClean="0">
                <a:solidFill>
                  <a:schemeClr val="bg1"/>
                </a:solidFill>
              </a:rPr>
              <a:t> yang </a:t>
            </a:r>
            <a:r>
              <a:rPr lang="en-US" sz="3200" dirty="0" err="1" smtClean="0">
                <a:solidFill>
                  <a:schemeClr val="bg1"/>
                </a:solidFill>
              </a:rPr>
              <a:t>bisa</a:t>
            </a:r>
            <a:r>
              <a:rPr lang="en-US" sz="3200" dirty="0" smtClean="0">
                <a:solidFill>
                  <a:schemeClr val="bg1"/>
                </a:solidFill>
              </a:rPr>
              <a:t> </a:t>
            </a:r>
            <a:r>
              <a:rPr lang="en-US" sz="3200" dirty="0" err="1" smtClean="0">
                <a:solidFill>
                  <a:schemeClr val="bg1"/>
                </a:solidFill>
              </a:rPr>
              <a:t>dilakukan</a:t>
            </a:r>
            <a:r>
              <a:rPr lang="en-US" sz="3200" dirty="0" smtClean="0">
                <a:solidFill>
                  <a:schemeClr val="bg1"/>
                </a:solidFill>
              </a:rPr>
              <a:t> </a:t>
            </a:r>
            <a:r>
              <a:rPr lang="en-US" sz="3200" dirty="0" err="1" smtClean="0">
                <a:solidFill>
                  <a:schemeClr val="bg1"/>
                </a:solidFill>
              </a:rPr>
              <a:t>oleh</a:t>
            </a:r>
            <a:r>
              <a:rPr lang="en-US" sz="3200" dirty="0" smtClean="0">
                <a:solidFill>
                  <a:schemeClr val="bg1"/>
                </a:solidFill>
              </a:rPr>
              <a:t> </a:t>
            </a:r>
            <a:r>
              <a:rPr lang="en-US" sz="3200" dirty="0" err="1" smtClean="0">
                <a:solidFill>
                  <a:schemeClr val="bg1"/>
                </a:solidFill>
              </a:rPr>
              <a:t>pemimpin</a:t>
            </a:r>
            <a:r>
              <a:rPr lang="en-US" sz="3200" dirty="0" smtClean="0">
                <a:solidFill>
                  <a:schemeClr val="bg1"/>
                </a:solidFill>
              </a:rPr>
              <a:t> yang </a:t>
            </a:r>
            <a:r>
              <a:rPr lang="en-US" sz="3200" dirty="0" err="1" smtClean="0">
                <a:solidFill>
                  <a:schemeClr val="bg1"/>
                </a:solidFill>
              </a:rPr>
              <a:t>hebat</a:t>
            </a:r>
            <a:endParaRPr sz="3200" dirty="0">
              <a:solidFill>
                <a:schemeClr val="bg1"/>
              </a:solidFill>
            </a:endParaRPr>
          </a:p>
        </p:txBody>
      </p:sp>
      <p:sp>
        <p:nvSpPr>
          <p:cNvPr id="64" name="Google Shape;64;p14"/>
          <p:cNvSpPr txBox="1">
            <a:spLocks noGrp="1"/>
          </p:cNvSpPr>
          <p:nvPr>
            <p:ph type="subTitle" idx="4294967295"/>
          </p:nvPr>
        </p:nvSpPr>
        <p:spPr>
          <a:xfrm>
            <a:off x="701108" y="2360065"/>
            <a:ext cx="8146631" cy="2166600"/>
          </a:xfrm>
          <a:prstGeom prst="rect">
            <a:avLst/>
          </a:prstGeom>
        </p:spPr>
        <p:txBody>
          <a:bodyPr spcFirstLastPara="1" vert="horz" wrap="square" lIns="0" tIns="0" rIns="0" bIns="0" rtlCol="0" anchor="t" anchorCtr="0">
            <a:noAutofit/>
          </a:bodyPr>
          <a:lstStyle/>
          <a:p>
            <a:pPr>
              <a:spcBef>
                <a:spcPts val="0"/>
              </a:spcBef>
            </a:pPr>
            <a:r>
              <a:rPr lang="en-US" sz="2400" dirty="0" err="1" smtClean="0"/>
              <a:t>Menginspirasi</a:t>
            </a:r>
            <a:r>
              <a:rPr lang="en-US" sz="2400" dirty="0" smtClean="0"/>
              <a:t> </a:t>
            </a:r>
            <a:r>
              <a:rPr lang="en-US" sz="2400" dirty="0" err="1" smtClean="0"/>
              <a:t>anda</a:t>
            </a:r>
            <a:r>
              <a:rPr lang="en-US" sz="2400" dirty="0" smtClean="0"/>
              <a:t> </a:t>
            </a:r>
            <a:r>
              <a:rPr lang="en-US" sz="2400" dirty="0" err="1" smtClean="0"/>
              <a:t>secara</a:t>
            </a:r>
            <a:r>
              <a:rPr lang="en-US" sz="2400" dirty="0" smtClean="0"/>
              <a:t> </a:t>
            </a:r>
            <a:r>
              <a:rPr lang="en-US" sz="2400" dirty="0" err="1" smtClean="0"/>
              <a:t>profesional</a:t>
            </a:r>
            <a:r>
              <a:rPr lang="en-US" sz="2400" dirty="0" smtClean="0"/>
              <a:t> </a:t>
            </a:r>
            <a:r>
              <a:rPr lang="en-US" sz="2400" dirty="0" err="1" smtClean="0"/>
              <a:t>dan</a:t>
            </a:r>
            <a:r>
              <a:rPr lang="en-US" sz="2400" dirty="0" smtClean="0"/>
              <a:t> </a:t>
            </a:r>
            <a:r>
              <a:rPr lang="en-US" sz="2400" dirty="0" err="1" smtClean="0"/>
              <a:t>pribadi</a:t>
            </a:r>
            <a:endParaRPr lang="en-US" sz="2400" dirty="0" smtClean="0"/>
          </a:p>
          <a:p>
            <a:pPr>
              <a:spcBef>
                <a:spcPts val="0"/>
              </a:spcBef>
            </a:pPr>
            <a:r>
              <a:rPr lang="en-US" sz="2400" dirty="0" err="1" smtClean="0"/>
              <a:t>Memberikan</a:t>
            </a:r>
            <a:r>
              <a:rPr lang="en-US" sz="2400" dirty="0" smtClean="0"/>
              <a:t> </a:t>
            </a:r>
            <a:r>
              <a:rPr lang="en-US" sz="2400" dirty="0" err="1" smtClean="0"/>
              <a:t>energi</a:t>
            </a:r>
            <a:r>
              <a:rPr lang="en-US" sz="2400" dirty="0" smtClean="0"/>
              <a:t> </a:t>
            </a:r>
            <a:r>
              <a:rPr lang="en-US" sz="2400" dirty="0" err="1" smtClean="0"/>
              <a:t>kepada</a:t>
            </a:r>
            <a:r>
              <a:rPr lang="en-US" sz="2400" dirty="0" smtClean="0"/>
              <a:t> </a:t>
            </a:r>
            <a:r>
              <a:rPr lang="en-US" sz="2400" dirty="0" err="1" smtClean="0"/>
              <a:t>anda</a:t>
            </a:r>
            <a:r>
              <a:rPr lang="en-US" sz="2400" dirty="0" smtClean="0"/>
              <a:t> </a:t>
            </a:r>
            <a:r>
              <a:rPr lang="en-US" sz="2400" dirty="0" err="1" smtClean="0"/>
              <a:t>rekan</a:t>
            </a:r>
            <a:r>
              <a:rPr lang="en-US" sz="2400" dirty="0" smtClean="0"/>
              <a:t> </a:t>
            </a:r>
            <a:r>
              <a:rPr lang="en-US" sz="2400" dirty="0" err="1" smtClean="0"/>
              <a:t>kerja</a:t>
            </a:r>
            <a:r>
              <a:rPr lang="en-US" sz="2400" dirty="0" smtClean="0"/>
              <a:t> </a:t>
            </a:r>
            <a:r>
              <a:rPr lang="en-US" sz="2400" dirty="0" err="1" smtClean="0"/>
              <a:t>untuk</a:t>
            </a:r>
            <a:r>
              <a:rPr lang="en-US" sz="2400" dirty="0" smtClean="0"/>
              <a:t> </a:t>
            </a:r>
            <a:r>
              <a:rPr lang="en-US" sz="2400" dirty="0" err="1" smtClean="0"/>
              <a:t>mencapai</a:t>
            </a:r>
            <a:r>
              <a:rPr lang="en-US" sz="2400" dirty="0" smtClean="0"/>
              <a:t> </a:t>
            </a:r>
            <a:r>
              <a:rPr lang="en-US" sz="2400" dirty="0" err="1" smtClean="0"/>
              <a:t>berbagai</a:t>
            </a:r>
            <a:r>
              <a:rPr lang="en-US" sz="2400" dirty="0" smtClean="0"/>
              <a:t> </a:t>
            </a:r>
            <a:r>
              <a:rPr lang="en-US" sz="2400" dirty="0" err="1" smtClean="0"/>
              <a:t>hal</a:t>
            </a:r>
            <a:r>
              <a:rPr lang="en-US" sz="2400" dirty="0" smtClean="0"/>
              <a:t> </a:t>
            </a:r>
            <a:r>
              <a:rPr lang="en-US" sz="2400" dirty="0" err="1" smtClean="0"/>
              <a:t>bersama-sama</a:t>
            </a:r>
            <a:r>
              <a:rPr lang="en-US" sz="2400" dirty="0" smtClean="0"/>
              <a:t> yang </a:t>
            </a:r>
            <a:r>
              <a:rPr lang="en-US" sz="2400" dirty="0" err="1" smtClean="0"/>
              <a:t>tidak</a:t>
            </a:r>
            <a:r>
              <a:rPr lang="en-US" sz="2400" dirty="0" smtClean="0"/>
              <a:t> </a:t>
            </a:r>
            <a:r>
              <a:rPr lang="en-US" sz="2400" dirty="0" err="1" smtClean="0"/>
              <a:t>bisa</a:t>
            </a:r>
            <a:r>
              <a:rPr lang="en-US" sz="2400" dirty="0" smtClean="0"/>
              <a:t> </a:t>
            </a:r>
            <a:r>
              <a:rPr lang="en-US" sz="2400" dirty="0" err="1" smtClean="0"/>
              <a:t>anda</a:t>
            </a:r>
            <a:r>
              <a:rPr lang="en-US" sz="2400" dirty="0" smtClean="0"/>
              <a:t> </a:t>
            </a:r>
            <a:r>
              <a:rPr lang="en-US" sz="2400" dirty="0" err="1" smtClean="0"/>
              <a:t>selesaikan</a:t>
            </a:r>
            <a:r>
              <a:rPr lang="en-US" sz="2400" dirty="0" smtClean="0"/>
              <a:t> </a:t>
            </a:r>
            <a:r>
              <a:rPr lang="en-US" sz="2400" dirty="0" err="1" smtClean="0"/>
              <a:t>sendiri</a:t>
            </a:r>
            <a:endParaRPr lang="en-US" sz="2400" dirty="0" smtClean="0"/>
          </a:p>
          <a:p>
            <a:pPr>
              <a:spcBef>
                <a:spcPts val="0"/>
              </a:spcBef>
            </a:pPr>
            <a:r>
              <a:rPr lang="en-US" sz="2400" dirty="0" err="1" smtClean="0"/>
              <a:t>Memberikan</a:t>
            </a:r>
            <a:r>
              <a:rPr lang="en-US" sz="2400" dirty="0" smtClean="0"/>
              <a:t> </a:t>
            </a:r>
            <a:r>
              <a:rPr lang="en-US" sz="2400" dirty="0" err="1" smtClean="0"/>
              <a:t>pembinaan</a:t>
            </a:r>
            <a:r>
              <a:rPr lang="en-US" sz="2400" dirty="0" smtClean="0"/>
              <a:t> </a:t>
            </a:r>
            <a:r>
              <a:rPr lang="en-US" sz="2400" dirty="0" err="1" smtClean="0"/>
              <a:t>dan</a:t>
            </a:r>
            <a:r>
              <a:rPr lang="en-US" sz="2400" dirty="0" smtClean="0"/>
              <a:t> </a:t>
            </a:r>
            <a:r>
              <a:rPr lang="en-US" sz="2400" dirty="0" err="1" smtClean="0"/>
              <a:t>bimbingan</a:t>
            </a:r>
            <a:r>
              <a:rPr lang="en-US" sz="2400" dirty="0" smtClean="0"/>
              <a:t> </a:t>
            </a:r>
            <a:r>
              <a:rPr lang="en-US" sz="2400" dirty="0" err="1" smtClean="0"/>
              <a:t>dalam</a:t>
            </a:r>
            <a:r>
              <a:rPr lang="en-US" sz="2400" dirty="0" smtClean="0"/>
              <a:t> </a:t>
            </a:r>
            <a:r>
              <a:rPr lang="en-US" sz="2400" dirty="0" err="1" smtClean="0"/>
              <a:t>mengatasi</a:t>
            </a:r>
            <a:r>
              <a:rPr lang="en-US" sz="2400" dirty="0" smtClean="0"/>
              <a:t> </a:t>
            </a:r>
            <a:r>
              <a:rPr lang="en-US" sz="2400" dirty="0" err="1" smtClean="0"/>
              <a:t>masalah</a:t>
            </a:r>
            <a:endParaRPr lang="en-US" sz="2400" dirty="0" smtClean="0"/>
          </a:p>
          <a:p>
            <a:pPr>
              <a:spcBef>
                <a:spcPts val="0"/>
              </a:spcBef>
            </a:pPr>
            <a:r>
              <a:rPr lang="en-US" sz="2400" dirty="0" err="1" smtClean="0"/>
              <a:t>Memberikan</a:t>
            </a:r>
            <a:r>
              <a:rPr lang="en-US" sz="2400" dirty="0" smtClean="0"/>
              <a:t> </a:t>
            </a:r>
            <a:r>
              <a:rPr lang="en-US" sz="2400" dirty="0" err="1" smtClean="0"/>
              <a:t>umpan</a:t>
            </a:r>
            <a:r>
              <a:rPr lang="en-US" sz="2400" dirty="0" smtClean="0"/>
              <a:t> </a:t>
            </a:r>
            <a:r>
              <a:rPr lang="en-US" sz="2400" dirty="0" err="1" smtClean="0"/>
              <a:t>balik</a:t>
            </a:r>
            <a:r>
              <a:rPr lang="en-US" sz="2400" dirty="0" smtClean="0"/>
              <a:t> </a:t>
            </a:r>
            <a:r>
              <a:rPr lang="en-US" sz="2400" dirty="0" err="1" smtClean="0"/>
              <a:t>tentang</a:t>
            </a:r>
            <a:r>
              <a:rPr lang="en-US" sz="2400" dirty="0" smtClean="0"/>
              <a:t> </a:t>
            </a:r>
            <a:r>
              <a:rPr lang="en-US" sz="2400" dirty="0" err="1" smtClean="0"/>
              <a:t>kerja</a:t>
            </a:r>
            <a:r>
              <a:rPr lang="en-US" sz="2400" dirty="0" smtClean="0"/>
              <a:t> </a:t>
            </a:r>
            <a:r>
              <a:rPr lang="en-US" sz="2400" dirty="0" err="1" smtClean="0"/>
              <a:t>anda</a:t>
            </a:r>
            <a:endParaRPr lang="en-US" sz="2400" dirty="0" smtClean="0"/>
          </a:p>
          <a:p>
            <a:pPr>
              <a:spcBef>
                <a:spcPts val="0"/>
              </a:spcBef>
            </a:pPr>
            <a:r>
              <a:rPr lang="en-US" sz="2400" dirty="0" err="1" smtClean="0"/>
              <a:t>Membantu</a:t>
            </a:r>
            <a:r>
              <a:rPr lang="en-US" sz="2400" dirty="0" smtClean="0"/>
              <a:t> </a:t>
            </a:r>
            <a:r>
              <a:rPr lang="en-US" sz="2400" dirty="0" err="1" smtClean="0"/>
              <a:t>anda</a:t>
            </a:r>
            <a:r>
              <a:rPr lang="en-US" sz="2400" dirty="0" smtClean="0"/>
              <a:t> </a:t>
            </a:r>
            <a:r>
              <a:rPr lang="en-US" sz="2400" dirty="0" err="1" smtClean="0"/>
              <a:t>untuk</a:t>
            </a:r>
            <a:r>
              <a:rPr lang="en-US" sz="2400" dirty="0" smtClean="0"/>
              <a:t> </a:t>
            </a:r>
            <a:r>
              <a:rPr lang="en-US" sz="2400" dirty="0" err="1" smtClean="0"/>
              <a:t>meningkatkan</a:t>
            </a:r>
            <a:r>
              <a:rPr lang="en-US" sz="2400" dirty="0" smtClean="0"/>
              <a:t> </a:t>
            </a:r>
            <a:r>
              <a:rPr lang="en-US" sz="2400" dirty="0" err="1" smtClean="0"/>
              <a:t>kinerja</a:t>
            </a:r>
            <a:endParaRPr lang="en-US" sz="2400" dirty="0" smtClean="0"/>
          </a:p>
          <a:p>
            <a:pPr>
              <a:spcBef>
                <a:spcPts val="0"/>
              </a:spcBef>
            </a:pPr>
            <a:r>
              <a:rPr lang="en-US" sz="2400" dirty="0" err="1" smtClean="0"/>
              <a:t>Terus</a:t>
            </a:r>
            <a:r>
              <a:rPr lang="en-US" sz="2400" dirty="0" smtClean="0"/>
              <a:t> </a:t>
            </a:r>
            <a:r>
              <a:rPr lang="en-US" sz="2400" dirty="0" err="1" smtClean="0"/>
              <a:t>memberi</a:t>
            </a:r>
            <a:r>
              <a:rPr lang="en-US" sz="2400" dirty="0" smtClean="0"/>
              <a:t> </a:t>
            </a:r>
            <a:r>
              <a:rPr lang="en-US" sz="2400" dirty="0" err="1" smtClean="0"/>
              <a:t>tahu</a:t>
            </a:r>
            <a:r>
              <a:rPr lang="en-US" sz="2400" dirty="0" smtClean="0"/>
              <a:t> </a:t>
            </a:r>
            <a:r>
              <a:rPr lang="en-US" sz="2400" dirty="0" err="1" smtClean="0"/>
              <a:t>anda</a:t>
            </a:r>
            <a:r>
              <a:rPr lang="en-US" sz="2400" dirty="0" smtClean="0"/>
              <a:t> </a:t>
            </a:r>
            <a:r>
              <a:rPr lang="en-US" sz="2400" dirty="0" err="1" smtClean="0"/>
              <a:t>tentang</a:t>
            </a:r>
            <a:r>
              <a:rPr lang="en-US" sz="2400" dirty="0" smtClean="0"/>
              <a:t> </a:t>
            </a:r>
            <a:r>
              <a:rPr lang="en-US" sz="2400" dirty="0" err="1" smtClean="0"/>
              <a:t>perubahan-perubahan</a:t>
            </a:r>
            <a:r>
              <a:rPr lang="en-US" sz="2400" dirty="0" smtClean="0"/>
              <a:t> </a:t>
            </a:r>
            <a:r>
              <a:rPr lang="en-US" sz="2400" dirty="0" err="1" smtClean="0"/>
              <a:t>organisasi</a:t>
            </a:r>
            <a:endParaRPr lang="en-US" sz="2400" dirty="0" smtClean="0"/>
          </a:p>
          <a:p>
            <a:pPr marL="0" indent="0">
              <a:spcBef>
                <a:spcPts val="0"/>
              </a:spcBef>
              <a:buNone/>
            </a:pPr>
            <a:endParaRPr sz="2400" dirty="0"/>
          </a:p>
        </p:txBody>
      </p:sp>
      <p:sp>
        <p:nvSpPr>
          <p:cNvPr id="65" name="Google Shape;65;p14"/>
          <p:cNvSpPr txBox="1">
            <a:spLocks noGrp="1"/>
          </p:cNvSpPr>
          <p:nvPr>
            <p:ph type="sldNum" idx="12"/>
          </p:nvPr>
        </p:nvSpPr>
        <p:spPr>
          <a:xfrm>
            <a:off x="152409" y="5607151"/>
            <a:ext cx="548700" cy="393600"/>
          </a:xfrm>
          <a:prstGeom prst="rect">
            <a:avLst/>
          </a:prstGeom>
        </p:spPr>
        <p:txBody>
          <a:bodyPr spcFirstLastPara="1" vert="horz" wrap="square" lIns="0" tIns="0" rIns="0" bIns="0" rtlCol="0" anchor="ctr" anchorCtr="0">
            <a:noAutofit/>
          </a:bodyPr>
          <a:lstStyle/>
          <a:p>
            <a:pPr algn="l"/>
            <a:fld id="{00000000-1234-1234-1234-123412341234}" type="slidenum">
              <a:rPr lang="en"/>
              <a:pPr algn="l"/>
              <a:t>4</a:t>
            </a:fld>
            <a:endParaRPr/>
          </a:p>
        </p:txBody>
      </p:sp>
    </p:spTree>
    <p:extLst>
      <p:ext uri="{BB962C8B-B14F-4D97-AF65-F5344CB8AC3E}">
        <p14:creationId xmlns:p14="http://schemas.microsoft.com/office/powerpoint/2010/main" val="127751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1425" y="2207360"/>
            <a:ext cx="5802790" cy="1446550"/>
          </a:xfrm>
          <a:prstGeom prst="rect">
            <a:avLst/>
          </a:prstGeom>
          <a:noFill/>
        </p:spPr>
        <p:txBody>
          <a:bodyPr wrap="square" rtlCol="0">
            <a:spAutoFit/>
          </a:bodyPr>
          <a:lstStyle/>
          <a:p>
            <a:r>
              <a:rPr lang="en-US" sz="4400" dirty="0" err="1" smtClean="0"/>
              <a:t>Perbedaan</a:t>
            </a:r>
            <a:r>
              <a:rPr lang="en-US" sz="4400" dirty="0" smtClean="0"/>
              <a:t> </a:t>
            </a:r>
            <a:r>
              <a:rPr lang="en-US" sz="4400" dirty="0" err="1" smtClean="0"/>
              <a:t>pemimpin</a:t>
            </a:r>
            <a:r>
              <a:rPr lang="en-US" sz="4400" dirty="0" smtClean="0"/>
              <a:t> </a:t>
            </a:r>
            <a:r>
              <a:rPr lang="en-US" sz="4400" dirty="0" err="1" smtClean="0"/>
              <a:t>dan</a:t>
            </a:r>
            <a:r>
              <a:rPr lang="en-US" sz="4400" dirty="0" smtClean="0"/>
              <a:t> </a:t>
            </a:r>
            <a:r>
              <a:rPr lang="en-US" sz="4400" dirty="0" err="1" smtClean="0"/>
              <a:t>manajer</a:t>
            </a:r>
            <a:r>
              <a:rPr lang="en-US" sz="4400" dirty="0" smtClean="0"/>
              <a:t>?</a:t>
            </a:r>
            <a:endParaRPr lang="en-US" sz="4400" dirty="0"/>
          </a:p>
        </p:txBody>
      </p:sp>
      <p:sp>
        <p:nvSpPr>
          <p:cNvPr id="3" name="TextBox 2"/>
          <p:cNvSpPr txBox="1"/>
          <p:nvPr/>
        </p:nvSpPr>
        <p:spPr>
          <a:xfrm>
            <a:off x="2322243" y="680310"/>
            <a:ext cx="7024429" cy="954107"/>
          </a:xfrm>
          <a:prstGeom prst="rect">
            <a:avLst/>
          </a:prstGeom>
          <a:noFill/>
        </p:spPr>
        <p:txBody>
          <a:bodyPr wrap="square" rtlCol="0">
            <a:spAutoFit/>
          </a:bodyPr>
          <a:lstStyle/>
          <a:p>
            <a:r>
              <a:rPr lang="en-US" sz="2800" dirty="0" smtClean="0"/>
              <a:t>DISKUSIKAN PERBEDAAN PEMIMPIN DAN MANAJER</a:t>
            </a:r>
            <a:endParaRPr lang="en-US" sz="2800" dirty="0"/>
          </a:p>
        </p:txBody>
      </p:sp>
    </p:spTree>
    <p:extLst>
      <p:ext uri="{BB962C8B-B14F-4D97-AF65-F5344CB8AC3E}">
        <p14:creationId xmlns:p14="http://schemas.microsoft.com/office/powerpoint/2010/main" val="9903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340" t="23280" r="3239" b="28624"/>
          <a:stretch/>
        </p:blipFill>
        <p:spPr>
          <a:xfrm>
            <a:off x="1212490" y="374900"/>
            <a:ext cx="7635250" cy="5779298"/>
          </a:xfrm>
          <a:prstGeom prst="rect">
            <a:avLst/>
          </a:prstGeom>
        </p:spPr>
      </p:pic>
    </p:spTree>
    <p:extLst>
      <p:ext uri="{BB962C8B-B14F-4D97-AF65-F5344CB8AC3E}">
        <p14:creationId xmlns:p14="http://schemas.microsoft.com/office/powerpoint/2010/main" val="68470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600" t="25951" r="44990" b="28625"/>
          <a:stretch/>
        </p:blipFill>
        <p:spPr>
          <a:xfrm>
            <a:off x="601670" y="1291130"/>
            <a:ext cx="8246070" cy="4966233"/>
          </a:xfrm>
          <a:prstGeom prst="rect">
            <a:avLst/>
          </a:prstGeom>
        </p:spPr>
      </p:pic>
    </p:spTree>
    <p:extLst>
      <p:ext uri="{BB962C8B-B14F-4D97-AF65-F5344CB8AC3E}">
        <p14:creationId xmlns:p14="http://schemas.microsoft.com/office/powerpoint/2010/main" val="169934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5110" t="24048" r="3140" b="25184"/>
          <a:stretch/>
        </p:blipFill>
        <p:spPr>
          <a:xfrm>
            <a:off x="1365194" y="527604"/>
            <a:ext cx="7778805" cy="6132635"/>
          </a:xfrm>
          <a:prstGeom prst="rect">
            <a:avLst/>
          </a:prstGeom>
        </p:spPr>
      </p:pic>
    </p:spTree>
    <p:extLst>
      <p:ext uri="{BB962C8B-B14F-4D97-AF65-F5344CB8AC3E}">
        <p14:creationId xmlns:p14="http://schemas.microsoft.com/office/powerpoint/2010/main" val="47068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SIAPAKAH </a:t>
            </a:r>
            <a:r>
              <a:rPr lang="en-US" dirty="0" err="1" smtClean="0"/>
              <a:t>Manajer</a:t>
            </a:r>
            <a:r>
              <a:rPr lang="en-US" dirty="0" smtClean="0"/>
              <a:t> </a:t>
            </a:r>
            <a:r>
              <a:rPr lang="en-US" dirty="0" err="1" smtClean="0"/>
              <a:t>dan</a:t>
            </a:r>
            <a:r>
              <a:rPr lang="en-US" dirty="0" smtClean="0"/>
              <a:t> </a:t>
            </a:r>
            <a:r>
              <a:rPr lang="en-US" dirty="0" err="1" smtClean="0"/>
              <a:t>dimana</a:t>
            </a:r>
            <a:r>
              <a:rPr lang="en-US" dirty="0" smtClean="0"/>
              <a:t> </a:t>
            </a:r>
            <a:r>
              <a:rPr lang="en-US" dirty="0" err="1" smtClean="0"/>
              <a:t>mereka</a:t>
            </a:r>
            <a:r>
              <a:rPr lang="en-US" dirty="0" smtClean="0"/>
              <a:t> </a:t>
            </a:r>
            <a:r>
              <a:rPr lang="en-US" dirty="0" err="1" smtClean="0"/>
              <a:t>bekerja</a:t>
            </a:r>
            <a:r>
              <a:rPr lang="en-US" dirty="0" smtClean="0"/>
              <a:t>?</a:t>
            </a:r>
            <a:endParaRPr lang="en-US" dirty="0"/>
          </a:p>
        </p:txBody>
      </p:sp>
      <p:sp>
        <p:nvSpPr>
          <p:cNvPr id="5" name="Content Placeholder 4"/>
          <p:cNvSpPr>
            <a:spLocks noGrp="1"/>
          </p:cNvSpPr>
          <p:nvPr>
            <p:ph idx="1"/>
          </p:nvPr>
        </p:nvSpPr>
        <p:spPr/>
        <p:txBody>
          <a:bodyPr>
            <a:normAutofit/>
          </a:bodyPr>
          <a:lstStyle/>
          <a:p>
            <a:r>
              <a:rPr lang="en-US" sz="2000" dirty="0" err="1" smtClean="0"/>
              <a:t>Manajer</a:t>
            </a:r>
            <a:r>
              <a:rPr lang="en-US" sz="2000" dirty="0" smtClean="0"/>
              <a:t> </a:t>
            </a:r>
            <a:r>
              <a:rPr lang="en-US" sz="2000" dirty="0" err="1" smtClean="0"/>
              <a:t>dapat</a:t>
            </a:r>
            <a:r>
              <a:rPr lang="en-US" sz="2000" dirty="0" smtClean="0"/>
              <a:t> </a:t>
            </a:r>
            <a:r>
              <a:rPr lang="en-US" sz="2000" dirty="0" err="1" smtClean="0"/>
              <a:t>berusia</a:t>
            </a:r>
            <a:r>
              <a:rPr lang="en-US" sz="2000" dirty="0" smtClean="0"/>
              <a:t> di </a:t>
            </a:r>
            <a:r>
              <a:rPr lang="en-US" sz="2000" dirty="0" err="1" smtClean="0"/>
              <a:t>bawah</a:t>
            </a:r>
            <a:r>
              <a:rPr lang="en-US" sz="2000" dirty="0" smtClean="0"/>
              <a:t> 18 </a:t>
            </a:r>
            <a:r>
              <a:rPr lang="en-US" sz="2000" dirty="0" err="1" smtClean="0"/>
              <a:t>tahun</a:t>
            </a:r>
            <a:r>
              <a:rPr lang="en-US" sz="2000" dirty="0" smtClean="0"/>
              <a:t> </a:t>
            </a:r>
            <a:r>
              <a:rPr lang="en-US" sz="2000" dirty="0" err="1" smtClean="0"/>
              <a:t>hingga</a:t>
            </a:r>
            <a:r>
              <a:rPr lang="en-US" sz="2000" dirty="0" smtClean="0"/>
              <a:t> di </a:t>
            </a:r>
            <a:r>
              <a:rPr lang="en-US" sz="2000" dirty="0" err="1" smtClean="0"/>
              <a:t>atas</a:t>
            </a:r>
            <a:r>
              <a:rPr lang="en-US" sz="2000" dirty="0" smtClean="0"/>
              <a:t> 80 </a:t>
            </a:r>
            <a:r>
              <a:rPr lang="en-US" sz="2000" dirty="0" err="1" smtClean="0"/>
              <a:t>tahun</a:t>
            </a:r>
            <a:r>
              <a:rPr lang="en-US" sz="2000" dirty="0" smtClean="0"/>
              <a:t>, </a:t>
            </a:r>
            <a:r>
              <a:rPr lang="en-US" sz="2000" dirty="0" err="1" smtClean="0"/>
              <a:t>baik</a:t>
            </a:r>
            <a:r>
              <a:rPr lang="en-US" sz="2000" dirty="0" smtClean="0"/>
              <a:t> </a:t>
            </a:r>
            <a:r>
              <a:rPr lang="en-US" sz="2000" dirty="0" err="1" smtClean="0"/>
              <a:t>laki-laki</a:t>
            </a:r>
            <a:r>
              <a:rPr lang="en-US" sz="2000" dirty="0" smtClean="0"/>
              <a:t> </a:t>
            </a:r>
            <a:r>
              <a:rPr lang="en-US" sz="2000" dirty="0" err="1" smtClean="0"/>
              <a:t>maupun</a:t>
            </a:r>
            <a:r>
              <a:rPr lang="en-US" sz="2000" dirty="0" smtClean="0"/>
              <a:t> </a:t>
            </a:r>
            <a:r>
              <a:rPr lang="en-US" sz="2000" dirty="0" err="1" smtClean="0"/>
              <a:t>perempuan</a:t>
            </a:r>
            <a:endParaRPr lang="en-US" sz="2000" dirty="0"/>
          </a:p>
          <a:p>
            <a:r>
              <a:rPr lang="en-US" sz="2000" dirty="0" err="1" smtClean="0"/>
              <a:t>Menjalankan</a:t>
            </a:r>
            <a:r>
              <a:rPr lang="en-US" sz="2000" dirty="0" smtClean="0"/>
              <a:t> </a:t>
            </a:r>
            <a:r>
              <a:rPr lang="en-US" sz="2000" dirty="0" err="1" smtClean="0"/>
              <a:t>perusahaan-perusahaan</a:t>
            </a:r>
            <a:r>
              <a:rPr lang="en-US" sz="2000" dirty="0" smtClean="0"/>
              <a:t> </a:t>
            </a:r>
            <a:r>
              <a:rPr lang="en-US" sz="2000" dirty="0" err="1" smtClean="0"/>
              <a:t>korporasi</a:t>
            </a:r>
            <a:r>
              <a:rPr lang="en-US" sz="2000" dirty="0" smtClean="0"/>
              <a:t> </a:t>
            </a:r>
            <a:r>
              <a:rPr lang="en-US" sz="2000" dirty="0" err="1" smtClean="0"/>
              <a:t>besar</a:t>
            </a:r>
            <a:r>
              <a:rPr lang="en-US" sz="2000" dirty="0" smtClean="0"/>
              <a:t> </a:t>
            </a:r>
            <a:r>
              <a:rPr lang="en-US" sz="2000" dirty="0" err="1" smtClean="0"/>
              <a:t>hingga</a:t>
            </a:r>
            <a:r>
              <a:rPr lang="en-US" sz="2000" dirty="0" smtClean="0"/>
              <a:t> </a:t>
            </a:r>
            <a:r>
              <a:rPr lang="en-US" sz="2000" dirty="0" err="1" smtClean="0"/>
              <a:t>usaha-usaha</a:t>
            </a:r>
            <a:r>
              <a:rPr lang="en-US" sz="2000" dirty="0" smtClean="0"/>
              <a:t> </a:t>
            </a:r>
            <a:r>
              <a:rPr lang="en-US" sz="2000" dirty="0" err="1" smtClean="0"/>
              <a:t>swasta</a:t>
            </a:r>
            <a:r>
              <a:rPr lang="en-US" sz="2000" dirty="0" smtClean="0"/>
              <a:t> </a:t>
            </a:r>
            <a:r>
              <a:rPr lang="en-US" sz="2000" dirty="0" err="1" smtClean="0"/>
              <a:t>kecil</a:t>
            </a:r>
            <a:r>
              <a:rPr lang="en-US" sz="2000" dirty="0" smtClean="0"/>
              <a:t> yang </a:t>
            </a:r>
            <a:r>
              <a:rPr lang="en-US" sz="2000" dirty="0" err="1" smtClean="0"/>
              <a:t>baru</a:t>
            </a:r>
            <a:r>
              <a:rPr lang="en-US" sz="2000" dirty="0" smtClean="0"/>
              <a:t> </a:t>
            </a:r>
            <a:r>
              <a:rPr lang="en-US" sz="2000" dirty="0" err="1" smtClean="0"/>
              <a:t>berjalan</a:t>
            </a:r>
            <a:endParaRPr lang="en-US" sz="2000" dirty="0" smtClean="0"/>
          </a:p>
          <a:p>
            <a:r>
              <a:rPr lang="en-US" sz="2000" dirty="0" err="1" smtClean="0"/>
              <a:t>Dapat</a:t>
            </a:r>
            <a:r>
              <a:rPr lang="en-US" sz="2000" dirty="0" smtClean="0"/>
              <a:t> </a:t>
            </a:r>
            <a:r>
              <a:rPr lang="en-US" sz="2000" dirty="0" err="1" smtClean="0"/>
              <a:t>dijumpai</a:t>
            </a:r>
            <a:r>
              <a:rPr lang="en-US" sz="2000" dirty="0" smtClean="0"/>
              <a:t> di </a:t>
            </a:r>
            <a:r>
              <a:rPr lang="en-US" sz="2000" dirty="0" err="1" smtClean="0"/>
              <a:t>departemen-departemen</a:t>
            </a:r>
            <a:r>
              <a:rPr lang="en-US" sz="2000" dirty="0" smtClean="0"/>
              <a:t> </a:t>
            </a:r>
            <a:r>
              <a:rPr lang="en-US" sz="2000" dirty="0" err="1" smtClean="0"/>
              <a:t>pemerintahan</a:t>
            </a:r>
            <a:r>
              <a:rPr lang="en-US" sz="2000" dirty="0" smtClean="0"/>
              <a:t>, </a:t>
            </a:r>
            <a:r>
              <a:rPr lang="en-US" sz="2000" dirty="0" err="1" smtClean="0"/>
              <a:t>rumah</a:t>
            </a:r>
            <a:r>
              <a:rPr lang="en-US" sz="2000" dirty="0" smtClean="0"/>
              <a:t> </a:t>
            </a:r>
            <a:r>
              <a:rPr lang="en-US" sz="2000" dirty="0" err="1" smtClean="0"/>
              <a:t>sakit</a:t>
            </a:r>
            <a:r>
              <a:rPr lang="en-US" sz="2000" dirty="0" smtClean="0"/>
              <a:t>, </a:t>
            </a:r>
            <a:r>
              <a:rPr lang="en-US" sz="2000" dirty="0" err="1" smtClean="0"/>
              <a:t>perusahaan-perusahaan</a:t>
            </a:r>
            <a:r>
              <a:rPr lang="en-US" sz="2000" dirty="0" smtClean="0"/>
              <a:t> </a:t>
            </a:r>
            <a:r>
              <a:rPr lang="en-US" sz="2000" dirty="0" err="1" smtClean="0"/>
              <a:t>kecil</a:t>
            </a:r>
            <a:r>
              <a:rPr lang="en-US" sz="2000" dirty="0" smtClean="0"/>
              <a:t>, </a:t>
            </a:r>
            <a:r>
              <a:rPr lang="en-US" sz="2000" dirty="0" err="1" smtClean="0"/>
              <a:t>badan</a:t>
            </a:r>
            <a:r>
              <a:rPr lang="en-US" sz="2000" dirty="0" smtClean="0"/>
              <a:t> </a:t>
            </a:r>
            <a:r>
              <a:rPr lang="en-US" sz="2000" dirty="0" err="1" smtClean="0"/>
              <a:t>badan</a:t>
            </a:r>
            <a:r>
              <a:rPr lang="en-US" sz="2000" dirty="0" smtClean="0"/>
              <a:t> </a:t>
            </a:r>
            <a:r>
              <a:rPr lang="en-US" sz="2000" dirty="0" err="1" smtClean="0"/>
              <a:t>nirlaba</a:t>
            </a:r>
            <a:r>
              <a:rPr lang="en-US" sz="2000" dirty="0" smtClean="0"/>
              <a:t>, </a:t>
            </a:r>
            <a:r>
              <a:rPr lang="en-US" sz="2000" dirty="0" err="1" smtClean="0"/>
              <a:t>sekolah</a:t>
            </a:r>
            <a:r>
              <a:rPr lang="en-US" sz="2000" dirty="0" smtClean="0"/>
              <a:t> </a:t>
            </a:r>
            <a:r>
              <a:rPr lang="en-US" sz="2000" dirty="0" err="1" smtClean="0"/>
              <a:t>bahkan</a:t>
            </a:r>
            <a:r>
              <a:rPr lang="en-US" sz="2000" dirty="0" smtClean="0"/>
              <a:t> </a:t>
            </a:r>
            <a:r>
              <a:rPr lang="en-US" sz="2000" dirty="0" err="1" smtClean="0"/>
              <a:t>organisasi</a:t>
            </a:r>
            <a:r>
              <a:rPr lang="en-US" sz="2000" dirty="0" smtClean="0"/>
              <a:t> </a:t>
            </a:r>
            <a:r>
              <a:rPr lang="en-US" sz="2000" dirty="0" err="1" smtClean="0"/>
              <a:t>lembaga</a:t>
            </a:r>
            <a:r>
              <a:rPr lang="en-US" sz="2000" dirty="0" smtClean="0"/>
              <a:t> </a:t>
            </a:r>
            <a:r>
              <a:rPr lang="en-US" sz="2000" dirty="0" err="1" smtClean="0"/>
              <a:t>kampanye</a:t>
            </a:r>
            <a:r>
              <a:rPr lang="en-US" sz="2000" dirty="0" smtClean="0"/>
              <a:t> </a:t>
            </a:r>
            <a:r>
              <a:rPr lang="en-US" sz="2000" dirty="0" err="1" smtClean="0"/>
              <a:t>politik</a:t>
            </a:r>
            <a:r>
              <a:rPr lang="en-US" sz="2000" dirty="0" smtClean="0"/>
              <a:t>, </a:t>
            </a:r>
            <a:r>
              <a:rPr lang="en-US" sz="2000" dirty="0" err="1" smtClean="0"/>
              <a:t>dan</a:t>
            </a:r>
            <a:r>
              <a:rPr lang="en-US" sz="2000" dirty="0" smtClean="0"/>
              <a:t> </a:t>
            </a:r>
            <a:r>
              <a:rPr lang="en-US" sz="2000" dirty="0" err="1" smtClean="0"/>
              <a:t>koperasi</a:t>
            </a:r>
            <a:endParaRPr lang="en-US" sz="2000" dirty="0" smtClean="0"/>
          </a:p>
          <a:p>
            <a:r>
              <a:rPr lang="en-US" sz="2000" dirty="0" err="1" smtClean="0"/>
              <a:t>Sebagian</a:t>
            </a:r>
            <a:r>
              <a:rPr lang="en-US" sz="2000" dirty="0" smtClean="0"/>
              <a:t> </a:t>
            </a:r>
            <a:r>
              <a:rPr lang="en-US" sz="2000" dirty="0" err="1" smtClean="0"/>
              <a:t>manajer</a:t>
            </a:r>
            <a:r>
              <a:rPr lang="en-US" sz="2000" dirty="0" smtClean="0"/>
              <a:t> </a:t>
            </a:r>
            <a:r>
              <a:rPr lang="en-US" sz="2000" dirty="0" err="1" smtClean="0"/>
              <a:t>menduduki</a:t>
            </a:r>
            <a:r>
              <a:rPr lang="en-US" sz="2000" dirty="0" smtClean="0"/>
              <a:t> </a:t>
            </a:r>
            <a:r>
              <a:rPr lang="en-US" sz="2000" dirty="0" err="1" smtClean="0"/>
              <a:t>jajaran</a:t>
            </a:r>
            <a:r>
              <a:rPr lang="en-US" sz="2000" dirty="0" smtClean="0"/>
              <a:t> </a:t>
            </a:r>
            <a:r>
              <a:rPr lang="en-US" sz="2000" dirty="0" err="1" smtClean="0"/>
              <a:t>pimpinan</a:t>
            </a:r>
            <a:r>
              <a:rPr lang="en-US" sz="2000" dirty="0" smtClean="0"/>
              <a:t> </a:t>
            </a:r>
            <a:r>
              <a:rPr lang="en-US" sz="2000" dirty="0" err="1" smtClean="0"/>
              <a:t>perusahaan</a:t>
            </a:r>
            <a:r>
              <a:rPr lang="en-US" sz="2000" dirty="0" smtClean="0"/>
              <a:t>, </a:t>
            </a:r>
            <a:r>
              <a:rPr lang="en-US" sz="2000" dirty="0" err="1" smtClean="0"/>
              <a:t>sebagian</a:t>
            </a:r>
            <a:r>
              <a:rPr lang="en-US" sz="2000" dirty="0" smtClean="0"/>
              <a:t> </a:t>
            </a:r>
            <a:r>
              <a:rPr lang="en-US" sz="2000" dirty="0" err="1" smtClean="0"/>
              <a:t>lainnya</a:t>
            </a:r>
            <a:r>
              <a:rPr lang="en-US" sz="2000" dirty="0" smtClean="0"/>
              <a:t> </a:t>
            </a:r>
            <a:r>
              <a:rPr lang="en-US" sz="2000" dirty="0" err="1" smtClean="0"/>
              <a:t>hanya</a:t>
            </a:r>
            <a:r>
              <a:rPr lang="en-US" sz="2000" dirty="0" smtClean="0"/>
              <a:t> </a:t>
            </a:r>
            <a:r>
              <a:rPr lang="en-US" sz="2000" dirty="0" err="1" smtClean="0"/>
              <a:t>bertanggungjawab</a:t>
            </a:r>
            <a:r>
              <a:rPr lang="en-US" sz="2000" dirty="0" smtClean="0"/>
              <a:t> </a:t>
            </a:r>
            <a:r>
              <a:rPr lang="en-US" sz="2000" dirty="0" err="1" smtClean="0"/>
              <a:t>atas</a:t>
            </a:r>
            <a:r>
              <a:rPr lang="en-US" sz="2000" dirty="0" smtClean="0"/>
              <a:t> </a:t>
            </a:r>
            <a:r>
              <a:rPr lang="en-US" sz="2000" dirty="0" err="1" smtClean="0"/>
              <a:t>fungsi-fungsi</a:t>
            </a:r>
            <a:r>
              <a:rPr lang="en-US" sz="2000" dirty="0" smtClean="0"/>
              <a:t> yang </a:t>
            </a:r>
            <a:r>
              <a:rPr lang="en-US" sz="2000" dirty="0" err="1" smtClean="0"/>
              <a:t>spesifik</a:t>
            </a:r>
            <a:endParaRPr lang="en-US" sz="2000" dirty="0" smtClean="0"/>
          </a:p>
          <a:p>
            <a:endParaRPr lang="en-US" sz="2000" dirty="0" smtClean="0"/>
          </a:p>
        </p:txBody>
      </p:sp>
    </p:spTree>
    <p:extLst>
      <p:ext uri="{BB962C8B-B14F-4D97-AF65-F5344CB8AC3E}">
        <p14:creationId xmlns:p14="http://schemas.microsoft.com/office/powerpoint/2010/main" val="1101633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4359</TotalTime>
  <Words>885</Words>
  <Application>Microsoft Macintosh PowerPoint</Application>
  <PresentationFormat>On-screen Show (4:3)</PresentationFormat>
  <Paragraphs>110</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Cambria</vt:lpstr>
      <vt:lpstr>Gabriola</vt:lpstr>
      <vt:lpstr>Arial</vt:lpstr>
      <vt:lpstr>Calibri</vt:lpstr>
      <vt:lpstr>Office Theme</vt:lpstr>
      <vt:lpstr>MANAJER</vt:lpstr>
      <vt:lpstr>SASARAN PEMBELAJARAN</vt:lpstr>
      <vt:lpstr>MENGAPA Manajer itu penting?</vt:lpstr>
      <vt:lpstr>Apa yang bisa dilakukan oleh pemimpin yang hebat</vt:lpstr>
      <vt:lpstr>PowerPoint Presentation</vt:lpstr>
      <vt:lpstr>PowerPoint Presentation</vt:lpstr>
      <vt:lpstr>PowerPoint Presentation</vt:lpstr>
      <vt:lpstr>PowerPoint Presentation</vt:lpstr>
      <vt:lpstr>SIAPAKAH Manajer dan dimana mereka bekerja?</vt:lpstr>
      <vt:lpstr>Siapakah seorang manajer itu?</vt:lpstr>
      <vt:lpstr>DEFINISI MANAJER</vt:lpstr>
      <vt:lpstr>DEFINISI MANAJER</vt:lpstr>
      <vt:lpstr>PowerPoint Presentation</vt:lpstr>
      <vt:lpstr>First line manager</vt:lpstr>
      <vt:lpstr>First line manager</vt:lpstr>
      <vt:lpstr>Kegiatan first line manager: </vt:lpstr>
      <vt:lpstr>lanjutan</vt:lpstr>
      <vt:lpstr>Middle Manager</vt:lpstr>
      <vt:lpstr>Tugas middle manager</vt:lpstr>
      <vt:lpstr>Tugas middle manager</vt:lpstr>
      <vt:lpstr>TOP MANAGER</vt:lpstr>
      <vt:lpstr>TOP MANAGER</vt:lpstr>
      <vt:lpstr>Peran utama dari TOP MANAGER  </vt:lpstr>
      <vt:lpstr>PowerPoint Presentation</vt:lpstr>
      <vt:lpstr>KUIS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Microsoft Office User</cp:lastModifiedBy>
  <cp:revision>55</cp:revision>
  <dcterms:created xsi:type="dcterms:W3CDTF">2013-08-21T19:17:07Z</dcterms:created>
  <dcterms:modified xsi:type="dcterms:W3CDTF">2021-03-18T10:16:11Z</dcterms:modified>
</cp:coreProperties>
</file>