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66" r:id="rId5"/>
    <p:sldId id="262" r:id="rId6"/>
    <p:sldId id="267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8F8F8"/>
    <a:srgbClr val="663300"/>
    <a:srgbClr val="00FFFF"/>
    <a:srgbClr val="F2F2F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FFF9DF-9982-4E3E-8C95-176B29850EB3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4F8519-7FEB-4FDE-BBB0-D791558F3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77549"/>
            <a:ext cx="4495800" cy="1069975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91949"/>
            <a:ext cx="4491318" cy="1275651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C423-5BF5-4C5A-9B05-D9ADCF9ED732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5A483-1C8B-4213-A6AE-D7DE9F110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8496-56B2-4DD4-81CD-23CF74B36E1F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1F49-2526-40E2-B492-205F1E96F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1F87-0BED-4F48-A75E-76E8A4B09662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9814-FEC9-43DE-A990-6BAF41042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580D-E8C3-4466-AAD2-E3AF855C7654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06F7-F84C-4CA3-A783-7BBD2EB19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C458-BAE4-4AEB-B1A5-99E4FF2F6377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6CC5-91D2-47D0-8DE9-8E8E27B1C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8866-4B92-40DE-843B-6F8F2A4B14FA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D247-BC19-4640-A45D-B4A88E395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9DA5-78EB-4886-B2FD-F8AEEE6FEA57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F59E-1C32-4EBF-8F81-BC3316FD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28A2-3278-4BBE-9880-EA0F0C378AAC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EFF0-9D97-4379-A63C-2D7025BC9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5B18-E083-4C24-86AE-68B78F2BD422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EE16-8E93-4F11-8B21-5BD7E32BB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AC1D-250E-4DA6-B245-67E833ABEC9A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52F4-C2A5-4912-862D-54B53BB6E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6E19-F78D-436A-AAD8-E19007216931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DB44-68B8-426E-B649-CC794CF0F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5432E-CF19-4D24-93C9-E5DE82E373CA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8197F-DFD8-4611-A4DF-BD6A023E4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7467600" cy="10699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d-ID" sz="4000" b="0" i="1" dirty="0" smtClean="0">
                <a:effectLst/>
                <a:latin typeface="Cambria" pitchFamily="18" charset="0"/>
              </a:rPr>
              <a:t>Manajemen sebagai seni, ilmu, dan profesi</a:t>
            </a:r>
            <a:br>
              <a:rPr lang="id-ID" sz="4000" b="0" i="1" dirty="0" smtClean="0">
                <a:effectLst/>
                <a:latin typeface="Cambria" pitchFamily="18" charset="0"/>
              </a:rPr>
            </a:br>
            <a:r>
              <a:rPr lang="en-US" sz="2200" b="0" i="1" dirty="0" err="1" smtClean="0">
                <a:effectLst/>
                <a:latin typeface="Gabriola" pitchFamily="82" charset="0"/>
              </a:rPr>
              <a:t>Disampaikan</a:t>
            </a:r>
            <a:r>
              <a:rPr lang="en-US" sz="2200" b="0" i="1" dirty="0" smtClean="0">
                <a:effectLst/>
                <a:latin typeface="Gabriola" pitchFamily="82" charset="0"/>
              </a:rPr>
              <a:t> </a:t>
            </a:r>
            <a:r>
              <a:rPr lang="en-US" sz="2200" b="0" i="1" dirty="0" err="1" smtClean="0">
                <a:effectLst/>
                <a:latin typeface="Gabriola" pitchFamily="82" charset="0"/>
              </a:rPr>
              <a:t>oleh</a:t>
            </a:r>
            <a:r>
              <a:rPr lang="en-US" sz="2200" b="0" i="1" dirty="0" smtClean="0">
                <a:effectLst/>
                <a:latin typeface="Gabriola" pitchFamily="82" charset="0"/>
              </a:rPr>
              <a:t>:</a:t>
            </a:r>
            <a:r>
              <a:rPr lang="en-US" sz="2200" dirty="0" smtClean="0">
                <a:latin typeface="Cambria" pitchFamily="18" charset="0"/>
              </a:rPr>
              <a:t/>
            </a:r>
            <a:br>
              <a:rPr lang="en-US" sz="2200" dirty="0" smtClean="0">
                <a:latin typeface="Cambria" pitchFamily="18" charset="0"/>
              </a:rPr>
            </a:br>
            <a:r>
              <a:rPr lang="en-GB" sz="2000" dirty="0" smtClean="0">
                <a:effectLst/>
                <a:latin typeface="Cambria" pitchFamily="18" charset="0"/>
              </a:rPr>
              <a:t>E</a:t>
            </a:r>
            <a:r>
              <a:rPr lang="id-ID" sz="2000" dirty="0" smtClean="0">
                <a:effectLst/>
                <a:latin typeface="Cambria" pitchFamily="18" charset="0"/>
              </a:rPr>
              <a:t>rni Saharuddin, S.Sos., MPA</a:t>
            </a:r>
            <a:r>
              <a:rPr lang="en-US" sz="3200" dirty="0" smtClean="0">
                <a:latin typeface="Cambria" pitchFamily="18" charset="0"/>
              </a:rPr>
              <a:t/>
            </a:r>
            <a:br>
              <a:rPr lang="en-US" sz="3200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5867400" y="6181725"/>
            <a:ext cx="320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Universitas ‘Aisyiyah Yogyakarta</a:t>
            </a:r>
            <a:endParaRPr lang="en-US" sz="1400">
              <a:solidFill>
                <a:srgbClr val="F2F2F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92827"/>
            <a:ext cx="2645791" cy="1721773"/>
          </a:xfrm>
          <a:prstGeom prst="roundRect">
            <a:avLst>
              <a:gd name="adj" fmla="val 16667"/>
            </a:avLst>
          </a:prstGeom>
          <a:ln w="38100">
            <a:solidFill>
              <a:srgbClr val="F2F2F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2609850" cy="1752600"/>
          </a:xfrm>
          <a:prstGeom prst="roundRect">
            <a:avLst>
              <a:gd name="adj" fmla="val 16667"/>
            </a:avLst>
          </a:prstGeom>
          <a:ln w="28575">
            <a:solidFill>
              <a:srgbClr val="F8F8F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/>
          <a:lstStyle/>
          <a:p>
            <a:pPr algn="r" eaLnBrk="1" hangingPunct="1"/>
            <a:r>
              <a:rPr lang="id-ID" sz="2000" smtClean="0"/>
              <a:t>Manajemen</a:t>
            </a:r>
            <a:r>
              <a:rPr lang="en-US" sz="2000" smtClean="0"/>
              <a:t> </a:t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5029200" cy="38100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z="1800" b="1" smtClean="0">
                <a:solidFill>
                  <a:schemeClr val="bg1"/>
                </a:solidFill>
                <a:cs typeface="Tahoma" pitchFamily="34" charset="0"/>
              </a:rPr>
              <a:t>	</a:t>
            </a:r>
            <a:endParaRPr lang="en-US" sz="1800" smtClean="0">
              <a:solidFill>
                <a:schemeClr val="bg1"/>
              </a:solidFill>
              <a:cs typeface="Tahoma" pitchFamily="34" charset="0"/>
            </a:endParaRPr>
          </a:p>
          <a:p>
            <a:pPr algn="just" eaLnBrk="1" hangingPunct="1">
              <a:buFont typeface="Arial" charset="0"/>
              <a:buNone/>
            </a:pPr>
            <a:endParaRPr lang="en-US" sz="1800" smtClean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  <a:p>
            <a:pPr algn="just"/>
            <a:r>
              <a:rPr lang="id-ID" sz="1800" b="1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Manajemen</a:t>
            </a:r>
            <a:r>
              <a:rPr lang="en-US" sz="1800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:</a:t>
            </a:r>
            <a:r>
              <a:rPr lang="id-ID" sz="1800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id-ID" sz="1800" smtClean="0">
                <a:latin typeface="Cambria" pitchFamily="18" charset="0"/>
              </a:rPr>
              <a:t>Proses pengaturan/</a:t>
            </a:r>
            <a:r>
              <a:rPr lang="id-ID" sz="1800" i="1" smtClean="0">
                <a:latin typeface="Cambria" pitchFamily="18" charset="0"/>
              </a:rPr>
              <a:t>pengelolaan berbagai </a:t>
            </a:r>
            <a:r>
              <a:rPr lang="id-ID" sz="1800" b="1" i="1" smtClean="0">
                <a:solidFill>
                  <a:srgbClr val="0000FF"/>
                </a:solidFill>
                <a:latin typeface="Cambria" pitchFamily="18" charset="0"/>
              </a:rPr>
              <a:t>sumberdaya organisasi</a:t>
            </a:r>
            <a:r>
              <a:rPr lang="id-ID" sz="1800" smtClean="0">
                <a:latin typeface="Cambria" pitchFamily="18" charset="0"/>
              </a:rPr>
              <a:t> untuk mencapai tujuan yg sdh ditentukan melalui pelaksanaan fungsi-fungsi tertentu.</a:t>
            </a:r>
          </a:p>
          <a:p>
            <a:pPr lvl="1" algn="just" eaLnBrk="1" hangingPunct="1">
              <a:buFont typeface="Arial" charset="0"/>
              <a:buNone/>
            </a:pPr>
            <a:endParaRPr lang="en-US" sz="1400" i="1" smtClean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  <a:p>
            <a:pPr algn="just" eaLnBrk="1" hangingPunct="1">
              <a:buFont typeface="Arial" charset="0"/>
              <a:buNone/>
            </a:pPr>
            <a:endParaRPr lang="en-US" sz="1800" smtClean="0">
              <a:solidFill>
                <a:schemeClr val="bg1"/>
              </a:solidFill>
              <a:cs typeface="Tahoma" pitchFamily="34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en-US" sz="1800" smtClean="0">
                <a:solidFill>
                  <a:schemeClr val="bg1"/>
                </a:solidFill>
                <a:cs typeface="Tahoma" pitchFamily="34" charset="0"/>
              </a:rPr>
              <a:t>	</a:t>
            </a:r>
          </a:p>
          <a:p>
            <a:pPr algn="just" eaLnBrk="1" hangingPunct="1">
              <a:buFont typeface="Arial" charset="0"/>
              <a:buNone/>
            </a:pPr>
            <a:endParaRPr lang="en-US" sz="1800" smtClean="0">
              <a:solidFill>
                <a:schemeClr val="bg1"/>
              </a:solidFill>
              <a:cs typeface="Tahoma" pitchFamily="34" charset="0"/>
            </a:endParaRPr>
          </a:p>
          <a:p>
            <a:pPr algn="just" eaLnBrk="1" hangingPunct="1">
              <a:buFont typeface="Arial" charset="0"/>
              <a:buNone/>
            </a:pPr>
            <a:endParaRPr lang="en-US" sz="1800" smtClean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28600" y="6367463"/>
            <a:ext cx="2706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d-ID" sz="1600" b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Yunani: </a:t>
            </a:r>
            <a:r>
              <a:rPr lang="id-ID" sz="1600" i="1">
                <a:latin typeface="Cambria" pitchFamily="18" charset="0"/>
              </a:rPr>
              <a:t>organon </a:t>
            </a:r>
            <a:r>
              <a:rPr lang="id-ID" sz="1600">
                <a:latin typeface="Cambria" pitchFamily="18" charset="0"/>
              </a:rPr>
              <a:t>artinya alat</a:t>
            </a:r>
            <a:endParaRPr lang="en-US" sz="160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971800"/>
            <a:ext cx="2667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sbg seni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id-ID" sz="2400" dirty="0" smtClean="0"/>
              <a:t>Manajemen sebagai praktik diakui sebagai suatu seni. Seni adalah pengetahuan cara mengerjakan utk mencapai suatu hasil yg konkrit dan diinginkan. Seni adalah keterampilan yg dikuasai dg latihan sesuai dg sifat-sifat kepribadian org bersangkutan</a:t>
            </a:r>
          </a:p>
          <a:p>
            <a:pPr algn="just"/>
            <a:r>
              <a:rPr lang="id-ID" sz="2400" dirty="0" smtClean="0"/>
              <a:t>Manajer harus memiliki seni bermanajemen yg tidak lain merupakan bakat pribadi atau keterampilan untuk mengerjakan </a:t>
            </a:r>
            <a:r>
              <a:rPr lang="id-ID" sz="2400" dirty="0" smtClean="0"/>
              <a:t>tugas. Artinya </a:t>
            </a:r>
            <a:r>
              <a:rPr lang="id-ID" sz="2400" dirty="0" smtClean="0"/>
              <a:t>org dapat mengatur, mengawasi mempimpin organisasi dg karakter sikap dan jiwa kepemimpinan yg berbeda-beda pd setiap orang</a:t>
            </a:r>
            <a:r>
              <a:rPr lang="id-ID" sz="2400" dirty="0" smtClean="0"/>
              <a:t>.</a:t>
            </a:r>
            <a:endParaRPr lang="id-ID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sbg seni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2800" dirty="0" smtClean="0"/>
              <a:t>Parker </a:t>
            </a:r>
            <a:r>
              <a:rPr lang="id-ID" sz="2800" dirty="0" smtClean="0"/>
              <a:t>Follet manajemen adalah the art of getting things done through people yg berarti seni bagaimana cara memerintahkan pada org lain agar bekerjasama utk melaksanakan pekerjaan.</a:t>
            </a:r>
          </a:p>
          <a:p>
            <a:pPr algn="just"/>
            <a:r>
              <a:rPr lang="id-ID" sz="2800" b="1" i="1" dirty="0" smtClean="0"/>
              <a:t>Seni manajemenmeliputi kecakapan untuk melihat totalitas dari bagian-bagian yang terpisah dan berbeda-beda, kecakapan untuk menciptakan sesuatu gambaran tentang visi tertentu, kecakapan untukmenyatukan visi tersebut dengan skill yang dimiliki.</a:t>
            </a:r>
          </a:p>
          <a:p>
            <a:pPr algn="just"/>
            <a:endParaRPr lang="id-ID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sebagai ilmu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4267200"/>
          </a:xfrm>
        </p:spPr>
        <p:txBody>
          <a:bodyPr>
            <a:noAutofit/>
          </a:bodyPr>
          <a:lstStyle/>
          <a:p>
            <a:pPr algn="just"/>
            <a:r>
              <a:rPr lang="id-ID" sz="2800" dirty="0" smtClean="0"/>
              <a:t>Karakteristik esensial dari setiap ilmu adalah pengetahuan yang disistematisir melalui penerapan metode ilmiah. Yg dapat digunakan utk mendeskripsikan, menjelaskan dan memprediksi fenomena empiris. </a:t>
            </a:r>
          </a:p>
          <a:p>
            <a:pPr algn="just"/>
            <a:r>
              <a:rPr lang="id-ID" sz="2800" dirty="0" smtClean="0"/>
              <a:t>Jika manajemen hanya didefinisikan sebagai seni maka akan sulit menyusun pengetahuan manajemen secara sistematis dan akan sukar mengajarkannnya kepada org lain dan menjelaskan fenomena manajerial.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sebagai ilmu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2400" dirty="0" smtClean="0"/>
              <a:t>Manajemen disebut sbg ilmu karena menggunakan metode ilmiah dan teori dalam menjelaskan fenomena manajerial. </a:t>
            </a:r>
          </a:p>
          <a:p>
            <a:pPr algn="just"/>
            <a:r>
              <a:rPr lang="id-ID" sz="2400" dirty="0" smtClean="0"/>
              <a:t>Menurut Gullick manajemen memenuhi syarat sbg bidang pengetahuan atau ilmu karena manajemen telah dipelajari beberapa waktu dan disusun menjadi serangkaian teori. Gullick yakin bahwa bidang manajemen akan benar-benar menjadi suatu ilmu kalau teori mampu menuntun manajer untk menentukan apa yg harus mereka lakukan dalam situasi tertentu dan memungkinkan mereka meramalkan akibat dari tindakan-tindakannya.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sebagai ilmu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d-ID" sz="2800" dirty="0" smtClean="0"/>
              <a:t>Dengan pengetahuan manajemen yg teroganisir, para pelaku manajemen mempunyai kesempatan yg jauh lebih baik utk memecahkan suatu masalah manajemen dg baik dan dapat dilaksanakan</a:t>
            </a:r>
          </a:p>
          <a:p>
            <a:pPr algn="just"/>
            <a:r>
              <a:rPr lang="id-ID" sz="2800" dirty="0" smtClean="0"/>
              <a:t>Manajemen sbg ilmu maupun sebagai seni tidak bertentangan akan tetapi saling melengkapi </a:t>
            </a:r>
          </a:p>
          <a:p>
            <a:pPr algn="just"/>
            <a:r>
              <a:rPr lang="id-ID" sz="2800" dirty="0" smtClean="0"/>
              <a:t>Utk menjadi manajer yg efektif harus memiliki seni atau keterampilan manajemen dan ilmu atau pengetahuan ttg manajemen. </a:t>
            </a:r>
            <a:endParaRPr lang="id-ID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d-ID" sz="3600" dirty="0" smtClean="0">
                <a:solidFill>
                  <a:srgbClr val="FF0000"/>
                </a:solidFill>
              </a:rPr>
              <a:t>   </a:t>
            </a:r>
            <a:r>
              <a:rPr lang="id-ID" sz="3200" i="1" dirty="0" smtClean="0">
                <a:solidFill>
                  <a:srgbClr val="FF0000"/>
                </a:solidFill>
              </a:rPr>
              <a:t>Knowledge (science) without skill (art) is useless, skill (art) without knowledge (science) means stagnation, managing without common sense is often wrong</a:t>
            </a:r>
            <a:r>
              <a:rPr lang="id-ID" sz="3600" dirty="0" smtClean="0">
                <a:solidFill>
                  <a:srgbClr val="FF0000"/>
                </a:solidFill>
              </a:rPr>
              <a:t>.  </a:t>
            </a:r>
            <a:endParaRPr lang="id-ID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sebagai profesi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d-ID" sz="2400" b="1" dirty="0" smtClean="0"/>
              <a:t>Seni dan pengetahuan ada hubungannya dg profesi</a:t>
            </a:r>
          </a:p>
          <a:p>
            <a:pPr algn="just"/>
            <a:r>
              <a:rPr lang="id-ID" sz="2400" dirty="0" smtClean="0"/>
              <a:t>Bgmn dg orang yg menguasai seni dan pengetahuan manajemen dan yg bekerja dalam bidang manajerial?</a:t>
            </a:r>
          </a:p>
          <a:p>
            <a:pPr algn="just"/>
            <a:r>
              <a:rPr lang="id-ID" sz="2400" dirty="0" smtClean="0"/>
              <a:t>Menurut Edgar H. Schein manajemen adalah satu profesi karena manajemen </a:t>
            </a:r>
            <a:r>
              <a:rPr lang="id-ID" sz="2400" b="1" dirty="0" smtClean="0"/>
              <a:t>memperlihatkan kualitas esensial dari satu profesi</a:t>
            </a:r>
            <a:r>
              <a:rPr lang="id-ID" sz="2400" dirty="0" smtClean="0"/>
              <a:t>  seperti </a:t>
            </a:r>
            <a:r>
              <a:rPr lang="id-ID" sz="2400" b="1" dirty="0" smtClean="0"/>
              <a:t>berdasarkan keahlian</a:t>
            </a:r>
            <a:r>
              <a:rPr lang="id-ID" sz="2400" dirty="0" smtClean="0"/>
              <a:t>, </a:t>
            </a:r>
            <a:r>
              <a:rPr lang="id-ID" sz="2400" b="1" dirty="0" smtClean="0"/>
              <a:t>ada tuntunan yg mengatur perilaku para manajer yg harus ditaati sepenuhnya </a:t>
            </a:r>
            <a:r>
              <a:rPr lang="id-ID" sz="2400" dirty="0" smtClean="0"/>
              <a:t>dan dimaksudkan utk melindungi klien mereka (para manajer tdk semata-mata menggunakan dan memanfaatkan pekerjaan mereka utk kepentingan dan keuntungan pribadi</a:t>
            </a:r>
            <a:r>
              <a:rPr lang="id-ID" dirty="0" smtClean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coffee">
      <a:dk1>
        <a:sysClr val="windowText" lastClr="000000"/>
      </a:dk1>
      <a:lt1>
        <a:srgbClr val="000000"/>
      </a:lt1>
      <a:dk2>
        <a:srgbClr val="1F497D"/>
      </a:dk2>
      <a:lt2>
        <a:srgbClr val="C08968"/>
      </a:lt2>
      <a:accent1>
        <a:srgbClr val="FFA132"/>
      </a:accent1>
      <a:accent2>
        <a:srgbClr val="FACD64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964617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8996</TotalTime>
  <Words>453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Theme6</vt:lpstr>
      <vt:lpstr>Manajemen sebagai seni, ilmu, dan profesi Disampaikan oleh: Erni Saharuddin, S.Sos., MPA </vt:lpstr>
      <vt:lpstr>Manajemen  </vt:lpstr>
      <vt:lpstr>Manajemen sbg seni</vt:lpstr>
      <vt:lpstr>Manajemen sbg seni</vt:lpstr>
      <vt:lpstr>Manajemen sebagai ilmu</vt:lpstr>
      <vt:lpstr>Manajemen sebagai ilmu</vt:lpstr>
      <vt:lpstr>Manajemen sebagai ilmu</vt:lpstr>
      <vt:lpstr>Slide 8</vt:lpstr>
      <vt:lpstr>Manajemen sebagai profesi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Goods</dc:title>
  <dc:creator>Win-7</dc:creator>
  <cp:lastModifiedBy>user</cp:lastModifiedBy>
  <cp:revision>306</cp:revision>
  <dcterms:created xsi:type="dcterms:W3CDTF">2012-10-15T05:46:10Z</dcterms:created>
  <dcterms:modified xsi:type="dcterms:W3CDTF">2018-03-12T02:40:31Z</dcterms:modified>
</cp:coreProperties>
</file>