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8" r:id="rId2"/>
    <p:sldMasterId id="2147483690" r:id="rId3"/>
    <p:sldMasterId id="2147483693" r:id="rId4"/>
  </p:sldMasterIdLst>
  <p:notesMasterIdLst>
    <p:notesMasterId r:id="rId27"/>
  </p:notesMasterIdLst>
  <p:sldIdLst>
    <p:sldId id="578" r:id="rId5"/>
    <p:sldId id="307" r:id="rId6"/>
    <p:sldId id="568" r:id="rId7"/>
    <p:sldId id="587" r:id="rId8"/>
    <p:sldId id="588" r:id="rId9"/>
    <p:sldId id="589" r:id="rId10"/>
    <p:sldId id="592" r:id="rId11"/>
    <p:sldId id="593" r:id="rId12"/>
    <p:sldId id="594" r:id="rId13"/>
    <p:sldId id="595" r:id="rId14"/>
    <p:sldId id="596" r:id="rId15"/>
    <p:sldId id="597" r:id="rId16"/>
    <p:sldId id="598" r:id="rId17"/>
    <p:sldId id="599" r:id="rId18"/>
    <p:sldId id="600" r:id="rId19"/>
    <p:sldId id="601" r:id="rId20"/>
    <p:sldId id="602" r:id="rId21"/>
    <p:sldId id="603" r:id="rId22"/>
    <p:sldId id="604" r:id="rId23"/>
    <p:sldId id="571" r:id="rId24"/>
    <p:sldId id="564" r:id="rId25"/>
    <p:sldId id="32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pPr/>
              <a:t>3/26/2021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a:t>The </a:t>
            </a:r>
            <a:r>
              <a:rPr lang="en-US" dirty="0" err="1"/>
              <a:t>Powerpoint</a:t>
            </a:r>
            <a:r>
              <a:rPr lang="en-US" dirty="0"/>
              <a:t> Title Goes Here</a:t>
            </a:r>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a:t>Secondary Title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5" y="6459791"/>
            <a:ext cx="2472271" cy="365125"/>
          </a:xfrm>
          <a:prstGeom prst="rect">
            <a:avLst/>
          </a:prstGeom>
        </p:spPr>
        <p:txBody>
          <a:bodyPr/>
          <a:lstStyle/>
          <a:p>
            <a:fld id="{ADCE2944-63AC-4794-98B7-F3081A371F1E}" type="datetimeFigureOut">
              <a:rPr lang="id-ID" smtClean="0"/>
              <a:pPr/>
              <a:t>26/03/2021</a:t>
            </a:fld>
            <a:endParaRPr lang="id-ID"/>
          </a:p>
        </p:txBody>
      </p:sp>
      <p:sp>
        <p:nvSpPr>
          <p:cNvPr id="5" name="Footer Placeholder 4"/>
          <p:cNvSpPr>
            <a:spLocks noGrp="1"/>
          </p:cNvSpPr>
          <p:nvPr>
            <p:ph type="ftr" sz="quarter" idx="11"/>
          </p:nvPr>
        </p:nvSpPr>
        <p:spPr>
          <a:xfrm>
            <a:off x="3686187" y="6459791"/>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2" y="6459791"/>
            <a:ext cx="1312025" cy="365125"/>
          </a:xfrm>
          <a:prstGeom prst="rect">
            <a:avLst/>
          </a:prstGeom>
        </p:spPr>
        <p:txBody>
          <a:bodyPr/>
          <a:lstStyle/>
          <a:p>
            <a:fld id="{517929AE-1FB3-475D-8916-B36598A6E668}" type="slidenum">
              <a:rPr lang="id-ID" smtClean="0"/>
              <a:pPr/>
              <a:t>‹#›</a:t>
            </a:fld>
            <a:endParaRPr lang="id-ID"/>
          </a:p>
        </p:txBody>
      </p:sp>
    </p:spTree>
    <p:extLst>
      <p:ext uri="{BB962C8B-B14F-4D97-AF65-F5344CB8AC3E}">
        <p14:creationId xmlns:p14="http://schemas.microsoft.com/office/powerpoint/2010/main" val="97023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5"/>
            <a:ext cx="10515600" cy="1325563"/>
          </a:xfrm>
          <a:prstGeom prst="rect">
            <a:avLst/>
          </a:prstGeom>
        </p:spPr>
        <p:txBody>
          <a:bodyPr/>
          <a:lstStyle>
            <a:lvl1pPr>
              <a:defRPr sz="2800" b="1">
                <a:solidFill>
                  <a:schemeClr val="tx1">
                    <a:lumMod val="65000"/>
                    <a:lumOff val="35000"/>
                  </a:schemeClr>
                </a:solidFill>
              </a:defRPr>
            </a:lvl1p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a:solidFill>
                  <a:schemeClr val="tx1">
                    <a:lumMod val="75000"/>
                    <a:lumOff val="25000"/>
                  </a:schemeClr>
                </a:solidFill>
              </a:rPr>
              <a:t>Lorem ipsum dolor sit amet</a:t>
            </a: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7.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3" cstate="print"/>
          <a:srcRect t="63542"/>
          <a:stretch>
            <a:fillRect/>
          </a:stretch>
        </p:blipFill>
        <p:spPr>
          <a:xfrm>
            <a:off x="1641" y="4357694"/>
            <a:ext cx="12188729" cy="2500306"/>
          </a:xfrm>
          <a:prstGeom prst="rect">
            <a:avLst/>
          </a:prstGeom>
        </p:spPr>
      </p:pic>
      <p:pic>
        <p:nvPicPr>
          <p:cNvPr id="3" name="Picture 2" descr="Cover.png"/>
          <p:cNvPicPr>
            <a:picLocks noChangeAspect="1"/>
          </p:cNvPicPr>
          <p:nvPr/>
        </p:nvPicPr>
        <p:blipFill>
          <a:blip r:embed="rId4"/>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5" cstate="print"/>
          <a:srcRect/>
          <a:stretch>
            <a:fillRect/>
          </a:stretch>
        </p:blipFill>
        <p:spPr bwMode="auto">
          <a:xfrm>
            <a:off x="857216" y="214290"/>
            <a:ext cx="2190765" cy="592720"/>
          </a:xfrm>
          <a:prstGeom prst="rect">
            <a:avLst/>
          </a:prstGeom>
          <a:noFill/>
        </p:spPr>
      </p:pic>
    </p:spTree>
    <p:extLst>
      <p:ext uri="{BB962C8B-B14F-4D97-AF65-F5344CB8AC3E}">
        <p14:creationId xmlns:p14="http://schemas.microsoft.com/office/powerpoint/2010/main" val="2056686554"/>
      </p:ext>
    </p:extLst>
  </p:cSld>
  <p:clrMap bg1="lt1" tx1="dk1" bg2="lt2" tx2="dk2" accent1="accent1" accent2="accent2" accent3="accent3" accent4="accent4" accent5="accent5" accent6="accent6" hlink="hlink" folHlink="folHlink"/>
  <p:sldLayoutIdLst>
    <p:sldLayoutId id="21474836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5"/>
          <a:stretch>
            <a:fillRect/>
          </a:stretch>
        </p:blipFill>
        <p:spPr>
          <a:xfrm>
            <a:off x="1642" y="920"/>
            <a:ext cx="12188729" cy="6856160"/>
          </a:xfrm>
          <a:prstGeom prst="rect">
            <a:avLst/>
          </a:prstGeom>
        </p:spPr>
      </p:pic>
      <p:pic>
        <p:nvPicPr>
          <p:cNvPr id="4" name="Picture 3" descr="Cover.png"/>
          <p:cNvPicPr>
            <a:picLocks noChangeAspect="1"/>
          </p:cNvPicPr>
          <p:nvPr/>
        </p:nvPicPr>
        <p:blipFill>
          <a:blip r:embed="rId6"/>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7"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3"/>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4"/>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a:latin typeface="Franklin Gothic Heavy" pitchFamily="34" charset="0"/>
                <a:ea typeface="Arial Unicode MS" pitchFamily="34" charset="-128"/>
                <a:cs typeface="Tahoma" pitchFamily="34" charset="0"/>
              </a:rPr>
              <a:t>PEMBUKA BELAJAR</a:t>
            </a:r>
            <a:endParaRPr lang="id-ID" sz="3600" dirty="0">
              <a:latin typeface="Franklin Gothic Heavy" pitchFamily="34" charset="0"/>
              <a:ea typeface="Arial Unicode MS" pitchFamily="34" charset="-128"/>
              <a:cs typeface="Tahoma" pitchFamily="34" charset="0"/>
            </a:endParaRPr>
          </a:p>
        </p:txBody>
      </p:sp>
      <p:sp>
        <p:nvSpPr>
          <p:cNvPr id="5" name="Rectangle 4"/>
          <p:cNvSpPr/>
          <p:nvPr/>
        </p:nvSpPr>
        <p:spPr>
          <a:xfrm>
            <a:off x="1274623"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itchFamily="34" charset="0"/>
              </a:rPr>
              <a:t>“</a:t>
            </a:r>
            <a:r>
              <a:rPr lang="en-US" sz="2800" dirty="0" err="1">
                <a:solidFill>
                  <a:schemeClr val="tx1"/>
                </a:solidFill>
                <a:latin typeface="Gill Sans MT Condensed" pitchFamily="34" charset="0"/>
              </a:rPr>
              <a:t>Kami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ridho</a:t>
            </a:r>
            <a:r>
              <a:rPr lang="en-US" sz="2800" dirty="0">
                <a:solidFill>
                  <a:schemeClr val="tx1"/>
                </a:solidFill>
                <a:latin typeface="Gill Sans MT Condensed" pitchFamily="34" charset="0"/>
              </a:rPr>
              <a:t> Allah SWT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Tuhanku</a:t>
            </a:r>
            <a:r>
              <a:rPr lang="en-US" sz="2800" dirty="0">
                <a:solidFill>
                  <a:schemeClr val="tx1"/>
                </a:solidFill>
                <a:latin typeface="Gill Sans MT Condensed" pitchFamily="34" charset="0"/>
              </a:rPr>
              <a:t>, Islam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agamaku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Muhammad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Rasul</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Ya</a:t>
            </a:r>
            <a:r>
              <a:rPr lang="en-US" sz="2800" dirty="0">
                <a:solidFill>
                  <a:schemeClr val="tx1"/>
                </a:solidFill>
                <a:latin typeface="Gill Sans MT Condensed" pitchFamily="34" charset="0"/>
              </a:rPr>
              <a:t> Allah, </a:t>
            </a:r>
            <a:r>
              <a:rPr lang="en-US" sz="2800" dirty="0" err="1">
                <a:solidFill>
                  <a:schemeClr val="tx1"/>
                </a:solidFill>
                <a:latin typeface="Gill Sans MT Condensed" pitchFamily="34" charset="0"/>
              </a:rPr>
              <a:t>tambahkanlah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kepadaku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ilmu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berikanlah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kefahaman</a:t>
            </a:r>
            <a:r>
              <a:rPr lang="en-US" sz="2800" dirty="0">
                <a:solidFill>
                  <a:schemeClr val="tx1"/>
                </a:solidFill>
                <a:latin typeface="Gill Sans MT Condensed" pitchFamily="34" charset="0"/>
              </a:rPr>
              <a:t>”</a:t>
            </a:r>
          </a:p>
        </p:txBody>
      </p:sp>
      <p:pic>
        <p:nvPicPr>
          <p:cNvPr id="15364" name="Picture 5" descr="C:\Users\Suryani\Pictures\doa-belajar.jpg"/>
          <p:cNvPicPr>
            <a:picLocks noChangeAspect="1" noChangeArrowheads="1"/>
          </p:cNvPicPr>
          <p:nvPr/>
        </p:nvPicPr>
        <p:blipFill>
          <a:blip r:embed="rId2"/>
          <a:srcRect/>
          <a:stretch>
            <a:fillRect/>
          </a:stretch>
        </p:blipFill>
        <p:spPr bwMode="auto">
          <a:xfrm>
            <a:off x="831276" y="1390651"/>
            <a:ext cx="10432473" cy="2779568"/>
          </a:xfrm>
          <a:prstGeom prst="rect">
            <a:avLst/>
          </a:prstGeom>
          <a:noFill/>
          <a:ln w="9525">
            <a:noFill/>
            <a:miter lim="800000"/>
            <a:headEnd/>
            <a:tailEnd/>
          </a:ln>
        </p:spPr>
      </p:pic>
      <p:sp>
        <p:nvSpPr>
          <p:cNvPr id="6" name="Title 1"/>
          <p:cNvSpPr txBox="1">
            <a:spLocks/>
          </p:cNvSpPr>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DOA BELAJAR</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LEMBAGA NEGARA</a:t>
            </a:r>
          </a:p>
        </p:txBody>
      </p:sp>
      <p:sp>
        <p:nvSpPr>
          <p:cNvPr id="3" name="Content Placeholder 2"/>
          <p:cNvSpPr>
            <a:spLocks noGrp="1"/>
          </p:cNvSpPr>
          <p:nvPr>
            <p:ph sz="quarter" idx="10"/>
          </p:nvPr>
        </p:nvSpPr>
        <p:spPr/>
        <p:txBody>
          <a:bodyPr/>
          <a:lstStyle/>
          <a:p>
            <a:pPr marL="0" indent="0">
              <a:buFontTx/>
              <a:buNone/>
            </a:pPr>
            <a:r>
              <a:rPr lang="id-ID" altLang="id-ID" b="1" dirty="0"/>
              <a:t>Lembaga negara lainnya </a:t>
            </a:r>
            <a:r>
              <a:rPr lang="id-ID" altLang="id-ID" dirty="0"/>
              <a:t>Adalah organ konstitusi yang termasuk kategori lembaga negara yang sumber otoritas berasal dari regulator atau peraturan yang dibentuk di bawah hukum Ex : Lemsaneg, BSN, BKKBN dll</a:t>
            </a:r>
          </a:p>
          <a:p>
            <a:pPr marL="0" indent="0">
              <a:buFontTx/>
              <a:buNone/>
            </a:pPr>
            <a:endParaRPr lang="id-ID" altLang="id-ID" dirty="0"/>
          </a:p>
          <a:p>
            <a:endParaRPr lang="id-ID" dirty="0"/>
          </a:p>
        </p:txBody>
      </p:sp>
    </p:spTree>
    <p:extLst>
      <p:ext uri="{BB962C8B-B14F-4D97-AF65-F5344CB8AC3E}">
        <p14:creationId xmlns:p14="http://schemas.microsoft.com/office/powerpoint/2010/main" val="2651725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200" b="1" dirty="0"/>
              <a:t>Lembaga Daerah </a:t>
            </a:r>
            <a:br>
              <a:rPr lang="id-ID" sz="3200" b="1" dirty="0"/>
            </a:br>
            <a:endParaRPr lang="id-ID" b="1" dirty="0"/>
          </a:p>
        </p:txBody>
      </p:sp>
      <p:sp>
        <p:nvSpPr>
          <p:cNvPr id="3" name="Content Placeholder 2"/>
          <p:cNvSpPr>
            <a:spLocks noGrp="1"/>
          </p:cNvSpPr>
          <p:nvPr>
            <p:ph sz="quarter" idx="10"/>
          </p:nvPr>
        </p:nvSpPr>
        <p:spPr/>
        <p:txBody>
          <a:bodyPr/>
          <a:lstStyle/>
          <a:p>
            <a:pPr>
              <a:defRPr/>
            </a:pPr>
            <a:r>
              <a:rPr lang="id-ID" dirty="0"/>
              <a:t>Pemerintahan Daerah Provinsi;</a:t>
            </a:r>
          </a:p>
          <a:p>
            <a:pPr>
              <a:defRPr/>
            </a:pPr>
            <a:r>
              <a:rPr lang="id-ID" dirty="0"/>
              <a:t>Gubemur;</a:t>
            </a:r>
          </a:p>
          <a:p>
            <a:pPr>
              <a:defRPr/>
            </a:pPr>
            <a:r>
              <a:rPr lang="id-ID" dirty="0"/>
              <a:t>DPRD Provinsi;</a:t>
            </a:r>
          </a:p>
          <a:p>
            <a:pPr>
              <a:defRPr/>
            </a:pPr>
            <a:r>
              <a:rPr lang="id-ID" dirty="0"/>
              <a:t>Pemerintahan Daerah Kabupaten;</a:t>
            </a:r>
          </a:p>
          <a:p>
            <a:pPr>
              <a:defRPr/>
            </a:pPr>
            <a:r>
              <a:rPr lang="id-ID" dirty="0"/>
              <a:t>Bupati;</a:t>
            </a:r>
          </a:p>
          <a:p>
            <a:pPr>
              <a:defRPr/>
            </a:pPr>
            <a:r>
              <a:rPr lang="id-ID" dirty="0"/>
              <a:t>DPRD Kabupaten;</a:t>
            </a:r>
          </a:p>
          <a:p>
            <a:pPr>
              <a:defRPr/>
            </a:pPr>
            <a:r>
              <a:rPr lang="id-ID" dirty="0"/>
              <a:t>Pemerintahan Daerah Kota;</a:t>
            </a:r>
          </a:p>
          <a:p>
            <a:pPr>
              <a:defRPr/>
            </a:pPr>
            <a:r>
              <a:rPr lang="id-ID" dirty="0"/>
              <a:t>Walikota; dan</a:t>
            </a:r>
          </a:p>
          <a:p>
            <a:pPr>
              <a:defRPr/>
            </a:pPr>
            <a:r>
              <a:rPr lang="id-ID" dirty="0"/>
              <a:t>DPRD Kota.</a:t>
            </a:r>
          </a:p>
        </p:txBody>
      </p:sp>
    </p:spTree>
    <p:extLst>
      <p:ext uri="{BB962C8B-B14F-4D97-AF65-F5344CB8AC3E}">
        <p14:creationId xmlns:p14="http://schemas.microsoft.com/office/powerpoint/2010/main" val="4207240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REALITA KELEMBAGAAN DI INDONESIA</a:t>
            </a:r>
          </a:p>
        </p:txBody>
      </p:sp>
      <p:sp>
        <p:nvSpPr>
          <p:cNvPr id="3" name="Content Placeholder 2"/>
          <p:cNvSpPr>
            <a:spLocks noGrp="1"/>
          </p:cNvSpPr>
          <p:nvPr>
            <p:ph sz="quarter" idx="10"/>
          </p:nvPr>
        </p:nvSpPr>
        <p:spPr/>
        <p:txBody>
          <a:bodyPr/>
          <a:lstStyle/>
          <a:p>
            <a:pPr>
              <a:defRPr/>
            </a:pPr>
            <a:r>
              <a:rPr lang="en-US" dirty="0"/>
              <a:t>Kaya </a:t>
            </a:r>
            <a:r>
              <a:rPr lang="en-US" dirty="0" err="1"/>
              <a:t>struktur</a:t>
            </a:r>
            <a:r>
              <a:rPr lang="en-US" dirty="0"/>
              <a:t> </a:t>
            </a:r>
            <a:r>
              <a:rPr lang="en-US" dirty="0" err="1"/>
              <a:t>miskin</a:t>
            </a:r>
            <a:r>
              <a:rPr lang="en-US" dirty="0"/>
              <a:t> </a:t>
            </a:r>
            <a:r>
              <a:rPr lang="en-US" dirty="0" err="1"/>
              <a:t>fungsi</a:t>
            </a:r>
            <a:endParaRPr lang="en-US" dirty="0"/>
          </a:p>
          <a:p>
            <a:pPr>
              <a:defRPr/>
            </a:pPr>
            <a:r>
              <a:rPr lang="id-ID" dirty="0"/>
              <a:t>Ketugasan </a:t>
            </a:r>
            <a:r>
              <a:rPr lang="en-US" dirty="0"/>
              <a:t>yang </a:t>
            </a:r>
            <a:r>
              <a:rPr lang="id-ID" dirty="0"/>
              <a:t>sama/tumpang tindih</a:t>
            </a:r>
            <a:endParaRPr lang="en-US" dirty="0"/>
          </a:p>
          <a:p>
            <a:pPr>
              <a:defRPr/>
            </a:pPr>
            <a:r>
              <a:rPr lang="en-US" dirty="0" err="1"/>
              <a:t>Kualitas</a:t>
            </a:r>
            <a:r>
              <a:rPr lang="en-US" dirty="0"/>
              <a:t> SDM </a:t>
            </a:r>
            <a:r>
              <a:rPr lang="en-US" dirty="0" err="1"/>
              <a:t>Rendah</a:t>
            </a:r>
            <a:r>
              <a:rPr lang="id-ID" dirty="0"/>
              <a:t> dan Kuantitas terbatas</a:t>
            </a:r>
            <a:endParaRPr lang="en-US" dirty="0"/>
          </a:p>
          <a:p>
            <a:pPr>
              <a:defRPr/>
            </a:pPr>
            <a:r>
              <a:rPr lang="en-US" dirty="0" err="1"/>
              <a:t>Tidak</a:t>
            </a:r>
            <a:r>
              <a:rPr lang="en-US" dirty="0"/>
              <a:t> Vision Driven </a:t>
            </a:r>
          </a:p>
          <a:p>
            <a:pPr>
              <a:defRPr/>
            </a:pPr>
            <a:r>
              <a:rPr lang="en-US" dirty="0" err="1"/>
              <a:t>Perbedaan</a:t>
            </a:r>
            <a:r>
              <a:rPr lang="en-US" dirty="0"/>
              <a:t> </a:t>
            </a:r>
            <a:r>
              <a:rPr lang="en-US" dirty="0" err="1"/>
              <a:t>Struktur</a:t>
            </a:r>
            <a:r>
              <a:rPr lang="en-US" dirty="0"/>
              <a:t> </a:t>
            </a:r>
            <a:r>
              <a:rPr lang="en-US" dirty="0" err="1"/>
              <a:t>Pusat</a:t>
            </a:r>
            <a:r>
              <a:rPr lang="en-US" dirty="0"/>
              <a:t> - Daerah</a:t>
            </a:r>
          </a:p>
        </p:txBody>
      </p:sp>
    </p:spTree>
    <p:extLst>
      <p:ext uri="{BB962C8B-B14F-4D97-AF65-F5344CB8AC3E}">
        <p14:creationId xmlns:p14="http://schemas.microsoft.com/office/powerpoint/2010/main" val="1001341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KAYA STRUKTUR MISKIN FUNGSI</a:t>
            </a:r>
          </a:p>
        </p:txBody>
      </p:sp>
      <p:sp>
        <p:nvSpPr>
          <p:cNvPr id="3" name="Content Placeholder 2"/>
          <p:cNvSpPr>
            <a:spLocks noGrp="1"/>
          </p:cNvSpPr>
          <p:nvPr>
            <p:ph sz="quarter" idx="10"/>
          </p:nvPr>
        </p:nvSpPr>
        <p:spPr>
          <a:xfrm>
            <a:off x="1295403" y="2133600"/>
            <a:ext cx="10081684" cy="2294709"/>
          </a:xfrm>
        </p:spPr>
        <p:txBody>
          <a:bodyPr/>
          <a:lstStyle/>
          <a:p>
            <a:pPr>
              <a:defRPr/>
            </a:pPr>
            <a:r>
              <a:rPr lang="en-US" dirty="0" err="1"/>
              <a:t>Organisasi</a:t>
            </a:r>
            <a:r>
              <a:rPr lang="en-US" dirty="0"/>
              <a:t> </a:t>
            </a:r>
            <a:r>
              <a:rPr lang="en-US" dirty="0" err="1"/>
              <a:t>dibentuk</a:t>
            </a:r>
            <a:r>
              <a:rPr lang="en-US" dirty="0"/>
              <a:t> </a:t>
            </a:r>
            <a:r>
              <a:rPr lang="en-US" dirty="0" err="1"/>
              <a:t>utk</a:t>
            </a:r>
            <a:r>
              <a:rPr lang="en-US" dirty="0"/>
              <a:t> </a:t>
            </a:r>
            <a:r>
              <a:rPr lang="en-US" dirty="0" err="1"/>
              <a:t>menampung</a:t>
            </a:r>
            <a:r>
              <a:rPr lang="en-US" dirty="0"/>
              <a:t> orang, </a:t>
            </a:r>
            <a:r>
              <a:rPr lang="en-US" dirty="0" err="1"/>
              <a:t>bukan</a:t>
            </a:r>
            <a:r>
              <a:rPr lang="en-US" dirty="0"/>
              <a:t> </a:t>
            </a:r>
            <a:r>
              <a:rPr lang="en-US" dirty="0" err="1"/>
              <a:t>utk</a:t>
            </a:r>
            <a:r>
              <a:rPr lang="en-US" dirty="0"/>
              <a:t> </a:t>
            </a:r>
            <a:r>
              <a:rPr lang="en-US" dirty="0" err="1"/>
              <a:t>menampung</a:t>
            </a:r>
            <a:r>
              <a:rPr lang="en-US" dirty="0"/>
              <a:t> </a:t>
            </a:r>
            <a:r>
              <a:rPr lang="en-US" dirty="0" err="1"/>
              <a:t>fungsi</a:t>
            </a:r>
            <a:r>
              <a:rPr lang="en-US" dirty="0"/>
              <a:t> (</a:t>
            </a:r>
            <a:r>
              <a:rPr lang="en-US" dirty="0" err="1"/>
              <a:t>tidak</a:t>
            </a:r>
            <a:r>
              <a:rPr lang="en-US" dirty="0"/>
              <a:t> </a:t>
            </a:r>
            <a:r>
              <a:rPr lang="en-US" i="1" dirty="0"/>
              <a:t>structure follow function</a:t>
            </a:r>
            <a:r>
              <a:rPr lang="en-US" dirty="0"/>
              <a:t>) </a:t>
            </a:r>
          </a:p>
          <a:p>
            <a:pPr>
              <a:defRPr/>
            </a:pPr>
            <a:r>
              <a:rPr lang="en-US" dirty="0" err="1"/>
              <a:t>Organisasi</a:t>
            </a:r>
            <a:r>
              <a:rPr lang="en-US" dirty="0"/>
              <a:t> yang </a:t>
            </a:r>
            <a:r>
              <a:rPr lang="en-US" dirty="0" err="1"/>
              <a:t>harus</a:t>
            </a:r>
            <a:r>
              <a:rPr lang="en-US" dirty="0"/>
              <a:t> </a:t>
            </a:r>
            <a:r>
              <a:rPr lang="en-US" dirty="0" err="1"/>
              <a:t>mengikuti</a:t>
            </a:r>
            <a:r>
              <a:rPr lang="en-US" dirty="0"/>
              <a:t> SDM, </a:t>
            </a:r>
            <a:r>
              <a:rPr lang="en-US" dirty="0" err="1"/>
              <a:t>bukan</a:t>
            </a:r>
            <a:r>
              <a:rPr lang="en-US" dirty="0"/>
              <a:t> SDM yang </a:t>
            </a:r>
            <a:r>
              <a:rPr lang="en-US" dirty="0" err="1"/>
              <a:t>mengikuti</a:t>
            </a:r>
            <a:r>
              <a:rPr lang="en-US" dirty="0"/>
              <a:t> </a:t>
            </a:r>
            <a:r>
              <a:rPr lang="en-US" dirty="0" err="1"/>
              <a:t>organisasi</a:t>
            </a:r>
            <a:endParaRPr lang="en-US" dirty="0"/>
          </a:p>
          <a:p>
            <a:pPr>
              <a:defRPr/>
            </a:pPr>
            <a:r>
              <a:rPr lang="en-US" dirty="0" err="1"/>
              <a:t>Menjadi</a:t>
            </a:r>
            <a:r>
              <a:rPr lang="en-US" dirty="0"/>
              <a:t> </a:t>
            </a:r>
            <a:r>
              <a:rPr lang="en-US" dirty="0" err="1"/>
              <a:t>tidak</a:t>
            </a:r>
            <a:r>
              <a:rPr lang="en-US" dirty="0"/>
              <a:t> </a:t>
            </a:r>
            <a:r>
              <a:rPr lang="en-US" dirty="0" err="1"/>
              <a:t>efisien</a:t>
            </a:r>
            <a:endParaRPr lang="id-ID" dirty="0"/>
          </a:p>
          <a:p>
            <a:pPr>
              <a:defRPr/>
            </a:pPr>
            <a:r>
              <a:rPr lang="id-ID" dirty="0"/>
              <a:t>Boros (bayak deputi bayak anggaran)</a:t>
            </a:r>
          </a:p>
          <a:p>
            <a:pPr>
              <a:defRPr/>
            </a:pPr>
            <a:r>
              <a:rPr lang="id-ID" dirty="0"/>
              <a:t>Tendensi Politis </a:t>
            </a:r>
            <a:endParaRPr lang="en-US" dirty="0"/>
          </a:p>
          <a:p>
            <a:pPr marL="0" indent="0">
              <a:buFontTx/>
              <a:buNone/>
              <a:defRPr/>
            </a:pPr>
            <a:endParaRPr lang="id-ID" dirty="0"/>
          </a:p>
          <a:p>
            <a:pPr marL="0" indent="0">
              <a:buNone/>
            </a:pPr>
            <a:endParaRPr lang="id-ID" dirty="0"/>
          </a:p>
        </p:txBody>
      </p:sp>
    </p:spTree>
    <p:extLst>
      <p:ext uri="{BB962C8B-B14F-4D97-AF65-F5344CB8AC3E}">
        <p14:creationId xmlns:p14="http://schemas.microsoft.com/office/powerpoint/2010/main" val="1073600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FUNGSI YANG MIRIP/KEMBAR</a:t>
            </a:r>
          </a:p>
        </p:txBody>
      </p:sp>
      <p:sp>
        <p:nvSpPr>
          <p:cNvPr id="3" name="Content Placeholder 2"/>
          <p:cNvSpPr>
            <a:spLocks noGrp="1"/>
          </p:cNvSpPr>
          <p:nvPr>
            <p:ph sz="quarter" idx="10"/>
          </p:nvPr>
        </p:nvSpPr>
        <p:spPr/>
        <p:txBody>
          <a:bodyPr/>
          <a:lstStyle/>
          <a:p>
            <a:r>
              <a:rPr lang="en-US" altLang="id-ID" dirty="0" err="1"/>
              <a:t>Organisasi</a:t>
            </a:r>
            <a:r>
              <a:rPr lang="en-US" altLang="id-ID" dirty="0"/>
              <a:t> </a:t>
            </a:r>
            <a:r>
              <a:rPr lang="en-US" altLang="id-ID" dirty="0" err="1"/>
              <a:t>disusun</a:t>
            </a:r>
            <a:r>
              <a:rPr lang="en-US" altLang="id-ID" dirty="0"/>
              <a:t> </a:t>
            </a:r>
            <a:r>
              <a:rPr lang="en-US" altLang="id-ID" dirty="0" err="1"/>
              <a:t>berdasarkan</a:t>
            </a:r>
            <a:r>
              <a:rPr lang="en-US" altLang="id-ID" dirty="0"/>
              <a:t> </a:t>
            </a:r>
            <a:r>
              <a:rPr lang="en-US" altLang="id-ID" dirty="0" err="1"/>
              <a:t>obyek</a:t>
            </a:r>
            <a:r>
              <a:rPr lang="en-US" altLang="id-ID" dirty="0"/>
              <a:t>/</a:t>
            </a:r>
            <a:r>
              <a:rPr lang="en-US" altLang="id-ID" dirty="0" err="1"/>
              <a:t>wilayah</a:t>
            </a:r>
            <a:r>
              <a:rPr lang="en-US" altLang="id-ID" dirty="0"/>
              <a:t>, </a:t>
            </a:r>
            <a:r>
              <a:rPr lang="en-US" altLang="id-ID" dirty="0" err="1"/>
              <a:t>bukan</a:t>
            </a:r>
            <a:r>
              <a:rPr lang="en-US" altLang="id-ID" dirty="0"/>
              <a:t> </a:t>
            </a:r>
            <a:r>
              <a:rPr lang="en-US" altLang="id-ID" dirty="0" err="1"/>
              <a:t>berdasarkan</a:t>
            </a:r>
            <a:r>
              <a:rPr lang="en-US" altLang="id-ID" dirty="0"/>
              <a:t> </a:t>
            </a:r>
            <a:r>
              <a:rPr lang="en-US" altLang="id-ID" dirty="0" err="1"/>
              <a:t>fungsi</a:t>
            </a:r>
            <a:endParaRPr lang="id-ID" altLang="id-ID" dirty="0"/>
          </a:p>
          <a:p>
            <a:r>
              <a:rPr lang="id-ID" altLang="id-ID" dirty="0"/>
              <a:t>Perlu dikaji </a:t>
            </a:r>
          </a:p>
          <a:p>
            <a:pPr>
              <a:buFontTx/>
              <a:buChar char="-"/>
            </a:pPr>
            <a:r>
              <a:rPr lang="id-ID" altLang="id-ID" dirty="0"/>
              <a:t>BNPT --- POLRI</a:t>
            </a:r>
          </a:p>
          <a:p>
            <a:pPr>
              <a:buFontTx/>
              <a:buChar char="-"/>
            </a:pPr>
            <a:r>
              <a:rPr lang="id-ID" altLang="id-ID" dirty="0"/>
              <a:t>LAN – MENPAN (didalamnya ada unit kajian)</a:t>
            </a:r>
          </a:p>
          <a:p>
            <a:pPr marL="0" indent="0">
              <a:buNone/>
            </a:pPr>
            <a:endParaRPr lang="id-ID" dirty="0"/>
          </a:p>
        </p:txBody>
      </p:sp>
    </p:spTree>
    <p:extLst>
      <p:ext uri="{BB962C8B-B14F-4D97-AF65-F5344CB8AC3E}">
        <p14:creationId xmlns:p14="http://schemas.microsoft.com/office/powerpoint/2010/main" val="1104576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KUALITAS SDM RENDAH</a:t>
            </a:r>
          </a:p>
        </p:txBody>
      </p:sp>
      <p:sp>
        <p:nvSpPr>
          <p:cNvPr id="3" name="Content Placeholder 2"/>
          <p:cNvSpPr>
            <a:spLocks noGrp="1"/>
          </p:cNvSpPr>
          <p:nvPr>
            <p:ph sz="quarter" idx="10"/>
          </p:nvPr>
        </p:nvSpPr>
        <p:spPr/>
        <p:txBody>
          <a:bodyPr/>
          <a:lstStyle/>
          <a:p>
            <a:r>
              <a:rPr lang="en-US" altLang="id-ID" dirty="0" err="1"/>
              <a:t>Banyak</a:t>
            </a:r>
            <a:r>
              <a:rPr lang="en-US" altLang="id-ID" dirty="0"/>
              <a:t> SDM yang </a:t>
            </a:r>
            <a:r>
              <a:rPr lang="en-US" altLang="id-ID" dirty="0" err="1"/>
              <a:t>tidak</a:t>
            </a:r>
            <a:r>
              <a:rPr lang="en-US" altLang="id-ID" dirty="0"/>
              <a:t> </a:t>
            </a:r>
            <a:r>
              <a:rPr lang="en-US" altLang="id-ID" dirty="0" err="1"/>
              <a:t>dapat</a:t>
            </a:r>
            <a:r>
              <a:rPr lang="en-US" altLang="id-ID" dirty="0"/>
              <a:t> </a:t>
            </a:r>
            <a:r>
              <a:rPr lang="en-US" altLang="id-ID" dirty="0" err="1"/>
              <a:t>memahami</a:t>
            </a:r>
            <a:r>
              <a:rPr lang="en-US" altLang="id-ID" dirty="0"/>
              <a:t> </a:t>
            </a:r>
            <a:r>
              <a:rPr lang="en-US" altLang="id-ID" dirty="0" err="1"/>
              <a:t>fungsi</a:t>
            </a:r>
            <a:r>
              <a:rPr lang="en-US" altLang="id-ID" dirty="0"/>
              <a:t> </a:t>
            </a:r>
            <a:r>
              <a:rPr lang="en-US" altLang="id-ID" dirty="0" err="1"/>
              <a:t>dan</a:t>
            </a:r>
            <a:r>
              <a:rPr lang="en-US" altLang="id-ID" dirty="0"/>
              <a:t> </a:t>
            </a:r>
            <a:r>
              <a:rPr lang="en-US" altLang="id-ID" dirty="0" err="1"/>
              <a:t>tugas</a:t>
            </a:r>
            <a:r>
              <a:rPr lang="en-US" altLang="id-ID" dirty="0"/>
              <a:t> </a:t>
            </a:r>
            <a:r>
              <a:rPr lang="en-US" altLang="id-ID" dirty="0" err="1"/>
              <a:t>jabatan</a:t>
            </a:r>
            <a:r>
              <a:rPr lang="en-US" altLang="id-ID" dirty="0"/>
              <a:t> yang </a:t>
            </a:r>
            <a:r>
              <a:rPr lang="en-US" altLang="id-ID" dirty="0" err="1"/>
              <a:t>didudukinya</a:t>
            </a:r>
            <a:endParaRPr lang="en-US" altLang="id-ID" dirty="0"/>
          </a:p>
          <a:p>
            <a:r>
              <a:rPr lang="en-US" altLang="id-ID" dirty="0" err="1"/>
              <a:t>Apa</a:t>
            </a:r>
            <a:r>
              <a:rPr lang="en-US" altLang="id-ID" dirty="0"/>
              <a:t> </a:t>
            </a:r>
            <a:r>
              <a:rPr lang="en-US" altLang="id-ID" dirty="0" err="1"/>
              <a:t>fungsi</a:t>
            </a:r>
            <a:r>
              <a:rPr lang="en-US" altLang="id-ID" dirty="0"/>
              <a:t> </a:t>
            </a:r>
            <a:r>
              <a:rPr lang="en-US" altLang="id-ID" dirty="0" err="1"/>
              <a:t>lini</a:t>
            </a:r>
            <a:r>
              <a:rPr lang="en-US" altLang="id-ID" dirty="0"/>
              <a:t> </a:t>
            </a:r>
            <a:r>
              <a:rPr lang="en-US" altLang="id-ID" dirty="0" err="1"/>
              <a:t>dan</a:t>
            </a:r>
            <a:r>
              <a:rPr lang="en-US" altLang="id-ID" dirty="0"/>
              <a:t> </a:t>
            </a:r>
            <a:r>
              <a:rPr lang="en-US" altLang="id-ID" dirty="0" err="1"/>
              <a:t>apa</a:t>
            </a:r>
            <a:r>
              <a:rPr lang="en-US" altLang="id-ID" dirty="0"/>
              <a:t> </a:t>
            </a:r>
            <a:r>
              <a:rPr lang="en-US" altLang="id-ID" dirty="0" err="1"/>
              <a:t>fungsi</a:t>
            </a:r>
            <a:r>
              <a:rPr lang="en-US" altLang="id-ID" dirty="0"/>
              <a:t> </a:t>
            </a:r>
            <a:r>
              <a:rPr lang="en-US" altLang="id-ID" i="1" dirty="0"/>
              <a:t>operating core</a:t>
            </a:r>
          </a:p>
          <a:p>
            <a:r>
              <a:rPr lang="en-US" altLang="id-ID" dirty="0"/>
              <a:t>Hal </a:t>
            </a:r>
            <a:r>
              <a:rPr lang="en-US" altLang="id-ID" dirty="0" err="1"/>
              <a:t>ini</a:t>
            </a:r>
            <a:r>
              <a:rPr lang="en-US" altLang="id-ID" dirty="0"/>
              <a:t> </a:t>
            </a:r>
            <a:r>
              <a:rPr lang="en-US" altLang="id-ID" dirty="0" err="1"/>
              <a:t>sering</a:t>
            </a:r>
            <a:r>
              <a:rPr lang="en-US" altLang="id-ID" dirty="0"/>
              <a:t> </a:t>
            </a:r>
            <a:r>
              <a:rPr lang="en-US" altLang="id-ID" dirty="0" err="1"/>
              <a:t>menimbulkan</a:t>
            </a:r>
            <a:r>
              <a:rPr lang="en-US" altLang="id-ID" dirty="0"/>
              <a:t> overlapping </a:t>
            </a:r>
            <a:r>
              <a:rPr lang="en-US" altLang="id-ID" dirty="0" err="1"/>
              <a:t>dan</a:t>
            </a:r>
            <a:r>
              <a:rPr lang="en-US" altLang="id-ID" dirty="0"/>
              <a:t> </a:t>
            </a:r>
            <a:r>
              <a:rPr lang="en-US" altLang="id-ID" dirty="0" err="1"/>
              <a:t>inkonsistensi</a:t>
            </a:r>
            <a:r>
              <a:rPr lang="en-US" altLang="id-ID" dirty="0"/>
              <a:t> </a:t>
            </a:r>
            <a:r>
              <a:rPr lang="en-US" altLang="id-ID" dirty="0" err="1"/>
              <a:t>fungsi</a:t>
            </a:r>
            <a:endParaRPr lang="id-ID" altLang="id-ID" dirty="0"/>
          </a:p>
          <a:p>
            <a:r>
              <a:rPr lang="id-ID" altLang="id-ID" dirty="0"/>
              <a:t>Tidak efisien, ngeluh overload terus</a:t>
            </a:r>
          </a:p>
          <a:p>
            <a:r>
              <a:rPr lang="id-ID" altLang="id-ID" sz="1600" dirty="0"/>
              <a:t>Rekruitmen tidak ketat = moratorium &amp; Renumerasi</a:t>
            </a:r>
            <a:endParaRPr lang="en-US" altLang="id-ID" sz="1600" dirty="0"/>
          </a:p>
          <a:p>
            <a:endParaRPr lang="id-ID" altLang="id-ID" dirty="0"/>
          </a:p>
          <a:p>
            <a:endParaRPr lang="id-ID" dirty="0"/>
          </a:p>
        </p:txBody>
      </p:sp>
    </p:spTree>
    <p:extLst>
      <p:ext uri="{BB962C8B-B14F-4D97-AF65-F5344CB8AC3E}">
        <p14:creationId xmlns:p14="http://schemas.microsoft.com/office/powerpoint/2010/main" val="3287753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TIDAK VISION DRIVEN</a:t>
            </a:r>
          </a:p>
        </p:txBody>
      </p:sp>
      <p:sp>
        <p:nvSpPr>
          <p:cNvPr id="3" name="Content Placeholder 2"/>
          <p:cNvSpPr>
            <a:spLocks noGrp="1"/>
          </p:cNvSpPr>
          <p:nvPr>
            <p:ph sz="quarter" idx="10"/>
          </p:nvPr>
        </p:nvSpPr>
        <p:spPr/>
        <p:txBody>
          <a:bodyPr/>
          <a:lstStyle/>
          <a:p>
            <a:r>
              <a:rPr lang="en-US" altLang="id-ID" sz="2800" dirty="0" err="1"/>
              <a:t>Perubahan</a:t>
            </a:r>
            <a:r>
              <a:rPr lang="en-US" altLang="id-ID" sz="2800" dirty="0"/>
              <a:t> </a:t>
            </a:r>
            <a:r>
              <a:rPr lang="en-US" altLang="id-ID" sz="2800" dirty="0" err="1"/>
              <a:t>pimpinan</a:t>
            </a:r>
            <a:r>
              <a:rPr lang="en-US" altLang="id-ID" sz="2800" dirty="0"/>
              <a:t> </a:t>
            </a:r>
            <a:r>
              <a:rPr lang="en-US" altLang="id-ID" sz="2800" dirty="0" err="1"/>
              <a:t>tidak</a:t>
            </a:r>
            <a:r>
              <a:rPr lang="en-US" altLang="id-ID" sz="2800" dirty="0"/>
              <a:t> </a:t>
            </a:r>
            <a:r>
              <a:rPr lang="en-US" altLang="id-ID" sz="2800" dirty="0" err="1"/>
              <a:t>disertai</a:t>
            </a:r>
            <a:r>
              <a:rPr lang="en-US" altLang="id-ID" sz="2800" dirty="0"/>
              <a:t> </a:t>
            </a:r>
            <a:r>
              <a:rPr lang="en-US" altLang="id-ID" sz="2800" dirty="0" err="1"/>
              <a:t>perubahan</a:t>
            </a:r>
            <a:r>
              <a:rPr lang="en-US" altLang="id-ID" sz="2800" dirty="0"/>
              <a:t> </a:t>
            </a:r>
            <a:r>
              <a:rPr lang="en-US" altLang="id-ID" sz="2800" dirty="0" err="1"/>
              <a:t>struktur</a:t>
            </a:r>
            <a:r>
              <a:rPr lang="en-US" altLang="id-ID" sz="2800" dirty="0"/>
              <a:t> </a:t>
            </a:r>
            <a:r>
              <a:rPr lang="en-US" altLang="id-ID" sz="2800" dirty="0" err="1"/>
              <a:t>organisasi</a:t>
            </a:r>
            <a:endParaRPr lang="en-US" altLang="id-ID" sz="2800" dirty="0"/>
          </a:p>
          <a:p>
            <a:r>
              <a:rPr lang="en-US" altLang="id-ID" sz="2800" dirty="0" err="1"/>
              <a:t>Sehingga</a:t>
            </a:r>
            <a:r>
              <a:rPr lang="en-US" altLang="id-ID" sz="2800" dirty="0"/>
              <a:t> </a:t>
            </a:r>
            <a:r>
              <a:rPr lang="en-US" altLang="id-ID" sz="2800" dirty="0" err="1"/>
              <a:t>seringkali</a:t>
            </a:r>
            <a:r>
              <a:rPr lang="en-US" altLang="id-ID" sz="2800" dirty="0"/>
              <a:t> </a:t>
            </a:r>
            <a:r>
              <a:rPr lang="en-US" altLang="id-ID" sz="2800" dirty="0" err="1"/>
              <a:t>visi</a:t>
            </a:r>
            <a:r>
              <a:rPr lang="en-US" altLang="id-ID" sz="2800" dirty="0"/>
              <a:t> </a:t>
            </a:r>
            <a:r>
              <a:rPr lang="en-US" altLang="id-ID" sz="2800" dirty="0" err="1"/>
              <a:t>dan</a:t>
            </a:r>
            <a:r>
              <a:rPr lang="en-US" altLang="id-ID" sz="2800" dirty="0"/>
              <a:t> </a:t>
            </a:r>
            <a:r>
              <a:rPr lang="en-US" altLang="id-ID" sz="2800" dirty="0" err="1"/>
              <a:t>misi</a:t>
            </a:r>
            <a:r>
              <a:rPr lang="en-US" altLang="id-ID" sz="2800" dirty="0"/>
              <a:t> </a:t>
            </a:r>
            <a:r>
              <a:rPr lang="en-US" altLang="id-ID" sz="2800" dirty="0" err="1"/>
              <a:t>pimpinan</a:t>
            </a:r>
            <a:r>
              <a:rPr lang="en-US" altLang="id-ID" sz="2800" dirty="0"/>
              <a:t> </a:t>
            </a:r>
            <a:r>
              <a:rPr lang="en-US" altLang="id-ID" sz="2800" dirty="0" err="1"/>
              <a:t>tidak</a:t>
            </a:r>
            <a:r>
              <a:rPr lang="en-US" altLang="id-ID" sz="2800" dirty="0"/>
              <a:t> </a:t>
            </a:r>
            <a:r>
              <a:rPr lang="en-US" altLang="id-ID" sz="2800" dirty="0" err="1"/>
              <a:t>dilengkapi</a:t>
            </a:r>
            <a:r>
              <a:rPr lang="en-US" altLang="id-ID" sz="2800" dirty="0"/>
              <a:t> </a:t>
            </a:r>
            <a:r>
              <a:rPr lang="en-US" altLang="id-ID" sz="2800" dirty="0" err="1"/>
              <a:t>dengan</a:t>
            </a:r>
            <a:r>
              <a:rPr lang="en-US" altLang="id-ID" sz="2800" dirty="0"/>
              <a:t> </a:t>
            </a:r>
            <a:r>
              <a:rPr lang="en-US" altLang="id-ID" sz="2800" dirty="0" err="1"/>
              <a:t>alat</a:t>
            </a:r>
            <a:r>
              <a:rPr lang="en-US" altLang="id-ID" sz="2800" dirty="0"/>
              <a:t> yang </a:t>
            </a:r>
            <a:r>
              <a:rPr lang="en-US" altLang="id-ID" sz="2800" dirty="0" err="1"/>
              <a:t>tepat</a:t>
            </a:r>
            <a:r>
              <a:rPr lang="en-US" altLang="id-ID" sz="2800" dirty="0"/>
              <a:t> </a:t>
            </a:r>
            <a:r>
              <a:rPr lang="en-US" altLang="id-ID" sz="2800" dirty="0" err="1"/>
              <a:t>untuk</a:t>
            </a:r>
            <a:r>
              <a:rPr lang="en-US" altLang="id-ID" sz="2800" dirty="0"/>
              <a:t> </a:t>
            </a:r>
            <a:r>
              <a:rPr lang="en-US" altLang="id-ID" sz="2800" dirty="0" err="1"/>
              <a:t>mencapainya</a:t>
            </a:r>
            <a:endParaRPr lang="en-US" altLang="id-ID" sz="2800" dirty="0"/>
          </a:p>
          <a:p>
            <a:r>
              <a:rPr lang="en-US" altLang="id-ID" sz="2800" dirty="0" err="1"/>
              <a:t>Kasus</a:t>
            </a:r>
            <a:r>
              <a:rPr lang="en-US" altLang="id-ID" sz="2800" dirty="0"/>
              <a:t> di Indonesia </a:t>
            </a:r>
            <a:r>
              <a:rPr lang="en-US" altLang="id-ID" sz="2800" dirty="0" err="1"/>
              <a:t>sangat</a:t>
            </a:r>
            <a:r>
              <a:rPr lang="en-US" altLang="id-ID" sz="2800" dirty="0"/>
              <a:t> </a:t>
            </a:r>
            <a:r>
              <a:rPr lang="en-US" altLang="id-ID" sz="2800" dirty="0" err="1"/>
              <a:t>sulit</a:t>
            </a:r>
            <a:r>
              <a:rPr lang="en-US" altLang="id-ID" sz="2800" dirty="0"/>
              <a:t> </a:t>
            </a:r>
            <a:r>
              <a:rPr lang="en-US" altLang="id-ID" sz="2800" dirty="0" err="1"/>
              <a:t>sekali</a:t>
            </a:r>
            <a:r>
              <a:rPr lang="en-US" altLang="id-ID" sz="2800" dirty="0"/>
              <a:t> </a:t>
            </a:r>
            <a:r>
              <a:rPr lang="en-US" altLang="id-ID" sz="2800" dirty="0" err="1"/>
              <a:t>merubah</a:t>
            </a:r>
            <a:r>
              <a:rPr lang="en-US" altLang="id-ID" sz="2800" dirty="0"/>
              <a:t> SOTK </a:t>
            </a:r>
            <a:r>
              <a:rPr lang="en-US" altLang="id-ID" sz="2800" dirty="0" err="1"/>
              <a:t>Pemda</a:t>
            </a:r>
            <a:r>
              <a:rPr lang="en-US" altLang="id-ID" sz="2800" dirty="0"/>
              <a:t>, </a:t>
            </a:r>
            <a:r>
              <a:rPr lang="en-US" altLang="id-ID" sz="2800" dirty="0" err="1"/>
              <a:t>sebab</a:t>
            </a:r>
            <a:r>
              <a:rPr lang="en-US" altLang="id-ID" sz="2800" dirty="0"/>
              <a:t> SOTK </a:t>
            </a:r>
            <a:r>
              <a:rPr lang="en-US" altLang="id-ID" sz="2800" dirty="0" err="1"/>
              <a:t>diatur</a:t>
            </a:r>
            <a:r>
              <a:rPr lang="en-US" altLang="id-ID" sz="2800" dirty="0"/>
              <a:t> </a:t>
            </a:r>
            <a:r>
              <a:rPr lang="en-US" altLang="id-ID" sz="2800" dirty="0" err="1"/>
              <a:t>dalam</a:t>
            </a:r>
            <a:r>
              <a:rPr lang="en-US" altLang="id-ID" sz="2800" dirty="0"/>
              <a:t> </a:t>
            </a:r>
            <a:r>
              <a:rPr lang="en-US" altLang="id-ID" sz="2800" dirty="0" err="1"/>
              <a:t>perda</a:t>
            </a:r>
            <a:r>
              <a:rPr lang="en-US" altLang="id-ID" sz="2800" dirty="0"/>
              <a:t> yang </a:t>
            </a:r>
            <a:r>
              <a:rPr lang="en-US" altLang="id-ID" sz="2800" dirty="0" err="1"/>
              <a:t>notabene</a:t>
            </a:r>
            <a:r>
              <a:rPr lang="en-US" altLang="id-ID" sz="2800" dirty="0"/>
              <a:t> </a:t>
            </a:r>
            <a:r>
              <a:rPr lang="en-US" altLang="id-ID" sz="2800" dirty="0" err="1"/>
              <a:t>tidak</a:t>
            </a:r>
            <a:r>
              <a:rPr lang="en-US" altLang="id-ID" sz="2800" dirty="0"/>
              <a:t> </a:t>
            </a:r>
            <a:r>
              <a:rPr lang="en-US" altLang="id-ID" sz="2800" dirty="0" err="1"/>
              <a:t>mudah</a:t>
            </a:r>
            <a:r>
              <a:rPr lang="en-US" altLang="id-ID" sz="2800" dirty="0"/>
              <a:t> </a:t>
            </a:r>
            <a:r>
              <a:rPr lang="en-US" altLang="id-ID" sz="2800" dirty="0" err="1"/>
              <a:t>dan</a:t>
            </a:r>
            <a:r>
              <a:rPr lang="en-US" altLang="id-ID" sz="2800" dirty="0"/>
              <a:t> </a:t>
            </a:r>
            <a:r>
              <a:rPr lang="en-US" altLang="id-ID" sz="2800" dirty="0" err="1"/>
              <a:t>tidak</a:t>
            </a:r>
            <a:r>
              <a:rPr lang="en-US" altLang="id-ID" sz="2800" dirty="0"/>
              <a:t> </a:t>
            </a:r>
            <a:r>
              <a:rPr lang="en-US" altLang="id-ID" sz="2800" dirty="0" err="1"/>
              <a:t>murah</a:t>
            </a:r>
            <a:r>
              <a:rPr lang="en-US" altLang="id-ID" sz="2800" dirty="0"/>
              <a:t> </a:t>
            </a:r>
            <a:r>
              <a:rPr lang="en-US" altLang="id-ID" sz="2800" dirty="0" err="1"/>
              <a:t>untuk</a:t>
            </a:r>
            <a:r>
              <a:rPr lang="en-US" altLang="id-ID" sz="2800" dirty="0"/>
              <a:t> </a:t>
            </a:r>
            <a:r>
              <a:rPr lang="en-US" altLang="id-ID" sz="2800" dirty="0" err="1"/>
              <a:t>merubahnya</a:t>
            </a:r>
            <a:endParaRPr lang="en-US" altLang="id-ID" sz="2800" dirty="0"/>
          </a:p>
        </p:txBody>
      </p:sp>
    </p:spTree>
    <p:extLst>
      <p:ext uri="{BB962C8B-B14F-4D97-AF65-F5344CB8AC3E}">
        <p14:creationId xmlns:p14="http://schemas.microsoft.com/office/powerpoint/2010/main" val="3069047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GEJALA PATOLOGI BIROKRASI</a:t>
            </a:r>
          </a:p>
        </p:txBody>
      </p:sp>
      <p:sp>
        <p:nvSpPr>
          <p:cNvPr id="3" name="Content Placeholder 2"/>
          <p:cNvSpPr>
            <a:spLocks noGrp="1"/>
          </p:cNvSpPr>
          <p:nvPr>
            <p:ph sz="quarter" idx="10"/>
          </p:nvPr>
        </p:nvSpPr>
        <p:spPr/>
        <p:txBody>
          <a:bodyPr/>
          <a:lstStyle/>
          <a:p>
            <a:r>
              <a:rPr lang="en-US" altLang="id-ID" dirty="0"/>
              <a:t>Overlapping (internal/</a:t>
            </a:r>
            <a:r>
              <a:rPr lang="en-US" altLang="id-ID" dirty="0" err="1"/>
              <a:t>eksternal</a:t>
            </a:r>
            <a:r>
              <a:rPr lang="en-US" altLang="id-ID" dirty="0"/>
              <a:t>)</a:t>
            </a:r>
          </a:p>
          <a:p>
            <a:r>
              <a:rPr lang="en-US" altLang="id-ID" dirty="0"/>
              <a:t>Beban </a:t>
            </a:r>
            <a:r>
              <a:rPr lang="en-US" altLang="id-ID" dirty="0" err="1"/>
              <a:t>Kerja</a:t>
            </a:r>
            <a:r>
              <a:rPr lang="en-US" altLang="id-ID" dirty="0"/>
              <a:t> (Underload/overload)</a:t>
            </a:r>
          </a:p>
          <a:p>
            <a:r>
              <a:rPr lang="en-US" altLang="id-ID" dirty="0" err="1"/>
              <a:t>Inkonsistensi</a:t>
            </a:r>
            <a:r>
              <a:rPr lang="en-US" altLang="id-ID" dirty="0"/>
              <a:t> </a:t>
            </a:r>
            <a:r>
              <a:rPr lang="en-US" altLang="id-ID" dirty="0" err="1"/>
              <a:t>Tupoksi</a:t>
            </a:r>
            <a:endParaRPr lang="en-US" altLang="id-ID" dirty="0"/>
          </a:p>
          <a:p>
            <a:r>
              <a:rPr lang="en-US" altLang="id-ID" dirty="0" err="1"/>
              <a:t>Inkonsistensi</a:t>
            </a:r>
            <a:r>
              <a:rPr lang="en-US" altLang="id-ID" dirty="0"/>
              <a:t> </a:t>
            </a:r>
            <a:r>
              <a:rPr lang="en-US" altLang="id-ID" dirty="0" err="1"/>
              <a:t>Regulasi</a:t>
            </a:r>
            <a:endParaRPr lang="en-US" altLang="id-ID" dirty="0"/>
          </a:p>
          <a:p>
            <a:endParaRPr lang="id-ID" dirty="0"/>
          </a:p>
        </p:txBody>
      </p:sp>
    </p:spTree>
    <p:extLst>
      <p:ext uri="{BB962C8B-B14F-4D97-AF65-F5344CB8AC3E}">
        <p14:creationId xmlns:p14="http://schemas.microsoft.com/office/powerpoint/2010/main" val="697329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PERBANDINGAN</a:t>
            </a:r>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2652606668"/>
              </p:ext>
            </p:extLst>
          </p:nvPr>
        </p:nvGraphicFramePr>
        <p:xfrm>
          <a:off x="1295398" y="2133600"/>
          <a:ext cx="9076510" cy="3313111"/>
        </p:xfrm>
        <a:graphic>
          <a:graphicData uri="http://schemas.openxmlformats.org/drawingml/2006/table">
            <a:tbl>
              <a:tblPr firstRow="1" firstCol="1" bandRow="1">
                <a:tableStyleId>{5C22544A-7EE6-4342-B048-85BDC9FD1C3A}</a:tableStyleId>
              </a:tblPr>
              <a:tblGrid>
                <a:gridCol w="4538255">
                  <a:extLst>
                    <a:ext uri="{9D8B030D-6E8A-4147-A177-3AD203B41FA5}">
                      <a16:colId xmlns:a16="http://schemas.microsoft.com/office/drawing/2014/main" val="20000"/>
                    </a:ext>
                  </a:extLst>
                </a:gridCol>
                <a:gridCol w="4538255">
                  <a:extLst>
                    <a:ext uri="{9D8B030D-6E8A-4147-A177-3AD203B41FA5}">
                      <a16:colId xmlns:a16="http://schemas.microsoft.com/office/drawing/2014/main" val="20001"/>
                    </a:ext>
                  </a:extLst>
                </a:gridCol>
              </a:tblGrid>
              <a:tr h="964361">
                <a:tc>
                  <a:txBody>
                    <a:bodyPr/>
                    <a:lstStyle/>
                    <a:p>
                      <a:pPr algn="ctr">
                        <a:lnSpc>
                          <a:spcPct val="107000"/>
                        </a:lnSpc>
                        <a:spcAft>
                          <a:spcPts val="0"/>
                        </a:spcAft>
                      </a:pPr>
                      <a:r>
                        <a:rPr lang="id-ID" sz="2800" dirty="0">
                          <a:effectLst/>
                        </a:rPr>
                        <a:t>Negara</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1" marR="68581" marT="0" marB="0"/>
                </a:tc>
                <a:tc>
                  <a:txBody>
                    <a:bodyPr/>
                    <a:lstStyle/>
                    <a:p>
                      <a:pPr algn="ctr">
                        <a:lnSpc>
                          <a:spcPct val="107000"/>
                        </a:lnSpc>
                        <a:spcAft>
                          <a:spcPts val="0"/>
                        </a:spcAft>
                      </a:pPr>
                      <a:r>
                        <a:rPr lang="id-ID" sz="2800" dirty="0">
                          <a:effectLst/>
                        </a:rPr>
                        <a:t>Jumlah Kementerian</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1" marR="68581" marT="0" marB="0"/>
                </a:tc>
                <a:extLst>
                  <a:ext uri="{0D108BD9-81ED-4DB2-BD59-A6C34878D82A}">
                    <a16:rowId xmlns:a16="http://schemas.microsoft.com/office/drawing/2014/main" val="10000"/>
                  </a:ext>
                </a:extLst>
              </a:tr>
              <a:tr h="469750">
                <a:tc>
                  <a:txBody>
                    <a:bodyPr/>
                    <a:lstStyle/>
                    <a:p>
                      <a:pPr>
                        <a:lnSpc>
                          <a:spcPct val="107000"/>
                        </a:lnSpc>
                        <a:spcAft>
                          <a:spcPts val="0"/>
                        </a:spcAft>
                      </a:pPr>
                      <a:r>
                        <a:rPr lang="id-ID" sz="2800">
                          <a:effectLst/>
                        </a:rPr>
                        <a:t>Indonesia</a:t>
                      </a:r>
                      <a:endParaRPr lang="id-ID" sz="2800">
                        <a:effectLst/>
                        <a:latin typeface="Calibri" panose="020F0502020204030204" pitchFamily="34" charset="0"/>
                        <a:ea typeface="Calibri" panose="020F0502020204030204" pitchFamily="34" charset="0"/>
                        <a:cs typeface="Times New Roman" panose="02020603050405020304" pitchFamily="18" charset="0"/>
                      </a:endParaRPr>
                    </a:p>
                  </a:txBody>
                  <a:tcPr marL="68581" marR="68581" marT="0" marB="0"/>
                </a:tc>
                <a:tc>
                  <a:txBody>
                    <a:bodyPr/>
                    <a:lstStyle/>
                    <a:p>
                      <a:pPr algn="ctr">
                        <a:lnSpc>
                          <a:spcPct val="107000"/>
                        </a:lnSpc>
                        <a:spcAft>
                          <a:spcPts val="0"/>
                        </a:spcAft>
                      </a:pPr>
                      <a:r>
                        <a:rPr lang="id-ID" sz="2800" dirty="0">
                          <a:effectLst/>
                        </a:rPr>
                        <a:t>34</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1" marR="68581" marT="0" marB="0"/>
                </a:tc>
                <a:extLst>
                  <a:ext uri="{0D108BD9-81ED-4DB2-BD59-A6C34878D82A}">
                    <a16:rowId xmlns:a16="http://schemas.microsoft.com/office/drawing/2014/main" val="10001"/>
                  </a:ext>
                </a:extLst>
              </a:tr>
              <a:tr h="469750">
                <a:tc>
                  <a:txBody>
                    <a:bodyPr/>
                    <a:lstStyle/>
                    <a:p>
                      <a:pPr>
                        <a:lnSpc>
                          <a:spcPct val="107000"/>
                        </a:lnSpc>
                        <a:spcAft>
                          <a:spcPts val="0"/>
                        </a:spcAft>
                      </a:pPr>
                      <a:r>
                        <a:rPr lang="id-ID" sz="2800">
                          <a:effectLst/>
                        </a:rPr>
                        <a:t>Amerika Serikat</a:t>
                      </a:r>
                      <a:endParaRPr lang="id-ID" sz="2800">
                        <a:effectLst/>
                        <a:latin typeface="Calibri" panose="020F0502020204030204" pitchFamily="34" charset="0"/>
                        <a:ea typeface="Calibri" panose="020F0502020204030204" pitchFamily="34" charset="0"/>
                        <a:cs typeface="Times New Roman" panose="02020603050405020304" pitchFamily="18" charset="0"/>
                      </a:endParaRPr>
                    </a:p>
                  </a:txBody>
                  <a:tcPr marL="68581" marR="68581" marT="0" marB="0"/>
                </a:tc>
                <a:tc>
                  <a:txBody>
                    <a:bodyPr/>
                    <a:lstStyle/>
                    <a:p>
                      <a:pPr algn="ctr">
                        <a:lnSpc>
                          <a:spcPct val="107000"/>
                        </a:lnSpc>
                        <a:spcAft>
                          <a:spcPts val="0"/>
                        </a:spcAft>
                      </a:pPr>
                      <a:r>
                        <a:rPr lang="id-ID" sz="2800" dirty="0">
                          <a:effectLst/>
                        </a:rPr>
                        <a:t>15</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1" marR="68581" marT="0" marB="0"/>
                </a:tc>
                <a:extLst>
                  <a:ext uri="{0D108BD9-81ED-4DB2-BD59-A6C34878D82A}">
                    <a16:rowId xmlns:a16="http://schemas.microsoft.com/office/drawing/2014/main" val="10002"/>
                  </a:ext>
                </a:extLst>
              </a:tr>
              <a:tr h="469750">
                <a:tc>
                  <a:txBody>
                    <a:bodyPr/>
                    <a:lstStyle/>
                    <a:p>
                      <a:pPr>
                        <a:lnSpc>
                          <a:spcPct val="107000"/>
                        </a:lnSpc>
                        <a:spcAft>
                          <a:spcPts val="0"/>
                        </a:spcAft>
                      </a:pPr>
                      <a:r>
                        <a:rPr lang="id-ID" sz="2800">
                          <a:effectLst/>
                        </a:rPr>
                        <a:t>Korea Selatan </a:t>
                      </a:r>
                      <a:endParaRPr lang="id-ID" sz="2800">
                        <a:effectLst/>
                        <a:latin typeface="Calibri" panose="020F0502020204030204" pitchFamily="34" charset="0"/>
                        <a:ea typeface="Calibri" panose="020F0502020204030204" pitchFamily="34" charset="0"/>
                        <a:cs typeface="Times New Roman" panose="02020603050405020304" pitchFamily="18" charset="0"/>
                      </a:endParaRPr>
                    </a:p>
                  </a:txBody>
                  <a:tcPr marL="68581" marR="68581" marT="0" marB="0"/>
                </a:tc>
                <a:tc>
                  <a:txBody>
                    <a:bodyPr/>
                    <a:lstStyle/>
                    <a:p>
                      <a:pPr algn="ctr">
                        <a:lnSpc>
                          <a:spcPct val="107000"/>
                        </a:lnSpc>
                        <a:spcAft>
                          <a:spcPts val="0"/>
                        </a:spcAft>
                      </a:pPr>
                      <a:r>
                        <a:rPr lang="id-ID" sz="2800" dirty="0">
                          <a:effectLst/>
                        </a:rPr>
                        <a:t>13</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1" marR="68581" marT="0" marB="0"/>
                </a:tc>
                <a:extLst>
                  <a:ext uri="{0D108BD9-81ED-4DB2-BD59-A6C34878D82A}">
                    <a16:rowId xmlns:a16="http://schemas.microsoft.com/office/drawing/2014/main" val="10003"/>
                  </a:ext>
                </a:extLst>
              </a:tr>
              <a:tr h="469750">
                <a:tc>
                  <a:txBody>
                    <a:bodyPr/>
                    <a:lstStyle/>
                    <a:p>
                      <a:pPr>
                        <a:lnSpc>
                          <a:spcPct val="107000"/>
                        </a:lnSpc>
                        <a:spcAft>
                          <a:spcPts val="0"/>
                        </a:spcAft>
                      </a:pPr>
                      <a:r>
                        <a:rPr lang="id-ID" sz="2800">
                          <a:effectLst/>
                        </a:rPr>
                        <a:t>Malaysia</a:t>
                      </a:r>
                      <a:endParaRPr lang="id-ID" sz="2800">
                        <a:effectLst/>
                        <a:latin typeface="Calibri" panose="020F0502020204030204" pitchFamily="34" charset="0"/>
                        <a:ea typeface="Calibri" panose="020F0502020204030204" pitchFamily="34" charset="0"/>
                        <a:cs typeface="Times New Roman" panose="02020603050405020304" pitchFamily="18" charset="0"/>
                      </a:endParaRPr>
                    </a:p>
                  </a:txBody>
                  <a:tcPr marL="68581" marR="68581" marT="0" marB="0"/>
                </a:tc>
                <a:tc>
                  <a:txBody>
                    <a:bodyPr/>
                    <a:lstStyle/>
                    <a:p>
                      <a:pPr algn="ctr">
                        <a:lnSpc>
                          <a:spcPct val="107000"/>
                        </a:lnSpc>
                        <a:spcAft>
                          <a:spcPts val="0"/>
                        </a:spcAft>
                      </a:pPr>
                      <a:r>
                        <a:rPr lang="id-ID" sz="2800" dirty="0">
                          <a:effectLst/>
                        </a:rPr>
                        <a:t>18</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1" marR="68581" marT="0" marB="0"/>
                </a:tc>
                <a:extLst>
                  <a:ext uri="{0D108BD9-81ED-4DB2-BD59-A6C34878D82A}">
                    <a16:rowId xmlns:a16="http://schemas.microsoft.com/office/drawing/2014/main" val="10004"/>
                  </a:ext>
                </a:extLst>
              </a:tr>
              <a:tr h="469750">
                <a:tc>
                  <a:txBody>
                    <a:bodyPr/>
                    <a:lstStyle/>
                    <a:p>
                      <a:pPr>
                        <a:lnSpc>
                          <a:spcPct val="107000"/>
                        </a:lnSpc>
                        <a:spcAft>
                          <a:spcPts val="0"/>
                        </a:spcAft>
                      </a:pPr>
                      <a:r>
                        <a:rPr lang="id-ID" sz="2800">
                          <a:effectLst/>
                        </a:rPr>
                        <a:t>Australia</a:t>
                      </a:r>
                      <a:endParaRPr lang="id-ID" sz="2800">
                        <a:effectLst/>
                        <a:latin typeface="Calibri" panose="020F0502020204030204" pitchFamily="34" charset="0"/>
                        <a:ea typeface="Calibri" panose="020F0502020204030204" pitchFamily="34" charset="0"/>
                        <a:cs typeface="Times New Roman" panose="02020603050405020304" pitchFamily="18" charset="0"/>
                      </a:endParaRPr>
                    </a:p>
                  </a:txBody>
                  <a:tcPr marL="68581" marR="68581" marT="0" marB="0"/>
                </a:tc>
                <a:tc>
                  <a:txBody>
                    <a:bodyPr/>
                    <a:lstStyle/>
                    <a:p>
                      <a:pPr algn="ctr">
                        <a:lnSpc>
                          <a:spcPct val="107000"/>
                        </a:lnSpc>
                        <a:spcAft>
                          <a:spcPts val="0"/>
                        </a:spcAft>
                      </a:pPr>
                      <a:r>
                        <a:rPr lang="id-ID" sz="2800" dirty="0">
                          <a:effectLst/>
                        </a:rPr>
                        <a:t>28</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1" marR="68581"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48830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pPr marL="0" indent="0" algn="ctr">
              <a:buNone/>
              <a:defRPr/>
            </a:pPr>
            <a:r>
              <a:rPr lang="fi-FI" dirty="0"/>
              <a:t>Quran Surat an Nisa ayat 83</a:t>
            </a:r>
            <a:endParaRPr lang="fi-FI" b="1" dirty="0">
              <a:ea typeface="Arial Unicode MS" pitchFamily="34" charset="-128"/>
              <a:cs typeface="Tahoma" pitchFamily="34" charset="0"/>
            </a:endParaRPr>
          </a:p>
          <a:p>
            <a:pPr marL="0" indent="0" algn="ctr">
              <a:buNone/>
              <a:defRPr/>
            </a:pPr>
            <a:r>
              <a:rPr lang="fi-FI" dirty="0"/>
              <a:t>“Dan apabila mereka ditimpa suatu hal, keamanan atau ketakutan, mereka siarkan (kepada musuh). Dan kalau mereka serahkan hal itu kepada Rasul atau kepada Ulil Amri (yang mempunyai urusan diantara kamu), niscaya orang-orang yang meneliti diantara mereka mengetahui hal itu.</a:t>
            </a:r>
            <a:endParaRPr lang="fi-FI" b="1" dirty="0">
              <a:ea typeface="Arial Unicode MS" pitchFamily="34" charset="-128"/>
              <a:cs typeface="Tahoma" pitchFamily="34" charset="0"/>
            </a:endParaRPr>
          </a:p>
          <a:p>
            <a:pPr marL="0" indent="0" algn="ctr">
              <a:buNone/>
              <a:defRPr/>
            </a:pPr>
            <a:endParaRPr lang="fi-FI" sz="1600" b="1" dirty="0">
              <a:ea typeface="Arial Unicode MS" pitchFamily="34" charset="-128"/>
              <a:cs typeface="Tahoma" pitchFamily="34" charset="0"/>
            </a:endParaRPr>
          </a:p>
          <a:p>
            <a:pPr marL="0" indent="0">
              <a:buNone/>
              <a:defRPr/>
            </a:pPr>
            <a:endParaRPr lang="fi-FI" sz="1400" b="1" dirty="0">
              <a:ea typeface="Arial Unicode MS" pitchFamily="34" charset="-128"/>
              <a:cs typeface="Tahoma" pitchFamily="34" charset="0"/>
            </a:endParaRPr>
          </a:p>
          <a:p>
            <a:pPr marL="0" indent="0">
              <a:buNone/>
            </a:pPr>
            <a:endParaRPr lang="id-ID" dirty="0"/>
          </a:p>
        </p:txBody>
      </p:sp>
    </p:spTree>
    <p:extLst>
      <p:ext uri="{BB962C8B-B14F-4D97-AF65-F5344CB8AC3E}">
        <p14:creationId xmlns:p14="http://schemas.microsoft.com/office/powerpoint/2010/main" val="290882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3727" y="2515802"/>
            <a:ext cx="11304545" cy="929501"/>
          </a:xfrm>
        </p:spPr>
        <p:txBody>
          <a:bodyPr/>
          <a:lstStyle/>
          <a:p>
            <a:pPr lvl="0"/>
            <a:r>
              <a:rPr lang="id-ID" altLang="id-ID" sz="4000" dirty="0">
                <a:solidFill>
                  <a:srgbClr val="00B050"/>
                </a:solidFill>
                <a:latin typeface="Albertus Extra Bold"/>
              </a:rPr>
              <a:t>DINAMIKA KELEMBAGAAN </a:t>
            </a:r>
            <a:br>
              <a:rPr lang="id-ID" altLang="id-ID" sz="4000" dirty="0">
                <a:solidFill>
                  <a:srgbClr val="00B050"/>
                </a:solidFill>
                <a:latin typeface="Albertus Extra Bold"/>
              </a:rPr>
            </a:br>
            <a:r>
              <a:rPr lang="id-ID" altLang="id-ID" sz="4000" dirty="0">
                <a:solidFill>
                  <a:srgbClr val="00B050"/>
                </a:solidFill>
                <a:latin typeface="Albertus Extra Bold"/>
              </a:rPr>
              <a:t>DALAM SISTEM ADM NEGARA RI</a:t>
            </a:r>
            <a:endParaRPr lang="id-ID" sz="4800" dirty="0">
              <a:solidFill>
                <a:srgbClr val="00B050"/>
              </a:solidFill>
            </a:endParaRPr>
          </a:p>
        </p:txBody>
      </p:sp>
      <p:sp>
        <p:nvSpPr>
          <p:cNvPr id="5" name="Text Placeholder 4"/>
          <p:cNvSpPr>
            <a:spLocks noGrp="1"/>
          </p:cNvSpPr>
          <p:nvPr>
            <p:ph type="body" sz="quarter" idx="10"/>
          </p:nvPr>
        </p:nvSpPr>
        <p:spPr>
          <a:xfrm>
            <a:off x="838200" y="5412492"/>
            <a:ext cx="10515600" cy="1219200"/>
          </a:xfrm>
        </p:spPr>
        <p:txBody>
          <a:bodyPr/>
          <a:lstStyle/>
          <a:p>
            <a:r>
              <a:rPr lang="id-ID" sz="1600" dirty="0">
                <a:solidFill>
                  <a:srgbClr val="92D050"/>
                </a:solidFill>
                <a:latin typeface="Berlin Sans FB Demi" pitchFamily="34" charset="0"/>
              </a:rPr>
              <a:t>Muhammad Khozin, S.IP, MPA</a:t>
            </a:r>
          </a:p>
          <a:p>
            <a:r>
              <a:rPr lang="en-US" sz="1600" dirty="0" err="1">
                <a:latin typeface="Berlin Sans FB Demi" pitchFamily="34" charset="0"/>
              </a:rPr>
              <a:t>Disampaikan</a:t>
            </a:r>
            <a:r>
              <a:rPr lang="en-US" sz="1600" dirty="0">
                <a:latin typeface="Berlin Sans FB Demi" pitchFamily="34" charset="0"/>
              </a:rPr>
              <a:t> </a:t>
            </a:r>
            <a:r>
              <a:rPr lang="en-US" sz="1600" dirty="0" err="1">
                <a:latin typeface="Berlin Sans FB Demi" pitchFamily="34" charset="0"/>
              </a:rPr>
              <a:t>pada</a:t>
            </a:r>
            <a:r>
              <a:rPr lang="en-US" sz="1600" dirty="0">
                <a:latin typeface="Berlin Sans FB Demi" pitchFamily="34" charset="0"/>
              </a:rPr>
              <a:t> </a:t>
            </a:r>
            <a:r>
              <a:rPr lang="en-US" sz="1600" dirty="0" err="1">
                <a:latin typeface="Berlin Sans FB Demi" pitchFamily="34" charset="0"/>
              </a:rPr>
              <a:t>Kuliah</a:t>
            </a:r>
            <a:r>
              <a:rPr lang="en-US" sz="1600" dirty="0">
                <a:latin typeface="Berlin Sans FB Demi" pitchFamily="34" charset="0"/>
              </a:rPr>
              <a:t> MK </a:t>
            </a:r>
            <a:r>
              <a:rPr lang="id-ID" sz="1600" dirty="0">
                <a:latin typeface="Berlin Sans FB Demi" pitchFamily="34" charset="0"/>
              </a:rPr>
              <a:t>Sistem Administrasi Negara</a:t>
            </a:r>
            <a:endParaRPr lang="en-US" sz="1600" dirty="0">
              <a:latin typeface="Berlin Sans FB Demi" pitchFamily="34" charset="0"/>
            </a:endParaRPr>
          </a:p>
          <a:p>
            <a:r>
              <a:rPr lang="id-ID" sz="1600" dirty="0">
                <a:solidFill>
                  <a:srgbClr val="92D050"/>
                </a:solidFill>
                <a:latin typeface="Berlin Sans FB Demi" pitchFamily="34" charset="0"/>
              </a:rPr>
              <a:t>Universitas ‘Aisyiyah Yogyakarta</a:t>
            </a:r>
          </a:p>
          <a:p>
            <a:r>
              <a:rPr lang="id-ID" sz="1600" dirty="0">
                <a:solidFill>
                  <a:srgbClr val="92D050"/>
                </a:solidFill>
                <a:latin typeface="Berlin Sans FB Demi" pitchFamily="34" charset="0"/>
              </a:rPr>
              <a:t>20</a:t>
            </a:r>
            <a:r>
              <a:rPr lang="en-US" sz="1600" dirty="0">
                <a:solidFill>
                  <a:srgbClr val="92D050"/>
                </a:solidFill>
                <a:latin typeface="Berlin Sans FB Demi" pitchFamily="34" charset="0"/>
              </a:rPr>
              <a:t>21</a:t>
            </a:r>
            <a:endParaRPr lang="id-ID" sz="1600" dirty="0">
              <a:solidFill>
                <a:srgbClr val="92D050"/>
              </a:solidFill>
              <a:latin typeface="Berlin Sans FB Demi" pitchFamily="34" charset="0"/>
            </a:endParaRPr>
          </a:p>
          <a:p>
            <a:r>
              <a:rPr lang="id-ID" sz="1600" dirty="0">
                <a:solidFill>
                  <a:schemeClr val="bg1"/>
                </a:solidFill>
                <a:latin typeface="Berlin Sans FB Demi" pitchFamily="34" charset="0"/>
              </a:rPr>
              <a:t>Senin, 11 Maret 2019</a:t>
            </a:r>
            <a:endParaRPr lang="en-US" sz="1600" dirty="0">
              <a:solidFill>
                <a:schemeClr val="bg1"/>
              </a:solidFill>
              <a:latin typeface="Berlin Sans FB Demi" pitchFamily="34" charset="0"/>
            </a:endParaRPr>
          </a:p>
        </p:txBody>
      </p:sp>
    </p:spTree>
    <p:extLst>
      <p:ext uri="{BB962C8B-B14F-4D97-AF65-F5344CB8AC3E}">
        <p14:creationId xmlns:p14="http://schemas.microsoft.com/office/powerpoint/2010/main" val="17077442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0667" y="337592"/>
            <a:ext cx="5181533" cy="754608"/>
          </a:xfrm>
        </p:spPr>
        <p:txBody>
          <a:bodyPr/>
          <a:lstStyle/>
          <a:p>
            <a:r>
              <a:rPr lang="en-US" sz="3600" b="1" dirty="0"/>
              <a:t>REFERENSI</a:t>
            </a:r>
          </a:p>
        </p:txBody>
      </p:sp>
      <p:sp>
        <p:nvSpPr>
          <p:cNvPr id="5" name="Content Placeholder 2"/>
          <p:cNvSpPr>
            <a:spLocks noGrp="1"/>
          </p:cNvSpPr>
          <p:nvPr>
            <p:ph sz="quarter" idx="10"/>
          </p:nvPr>
        </p:nvSpPr>
        <p:spPr>
          <a:xfrm>
            <a:off x="1170516" y="1349828"/>
            <a:ext cx="10081684" cy="4319588"/>
          </a:xfrm>
        </p:spPr>
        <p:txBody>
          <a:bodyPr/>
          <a:lstStyle/>
          <a:p>
            <a:pPr lvl="0"/>
            <a:r>
              <a:rPr lang="id-ID" b="1" dirty="0"/>
              <a:t>Agus Dwiyanto 2002, Refromasi Birokrasi Publik di Indonesia, PSKK UGM</a:t>
            </a:r>
          </a:p>
          <a:p>
            <a:pPr lvl="0"/>
            <a:r>
              <a:rPr lang="id-ID" b="1" dirty="0"/>
              <a:t>Miftah Thoha. 2008. Birokrasi Pemerintah Indonesia Di Era Reformasi. Jakarta: Kencana</a:t>
            </a:r>
          </a:p>
          <a:p>
            <a:pPr lvl="0"/>
            <a:r>
              <a:rPr lang="id-ID" b="1" dirty="0"/>
              <a:t>Miftah Thoha. 2004, Birokrasi dan Politik di Indonesia. Jakarta: PT RajaGrafindo Persada</a:t>
            </a:r>
          </a:p>
          <a:p>
            <a:pPr lvl="0"/>
            <a:r>
              <a:rPr lang="id-ID" b="1" dirty="0"/>
              <a:t>Tim MAP UGM , 2009, Government Reform di Indonesia</a:t>
            </a:r>
          </a:p>
          <a:p>
            <a:pPr lvl="0"/>
            <a:r>
              <a:rPr lang="id-ID" b="1" dirty="0"/>
              <a:t>David sborn dan Peter Plastrik, Memangkas Birokrasi, PPM Jakarta</a:t>
            </a:r>
          </a:p>
          <a:p>
            <a:pPr lvl="0"/>
            <a:r>
              <a:rPr lang="id-ID" b="1" dirty="0"/>
              <a:t>Hidayat,Misbah.2007.Reformasi administrasi:kajian komparatif pemerintahan tiga presiden.Jakarta:Gramedia Pustaka</a:t>
            </a:r>
          </a:p>
          <a:p>
            <a:pPr lvl="0"/>
            <a:r>
              <a:rPr lang="id-ID" b="1" dirty="0"/>
              <a:t>Panji Santosa. 2008. Administrasi Publik. Teori dan Aplikasi Good Governance. Bandung: PT Refika Aditama</a:t>
            </a:r>
          </a:p>
          <a:p>
            <a:pPr lvl="0"/>
            <a:r>
              <a:rPr lang="id-ID" b="1" dirty="0"/>
              <a:t>Inu Kencana, 2003. Sistem Administrasi Negara Republik Indonesia (SANRI), Bandung, Bumi Aksara </a:t>
            </a:r>
          </a:p>
          <a:p>
            <a:pPr lvl="0"/>
            <a:r>
              <a:rPr lang="id-ID" b="1" dirty="0"/>
              <a:t>Drs. Salamoen Soeharyo, MPA dan Drs. Nasri Effendi, M.Sc, 2001, Sistem Administrasi Negara Republik Indonesia, Jakarta, Lembaga Administrasi Negara</a:t>
            </a:r>
          </a:p>
          <a:p>
            <a:r>
              <a:rPr lang="id-ID" b="1" dirty="0"/>
              <a:t>Jurnal-Jurnal Ilmiah dan Artikel</a:t>
            </a:r>
            <a:endParaRPr lang="en-US" sz="28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006437" y="1138670"/>
            <a:ext cx="5714424" cy="431800"/>
          </a:xfrm>
        </p:spPr>
        <p:txBody>
          <a:bodyPr>
            <a:noAutofit/>
          </a:bodyPr>
          <a:lstStyle/>
          <a:p>
            <a:pPr algn="ctr" eaLnBrk="1" hangingPunct="1"/>
            <a:r>
              <a:rPr lang="en-US" sz="4000" b="1" dirty="0">
                <a:latin typeface="Berlin Sans FB Demi" pitchFamily="34" charset="0"/>
                <a:ea typeface="SimSun" pitchFamily="2" charset="-122"/>
                <a:cs typeface="Tahoma" pitchFamily="34" charset="0"/>
              </a:rPr>
              <a:t>PENUTUP BELAJAR</a:t>
            </a:r>
            <a:br>
              <a:rPr lang="en-US" sz="4000" b="1" dirty="0">
                <a:latin typeface="Berlin Sans FB Demi" pitchFamily="34" charset="0"/>
                <a:ea typeface="Arial Unicode MS" pitchFamily="34" charset="-128"/>
                <a:cs typeface="Tahoma" pitchFamily="34" charset="0"/>
              </a:rPr>
            </a:br>
            <a:endParaRPr lang="en-US" sz="4000" b="1" dirty="0">
              <a:latin typeface="Berlin Sans FB Demi" pitchFamily="34" charset="0"/>
              <a:ea typeface="Arial Unicode MS" pitchFamily="34" charset="-128"/>
              <a:cs typeface="Tahoma" pitchFamily="34" charset="0"/>
            </a:endParaRPr>
          </a:p>
        </p:txBody>
      </p:sp>
      <p:sp>
        <p:nvSpPr>
          <p:cNvPr id="58371" name="Content Placeholder 2"/>
          <p:cNvSpPr>
            <a:spLocks noGrp="1"/>
          </p:cNvSpPr>
          <p:nvPr>
            <p:ph idx="4294967295"/>
          </p:nvPr>
        </p:nvSpPr>
        <p:spPr>
          <a:xfrm>
            <a:off x="1219199" y="2143125"/>
            <a:ext cx="9975273" cy="3571875"/>
          </a:xfrm>
          <a:prstGeom prst="rect">
            <a:avLst/>
          </a:prstGeom>
        </p:spPr>
        <p:txBody>
          <a:bodyPr>
            <a:normAutofit fontScale="92500" lnSpcReduction="10000"/>
          </a:bodyPr>
          <a:lstStyle/>
          <a:p>
            <a:pPr algn="ctr" eaLnBrk="1" hangingPunct="1">
              <a:buFontTx/>
              <a:buNone/>
            </a:pPr>
            <a:r>
              <a:rPr lang="ar-AE" sz="2400" b="1" dirty="0">
                <a:latin typeface="Gill Sans MT Condensed" pitchFamily="34" charset="0"/>
                <a:ea typeface="Arial Unicode MS" pitchFamily="34" charset="-128"/>
                <a:cs typeface="Tahoma" pitchFamily="34" charset="0"/>
              </a:rPr>
              <a:t>بِسْمِ اللَّهِ الرَّحْمَنِ الرَّحِيمِ</a:t>
            </a:r>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ar-AE" sz="2400" b="1" dirty="0">
                <a:latin typeface="Gill Sans MT Condensed" pitchFamily="34" charset="0"/>
                <a:ea typeface="Arial Unicode MS" pitchFamily="34" charset="-128"/>
                <a:cs typeface="Tahoma" pitchFamily="34" charset="0"/>
              </a:rPr>
              <a:t>اَللَّهُمَّ أَرِنَا الْحَقَّ حَقًّا وَارْزُقْنَا اتِّـبَاعَه ُ وَأَرِنَا الْبَاطِلَ بَاطِلاً وَارْزُقْنَا اجْتِنَابَهُ</a:t>
            </a:r>
            <a:endParaRPr lang="en-US" sz="2400" b="1" dirty="0">
              <a:latin typeface="Gill Sans MT Condensed" pitchFamily="34" charset="0"/>
              <a:ea typeface="Arial Unicode MS" pitchFamily="34" charset="-128"/>
              <a:cs typeface="Tahoma" pitchFamily="34" charset="0"/>
            </a:endParaRPr>
          </a:p>
          <a:p>
            <a:pPr algn="ctr" eaLnBrk="1" hangingPunct="1"/>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en-US" sz="3600" dirty="0" err="1">
                <a:latin typeface="Gill Sans MT Condensed" pitchFamily="34" charset="0"/>
                <a:ea typeface="Arial Unicode MS" pitchFamily="34" charset="-128"/>
                <a:cs typeface="Tahoma" pitchFamily="34" charset="0"/>
              </a:rPr>
              <a:t>Ya</a:t>
            </a:r>
            <a:r>
              <a:rPr lang="en-US" sz="3600" dirty="0">
                <a:latin typeface="Gill Sans MT Condensed" pitchFamily="34" charset="0"/>
                <a:ea typeface="Arial Unicode MS" pitchFamily="34" charset="-128"/>
                <a:cs typeface="Tahoma" pitchFamily="34" charset="0"/>
              </a:rPr>
              <a:t> Allah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kebenaran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mengikutinya</a:t>
            </a:r>
            <a:r>
              <a:rPr lang="en-US" sz="3600" dirty="0">
                <a:latin typeface="Gill Sans MT Condensed" pitchFamily="34" charset="0"/>
                <a:ea typeface="Arial Unicode MS" pitchFamily="34" charset="-128"/>
                <a:cs typeface="Tahoma" pitchFamily="34" charset="0"/>
              </a:rPr>
              <a:t>, </a:t>
            </a:r>
          </a:p>
          <a:p>
            <a:pPr algn="ctr" eaLnBrk="1" hangingPunct="1">
              <a:buFontTx/>
              <a:buNone/>
            </a:pPr>
            <a:r>
              <a:rPr lang="en-US" sz="3600" dirty="0">
                <a:latin typeface="Gill Sans MT Condensed" pitchFamily="34" charset="0"/>
                <a:ea typeface="Arial Unicode MS" pitchFamily="34" charset="-128"/>
                <a:cs typeface="Tahoma" pitchFamily="34" charset="0"/>
              </a:rPr>
              <a:t>Dan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keburukan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menjauhinya</a:t>
            </a:r>
            <a:r>
              <a:rPr lang="en-US" sz="3600" dirty="0">
                <a:latin typeface="Gill Sans MT Condensed" pitchFamily="34" charset="0"/>
                <a:ea typeface="Arial Unicode MS" pitchFamily="34" charset="-128"/>
                <a:cs typeface="Tahoma" pitchFamily="34" charset="0"/>
              </a:rPr>
              <a:t>.</a:t>
            </a:r>
          </a:p>
          <a:p>
            <a:pPr eaLnBrk="1" hangingPunct="1"/>
            <a:endParaRPr lang="en-US" sz="2400" dirty="0">
              <a:latin typeface="Gill Sans MT Condensed" pitchFamily="34" charset="0"/>
              <a:ea typeface="Arial Unicode MS" pitchFamily="34" charset="-128"/>
              <a:cs typeface="Tahoma" pitchFamily="34"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6146" y="304799"/>
            <a:ext cx="7827818" cy="581891"/>
          </a:xfrm>
        </p:spPr>
        <p:txBody>
          <a:bodyPr/>
          <a:lstStyle/>
          <a:p>
            <a:pPr algn="ctr"/>
            <a:r>
              <a:rPr lang="en-US" sz="4000" b="1" dirty="0" err="1">
                <a:solidFill>
                  <a:schemeClr val="tx1"/>
                </a:solidFill>
              </a:rPr>
              <a:t>Capaian</a:t>
            </a:r>
            <a:r>
              <a:rPr lang="en-US" sz="4000" b="1" dirty="0">
                <a:solidFill>
                  <a:schemeClr val="tx1"/>
                </a:solidFill>
              </a:rPr>
              <a:t> </a:t>
            </a:r>
            <a:r>
              <a:rPr lang="en-US" sz="4000" b="1" dirty="0" err="1">
                <a:solidFill>
                  <a:schemeClr val="tx1"/>
                </a:solidFill>
              </a:rPr>
              <a:t>Pembelajaran</a:t>
            </a:r>
            <a:endParaRPr lang="en-US" sz="4000" b="1" dirty="0">
              <a:solidFill>
                <a:schemeClr val="tx1"/>
              </a:solidFill>
            </a:endParaRPr>
          </a:p>
        </p:txBody>
      </p:sp>
      <p:sp>
        <p:nvSpPr>
          <p:cNvPr id="3" name="Content Placeholder 2"/>
          <p:cNvSpPr>
            <a:spLocks noGrp="1"/>
          </p:cNvSpPr>
          <p:nvPr>
            <p:ph idx="4294967295"/>
          </p:nvPr>
        </p:nvSpPr>
        <p:spPr>
          <a:xfrm>
            <a:off x="651164" y="2458985"/>
            <a:ext cx="10972800" cy="2139141"/>
          </a:xfrm>
          <a:prstGeom prst="rect">
            <a:avLst/>
          </a:prstGeom>
        </p:spPr>
        <p:txBody>
          <a:bodyPr/>
          <a:lstStyle/>
          <a:p>
            <a:pPr marL="514350" indent="-514350" algn="ctr">
              <a:buNone/>
            </a:pPr>
            <a:r>
              <a:rPr lang="id-ID" dirty="0"/>
              <a:t>	Mahasiswa dapat berperan aktif dalam perkuliahan serta suka mendiskusikan isu terkait dinamika kelembagaan negara, serta dapat  mendeteksi berbagai persoalan terkait kelembagaan di negara ini (A2, C2, P1 ) </a:t>
            </a:r>
          </a:p>
          <a:p>
            <a:pPr marL="514350" lvl="0" indent="-514350" algn="ctr">
              <a:buNone/>
            </a:pPr>
            <a:endParaRPr lang="en-US" dirty="0">
              <a:latin typeface="Arial Narrow" pitchFamily="34" charset="0"/>
              <a:ea typeface="SimHei" pitchFamily="49"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67" y="1230221"/>
            <a:ext cx="10081120" cy="432048"/>
          </a:xfrm>
        </p:spPr>
        <p:txBody>
          <a:bodyPr/>
          <a:lstStyle/>
          <a:p>
            <a:pPr algn="ctr"/>
            <a:r>
              <a:rPr lang="id-ID" altLang="id-ID" sz="4000" b="1" dirty="0"/>
              <a:t>Mengapa Kelembagaan Dinamis?</a:t>
            </a:r>
            <a:endParaRPr lang="id-ID" sz="4000" b="1" dirty="0"/>
          </a:p>
        </p:txBody>
      </p:sp>
      <p:sp>
        <p:nvSpPr>
          <p:cNvPr id="3" name="Content Placeholder 2"/>
          <p:cNvSpPr>
            <a:spLocks noGrp="1"/>
          </p:cNvSpPr>
          <p:nvPr>
            <p:ph sz="quarter" idx="10"/>
          </p:nvPr>
        </p:nvSpPr>
        <p:spPr>
          <a:xfrm>
            <a:off x="1086397" y="2145595"/>
            <a:ext cx="10081684" cy="3536749"/>
          </a:xfrm>
        </p:spPr>
        <p:txBody>
          <a:bodyPr/>
          <a:lstStyle/>
          <a:p>
            <a:pPr marL="514350" indent="-514350">
              <a:buFontTx/>
              <a:buAutoNum type="arabicPeriod"/>
            </a:pPr>
            <a:r>
              <a:rPr lang="id-ID" altLang="id-ID" sz="3600" dirty="0">
                <a:latin typeface="Times New Roman" panose="02020603050405020304" pitchFamily="18" charset="0"/>
                <a:cs typeface="Times New Roman" panose="02020603050405020304" pitchFamily="18" charset="0"/>
              </a:rPr>
              <a:t>Tuntutan perubahan lingkungan internal </a:t>
            </a:r>
          </a:p>
          <a:p>
            <a:pPr marL="514350" indent="-514350">
              <a:buFontTx/>
              <a:buAutoNum type="arabicPeriod"/>
            </a:pPr>
            <a:r>
              <a:rPr lang="id-ID" altLang="id-ID" sz="3600" dirty="0">
                <a:latin typeface="Times New Roman" panose="02020603050405020304" pitchFamily="18" charset="0"/>
                <a:cs typeface="Times New Roman" panose="02020603050405020304" pitchFamily="18" charset="0"/>
              </a:rPr>
              <a:t>Tuntutan Perubahan lingkungan eksternal </a:t>
            </a:r>
          </a:p>
          <a:p>
            <a:pPr marL="514350" indent="-514350">
              <a:buFontTx/>
              <a:buAutoNum type="arabicPeriod"/>
            </a:pPr>
            <a:r>
              <a:rPr lang="id-ID" altLang="id-ID" sz="3600" dirty="0">
                <a:latin typeface="Times New Roman" panose="02020603050405020304" pitchFamily="18" charset="0"/>
                <a:cs typeface="Times New Roman" panose="02020603050405020304" pitchFamily="18" charset="0"/>
              </a:rPr>
              <a:t>Tuntutan perubahan kebijakan</a:t>
            </a:r>
          </a:p>
          <a:p>
            <a:pPr marL="514350" indent="-514350">
              <a:buFontTx/>
              <a:buAutoNum type="arabicPeriod"/>
            </a:pPr>
            <a:r>
              <a:rPr lang="id-ID" altLang="id-ID" sz="3600" dirty="0">
                <a:latin typeface="Times New Roman" panose="02020603050405020304" pitchFamily="18" charset="0"/>
                <a:cs typeface="Times New Roman" panose="02020603050405020304" pitchFamily="18" charset="0"/>
              </a:rPr>
              <a:t>Beban Kerja </a:t>
            </a:r>
          </a:p>
          <a:p>
            <a:pPr marL="514350" indent="-514350">
              <a:buFontTx/>
              <a:buAutoNum type="arabicPeriod"/>
            </a:pPr>
            <a:r>
              <a:rPr lang="id-ID" altLang="id-ID" sz="3600" dirty="0">
                <a:latin typeface="Times New Roman" panose="02020603050405020304" pitchFamily="18" charset="0"/>
                <a:cs typeface="Times New Roman" panose="02020603050405020304" pitchFamily="18" charset="0"/>
              </a:rPr>
              <a:t>Kebutuhan Masyarakat</a:t>
            </a:r>
            <a:endParaRPr lang="id-ID" altLang="id-ID" sz="3600" b="1" dirty="0">
              <a:ea typeface="Arial Unicode MS" panose="020B0604020202020204" pitchFamily="34" charset="-128"/>
              <a:cs typeface="Tahoma" panose="020B0604030504040204" pitchFamily="34" charset="0"/>
            </a:endParaRPr>
          </a:p>
          <a:p>
            <a:pPr marL="0" indent="0">
              <a:buNone/>
            </a:pPr>
            <a:endParaRPr lang="id-ID" altLang="id-ID" sz="3600" dirty="0"/>
          </a:p>
        </p:txBody>
      </p:sp>
    </p:spTree>
    <p:extLst>
      <p:ext uri="{BB962C8B-B14F-4D97-AF65-F5344CB8AC3E}">
        <p14:creationId xmlns:p14="http://schemas.microsoft.com/office/powerpoint/2010/main" val="1714264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ltLang="id-ID" dirty="0"/>
              <a:t>Tuntutan Internal</a:t>
            </a:r>
            <a:endParaRPr lang="id-ID" dirty="0"/>
          </a:p>
        </p:txBody>
      </p:sp>
      <p:sp>
        <p:nvSpPr>
          <p:cNvPr id="3" name="Content Placeholder 2"/>
          <p:cNvSpPr>
            <a:spLocks noGrp="1"/>
          </p:cNvSpPr>
          <p:nvPr>
            <p:ph sz="quarter" idx="10"/>
          </p:nvPr>
        </p:nvSpPr>
        <p:spPr/>
        <p:txBody>
          <a:bodyPr/>
          <a:lstStyle/>
          <a:p>
            <a:pPr>
              <a:defRPr/>
            </a:pPr>
            <a:r>
              <a:rPr lang="id-ID" dirty="0"/>
              <a:t>Ganti Presiden</a:t>
            </a:r>
          </a:p>
          <a:p>
            <a:pPr>
              <a:defRPr/>
            </a:pPr>
            <a:r>
              <a:rPr lang="id-ID" dirty="0"/>
              <a:t>Ganti Visi dan Misi</a:t>
            </a:r>
          </a:p>
          <a:p>
            <a:pPr marL="0" indent="0">
              <a:buFontTx/>
              <a:buNone/>
              <a:defRPr/>
            </a:pPr>
            <a:endParaRPr lang="id-ID" dirty="0"/>
          </a:p>
          <a:p>
            <a:pPr marL="0" indent="0">
              <a:buNone/>
            </a:pPr>
            <a:endParaRPr lang="id-ID" dirty="0"/>
          </a:p>
        </p:txBody>
      </p:sp>
    </p:spTree>
    <p:extLst>
      <p:ext uri="{BB962C8B-B14F-4D97-AF65-F5344CB8AC3E}">
        <p14:creationId xmlns:p14="http://schemas.microsoft.com/office/powerpoint/2010/main" val="3690412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ltLang="id-ID" dirty="0">
                <a:latin typeface="Times New Roman" panose="02020603050405020304" pitchFamily="18" charset="0"/>
                <a:cs typeface="Times New Roman" panose="02020603050405020304" pitchFamily="18" charset="0"/>
              </a:rPr>
              <a:t>Tuntutan Perubahan lingkungan eksternal </a:t>
            </a:r>
            <a:endParaRPr lang="id-ID" dirty="0"/>
          </a:p>
        </p:txBody>
      </p:sp>
      <p:sp>
        <p:nvSpPr>
          <p:cNvPr id="3" name="Content Placeholder 2"/>
          <p:cNvSpPr>
            <a:spLocks noGrp="1"/>
          </p:cNvSpPr>
          <p:nvPr>
            <p:ph sz="quarter" idx="10"/>
          </p:nvPr>
        </p:nvSpPr>
        <p:spPr/>
        <p:txBody>
          <a:bodyPr/>
          <a:lstStyle/>
          <a:p>
            <a:pPr>
              <a:buFontTx/>
              <a:buChar char="-"/>
            </a:pPr>
            <a:r>
              <a:rPr lang="id-ID" altLang="id-ID" sz="3200" dirty="0">
                <a:latin typeface="Times New Roman" panose="02020603050405020304" pitchFamily="18" charset="0"/>
                <a:cs typeface="Times New Roman" panose="02020603050405020304" pitchFamily="18" charset="0"/>
              </a:rPr>
              <a:t>Lahan Pertanian menyusut</a:t>
            </a:r>
          </a:p>
          <a:p>
            <a:pPr>
              <a:buFontTx/>
              <a:buChar char="-"/>
            </a:pPr>
            <a:r>
              <a:rPr lang="id-ID" altLang="id-ID" sz="3200" dirty="0">
                <a:latin typeface="Times New Roman" panose="02020603050405020304" pitchFamily="18" charset="0"/>
                <a:cs typeface="Times New Roman" panose="02020603050405020304" pitchFamily="18" charset="0"/>
              </a:rPr>
              <a:t>Bencana sering melanda</a:t>
            </a:r>
          </a:p>
          <a:p>
            <a:pPr>
              <a:buFontTx/>
              <a:buChar char="-"/>
            </a:pPr>
            <a:r>
              <a:rPr lang="id-ID" altLang="id-ID" sz="3200" dirty="0">
                <a:latin typeface="Times New Roman" panose="02020603050405020304" pitchFamily="18" charset="0"/>
                <a:cs typeface="Times New Roman" panose="02020603050405020304" pitchFamily="18" charset="0"/>
              </a:rPr>
              <a:t>Kasus Kekerasan Thd Anak meningkat</a:t>
            </a:r>
          </a:p>
          <a:p>
            <a:pPr>
              <a:buFontTx/>
              <a:buChar char="-"/>
            </a:pPr>
            <a:r>
              <a:rPr lang="id-ID" altLang="id-ID" sz="3200" dirty="0">
                <a:latin typeface="Times New Roman" panose="02020603050405020304" pitchFamily="18" charset="0"/>
                <a:cs typeface="Times New Roman" panose="02020603050405020304" pitchFamily="18" charset="0"/>
              </a:rPr>
              <a:t>Penyelundupan </a:t>
            </a:r>
          </a:p>
          <a:p>
            <a:pPr>
              <a:buFontTx/>
              <a:buChar char="-"/>
            </a:pPr>
            <a:r>
              <a:rPr lang="id-ID" altLang="id-ID" sz="3200" dirty="0">
                <a:latin typeface="Times New Roman" panose="02020603050405020304" pitchFamily="18" charset="0"/>
                <a:cs typeface="Times New Roman" panose="02020603050405020304" pitchFamily="18" charset="0"/>
              </a:rPr>
              <a:t>Kasus Narkoba merebak lintas negara</a:t>
            </a:r>
          </a:p>
          <a:p>
            <a:pPr>
              <a:buFontTx/>
              <a:buChar char="-"/>
            </a:pPr>
            <a:r>
              <a:rPr lang="id-ID" altLang="id-ID" sz="3200" dirty="0">
                <a:latin typeface="Times New Roman" panose="02020603050405020304" pitchFamily="18" charset="0"/>
                <a:cs typeface="Times New Roman" panose="02020603050405020304" pitchFamily="18" charset="0"/>
              </a:rPr>
              <a:t>Terorisme </a:t>
            </a:r>
          </a:p>
        </p:txBody>
      </p:sp>
    </p:spTree>
    <p:extLst>
      <p:ext uri="{BB962C8B-B14F-4D97-AF65-F5344CB8AC3E}">
        <p14:creationId xmlns:p14="http://schemas.microsoft.com/office/powerpoint/2010/main" val="2466786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200" b="1" dirty="0"/>
              <a:t>LEMBAGA TINGGI NEGARA</a:t>
            </a:r>
          </a:p>
        </p:txBody>
      </p:sp>
      <p:sp>
        <p:nvSpPr>
          <p:cNvPr id="3" name="Content Placeholder 2"/>
          <p:cNvSpPr>
            <a:spLocks noGrp="1"/>
          </p:cNvSpPr>
          <p:nvPr>
            <p:ph sz="quarter" idx="10"/>
          </p:nvPr>
        </p:nvSpPr>
        <p:spPr/>
        <p:txBody>
          <a:bodyPr/>
          <a:lstStyle/>
          <a:p>
            <a:pPr marL="0" indent="0">
              <a:buFontTx/>
              <a:buNone/>
              <a:defRPr/>
            </a:pPr>
            <a:r>
              <a:rPr lang="id-ID" dirty="0"/>
              <a:t>Lembaga yang termasuk dalam Lembaga Tinggi Negara adalah:</a:t>
            </a:r>
          </a:p>
          <a:p>
            <a:pPr>
              <a:buFontTx/>
              <a:buChar char="-"/>
              <a:defRPr/>
            </a:pPr>
            <a:r>
              <a:rPr lang="id-ID" dirty="0"/>
              <a:t>Presiden dan Wakil Presiden;</a:t>
            </a:r>
          </a:p>
          <a:p>
            <a:pPr>
              <a:buFontTx/>
              <a:buChar char="-"/>
              <a:defRPr/>
            </a:pPr>
            <a:r>
              <a:rPr lang="id-ID" dirty="0"/>
              <a:t>Dewan Perwakilan Rakyat (DPR);</a:t>
            </a:r>
          </a:p>
          <a:p>
            <a:pPr>
              <a:buFontTx/>
              <a:buChar char="-"/>
              <a:defRPr/>
            </a:pPr>
            <a:r>
              <a:rPr lang="id-ID" dirty="0"/>
              <a:t>Dewan Perwakilan Daerah (DPD);</a:t>
            </a:r>
          </a:p>
          <a:p>
            <a:pPr>
              <a:buFontTx/>
              <a:buChar char="-"/>
              <a:defRPr/>
            </a:pPr>
            <a:r>
              <a:rPr lang="id-ID" dirty="0"/>
              <a:t>Majelis Permusyawaratan Rakyat (MPR);</a:t>
            </a:r>
          </a:p>
          <a:p>
            <a:pPr>
              <a:buFontTx/>
              <a:buChar char="-"/>
              <a:defRPr/>
            </a:pPr>
            <a:r>
              <a:rPr lang="id-ID" dirty="0"/>
              <a:t>Mahkamah Konstitusi (MK);</a:t>
            </a:r>
          </a:p>
          <a:p>
            <a:pPr>
              <a:buFontTx/>
              <a:buChar char="-"/>
              <a:defRPr/>
            </a:pPr>
            <a:r>
              <a:rPr lang="id-ID" dirty="0"/>
              <a:t>Mahkamah Agung (MA); dan</a:t>
            </a:r>
          </a:p>
          <a:p>
            <a:pPr>
              <a:buFontTx/>
              <a:buChar char="-"/>
              <a:defRPr/>
            </a:pPr>
            <a:r>
              <a:rPr lang="id-ID" dirty="0"/>
              <a:t>Badan Pemeriksa Keuangan (BPK).</a:t>
            </a:r>
          </a:p>
          <a:p>
            <a:pPr>
              <a:defRPr/>
            </a:pPr>
            <a:endParaRPr lang="id-ID" dirty="0"/>
          </a:p>
          <a:p>
            <a:endParaRPr lang="id-ID" dirty="0"/>
          </a:p>
        </p:txBody>
      </p:sp>
    </p:spTree>
    <p:extLst>
      <p:ext uri="{BB962C8B-B14F-4D97-AF65-F5344CB8AC3E}">
        <p14:creationId xmlns:p14="http://schemas.microsoft.com/office/powerpoint/2010/main" val="3631734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LEMBAGA NEGARA</a:t>
            </a:r>
          </a:p>
        </p:txBody>
      </p:sp>
      <p:sp>
        <p:nvSpPr>
          <p:cNvPr id="3" name="Content Placeholder 2"/>
          <p:cNvSpPr>
            <a:spLocks noGrp="1"/>
          </p:cNvSpPr>
          <p:nvPr>
            <p:ph sz="quarter" idx="10"/>
          </p:nvPr>
        </p:nvSpPr>
        <p:spPr/>
        <p:txBody>
          <a:bodyPr/>
          <a:lstStyle/>
          <a:p>
            <a:pPr marL="0" indent="0">
              <a:buFontTx/>
              <a:buNone/>
              <a:defRPr/>
            </a:pPr>
            <a:r>
              <a:rPr lang="id-ID" dirty="0"/>
              <a:t>Lembaga negara yang masuk dalam lapis kedua yang disebutkan dalam UUD :</a:t>
            </a:r>
          </a:p>
          <a:p>
            <a:pPr>
              <a:defRPr/>
            </a:pPr>
            <a:r>
              <a:rPr lang="id-ID" dirty="0"/>
              <a:t>Menteri Negara</a:t>
            </a:r>
          </a:p>
          <a:p>
            <a:pPr>
              <a:defRPr/>
            </a:pPr>
            <a:r>
              <a:rPr lang="id-ID" dirty="0"/>
              <a:t>Tentara Nasional Indonesia</a:t>
            </a:r>
          </a:p>
          <a:p>
            <a:pPr>
              <a:defRPr/>
            </a:pPr>
            <a:r>
              <a:rPr lang="id-ID" dirty="0"/>
              <a:t>Kepolisian Negara</a:t>
            </a:r>
          </a:p>
          <a:p>
            <a:pPr>
              <a:defRPr/>
            </a:pPr>
            <a:r>
              <a:rPr lang="id-ID" dirty="0"/>
              <a:t>Komisi Yudisial</a:t>
            </a:r>
          </a:p>
          <a:p>
            <a:pPr>
              <a:defRPr/>
            </a:pPr>
            <a:r>
              <a:rPr lang="id-ID" dirty="0"/>
              <a:t>Komisi Pemilihan Umum</a:t>
            </a:r>
          </a:p>
          <a:p>
            <a:pPr>
              <a:defRPr/>
            </a:pPr>
            <a:r>
              <a:rPr lang="id-ID" dirty="0"/>
              <a:t>Bank Sentral</a:t>
            </a:r>
          </a:p>
          <a:p>
            <a:pPr marL="0" indent="0">
              <a:buFontTx/>
              <a:buNone/>
              <a:defRPr/>
            </a:pPr>
            <a:endParaRPr lang="id-ID" dirty="0"/>
          </a:p>
          <a:p>
            <a:pPr marL="0" indent="0">
              <a:buNone/>
            </a:pPr>
            <a:endParaRPr lang="id-ID" dirty="0"/>
          </a:p>
        </p:txBody>
      </p:sp>
    </p:spTree>
    <p:extLst>
      <p:ext uri="{BB962C8B-B14F-4D97-AF65-F5344CB8AC3E}">
        <p14:creationId xmlns:p14="http://schemas.microsoft.com/office/powerpoint/2010/main" val="944730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LEMBAGA NEGARA</a:t>
            </a:r>
          </a:p>
        </p:txBody>
      </p:sp>
      <p:sp>
        <p:nvSpPr>
          <p:cNvPr id="3" name="Content Placeholder 2"/>
          <p:cNvSpPr>
            <a:spLocks noGrp="1"/>
          </p:cNvSpPr>
          <p:nvPr>
            <p:ph sz="quarter" idx="10"/>
          </p:nvPr>
        </p:nvSpPr>
        <p:spPr/>
        <p:txBody>
          <a:bodyPr/>
          <a:lstStyle/>
          <a:p>
            <a:pPr marL="0" indent="0">
              <a:buFontTx/>
              <a:buNone/>
              <a:defRPr/>
            </a:pPr>
            <a:r>
              <a:rPr lang="id-ID" dirty="0"/>
              <a:t>L</a:t>
            </a:r>
            <a:r>
              <a:rPr lang="es-ES" dirty="0" err="1"/>
              <a:t>embaga</a:t>
            </a:r>
            <a:r>
              <a:rPr lang="es-ES" dirty="0"/>
              <a:t> negara </a:t>
            </a:r>
            <a:r>
              <a:rPr lang="id-ID" dirty="0"/>
              <a:t>(lapis 2) </a:t>
            </a:r>
            <a:r>
              <a:rPr lang="es-ES" dirty="0"/>
              <a:t>yang </a:t>
            </a:r>
            <a:r>
              <a:rPr lang="es-ES" dirty="0" err="1"/>
              <a:t>ditetapkan</a:t>
            </a:r>
            <a:r>
              <a:rPr lang="es-ES" dirty="0"/>
              <a:t> </a:t>
            </a:r>
            <a:r>
              <a:rPr lang="es-ES" dirty="0" err="1"/>
              <a:t>oleh</a:t>
            </a:r>
            <a:r>
              <a:rPr lang="es-ES" dirty="0"/>
              <a:t> UU</a:t>
            </a:r>
            <a:endParaRPr lang="id-ID" dirty="0"/>
          </a:p>
          <a:p>
            <a:pPr>
              <a:defRPr/>
            </a:pPr>
            <a:r>
              <a:rPr lang="id-ID" dirty="0"/>
              <a:t>Komisi Nasional Hak Asasi Manusia</a:t>
            </a:r>
          </a:p>
          <a:p>
            <a:pPr>
              <a:defRPr/>
            </a:pPr>
            <a:r>
              <a:rPr lang="id-ID" dirty="0"/>
              <a:t>Komisi Pemberantasan Korupsi</a:t>
            </a:r>
          </a:p>
          <a:p>
            <a:pPr>
              <a:defRPr/>
            </a:pPr>
            <a:r>
              <a:rPr lang="id-ID" dirty="0"/>
              <a:t>Komisi Penyiaran Indonesia</a:t>
            </a:r>
          </a:p>
          <a:p>
            <a:pPr>
              <a:defRPr/>
            </a:pPr>
            <a:r>
              <a:rPr lang="id-ID" dirty="0"/>
              <a:t>Komisi Pengawas Persaingan Usaha</a:t>
            </a:r>
          </a:p>
          <a:p>
            <a:pPr>
              <a:defRPr/>
            </a:pPr>
            <a:r>
              <a:rPr lang="id-ID" dirty="0"/>
              <a:t>Komisi Kebenaran dan Rekonsiliasi</a:t>
            </a:r>
          </a:p>
          <a:p>
            <a:pPr>
              <a:defRPr/>
            </a:pPr>
            <a:r>
              <a:rPr lang="id-ID" dirty="0"/>
              <a:t>Konsil Kedokteran Indonesia</a:t>
            </a:r>
          </a:p>
          <a:p>
            <a:pPr marL="0" indent="0">
              <a:buFontTx/>
              <a:buNone/>
              <a:defRPr/>
            </a:pPr>
            <a:endParaRPr lang="id-ID" dirty="0"/>
          </a:p>
          <a:p>
            <a:pPr>
              <a:defRPr/>
            </a:pPr>
            <a:endParaRPr lang="id-ID" dirty="0"/>
          </a:p>
          <a:p>
            <a:endParaRPr lang="id-ID" dirty="0"/>
          </a:p>
        </p:txBody>
      </p:sp>
    </p:spTree>
    <p:extLst>
      <p:ext uri="{BB962C8B-B14F-4D97-AF65-F5344CB8AC3E}">
        <p14:creationId xmlns:p14="http://schemas.microsoft.com/office/powerpoint/2010/main" val="1949204761"/>
      </p:ext>
    </p:extLst>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VER. 1_template</Template>
  <TotalTime>2941</TotalTime>
  <Words>767</Words>
  <Application>Microsoft Office PowerPoint</Application>
  <PresentationFormat>Widescreen</PresentationFormat>
  <Paragraphs>132</Paragraphs>
  <Slides>22</Slides>
  <Notes>0</Notes>
  <HiddenSlides>0</HiddenSlides>
  <MMClips>0</MMClips>
  <ScaleCrop>false</ScaleCrop>
  <HeadingPairs>
    <vt:vector size="6" baseType="variant">
      <vt:variant>
        <vt:lpstr>Fonts Used</vt:lpstr>
      </vt:variant>
      <vt:variant>
        <vt:i4>12</vt:i4>
      </vt:variant>
      <vt:variant>
        <vt:lpstr>Theme</vt:lpstr>
      </vt:variant>
      <vt:variant>
        <vt:i4>4</vt:i4>
      </vt:variant>
      <vt:variant>
        <vt:lpstr>Slide Titles</vt:lpstr>
      </vt:variant>
      <vt:variant>
        <vt:i4>22</vt:i4>
      </vt:variant>
    </vt:vector>
  </HeadingPairs>
  <TitlesOfParts>
    <vt:vector size="38" baseType="lpstr">
      <vt:lpstr>SimHei</vt:lpstr>
      <vt:lpstr>SimSun</vt:lpstr>
      <vt:lpstr>Albertus Extra Bold</vt:lpstr>
      <vt:lpstr>Arial</vt:lpstr>
      <vt:lpstr>Arial Narrow</vt:lpstr>
      <vt:lpstr>Arial Unicode MS</vt:lpstr>
      <vt:lpstr>Berlin Sans FB Demi</vt:lpstr>
      <vt:lpstr>Calibri</vt:lpstr>
      <vt:lpstr>Franklin Gothic Heavy</vt:lpstr>
      <vt:lpstr>Gill Sans MT Condensed</vt:lpstr>
      <vt:lpstr>Tahoma</vt:lpstr>
      <vt:lpstr>Times New Roman</vt:lpstr>
      <vt:lpstr>Presentation UNISA_01</vt:lpstr>
      <vt:lpstr>1_Presentation UNISA_01</vt:lpstr>
      <vt:lpstr>1_Office Theme</vt:lpstr>
      <vt:lpstr>2_Office Theme</vt:lpstr>
      <vt:lpstr>PEMBUKA BELAJAR</vt:lpstr>
      <vt:lpstr>DINAMIKA KELEMBAGAAN  DALAM SISTEM ADM NEGARA RI</vt:lpstr>
      <vt:lpstr>Capaian Pembelajaran</vt:lpstr>
      <vt:lpstr>Mengapa Kelembagaan Dinamis?</vt:lpstr>
      <vt:lpstr>Tuntutan Internal</vt:lpstr>
      <vt:lpstr>Tuntutan Perubahan lingkungan eksternal </vt:lpstr>
      <vt:lpstr>LEMBAGA TINGGI NEGARA</vt:lpstr>
      <vt:lpstr>LEMBAGA NEGARA</vt:lpstr>
      <vt:lpstr>LEMBAGA NEGARA</vt:lpstr>
      <vt:lpstr>LEMBAGA NEGARA</vt:lpstr>
      <vt:lpstr>Lembaga Daerah  </vt:lpstr>
      <vt:lpstr>REALITA KELEMBAGAAN DI INDONESIA</vt:lpstr>
      <vt:lpstr>KAYA STRUKTUR MISKIN FUNGSI</vt:lpstr>
      <vt:lpstr>FUNGSI YANG MIRIP/KEMBAR</vt:lpstr>
      <vt:lpstr>KUALITAS SDM RENDAH</vt:lpstr>
      <vt:lpstr>TIDAK VISION DRIVEN</vt:lpstr>
      <vt:lpstr>GEJALA PATOLOGI BIROKRASI</vt:lpstr>
      <vt:lpstr>PERBANDINGAN</vt:lpstr>
      <vt:lpstr>PowerPoint Presentation</vt:lpstr>
      <vt:lpstr>REFERENSI</vt:lpstr>
      <vt:lpstr>PENUTUP BELAJAR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User</cp:lastModifiedBy>
  <cp:revision>142</cp:revision>
  <dcterms:created xsi:type="dcterms:W3CDTF">2017-11-21T07:01:38Z</dcterms:created>
  <dcterms:modified xsi:type="dcterms:W3CDTF">2021-03-26T08:43:05Z</dcterms:modified>
</cp:coreProperties>
</file>