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6" r:id="rId1"/>
  </p:sldMasterIdLst>
  <p:notesMasterIdLst>
    <p:notesMasterId r:id="rId14"/>
  </p:notesMasterIdLst>
  <p:sldIdLst>
    <p:sldId id="598" r:id="rId2"/>
    <p:sldId id="599" r:id="rId3"/>
    <p:sldId id="601" r:id="rId4"/>
    <p:sldId id="606" r:id="rId5"/>
    <p:sldId id="607" r:id="rId6"/>
    <p:sldId id="608" r:id="rId7"/>
    <p:sldId id="609" r:id="rId8"/>
    <p:sldId id="610" r:id="rId9"/>
    <p:sldId id="604" r:id="rId10"/>
    <p:sldId id="605" r:id="rId11"/>
    <p:sldId id="597" r:id="rId12"/>
    <p:sldId id="561" r:id="rId13"/>
  </p:sldIdLst>
  <p:sldSz cx="9144000" cy="6858000" type="screen4x3"/>
  <p:notesSz cx="6858000" cy="9144000"/>
  <p:defaultTextStyle>
    <a:defPPr>
      <a:defRPr lang="id-ID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87ED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5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35C184A9-CFD2-46EB-9187-F3F67ABBB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 anchor="ctr" anchorCtr="1"/>
          <a:lstStyle>
            <a:lvl1pPr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051" name="Header Placeholder 2">
            <a:extLst>
              <a:ext uri="{FF2B5EF4-FFF2-40B4-BE49-F238E27FC236}">
                <a16:creationId xmlns:a16="http://schemas.microsoft.com/office/drawing/2014/main" id="{63EF6DD4-D54D-4B7D-BE58-C09666735912}"/>
              </a:ext>
            </a:extLst>
          </p:cNvPr>
          <p:cNvSpPr txBox="1"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endParaRPr lang="de-DE" altLang="en-US"/>
          </a:p>
        </p:txBody>
      </p:sp>
      <p:sp>
        <p:nvSpPr>
          <p:cNvPr id="2052" name="Date Placeholder 3">
            <a:extLst>
              <a:ext uri="{FF2B5EF4-FFF2-40B4-BE49-F238E27FC236}">
                <a16:creationId xmlns:a16="http://schemas.microsoft.com/office/drawing/2014/main" id="{E49DEA55-289E-4459-ACF4-304370C24A01}"/>
              </a:ext>
            </a:extLst>
          </p:cNvPr>
          <p:cNvSpPr txBox="1"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endParaRPr lang="de-DE" altLang="en-US"/>
          </a:p>
        </p:txBody>
      </p:sp>
      <p:sp>
        <p:nvSpPr>
          <p:cNvPr id="2053" name="Slide Image Placeholder 4">
            <a:extLst>
              <a:ext uri="{FF2B5EF4-FFF2-40B4-BE49-F238E27FC236}">
                <a16:creationId xmlns:a16="http://schemas.microsoft.com/office/drawing/2014/main" id="{1B587178-0C0B-4765-AD58-C7B258DDF748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4" name="Notes Placeholder 5">
            <a:extLst>
              <a:ext uri="{FF2B5EF4-FFF2-40B4-BE49-F238E27FC236}">
                <a16:creationId xmlns:a16="http://schemas.microsoft.com/office/drawing/2014/main" id="{E36AAED9-5898-4ACE-B407-4FD78F910BD1}"/>
              </a:ext>
            </a:extLst>
          </p:cNvPr>
          <p:cNvSpPr txBox="1"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5" name="Footer Placeholder 6">
            <a:extLst>
              <a:ext uri="{FF2B5EF4-FFF2-40B4-BE49-F238E27FC236}">
                <a16:creationId xmlns:a16="http://schemas.microsoft.com/office/drawing/2014/main" id="{8910040F-D323-4606-98FF-78E50AEE4FDE}"/>
              </a:ext>
            </a:extLst>
          </p:cNvPr>
          <p:cNvSpPr txBox="1"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endParaRPr lang="de-DE" altLang="en-US"/>
          </a:p>
        </p:txBody>
      </p:sp>
      <p:sp>
        <p:nvSpPr>
          <p:cNvPr id="2056" name="Slide Number Placeholder 7">
            <a:extLst>
              <a:ext uri="{FF2B5EF4-FFF2-40B4-BE49-F238E27FC236}">
                <a16:creationId xmlns:a16="http://schemas.microsoft.com/office/drawing/2014/main" id="{57209C60-ADC1-4153-ACF4-8615C4CFB699}"/>
              </a:ext>
            </a:extLst>
          </p:cNvPr>
          <p:cNvSpPr txBox="1"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49FE62EB-9598-4717-A7BB-F783DE09DF20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50"/>
      </a:spcBef>
      <a:spcAft>
        <a:spcPct val="0"/>
      </a:spcAft>
      <a:tabLst>
        <a:tab pos="0" algn="l"/>
        <a:tab pos="914400" algn="l"/>
        <a:tab pos="1828800" algn="l"/>
        <a:tab pos="2741613" algn="l"/>
        <a:tab pos="3657600" algn="l"/>
        <a:tab pos="4572000" algn="l"/>
        <a:tab pos="5484813" algn="l"/>
        <a:tab pos="6399213" algn="l"/>
        <a:tab pos="7315200" algn="l"/>
        <a:tab pos="8229600" algn="l"/>
        <a:tab pos="9144000" algn="l"/>
        <a:tab pos="10058400" algn="l"/>
      </a:tabLst>
      <a:defRPr sz="1200" kern="1200">
        <a:solidFill>
          <a:srgbClr val="000000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tabLst>
        <a:tab pos="0" algn="l"/>
        <a:tab pos="914400" algn="l"/>
        <a:tab pos="1828800" algn="l"/>
        <a:tab pos="2741613" algn="l"/>
        <a:tab pos="3657600" algn="l"/>
        <a:tab pos="4572000" algn="l"/>
        <a:tab pos="5484813" algn="l"/>
        <a:tab pos="6399213" algn="l"/>
        <a:tab pos="7315200" algn="l"/>
        <a:tab pos="8229600" algn="l"/>
        <a:tab pos="9144000" algn="l"/>
        <a:tab pos="10058400" algn="l"/>
      </a:tabLst>
      <a:defRPr sz="12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tabLst>
        <a:tab pos="0" algn="l"/>
        <a:tab pos="914400" algn="l"/>
        <a:tab pos="1828800" algn="l"/>
        <a:tab pos="2741613" algn="l"/>
        <a:tab pos="3657600" algn="l"/>
        <a:tab pos="4572000" algn="l"/>
        <a:tab pos="5484813" algn="l"/>
        <a:tab pos="6399213" algn="l"/>
        <a:tab pos="7315200" algn="l"/>
        <a:tab pos="8229600" algn="l"/>
        <a:tab pos="9144000" algn="l"/>
        <a:tab pos="10058400" algn="l"/>
      </a:tabLst>
      <a:defRPr sz="12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tabLst>
        <a:tab pos="0" algn="l"/>
        <a:tab pos="914400" algn="l"/>
        <a:tab pos="1828800" algn="l"/>
        <a:tab pos="2741613" algn="l"/>
        <a:tab pos="3657600" algn="l"/>
        <a:tab pos="4572000" algn="l"/>
        <a:tab pos="5484813" algn="l"/>
        <a:tab pos="6399213" algn="l"/>
        <a:tab pos="7315200" algn="l"/>
        <a:tab pos="8229600" algn="l"/>
        <a:tab pos="9144000" algn="l"/>
        <a:tab pos="10058400" algn="l"/>
      </a:tabLst>
      <a:defRPr sz="12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tabLst>
        <a:tab pos="0" algn="l"/>
        <a:tab pos="914400" algn="l"/>
        <a:tab pos="1828800" algn="l"/>
        <a:tab pos="2741613" algn="l"/>
        <a:tab pos="3657600" algn="l"/>
        <a:tab pos="4572000" algn="l"/>
        <a:tab pos="5484813" algn="l"/>
        <a:tab pos="6399213" algn="l"/>
        <a:tab pos="7315200" algn="l"/>
        <a:tab pos="8229600" algn="l"/>
        <a:tab pos="9144000" algn="l"/>
        <a:tab pos="10058400" algn="l"/>
      </a:tabLst>
      <a:defRPr sz="12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9A6CE3-F5F3-42F4-AD27-2A7D600AE5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DBE75-7D38-44AD-9463-3825C90A1E1E}" type="datetimeFigureOut">
              <a:rPr lang="id-ID"/>
              <a:pPr>
                <a:defRPr/>
              </a:pPr>
              <a:t>12/03/2021</a:t>
            </a:fld>
            <a:endParaRPr lang="id-ID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48599D-AD58-46FD-9469-BA9F0DD23C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FD44C1-EE03-45E0-87F1-A19A22F37F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CBD01-2FDD-4C3A-BE42-0E8E918E51E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758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392026-7C40-4C11-B86D-1E5CE61C97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17EF1-AA15-4424-BA8E-20394A56B8A3}" type="datetimeFigureOut">
              <a:rPr lang="id-ID"/>
              <a:pPr>
                <a:defRPr/>
              </a:pPr>
              <a:t>12/03/2021</a:t>
            </a:fld>
            <a:endParaRPr lang="id-ID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3DA734-6DEA-492C-B826-D2FF981E67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6B9A71-3489-4031-9A2E-E460C29772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215D7-0D23-4ED9-B351-7A4A615955F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833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99873A-6AB4-4FA2-A2AB-855278518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42416-9F01-4EC1-8DEC-BBE7A37B9E23}" type="datetimeFigureOut">
              <a:rPr lang="id-ID"/>
              <a:pPr>
                <a:defRPr/>
              </a:pPr>
              <a:t>12/03/2021</a:t>
            </a:fld>
            <a:endParaRPr lang="id-ID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BE2387-0050-4953-A6F5-A4146163EC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5441CC-351F-4505-A94C-DE00B9013A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9EFAB-E96D-477A-AB82-8B776A46388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93231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d-ID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01DA6F-9E5C-4FB9-81BE-106599D7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6086-69AA-4F79-B5E5-3F88FD59AE6D}" type="datetimeFigureOut">
              <a:rPr lang="id-ID"/>
              <a:pPr>
                <a:defRPr/>
              </a:pPr>
              <a:t>12/03/2021</a:t>
            </a:fld>
            <a:endParaRPr lang="id-ID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0B936C-848E-4483-A8BC-DFD416F754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06CCEC-4E52-4791-831F-A6AAA07100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78AE1-B5A1-4511-887F-BAAF9345831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83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ECFF4F-9FFD-4DE8-B3B7-C6B739A79C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1A263-00E4-4771-B966-54179E7370A7}" type="datetimeFigureOut">
              <a:rPr lang="id-ID"/>
              <a:pPr>
                <a:defRPr/>
              </a:pPr>
              <a:t>12/03/2021</a:t>
            </a:fld>
            <a:endParaRPr lang="id-ID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3A53FE-2464-49D7-A251-099A56B1C7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31A2FC-A760-46B7-BACA-CF2D58E7E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1DB0D-E831-49B0-817B-DAE1613C7FC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440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6EC569-43A6-4B99-A878-F27F460A59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3822C-2231-4475-AEFA-366A2E67378F}" type="datetimeFigureOut">
              <a:rPr lang="id-ID"/>
              <a:pPr>
                <a:defRPr/>
              </a:pPr>
              <a:t>12/03/2021</a:t>
            </a:fld>
            <a:endParaRPr lang="id-ID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FB577E-2D65-45D3-807F-A7F0C6E01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35A728-07E9-459C-82D8-37F4A1D02C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92AE6-5E30-4446-8733-D6488B60191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324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2A20AE-F4C0-4775-A8A5-1B0A73BA35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DBA8B-BA54-4CB8-837E-582A111C0E0B}" type="datetimeFigureOut">
              <a:rPr lang="id-ID"/>
              <a:pPr>
                <a:defRPr/>
              </a:pPr>
              <a:t>12/03/2021</a:t>
            </a:fld>
            <a:endParaRPr lang="id-ID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9AAB7D-49F3-4EF1-BAEE-39CCE2D0BE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BD3877-6B47-4A83-A4C2-1107DCE01B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42E08-DAAF-4EAA-9270-799257B960E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645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419FE47-13F4-47EB-8871-6340DC35B0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ECD8D-F982-4E5E-8FAC-41A168F229F9}" type="datetimeFigureOut">
              <a:rPr lang="id-ID"/>
              <a:pPr>
                <a:defRPr/>
              </a:pPr>
              <a:t>12/03/2021</a:t>
            </a:fld>
            <a:endParaRPr lang="id-ID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26A4AAC-2EE9-473C-8313-C17C9E1264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F2EF833-DB4D-439A-989D-A8732044DC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2B91A-E9AB-4368-80DC-A1CD0D4928C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451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24D3BAF-1C3E-48F8-AD7E-052B75828B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695CC-91F9-4AC2-AB90-21649ED16B17}" type="datetimeFigureOut">
              <a:rPr lang="id-ID"/>
              <a:pPr>
                <a:defRPr/>
              </a:pPr>
              <a:t>12/03/2021</a:t>
            </a:fld>
            <a:endParaRPr lang="id-ID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E1D5167-3530-4F88-91A4-82777D6165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CBD599-4BA6-4B00-855A-4717B4C903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AC400-286C-44B4-B8F5-D19BB0509FC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144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F7D63E8-5276-442E-B4B5-4D4D4FDACE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20585-750E-457E-801B-293572B5005F}" type="datetimeFigureOut">
              <a:rPr lang="id-ID"/>
              <a:pPr>
                <a:defRPr/>
              </a:pPr>
              <a:t>12/03/2021</a:t>
            </a:fld>
            <a:endParaRPr lang="id-ID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4CD070C-8BAF-4B39-BF74-6F6E72BFE3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E4C1A33-C21E-4E8D-8E64-6FBF8BECF5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4723D-8425-4576-B47F-6B9F1F0DF64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830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B3DB70-00FE-46F1-A29F-3086AD3D04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934F1-CD8F-4D17-AE69-DD29482E0A50}" type="datetimeFigureOut">
              <a:rPr lang="id-ID"/>
              <a:pPr>
                <a:defRPr/>
              </a:pPr>
              <a:t>12/03/2021</a:t>
            </a:fld>
            <a:endParaRPr lang="id-ID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44387D-6F94-4F12-B91D-801D3B2702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5F71FA-888C-4557-B271-3C7A17A32F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AA94E-8B82-4908-9AED-B95FBC3B26C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279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DDFB76-B2AE-4815-B107-718E7FD405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FD407-750E-448A-973E-CD838AD23133}" type="datetimeFigureOut">
              <a:rPr lang="id-ID"/>
              <a:pPr>
                <a:defRPr/>
              </a:pPr>
              <a:t>12/03/2021</a:t>
            </a:fld>
            <a:endParaRPr lang="id-ID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BBA1DC-EB2B-4062-ACEF-B426848311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3F76C3-0CA9-4EC6-BCE3-23EB605041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9531B-7F88-4115-BB5A-286397737BC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159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064F737-68A3-43E0-9D32-08129754F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altLang="id-ID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198B739-387D-44E5-9BA8-A3BADD7E55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altLang="id-ID"/>
              <a:t>Click to edit Master text styles</a:t>
            </a:r>
          </a:p>
          <a:p>
            <a:pPr lvl="1"/>
            <a:r>
              <a:rPr lang="id-ID" altLang="id-ID"/>
              <a:t>Second level</a:t>
            </a:r>
          </a:p>
          <a:p>
            <a:pPr lvl="2"/>
            <a:r>
              <a:rPr lang="id-ID" altLang="id-ID"/>
              <a:t>Third level</a:t>
            </a:r>
          </a:p>
          <a:p>
            <a:pPr lvl="3"/>
            <a:r>
              <a:rPr lang="id-ID" altLang="id-ID"/>
              <a:t>Fourth level</a:t>
            </a:r>
          </a:p>
          <a:p>
            <a:pPr lvl="4"/>
            <a:r>
              <a:rPr lang="id-ID" altLang="id-ID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44634C4-C7A8-423A-A605-D5297AF941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 typeface="Arial" pitchFamily="34" charset="0"/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9ED4B48-32E2-482A-9898-C1DE154A494C}" type="datetimeFigureOut">
              <a:rPr lang="id-ID"/>
              <a:pPr>
                <a:defRPr/>
              </a:pPr>
              <a:t>12/03/2021</a:t>
            </a:fld>
            <a:endParaRPr lang="id-ID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812B89-569C-4401-B2D2-7CE41F27D47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Font typeface="Arial" pitchFamily="34" charset="0"/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CAB07E9-61BF-4864-B2BB-BC921E31AB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 typeface="Arial" panose="020B0604020202020204" pitchFamily="34" charset="0"/>
              <a:buNone/>
              <a:defRPr sz="1400"/>
            </a:lvl1pPr>
          </a:lstStyle>
          <a:p>
            <a:pPr>
              <a:defRPr/>
            </a:pPr>
            <a:fld id="{A457A337-9580-4606-90B7-96CB3B34697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BA9C47E9-B599-49D2-9357-6EDED40BF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571500"/>
            <a:ext cx="7391400" cy="431800"/>
          </a:xfrm>
        </p:spPr>
        <p:txBody>
          <a:bodyPr/>
          <a:lstStyle/>
          <a:p>
            <a:pPr eaLnBrk="1" hangingPunct="1"/>
            <a:r>
              <a:rPr lang="id-ID" altLang="id-ID">
                <a:latin typeface="Verdana" panose="020B0604030504040204" pitchFamily="34" charset="0"/>
                <a:ea typeface="Arial Unicode MS" pitchFamily="34" charset="-128"/>
                <a:cs typeface="Tahoma" panose="020B0604030504040204" pitchFamily="34" charset="0"/>
              </a:rPr>
              <a:t>SLIDE 1: DOA BELAJAR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171D29-3B69-4F55-96A8-1A4A47964278}"/>
              </a:ext>
            </a:extLst>
          </p:cNvPr>
          <p:cNvSpPr/>
          <p:nvPr/>
        </p:nvSpPr>
        <p:spPr>
          <a:xfrm>
            <a:off x="857250" y="3500438"/>
            <a:ext cx="7858125" cy="22145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Kami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ridho</a:t>
            </a:r>
            <a:r>
              <a:rPr lang="en-US" sz="2800" dirty="0">
                <a:solidFill>
                  <a:schemeClr val="tx1"/>
                </a:solidFill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</a:rPr>
              <a:t>sebagai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Tuhanku</a:t>
            </a:r>
            <a:r>
              <a:rPr lang="en-US" sz="2800" dirty="0">
                <a:solidFill>
                  <a:schemeClr val="tx1"/>
                </a:solidFill>
              </a:rPr>
              <a:t>, Islam </a:t>
            </a:r>
            <a:r>
              <a:rPr lang="en-US" sz="2800" dirty="0" err="1">
                <a:solidFill>
                  <a:schemeClr val="tx1"/>
                </a:solidFill>
              </a:rPr>
              <a:t>sebagai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agamaku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Nabi</a:t>
            </a:r>
            <a:r>
              <a:rPr lang="en-US" sz="2800" dirty="0">
                <a:solidFill>
                  <a:schemeClr val="tx1"/>
                </a:solidFill>
              </a:rPr>
              <a:t> Muhammad </a:t>
            </a:r>
            <a:r>
              <a:rPr lang="en-US" sz="2800" dirty="0" err="1">
                <a:solidFill>
                  <a:schemeClr val="tx1"/>
                </a:solidFill>
              </a:rPr>
              <a:t>sebagai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Nabi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Rasul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Ya</a:t>
            </a:r>
            <a:r>
              <a:rPr lang="en-US" sz="2800" dirty="0">
                <a:solidFill>
                  <a:schemeClr val="tx1"/>
                </a:solidFill>
              </a:rPr>
              <a:t> Allah, </a:t>
            </a:r>
            <a:r>
              <a:rPr lang="en-US" sz="2800" dirty="0" err="1">
                <a:solidFill>
                  <a:schemeClr val="tx1"/>
                </a:solidFill>
              </a:rPr>
              <a:t>tambahkanlah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kepadaku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ilmu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berikanlah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aku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kefahaman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  <p:pic>
        <p:nvPicPr>
          <p:cNvPr id="3076" name="Picture 5" descr="C:\Users\Suryani\Pictures\doa-belajar.jpg">
            <a:extLst>
              <a:ext uri="{FF2B5EF4-FFF2-40B4-BE49-F238E27FC236}">
                <a16:creationId xmlns:a16="http://schemas.microsoft.com/office/drawing/2014/main" id="{84E74D07-4473-4D74-88DD-A2EC03AE1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1714500"/>
            <a:ext cx="57150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7030FEC4-8656-457B-A7DB-7C6CCB37F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563" y="1000125"/>
            <a:ext cx="7391400" cy="431800"/>
          </a:xfrm>
        </p:spPr>
        <p:txBody>
          <a:bodyPr/>
          <a:lstStyle/>
          <a:p>
            <a:pPr eaLnBrk="1" hangingPunct="1"/>
            <a:r>
              <a:rPr lang="id-ID" altLang="id-ID">
                <a:latin typeface="Verdana" panose="020B0604030504040204" pitchFamily="34" charset="0"/>
                <a:ea typeface="Arial Unicode MS" pitchFamily="34" charset="-128"/>
                <a:cs typeface="Tahoma" panose="020B0604030504040204" pitchFamily="34" charset="0"/>
              </a:rPr>
              <a:t>DOA SESUDAH BELAJAR</a:t>
            </a:r>
            <a:br>
              <a:rPr lang="id-ID" altLang="id-ID">
                <a:latin typeface="Verdana" panose="020B0604030504040204" pitchFamily="34" charset="0"/>
                <a:ea typeface="Arial Unicode MS" pitchFamily="34" charset="-128"/>
                <a:cs typeface="Tahoma" panose="020B0604030504040204" pitchFamily="34" charset="0"/>
              </a:rPr>
            </a:br>
            <a:endParaRPr lang="id-ID" altLang="id-ID">
              <a:latin typeface="Verdana" panose="020B0604030504040204" pitchFamily="34" charset="0"/>
              <a:ea typeface="Arial Unicode MS" pitchFamily="34" charset="-128"/>
              <a:cs typeface="Tahoma" panose="020B0604030504040204" pitchFamily="34" charset="0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629D6E26-16B9-426F-B52B-14924510C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43125"/>
            <a:ext cx="7086600" cy="35718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ar-AE" altLang="id-ID" sz="2000" b="1">
                <a:ea typeface="Arial Unicode MS" pitchFamily="34" charset="-128"/>
                <a:cs typeface="Tahoma" panose="020B0604030504040204" pitchFamily="34" charset="0"/>
              </a:rPr>
              <a:t>بِسْمِ اللَّهِ الرَّحْمَنِ الرَّحِيمِ</a:t>
            </a:r>
            <a:endParaRPr lang="id-ID" altLang="id-ID" sz="2000" b="1"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/>
            <a:endParaRPr lang="ar-AE" altLang="id-ID" sz="2000" b="1"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altLang="id-ID" sz="2000" b="1">
                <a:ea typeface="Arial Unicode MS" pitchFamily="34" charset="-128"/>
                <a:cs typeface="Tahoma" panose="020B0604030504040204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id-ID" altLang="id-ID" sz="2000" b="1"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/>
            <a:endParaRPr lang="id-ID" altLang="id-ID" sz="2000" b="1"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/>
            <a:endParaRPr lang="ar-AE" altLang="id-ID" sz="2000" b="1"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id-ID" altLang="id-ID" sz="2000" b="1">
                <a:ea typeface="Arial Unicode MS" pitchFamily="34" charset="-128"/>
                <a:cs typeface="Tahoma" panose="020B0604030504040204" pitchFamily="34" charset="0"/>
              </a:rPr>
              <a:t>Ya Alloh Tunjukkanlah kepada kami kebenaran sehinggga kami dapat mengikutinya Dan tunjukkanlah kepada kami kejelekan sehingga kami dapat menjauhinya</a:t>
            </a:r>
            <a:endParaRPr lang="id-ID" altLang="id-ID" sz="2000">
              <a:ea typeface="Arial Unicode MS" pitchFamily="34" charset="-128"/>
              <a:cs typeface="Tahoma" panose="020B0604030504040204" pitchFamily="34" charset="0"/>
            </a:endParaRPr>
          </a:p>
          <a:p>
            <a:pPr eaLnBrk="1" hangingPunct="1"/>
            <a:endParaRPr lang="id-ID" altLang="id-ID">
              <a:ea typeface="Arial Unicode MS" pitchFamily="34" charset="-128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4CCE8E0B-A863-42E2-AF34-5FDCE702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563" y="1000125"/>
            <a:ext cx="7391400" cy="431800"/>
          </a:xfrm>
        </p:spPr>
        <p:txBody>
          <a:bodyPr/>
          <a:lstStyle/>
          <a:p>
            <a:pPr eaLnBrk="1" hangingPunct="1"/>
            <a:r>
              <a:rPr lang="id-ID" altLang="id-ID">
                <a:latin typeface="Verdana" panose="020B0604030504040204" pitchFamily="34" charset="0"/>
                <a:ea typeface="Arial Unicode MS" pitchFamily="34" charset="-128"/>
                <a:cs typeface="Tahoma" panose="020B0604030504040204" pitchFamily="34" charset="0"/>
              </a:rPr>
              <a:t>DOA SESUDAH BELAJAR</a:t>
            </a:r>
            <a:br>
              <a:rPr lang="id-ID" altLang="id-ID">
                <a:latin typeface="Verdana" panose="020B0604030504040204" pitchFamily="34" charset="0"/>
                <a:ea typeface="Arial Unicode MS" pitchFamily="34" charset="-128"/>
                <a:cs typeface="Tahoma" panose="020B0604030504040204" pitchFamily="34" charset="0"/>
              </a:rPr>
            </a:br>
            <a:endParaRPr lang="id-ID" altLang="id-ID">
              <a:latin typeface="Verdana" panose="020B0604030504040204" pitchFamily="34" charset="0"/>
              <a:ea typeface="Arial Unicode MS" pitchFamily="34" charset="-128"/>
              <a:cs typeface="Tahoma" panose="020B0604030504040204" pitchFamily="34" charset="0"/>
            </a:endParaRP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4201B774-CD25-4FC3-BD40-9F1FDFFF6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43125"/>
            <a:ext cx="7086600" cy="35718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ar-AE" altLang="id-ID" sz="2000" b="1">
                <a:ea typeface="Arial Unicode MS" pitchFamily="34" charset="-128"/>
                <a:cs typeface="Tahoma" panose="020B0604030504040204" pitchFamily="34" charset="0"/>
              </a:rPr>
              <a:t>بِسْمِ اللَّهِ الرَّحْمَنِ الرَّحِيمِ</a:t>
            </a:r>
            <a:endParaRPr lang="id-ID" altLang="id-ID" sz="2000" b="1"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/>
            <a:endParaRPr lang="ar-AE" altLang="id-ID" sz="2000" b="1"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altLang="id-ID" sz="2000" b="1">
                <a:ea typeface="Arial Unicode MS" pitchFamily="34" charset="-128"/>
                <a:cs typeface="Tahoma" panose="020B0604030504040204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id-ID" altLang="id-ID" sz="2000" b="1"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/>
            <a:endParaRPr lang="id-ID" altLang="id-ID" sz="2000" b="1"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/>
            <a:endParaRPr lang="ar-AE" altLang="id-ID" sz="2000" b="1"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id-ID" altLang="id-ID" sz="2000" b="1">
                <a:ea typeface="Arial Unicode MS" pitchFamily="34" charset="-128"/>
                <a:cs typeface="Tahoma" panose="020B0604030504040204" pitchFamily="34" charset="0"/>
              </a:rPr>
              <a:t>Ya Alloh Tunjukkanlah kepada kami kebenaran sehinggga kami dapat mengikutinya Dan tunjukkanlah kepada kami kejelekan sehingga kami dapat menjauhinya</a:t>
            </a:r>
            <a:endParaRPr lang="id-ID" altLang="id-ID" sz="2000">
              <a:ea typeface="Arial Unicode MS" pitchFamily="34" charset="-128"/>
              <a:cs typeface="Tahoma" panose="020B0604030504040204" pitchFamily="34" charset="0"/>
            </a:endParaRPr>
          </a:p>
          <a:p>
            <a:pPr eaLnBrk="1" hangingPunct="1"/>
            <a:endParaRPr lang="id-ID" altLang="id-ID">
              <a:ea typeface="Arial Unicode MS" pitchFamily="34" charset="-128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B9C7EFF-424E-4A54-943C-3C7ED1FC9D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6875" y="24209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id-ID"/>
              <a:t>TERIMAKASIH</a:t>
            </a:r>
            <a:endParaRPr lang="id-ID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ADD9C66-3532-4566-834F-FC54487808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d-ID" alt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>
            <a:extLst>
              <a:ext uri="{FF2B5EF4-FFF2-40B4-BE49-F238E27FC236}">
                <a16:creationId xmlns:a16="http://schemas.microsoft.com/office/drawing/2014/main" id="{B2F99011-6514-4736-ADCA-746507FD3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285875"/>
            <a:ext cx="7943850" cy="478631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en-US" altLang="en-US" dirty="0">
              <a:ea typeface="Arial Unicode MS" pitchFamily="34" charset="-128"/>
              <a:cs typeface="Tahoma" panose="020B0604030504040204" pitchFamily="34" charset="0"/>
            </a:endParaRPr>
          </a:p>
          <a:p>
            <a:pPr marL="0" indent="0" algn="ctr" eaLnBrk="1" hangingPunct="1">
              <a:buFontTx/>
              <a:buNone/>
            </a:pPr>
            <a:endParaRPr lang="en-US" altLang="en-US" dirty="0">
              <a:ea typeface="Arial Unicode MS" pitchFamily="34" charset="-128"/>
              <a:cs typeface="Tahoma" panose="020B0604030504040204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en-US" b="1" dirty="0">
                <a:ea typeface="Arial Unicode MS" pitchFamily="34" charset="-128"/>
                <a:cs typeface="Tahoma" panose="020B0604030504040204" pitchFamily="34" charset="0"/>
              </a:rPr>
              <a:t>MODEL </a:t>
            </a:r>
            <a:r>
              <a:rPr lang="id-ID" altLang="en-US" b="1" dirty="0">
                <a:ea typeface="Arial Unicode MS" pitchFamily="34" charset="-128"/>
                <a:cs typeface="Tahoma" panose="020B0604030504040204" pitchFamily="34" charset="0"/>
              </a:rPr>
              <a:t>–</a:t>
            </a:r>
            <a:r>
              <a:rPr lang="en-US" altLang="en-US" b="1" dirty="0">
                <a:ea typeface="Arial Unicode MS" pitchFamily="34" charset="-128"/>
                <a:cs typeface="Tahoma" panose="020B0604030504040204" pitchFamily="34" charset="0"/>
              </a:rPr>
              <a:t> MODEL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b="1" dirty="0">
                <a:ea typeface="Arial Unicode MS" pitchFamily="34" charset="-128"/>
                <a:cs typeface="Tahoma" panose="020B0604030504040204" pitchFamily="34" charset="0"/>
              </a:rPr>
              <a:t>SISTEM ADMINISTRASI NEGRA</a:t>
            </a:r>
          </a:p>
          <a:p>
            <a:pPr marL="0" indent="0" algn="ctr" eaLnBrk="1" hangingPunct="1">
              <a:buFontTx/>
              <a:buNone/>
            </a:pPr>
            <a:endParaRPr lang="en-US" altLang="en-US" b="1" dirty="0">
              <a:ea typeface="Arial Unicode MS" pitchFamily="34" charset="-128"/>
              <a:cs typeface="Tahoma" panose="020B0604030504040204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en-US" b="1" dirty="0">
                <a:ea typeface="Arial Unicode MS" pitchFamily="34" charset="-128"/>
                <a:cs typeface="Tahoma" panose="020B0604030504040204" pitchFamily="34" charset="0"/>
              </a:rPr>
              <a:t>MUHAMMAD KHOZIN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b="1" dirty="0" err="1">
                <a:ea typeface="Arial Unicode MS" pitchFamily="34" charset="-128"/>
                <a:cs typeface="Tahoma" panose="020B0604030504040204" pitchFamily="34" charset="0"/>
              </a:rPr>
              <a:t>Tahun</a:t>
            </a:r>
            <a:r>
              <a:rPr lang="en-US" altLang="en-US" b="1" dirty="0">
                <a:ea typeface="Arial Unicode MS" pitchFamily="34" charset="-128"/>
                <a:cs typeface="Tahoma" panose="020B0604030504040204" pitchFamily="34" charset="0"/>
              </a:rPr>
              <a:t> 2021</a:t>
            </a:r>
            <a:endParaRPr lang="id-ID" altLang="en-US" b="1" dirty="0">
              <a:ea typeface="Arial Unicode MS" pitchFamily="34" charset="-128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>
            <a:extLst>
              <a:ext uri="{FF2B5EF4-FFF2-40B4-BE49-F238E27FC236}">
                <a16:creationId xmlns:a16="http://schemas.microsoft.com/office/drawing/2014/main" id="{25E46862-E41B-43F0-B706-29BAA315F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557338"/>
            <a:ext cx="7943850" cy="4371975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id-ID" altLang="en-US" b="1"/>
              <a:t>Model Klasik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id-ID" altLang="en-US" b="1"/>
              <a:t>Model Neobirokrasi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id-ID" altLang="en-US" b="1"/>
              <a:t>Model Institusi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id-ID" altLang="en-US" b="1"/>
              <a:t>Model Hubungan Kemanusiaan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id-ID" altLang="en-US" b="1"/>
              <a:t>Model Pilihan Publik</a:t>
            </a:r>
            <a:endParaRPr lang="id-ID" altLang="id-ID" b="1">
              <a:ea typeface="Arial Unicode MS" pitchFamily="34" charset="-128"/>
              <a:cs typeface="Tahoma" panose="020B0604030504040204" pitchFamily="34" charset="0"/>
            </a:endParaRPr>
          </a:p>
        </p:txBody>
      </p:sp>
      <p:sp>
        <p:nvSpPr>
          <p:cNvPr id="5123" name="Title 1">
            <a:extLst>
              <a:ext uri="{FF2B5EF4-FFF2-40B4-BE49-F238E27FC236}">
                <a16:creationId xmlns:a16="http://schemas.microsoft.com/office/drawing/2014/main" id="{A4056598-957A-4554-9BA7-F8C6D1059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652463"/>
          </a:xfrm>
        </p:spPr>
        <p:txBody>
          <a:bodyPr/>
          <a:lstStyle/>
          <a:p>
            <a:r>
              <a:rPr lang="id-ID" altLang="id-ID" sz="2800" b="1"/>
              <a:t>Model-Model Admin Publik Hingga 1970an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0083964-2BB8-4B32-A988-45DE9E7B5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 b="1"/>
              <a:t>Model Klasik</a:t>
            </a:r>
            <a:endParaRPr lang="id-ID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74047781-0226-45F3-A64B-A8ECB50E1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en-US" sz="2800"/>
              <a:t>Model birokrasi publik (tipe ideal Weber), </a:t>
            </a:r>
          </a:p>
          <a:p>
            <a:r>
              <a:rPr lang="id-ID" altLang="en-US" sz="2800"/>
              <a:t>Memiliki dua (dua) komponen dasar, yaitu kerangka organisasi dan cara-cara yang digunakan untuk mengatur orang-orang dalam organisasi. </a:t>
            </a:r>
          </a:p>
          <a:p>
            <a:r>
              <a:rPr lang="id-ID" altLang="en-US" sz="2800"/>
              <a:t>Struktur dan manajemen sangat berhubungan erat yang tidak dapat dipisahkan. </a:t>
            </a:r>
          </a:p>
          <a:p>
            <a:r>
              <a:rPr lang="id-ID" altLang="en-US" sz="2800"/>
              <a:t>Nilai-nilai yang dimaksimumkan adalah sfisien dan efektif.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489CD998-E929-4764-AFE5-EE66E8613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 eaLnBrk="1" hangingPunct="1"/>
            <a:r>
              <a:rPr lang="id-ID" altLang="en-US" b="1"/>
              <a:t>Model Neobirokrasi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0C8F6AD4-C1CE-4101-A89E-CDF803F16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en-US" sz="2800"/>
              <a:t>Model Neobirokrasi adalah model yang dikembangkan berdasarkan teori perilaku. </a:t>
            </a:r>
          </a:p>
          <a:p>
            <a:r>
              <a:rPr lang="id-ID" altLang="en-US" sz="2800"/>
              <a:t>Dikatakan neobirokrasi karena yang diperjuangkan dalam model ini adalah nila-nilai seperti yang diperjuangkan model birokrasi klasik. </a:t>
            </a:r>
          </a:p>
          <a:p>
            <a:r>
              <a:rPr lang="id-ID" altLang="en-US" sz="2800"/>
              <a:t>Perbedaan antara Birokrasi Neobirokrasi dan Model Birokrasi Klasik adalah, perhatian yang besar tehadap perilaku pengambilan keputusan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2D8A8057-847C-48BE-8FBF-2FF9F9B9B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 b="1"/>
              <a:t>Model Institusi</a:t>
            </a:r>
            <a:endParaRPr lang="id-ID" altLang="en-US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BB1DF449-106B-4A2F-AC46-069026599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en-US" sz="2800"/>
              <a:t>Model Institusi dikembangkan berdasarkan hasil pemikiran ahli sosial antara tahun 1940-1960an. </a:t>
            </a:r>
          </a:p>
          <a:p>
            <a:r>
              <a:rPr lang="id-ID" altLang="en-US" sz="2800"/>
              <a:t>Para ahli dari kelompok institusi menaruh perhatian yang lebih besar pada perilaku birokrasi dan menunjukkan betapa kompleksnya sistem pengambilan keputusan dalam birokrasi. </a:t>
            </a:r>
          </a:p>
          <a:p>
            <a:r>
              <a:rPr lang="id-ID" altLang="en-US" sz="2800"/>
              <a:t>Model ini sangat menekankan studi empiris/penelitian bidang administrasi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CB18371F-0A22-4AD5-9BAB-57FCC6102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 sz="4000" b="1"/>
              <a:t>Model Hubungan Kemanusiaan</a:t>
            </a:r>
            <a:endParaRPr lang="id-ID" altLang="en-US" sz="4000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AE889909-6099-4449-87FE-9706402BA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en-US"/>
              <a:t>Merupakan reaksi tehadap model birokrasi klasik dan model neobirokrasi. </a:t>
            </a:r>
          </a:p>
          <a:p>
            <a:r>
              <a:rPr lang="id-ID" altLang="en-US"/>
              <a:t>Menurut pandangan mereka penekanan atas pengendalian, struktur, efisiensi, ekonomi dan rasionalitas dalam teori birokrasi, sesungguhnya mempunyai konsekuensi dan berkembangnya hubungan-hubungan kemanusiaan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19B19F6C-3295-41B5-8F76-F51DC62D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 b="1"/>
              <a:t>Model Pilihan Publik</a:t>
            </a:r>
            <a:endParaRPr lang="id-ID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F998F522-CDA9-47DA-AD5F-6FBDE654E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en-US" sz="2400"/>
              <a:t>Merupakan hasil perkembangan dari ilmu ekonomi politik modern, yang dikenal sebagai ilmu ekonomi nonpasar. </a:t>
            </a:r>
          </a:p>
          <a:p>
            <a:r>
              <a:rPr lang="id-ID" altLang="en-US" sz="2400"/>
              <a:t>Asumsi yang dianut : penyadiaan barang-barang dan pelayanan publik bergantung kepada keputusan-keputusan yang diambil oleh kelompok-kelompok pengambilan keputusan yang berbeda-beda, dan kelayakan politik masing-masing usaha kolektif tergantung pada serangkaian keputusan yang menguntungkan dalam semua struktur keputusan pokok sepanjang waktu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27B23B27-EC48-4CB7-9473-553806FD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571500"/>
            <a:ext cx="7391400" cy="431800"/>
          </a:xfrm>
        </p:spPr>
        <p:txBody>
          <a:bodyPr/>
          <a:lstStyle/>
          <a:p>
            <a:pPr eaLnBrk="1" hangingPunct="1"/>
            <a:r>
              <a:rPr lang="id-ID" altLang="id-ID">
                <a:latin typeface="Verdana" panose="020B0604030504040204" pitchFamily="34" charset="0"/>
                <a:ea typeface="Arial Unicode MS" pitchFamily="34" charset="-128"/>
                <a:cs typeface="Tahoma" panose="020B0604030504040204" pitchFamily="34" charset="0"/>
              </a:rPr>
              <a:t>SLIDE Akhir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488F5165-09E3-4EC0-A3B8-E6763D7D214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500" y="1428750"/>
            <a:ext cx="7943850" cy="4500563"/>
          </a:xfrm>
        </p:spPr>
        <p:txBody>
          <a:bodyPr rtlCol="0">
            <a:normAutofit fontScale="850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endParaRPr b="1" dirty="0">
              <a:ea typeface="Arial Unicode MS" pitchFamily="34" charset="-128"/>
              <a:cs typeface="Tahoma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endParaRPr b="1" dirty="0">
              <a:ea typeface="Arial Unicode MS" pitchFamily="34" charset="-128"/>
              <a:cs typeface="Tahoma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b="1" dirty="0" err="1">
                <a:ea typeface="Arial Unicode MS" pitchFamily="34" charset="-128"/>
                <a:cs typeface="Tahoma" pitchFamily="34" charset="0"/>
              </a:rPr>
              <a:t>Tulisan</a:t>
            </a:r>
            <a:r>
              <a:rPr b="1" dirty="0">
                <a:ea typeface="Arial Unicode MS" pitchFamily="34" charset="-128"/>
                <a:cs typeface="Tahoma" pitchFamily="34" charset="0"/>
              </a:rPr>
              <a:t> </a:t>
            </a:r>
            <a:r>
              <a:rPr b="1" dirty="0" err="1">
                <a:ea typeface="Arial Unicode MS" pitchFamily="34" charset="-128"/>
                <a:cs typeface="Tahoma" pitchFamily="34" charset="0"/>
              </a:rPr>
              <a:t>Pesan</a:t>
            </a:r>
            <a:r>
              <a:rPr b="1" dirty="0">
                <a:ea typeface="Arial Unicode MS" pitchFamily="34" charset="-128"/>
                <a:cs typeface="Tahoma" pitchFamily="34" charset="0"/>
              </a:rPr>
              <a:t> </a:t>
            </a:r>
            <a:r>
              <a:rPr b="1" dirty="0" err="1">
                <a:ea typeface="Arial Unicode MS" pitchFamily="34" charset="-128"/>
                <a:cs typeface="Tahoma" pitchFamily="34" charset="0"/>
              </a:rPr>
              <a:t>Untuk</a:t>
            </a:r>
            <a:r>
              <a:rPr b="1" dirty="0">
                <a:ea typeface="Arial Unicode MS" pitchFamily="34" charset="-128"/>
                <a:cs typeface="Tahoma" pitchFamily="34" charset="0"/>
              </a:rPr>
              <a:t> </a:t>
            </a:r>
            <a:r>
              <a:rPr b="1" dirty="0" err="1">
                <a:ea typeface="Arial Unicode MS" pitchFamily="34" charset="-128"/>
                <a:cs typeface="Tahoma" pitchFamily="34" charset="0"/>
              </a:rPr>
              <a:t>Pembentukan</a:t>
            </a:r>
            <a:r>
              <a:rPr b="1" dirty="0">
                <a:ea typeface="Arial Unicode MS" pitchFamily="34" charset="-128"/>
                <a:cs typeface="Tahoma" pitchFamily="34" charset="0"/>
              </a:rPr>
              <a:t> </a:t>
            </a:r>
            <a:r>
              <a:rPr b="1" dirty="0" err="1">
                <a:ea typeface="Arial Unicode MS" pitchFamily="34" charset="-128"/>
                <a:cs typeface="Tahoma" pitchFamily="34" charset="0"/>
              </a:rPr>
              <a:t>karakter</a:t>
            </a:r>
            <a:r>
              <a:rPr b="1" dirty="0">
                <a:ea typeface="Arial Unicode MS" pitchFamily="34" charset="-128"/>
                <a:cs typeface="Tahoma" pitchFamily="34" charset="0"/>
              </a:rPr>
              <a:t> </a:t>
            </a: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endParaRPr b="1" dirty="0">
              <a:ea typeface="Arial Unicode MS" pitchFamily="34" charset="-128"/>
              <a:cs typeface="Tahoma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b="1" dirty="0" err="1">
                <a:ea typeface="Arial Unicode MS" pitchFamily="34" charset="-128"/>
                <a:cs typeface="Tahoma" pitchFamily="34" charset="0"/>
              </a:rPr>
              <a:t>Bisa</a:t>
            </a:r>
            <a:r>
              <a:rPr b="1" dirty="0">
                <a:ea typeface="Arial Unicode MS" pitchFamily="34" charset="-128"/>
                <a:cs typeface="Tahoma" pitchFamily="34" charset="0"/>
              </a:rPr>
              <a:t> </a:t>
            </a:r>
            <a:r>
              <a:rPr b="1" dirty="0" err="1">
                <a:ea typeface="Arial Unicode MS" pitchFamily="34" charset="-128"/>
                <a:cs typeface="Tahoma" pitchFamily="34" charset="0"/>
              </a:rPr>
              <a:t>diambilkan</a:t>
            </a:r>
            <a:r>
              <a:rPr b="1" dirty="0">
                <a:ea typeface="Arial Unicode MS" pitchFamily="34" charset="-128"/>
                <a:cs typeface="Tahoma" pitchFamily="34" charset="0"/>
              </a:rPr>
              <a:t> </a:t>
            </a:r>
            <a:r>
              <a:rPr b="1" dirty="0" err="1">
                <a:ea typeface="Arial Unicode MS" pitchFamily="34" charset="-128"/>
                <a:cs typeface="Tahoma" pitchFamily="34" charset="0"/>
              </a:rPr>
              <a:t>dari</a:t>
            </a:r>
            <a:r>
              <a:rPr b="1" dirty="0">
                <a:ea typeface="Arial Unicode MS" pitchFamily="34" charset="-128"/>
                <a:cs typeface="Tahoma" pitchFamily="34" charset="0"/>
              </a:rPr>
              <a:t> kata2 </a:t>
            </a:r>
            <a:r>
              <a:rPr b="1" dirty="0" err="1">
                <a:ea typeface="Arial Unicode MS" pitchFamily="34" charset="-128"/>
                <a:cs typeface="Tahoma" pitchFamily="34" charset="0"/>
              </a:rPr>
              <a:t>khikmah</a:t>
            </a:r>
            <a:r>
              <a:rPr b="1" dirty="0">
                <a:ea typeface="Arial Unicode MS" pitchFamily="34" charset="-128"/>
                <a:cs typeface="Tahoma" pitchFamily="34" charset="0"/>
              </a:rPr>
              <a:t> </a:t>
            </a:r>
            <a:r>
              <a:rPr b="1" dirty="0" err="1">
                <a:ea typeface="Arial Unicode MS" pitchFamily="34" charset="-128"/>
                <a:cs typeface="Tahoma" pitchFamily="34" charset="0"/>
              </a:rPr>
              <a:t>atau</a:t>
            </a:r>
            <a:r>
              <a:rPr b="1" dirty="0">
                <a:ea typeface="Arial Unicode MS" pitchFamily="34" charset="-128"/>
                <a:cs typeface="Tahoma" pitchFamily="34" charset="0"/>
              </a:rPr>
              <a:t> </a:t>
            </a: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b="1" dirty="0" err="1">
                <a:ea typeface="Arial Unicode MS" pitchFamily="34" charset="-128"/>
                <a:cs typeface="Tahoma" pitchFamily="34" charset="0"/>
              </a:rPr>
              <a:t>Ayat</a:t>
            </a:r>
            <a:r>
              <a:rPr b="1" dirty="0">
                <a:ea typeface="Arial Unicode MS" pitchFamily="34" charset="-128"/>
                <a:cs typeface="Tahoma" pitchFamily="34" charset="0"/>
              </a:rPr>
              <a:t> Al Quran </a:t>
            </a:r>
            <a:r>
              <a:rPr b="1" dirty="0" err="1">
                <a:ea typeface="Arial Unicode MS" pitchFamily="34" charset="-128"/>
                <a:cs typeface="Tahoma" pitchFamily="34" charset="0"/>
              </a:rPr>
              <a:t>atau</a:t>
            </a:r>
            <a:r>
              <a:rPr b="1" dirty="0">
                <a:ea typeface="Arial Unicode MS" pitchFamily="34" charset="-128"/>
                <a:cs typeface="Tahoma" pitchFamily="34" charset="0"/>
              </a:rPr>
              <a:t> </a:t>
            </a:r>
            <a:r>
              <a:rPr b="1" dirty="0" err="1">
                <a:ea typeface="Arial Unicode MS" pitchFamily="34" charset="-128"/>
                <a:cs typeface="Tahoma" pitchFamily="34" charset="0"/>
              </a:rPr>
              <a:t>Hadits</a:t>
            </a:r>
            <a:endParaRPr b="1" dirty="0">
              <a:ea typeface="Arial Unicode MS" pitchFamily="34" charset="-128"/>
              <a:cs typeface="Tahoma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endParaRPr b="1" dirty="0">
              <a:ea typeface="Arial Unicode MS" pitchFamily="34" charset="-128"/>
              <a:cs typeface="Tahoma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endParaRPr sz="2400" b="1" dirty="0">
              <a:ea typeface="Arial Unicode MS" pitchFamily="34" charset="-128"/>
              <a:cs typeface="Tahom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sz="2000" b="1" dirty="0">
              <a:ea typeface="Arial Unicode MS" pitchFamily="34" charset="-128"/>
              <a:cs typeface="Tahoma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endParaRPr sz="2400" dirty="0">
              <a:ea typeface="Arial Unicode MS" pitchFamily="34" charset="-128"/>
              <a:cs typeface="Tahoma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sz="2400" dirty="0">
                <a:ea typeface="Arial Unicode MS" pitchFamily="34" charset="-128"/>
                <a:cs typeface="Tahoma" pitchFamily="34" charset="0"/>
              </a:rPr>
              <a:t>	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rabicPeriod"/>
              <a:defRPr/>
            </a:pPr>
            <a:endParaRPr lang="id-ID" b="1" dirty="0"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BFD7F6"/>
      </a:accent5>
      <a:accent6>
        <a:srgbClr val="AE4845"/>
      </a:accent6>
      <a:hlink>
        <a:srgbClr val="0066CC"/>
      </a:hlink>
      <a:folHlink>
        <a:srgbClr val="80008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id-ID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id-ID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FD7F6"/>
        </a:accent5>
        <a:accent6>
          <a:srgbClr val="AE4845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Pages>0</Pages>
  <Words>398</Words>
  <Characters>0</Characters>
  <Application>Microsoft Office PowerPoint</Application>
  <DocSecurity>0</DocSecurity>
  <PresentationFormat>On-screen Show (4:3)</PresentationFormat>
  <Lines>0</Lines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Unicode MS</vt:lpstr>
      <vt:lpstr>Tahoma</vt:lpstr>
      <vt:lpstr>Times New Roman</vt:lpstr>
      <vt:lpstr>Verdana</vt:lpstr>
      <vt:lpstr>Default Design</vt:lpstr>
      <vt:lpstr>SLIDE 1: DOA BELAJAR</vt:lpstr>
      <vt:lpstr>PowerPoint Presentation</vt:lpstr>
      <vt:lpstr>Model-Model Admin Publik Hingga 1970an</vt:lpstr>
      <vt:lpstr>Model Klasik</vt:lpstr>
      <vt:lpstr>Model Neobirokrasi</vt:lpstr>
      <vt:lpstr>Model Institusi</vt:lpstr>
      <vt:lpstr>Model Hubungan Kemanusiaan</vt:lpstr>
      <vt:lpstr>Model Pilihan Publik</vt:lpstr>
      <vt:lpstr>SLIDE Akhir</vt:lpstr>
      <vt:lpstr>DOA SESUDAH BELAJAR </vt:lpstr>
      <vt:lpstr>DOA SESUDAH BELAJAR </vt:lpstr>
      <vt:lpstr>TERIMAKASIH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Health Management Tools</dc:title>
  <dc:creator>Unknown User</dc:creator>
  <cp:lastModifiedBy>User</cp:lastModifiedBy>
  <cp:revision>1960</cp:revision>
  <cp:lastPrinted>2011-07-18T11:17:17Z</cp:lastPrinted>
  <dcterms:created xsi:type="dcterms:W3CDTF">2003-01-23T21:51:06Z</dcterms:created>
  <dcterms:modified xsi:type="dcterms:W3CDTF">2021-03-12T08:49:42Z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1033-9.1.0.4746</vt:lpwstr>
  </property>
</Properties>
</file>