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8"/>
  </p:notesMasterIdLst>
  <p:sldIdLst>
    <p:sldId id="578" r:id="rId5"/>
    <p:sldId id="307" r:id="rId6"/>
    <p:sldId id="568" r:id="rId7"/>
    <p:sldId id="592" r:id="rId8"/>
    <p:sldId id="596" r:id="rId9"/>
    <p:sldId id="594" r:id="rId10"/>
    <p:sldId id="597" r:id="rId11"/>
    <p:sldId id="598" r:id="rId12"/>
    <p:sldId id="599" r:id="rId13"/>
    <p:sldId id="600" r:id="rId14"/>
    <p:sldId id="601" r:id="rId15"/>
    <p:sldId id="602" r:id="rId16"/>
    <p:sldId id="595" r:id="rId17"/>
    <p:sldId id="604" r:id="rId18"/>
    <p:sldId id="605" r:id="rId19"/>
    <p:sldId id="606" r:id="rId20"/>
    <p:sldId id="608" r:id="rId21"/>
    <p:sldId id="609" r:id="rId22"/>
    <p:sldId id="610" r:id="rId23"/>
    <p:sldId id="575" r:id="rId24"/>
    <p:sldId id="571" r:id="rId25"/>
    <p:sldId id="564" r:id="rId26"/>
    <p:sldId id="32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3/12/2021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12/03/2021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3928" y="185192"/>
            <a:ext cx="7845261" cy="432048"/>
          </a:xfrm>
        </p:spPr>
        <p:txBody>
          <a:bodyPr/>
          <a:lstStyle/>
          <a:p>
            <a:r>
              <a:rPr lang="id-ID" b="1" dirty="0"/>
              <a:t>Paradigman III (1950-1970): Paradigma Administrasi Negara</a:t>
            </a:r>
            <a:br>
              <a:rPr lang="id-ID" b="1" dirty="0"/>
            </a:br>
            <a:r>
              <a:rPr lang="id-ID" b="1" dirty="0"/>
              <a:t> sebagai Ilmu Politik. </a:t>
            </a:r>
          </a:p>
        </p:txBody>
      </p:sp>
      <p:sp>
        <p:nvSpPr>
          <p:cNvPr id="3" name="Content Placeholder 2"/>
          <p:cNvSpPr>
            <a:spLocks noGrp="1"/>
          </p:cNvSpPr>
          <p:nvPr>
            <p:ph sz="quarter" idx="10"/>
          </p:nvPr>
        </p:nvSpPr>
        <p:spPr>
          <a:xfrm>
            <a:off x="445147" y="1283446"/>
            <a:ext cx="11362506" cy="4319588"/>
          </a:xfrm>
        </p:spPr>
        <p:txBody>
          <a:bodyPr/>
          <a:lstStyle/>
          <a:p>
            <a:r>
              <a:rPr lang="id-ID" dirty="0"/>
              <a:t> Akibat kritik konseptual yang disampaikan terhadap paradigma seblumnya maka terjadilah perubahan orientasi administrasi negara, dengan mengembalikan  diri  pada induk ilmu politik. Dengan demikian terjadi perubahan penentuan lokus  para birokrasi pemerintah, namun fokus administrasi negara menjadi kabur. Kaburnya fokus administrasi negara ini disebabkan oleh banyaknya kelemahan yang ada pada prinsip-prinsip administrasi negara</a:t>
            </a:r>
          </a:p>
          <a:p>
            <a:r>
              <a:rPr lang="id-ID" dirty="0"/>
              <a:t>Kesadaran baru muncul dengan melihat bahwa administrasi yang dipandang bebas nilai sebenarnya adalah nilai yang ada dalam politik. Sebagai jawaban atas masalah tersebut  terbitlah buku Public Administration Review (1950) oleh John Gaus, yang menyatakan bahwa teori administrasi negara pada waktu itu juga sebagai teori politik. </a:t>
            </a:r>
          </a:p>
          <a:p>
            <a:r>
              <a:rPr lang="id-ID" dirty="0"/>
              <a:t>Pada fase ini administrasi negara mengalami gradasi cukup drastis. Di tahun  1960-an administrasi negara tidak lagi menjadi bidang yang cukup menarik di kalangan ilmuwan politik. Namun pada saat ini terjadi perkembangan dalam epistimologi dengan menerapkan studi kasus dan perbandingan dalam administrasi negara. Maka pada fase ini muncullah administrasi negara lintas budaya (cross-cultural public administration) sebagai sebuah pendekatan komparatif dalam studi administrasi negara. Berbeda dengan prinsipprinsip administrasi negara di manapun akan diberlakukan sama, akan tetapi dengan perbedaan budaya yang dianut oleh suatu negara akan dapat menyebabkan perbedaan praktek administrasi negara dari satu tempat ke tempat yang lain. </a:t>
            </a:r>
          </a:p>
        </p:txBody>
      </p:sp>
    </p:spTree>
    <p:extLst>
      <p:ext uri="{BB962C8B-B14F-4D97-AF65-F5344CB8AC3E}">
        <p14:creationId xmlns:p14="http://schemas.microsoft.com/office/powerpoint/2010/main" val="2811095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6239" y="198255"/>
            <a:ext cx="7900848" cy="432048"/>
          </a:xfrm>
        </p:spPr>
        <p:txBody>
          <a:bodyPr/>
          <a:lstStyle/>
          <a:p>
            <a:r>
              <a:rPr lang="pt-BR" b="1" dirty="0"/>
              <a:t>Paradigma IV (1956-1970): Paradigma Administrasi negara </a:t>
            </a:r>
            <a:br>
              <a:rPr lang="id-ID" b="1" dirty="0"/>
            </a:br>
            <a:r>
              <a:rPr lang="pt-BR" b="1" dirty="0"/>
              <a:t>sebagai Ilmu Administrasi</a:t>
            </a:r>
            <a:endParaRPr lang="id-ID" b="1" dirty="0"/>
          </a:p>
        </p:txBody>
      </p:sp>
      <p:sp>
        <p:nvSpPr>
          <p:cNvPr id="3" name="Content Placeholder 2"/>
          <p:cNvSpPr>
            <a:spLocks noGrp="1"/>
          </p:cNvSpPr>
          <p:nvPr>
            <p:ph sz="quarter" idx="10"/>
          </p:nvPr>
        </p:nvSpPr>
        <p:spPr>
          <a:xfrm>
            <a:off x="705394" y="1114698"/>
            <a:ext cx="10671693" cy="4319588"/>
          </a:xfrm>
        </p:spPr>
        <p:txBody>
          <a:bodyPr/>
          <a:lstStyle/>
          <a:p>
            <a:r>
              <a:rPr lang="id-ID" dirty="0"/>
              <a:t> Dilihat dari periodenya paradigma fase IV bersamaan dengan fase paradigma III, akan tetapi paradigma Iv ini tidak mendapat dukungan luas dari para ahli. Intervensi ilmu manajemen dalam paradigma ini cukup besar. Hal ini dibuktikan dengan pengembangan prinsip-prinsip manajemen yang pernah populer pada paradigma II dikembangkan secara ilmiah. Istilah administrasi negara dipergunakan dalam kajian teori organisasi dan manajemen. </a:t>
            </a:r>
          </a:p>
          <a:p>
            <a:r>
              <a:rPr lang="id-ID" dirty="0"/>
              <a:t> Paradigma ini lebih menekankan pada fokus bukan lokus. Fokus administrasi negara meliputi perilaku organisasi, analisis manajemen, statistik, analisis sistem, ekonometri dan operation research. Semua fokus tersebut diasumsikan dapat diterapkan di dalam dunia bisnis dan administrasi publik. Dengan demikian lokus menjadi tidak jelas. </a:t>
            </a:r>
          </a:p>
          <a:p>
            <a:r>
              <a:rPr lang="id-ID" dirty="0"/>
              <a:t>Perkembangan administrasi negara pada paradigma ini terjadi dua arah, yaitu; perkembangan ilmu administrasi murni yang didukung oleh psikologi sosial, serta perkembangan kebijakan publik</a:t>
            </a:r>
          </a:p>
          <a:p>
            <a:r>
              <a:rPr lang="id-ID" dirty="0"/>
              <a:t>Problema yang muncul kemudian adalah pemahaman makna dari kata “negara”  mengingar organisasi dan manajerial terkait dengan masalah-masalah negara. Keadaan ini tidak mungkin ter-caver jika kata negara diterjemahkan sebagai institusi seperti pada dekade sebelumnya. Akan tetapi negara mempunyai arti normatif, etika  dan filosofis. Kata negara diartikan sebagai segala sesuatu yang mempengaruhi kepentingan umum. Oleh karena itu lahirlah bidang studi baru Urusan Umum</a:t>
            </a:r>
          </a:p>
        </p:txBody>
      </p:sp>
    </p:spTree>
    <p:extLst>
      <p:ext uri="{BB962C8B-B14F-4D97-AF65-F5344CB8AC3E}">
        <p14:creationId xmlns:p14="http://schemas.microsoft.com/office/powerpoint/2010/main" val="3030665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967" y="1295535"/>
            <a:ext cx="10081120" cy="432048"/>
          </a:xfrm>
        </p:spPr>
        <p:txBody>
          <a:bodyPr/>
          <a:lstStyle/>
          <a:p>
            <a:r>
              <a:rPr lang="id-ID" b="1" dirty="0"/>
              <a:t>Paradigma V (1970- ? ) Paradigma Administrasi Negara sebagai administrasi negara </a:t>
            </a:r>
          </a:p>
        </p:txBody>
      </p:sp>
      <p:sp>
        <p:nvSpPr>
          <p:cNvPr id="3" name="Content Placeholder 2"/>
          <p:cNvSpPr>
            <a:spLocks noGrp="1"/>
          </p:cNvSpPr>
          <p:nvPr>
            <p:ph sz="quarter" idx="10"/>
          </p:nvPr>
        </p:nvSpPr>
        <p:spPr/>
        <p:txBody>
          <a:bodyPr/>
          <a:lstStyle/>
          <a:p>
            <a:r>
              <a:rPr lang="id-ID" dirty="0"/>
              <a:t>Meskipun masih terjadi perdebatan di seputar bidang studi yang dapat ditekuni dalam lingkup administrasi negara, akan tetapi pada paradigma V ini mulai ada kejelasan baik fokus maupun lokusnya. Fokus administrasi negara adalah teori organisasi, teori manajemen dan kebijakan publik. Lokus administrasi negara adalah meliputi masalah-masalah   kepentingan-kepentingan publik dan urusan publik. Di sisi lain minat multidispliner yang menuntut sintesa intelektual seperti hubungan administrasi antara organisasi swasta dan negara, teknologi dan soail masyarakat juga dikembangkan. Dengan demikian batasan yang bersifat tradisional dan kaku mengenai negara dan swasta semakin longgar, sejalan dengan semakin lenturnya lokus administrasi negara. Disiplin ilmu lain yang mempunyai keterkaitan dengan administrasi negara juga mendapat porsi perhatian yang baik, seperti ilmu politik, ekonomi, dll. </a:t>
            </a:r>
          </a:p>
        </p:txBody>
      </p:sp>
    </p:spTree>
    <p:extLst>
      <p:ext uri="{BB962C8B-B14F-4D97-AF65-F5344CB8AC3E}">
        <p14:creationId xmlns:p14="http://schemas.microsoft.com/office/powerpoint/2010/main" val="725467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203963" y="3936275"/>
            <a:ext cx="10081684" cy="2490651"/>
          </a:xfrm>
        </p:spPr>
        <p:txBody>
          <a:bodyPr/>
          <a:lstStyle/>
          <a:p>
            <a:r>
              <a:rPr lang="id-ID" dirty="0"/>
              <a:t>Paradigma I: Paradigma Birokrasi Klasik </a:t>
            </a:r>
          </a:p>
          <a:p>
            <a:r>
              <a:rPr lang="id-ID" dirty="0"/>
              <a:t>Paradigma II: Paradigma Birokrasi Neo-Klasik</a:t>
            </a:r>
          </a:p>
          <a:p>
            <a:r>
              <a:rPr lang="id-ID" dirty="0"/>
              <a:t>Paradigma III: Paradigma Kelembagaan </a:t>
            </a:r>
          </a:p>
          <a:p>
            <a:r>
              <a:rPr lang="id-ID" dirty="0"/>
              <a:t>Paradigma IV: Paradigma Hubungan Kemanusiaan </a:t>
            </a:r>
          </a:p>
          <a:p>
            <a:r>
              <a:rPr lang="id-ID" dirty="0"/>
              <a:t>Paradigma V: Paradigma Public Choice </a:t>
            </a:r>
          </a:p>
          <a:p>
            <a:r>
              <a:rPr lang="id-ID" dirty="0"/>
              <a:t>Paradigma VI: Paradigma Administrasi Negara Baru</a:t>
            </a:r>
          </a:p>
        </p:txBody>
      </p:sp>
      <p:sp>
        <p:nvSpPr>
          <p:cNvPr id="4" name="Title 1"/>
          <p:cNvSpPr txBox="1">
            <a:spLocks/>
          </p:cNvSpPr>
          <p:nvPr/>
        </p:nvSpPr>
        <p:spPr>
          <a:xfrm>
            <a:off x="1203963" y="1701552"/>
            <a:ext cx="6999511" cy="432048"/>
          </a:xfrm>
          <a:prstGeom prst="rect">
            <a:avLst/>
          </a:prstGeom>
        </p:spPr>
        <p:txBody>
          <a:bodyPr/>
          <a:lstStyle>
            <a:lvl1pPr algn="l" defTabSz="914400" rtl="0" eaLnBrk="1" latinLnBrk="0" hangingPunct="1">
              <a:spcBef>
                <a:spcPct val="0"/>
              </a:spcBef>
              <a:buNone/>
              <a:defRPr sz="2400" kern="1200">
                <a:solidFill>
                  <a:schemeClr val="tx1">
                    <a:lumMod val="65000"/>
                    <a:lumOff val="35000"/>
                  </a:schemeClr>
                </a:solidFill>
                <a:latin typeface="+mj-lt"/>
                <a:ea typeface="+mj-ea"/>
                <a:cs typeface="+mj-cs"/>
              </a:defRPr>
            </a:lvl1pPr>
          </a:lstStyle>
          <a:p>
            <a:r>
              <a:rPr lang="id-ID" b="1" dirty="0"/>
              <a:t>Paradigma By George Frederickson </a:t>
            </a:r>
          </a:p>
        </p:txBody>
      </p:sp>
      <p:sp>
        <p:nvSpPr>
          <p:cNvPr id="6" name="Content Placeholder 2"/>
          <p:cNvSpPr txBox="1">
            <a:spLocks/>
          </p:cNvSpPr>
          <p:nvPr/>
        </p:nvSpPr>
        <p:spPr>
          <a:xfrm>
            <a:off x="1295403" y="2133600"/>
            <a:ext cx="10081684" cy="1145177"/>
          </a:xfrm>
          <a:prstGeom prst="rect">
            <a:avLst/>
          </a:prstGeom>
        </p:spPr>
        <p:txBody>
          <a:bodyPr/>
          <a:lst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d-ID"/>
              <a:t>Berbeda dengan penggolongan paradigma yang dilakukan oleh Nicholas Henry, George Frederickson (1976) membagi paradigma administrasi negara ke dalam 6 fase.  </a:t>
            </a:r>
          </a:p>
          <a:p>
            <a:r>
              <a:rPr lang="id-ID"/>
              <a:t>Dari keenam paradigma ini terungkap fokus dan lokus. </a:t>
            </a:r>
            <a:endParaRPr lang="id-ID" dirty="0"/>
          </a:p>
        </p:txBody>
      </p:sp>
      <p:sp>
        <p:nvSpPr>
          <p:cNvPr id="7" name="Title 1"/>
          <p:cNvSpPr txBox="1">
            <a:spLocks/>
          </p:cNvSpPr>
          <p:nvPr/>
        </p:nvSpPr>
        <p:spPr>
          <a:xfrm>
            <a:off x="1016729" y="3391502"/>
            <a:ext cx="6999511" cy="432048"/>
          </a:xfrm>
          <a:prstGeom prst="rect">
            <a:avLst/>
          </a:prstGeom>
        </p:spPr>
        <p:txBody>
          <a:bodyPr/>
          <a:lstStyle>
            <a:lvl1pPr algn="l" defTabSz="914400" rtl="0" eaLnBrk="1" latinLnBrk="0" hangingPunct="1">
              <a:spcBef>
                <a:spcPct val="0"/>
              </a:spcBef>
              <a:buNone/>
              <a:defRPr sz="2400" kern="1200">
                <a:solidFill>
                  <a:schemeClr val="tx1">
                    <a:lumMod val="65000"/>
                    <a:lumOff val="35000"/>
                  </a:schemeClr>
                </a:solidFill>
                <a:latin typeface="+mj-lt"/>
                <a:ea typeface="+mj-ea"/>
                <a:cs typeface="+mj-cs"/>
              </a:defRPr>
            </a:lvl1pPr>
          </a:lstStyle>
          <a:p>
            <a:r>
              <a:rPr lang="id-ID" b="1" dirty="0"/>
              <a:t>TAHAPAN PARADIGMA oleh George Frederickson </a:t>
            </a:r>
          </a:p>
        </p:txBody>
      </p:sp>
    </p:spTree>
    <p:extLst>
      <p:ext uri="{BB962C8B-B14F-4D97-AF65-F5344CB8AC3E}">
        <p14:creationId xmlns:p14="http://schemas.microsoft.com/office/powerpoint/2010/main" val="1194439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a:t>Paradigma I</a:t>
            </a:r>
            <a:r>
              <a:rPr lang="id-ID" b="1" dirty="0"/>
              <a:t>: </a:t>
            </a:r>
            <a:r>
              <a:rPr lang="id-ID" b="1" i="1" dirty="0"/>
              <a:t>Birokrasi</a:t>
            </a:r>
            <a:r>
              <a:rPr lang="id-ID" b="1" dirty="0"/>
              <a:t> </a:t>
            </a:r>
            <a:r>
              <a:rPr lang="id-ID" b="1" i="1" dirty="0"/>
              <a:t>Klasik</a:t>
            </a:r>
            <a:r>
              <a:rPr lang="id-ID" b="1" dirty="0"/>
              <a:t> </a:t>
            </a:r>
            <a:br>
              <a:rPr lang="id-ID" b="1" dirty="0"/>
            </a:br>
            <a:endParaRPr lang="id-ID" dirty="0"/>
          </a:p>
        </p:txBody>
      </p:sp>
      <p:sp>
        <p:nvSpPr>
          <p:cNvPr id="3" name="Content Placeholder 2"/>
          <p:cNvSpPr>
            <a:spLocks noGrp="1"/>
          </p:cNvSpPr>
          <p:nvPr>
            <p:ph sz="quarter" idx="10"/>
          </p:nvPr>
        </p:nvSpPr>
        <p:spPr>
          <a:xfrm>
            <a:off x="1295403" y="2133600"/>
            <a:ext cx="10081684" cy="2399211"/>
          </a:xfrm>
        </p:spPr>
        <p:txBody>
          <a:bodyPr/>
          <a:lstStyle/>
          <a:p>
            <a:r>
              <a:rPr lang="id-ID" dirty="0"/>
              <a:t>Tokoh Birokrasi klasik meliputi: Max Weber, Wilson, Taylor, Gulick dan Urwick. </a:t>
            </a:r>
          </a:p>
          <a:p>
            <a:r>
              <a:rPr lang="id-ID" dirty="0"/>
              <a:t>Paradigma ini secara jelas mengemukakan lokus dan fokus. </a:t>
            </a:r>
          </a:p>
          <a:p>
            <a:r>
              <a:rPr lang="id-ID" dirty="0"/>
              <a:t>Lokus administrasi negara berupa birokrasi pemerintahan ataun organisasi bisnis. </a:t>
            </a:r>
          </a:p>
          <a:p>
            <a:r>
              <a:rPr lang="id-ID" dirty="0"/>
              <a:t>Di sisi lain yang menjadi fokus dalam paradigma ini adalah struktur organisasi, fungsi-fungsi atau prinsip-prinsip manajemen. </a:t>
            </a:r>
          </a:p>
          <a:p>
            <a:r>
              <a:rPr lang="id-ID" dirty="0"/>
              <a:t>Dari lokus dan fokus yang dikedepankan tersebut melekat suatu tuntutan nilai-nilai administrasi negara yang diperjuangkan. </a:t>
            </a:r>
          </a:p>
          <a:p>
            <a:r>
              <a:rPr lang="id-ID" dirty="0"/>
              <a:t>Adapun nilai-nilai yang diperjuangkan adalah mencakup efisiensi, efektivitas, ekonomi dan rasionalitas. </a:t>
            </a:r>
          </a:p>
        </p:txBody>
      </p:sp>
    </p:spTree>
    <p:extLst>
      <p:ext uri="{BB962C8B-B14F-4D97-AF65-F5344CB8AC3E}">
        <p14:creationId xmlns:p14="http://schemas.microsoft.com/office/powerpoint/2010/main" val="26290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a:t>Paradigma II: Birokrasi Neo-klasik </a:t>
            </a:r>
            <a:br>
              <a:rPr lang="id-ID" dirty="0"/>
            </a:br>
            <a:endParaRPr lang="id-ID" dirty="0"/>
          </a:p>
        </p:txBody>
      </p:sp>
      <p:sp>
        <p:nvSpPr>
          <p:cNvPr id="3" name="Content Placeholder 2"/>
          <p:cNvSpPr>
            <a:spLocks noGrp="1"/>
          </p:cNvSpPr>
          <p:nvPr>
            <p:ph sz="quarter" idx="10"/>
          </p:nvPr>
        </p:nvSpPr>
        <p:spPr>
          <a:xfrm>
            <a:off x="1295403" y="2133600"/>
            <a:ext cx="10081684" cy="2647406"/>
          </a:xfrm>
        </p:spPr>
        <p:txBody>
          <a:bodyPr/>
          <a:lstStyle/>
          <a:p>
            <a:r>
              <a:rPr lang="id-ID" dirty="0"/>
              <a:t>Tokoh-tokoh pendukung paradigma Birokrasi Neo-klasik adalah meliputi: Simon, Cyert dan March. </a:t>
            </a:r>
          </a:p>
          <a:p>
            <a:r>
              <a:rPr lang="id-ID" dirty="0"/>
              <a:t>Lokus administrasi negara pada paradigma II ini adalah keputusan birokrasi pemerintahan. </a:t>
            </a:r>
          </a:p>
          <a:p>
            <a:r>
              <a:rPr lang="id-ID" dirty="0"/>
              <a:t>Fokus yang menjadi konsentrasi administrasi negara terletak pada prose pengambilan keputusan dengan memperhatikan ilmu perilaku, ilmu manajemen, analisis sistem dan operation research. </a:t>
            </a:r>
          </a:p>
          <a:p>
            <a:r>
              <a:rPr lang="id-ID" dirty="0"/>
              <a:t>Dengan demikian paradigma ini selain dipengaruhi oleh tekanan rasionalitas juga memuat nilai-nilai perilaku dan etika. </a:t>
            </a:r>
          </a:p>
          <a:p>
            <a:r>
              <a:rPr lang="id-ID" dirty="0"/>
              <a:t>Adapun nilai akhir yang diinginkan oleh paradigma II sama dengan paradigma sebelumnya, yaitu efisiensi, efektivitas, ekonomi dan rasionalitas.</a:t>
            </a:r>
          </a:p>
        </p:txBody>
      </p:sp>
    </p:spTree>
    <p:extLst>
      <p:ext uri="{BB962C8B-B14F-4D97-AF65-F5344CB8AC3E}">
        <p14:creationId xmlns:p14="http://schemas.microsoft.com/office/powerpoint/2010/main" val="3522411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a:t>Paradigma III: Kelembagaan</a:t>
            </a:r>
          </a:p>
        </p:txBody>
      </p:sp>
      <p:sp>
        <p:nvSpPr>
          <p:cNvPr id="3" name="Content Placeholder 2"/>
          <p:cNvSpPr>
            <a:spLocks noGrp="1"/>
          </p:cNvSpPr>
          <p:nvPr>
            <p:ph sz="quarter" idx="10"/>
          </p:nvPr>
        </p:nvSpPr>
        <p:spPr>
          <a:xfrm>
            <a:off x="1295403" y="2133600"/>
            <a:ext cx="10081684" cy="1497874"/>
          </a:xfrm>
        </p:spPr>
        <p:txBody>
          <a:bodyPr/>
          <a:lstStyle/>
          <a:p>
            <a:r>
              <a:rPr lang="id-ID" dirty="0"/>
              <a:t>Tokoh-tokoh ternama dalam paradigma ini adalah Linblom, Thompson, Mosher, dan Etzioni. </a:t>
            </a:r>
          </a:p>
          <a:p>
            <a:r>
              <a:rPr lang="id-ID" dirty="0"/>
              <a:t>Paradigma III ini lebih mengedepankan fokus administrasi negara. </a:t>
            </a:r>
          </a:p>
          <a:p>
            <a:r>
              <a:rPr lang="id-ID" dirty="0"/>
              <a:t>Adapun yang menjadi fokus perhatian administrasi negara meliputi: pemahaman ilmu perilaku birokrasi, perilaku dalam pengambilan keputusan baik yang bersifat gradual maupun incremental. </a:t>
            </a:r>
          </a:p>
        </p:txBody>
      </p:sp>
    </p:spTree>
    <p:extLst>
      <p:ext uri="{BB962C8B-B14F-4D97-AF65-F5344CB8AC3E}">
        <p14:creationId xmlns:p14="http://schemas.microsoft.com/office/powerpoint/2010/main" val="2292753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a:t>Paradigma IV: Hubungan Kemanusiaan </a:t>
            </a:r>
            <a:endParaRPr lang="id-ID" dirty="0"/>
          </a:p>
        </p:txBody>
      </p:sp>
      <p:sp>
        <p:nvSpPr>
          <p:cNvPr id="3" name="Content Placeholder 2"/>
          <p:cNvSpPr>
            <a:spLocks noGrp="1"/>
          </p:cNvSpPr>
          <p:nvPr>
            <p:ph sz="quarter" idx="10"/>
          </p:nvPr>
        </p:nvSpPr>
        <p:spPr/>
        <p:txBody>
          <a:bodyPr/>
          <a:lstStyle/>
          <a:p>
            <a:r>
              <a:rPr lang="id-ID" dirty="0"/>
              <a:t>Beberapa tokoh terkenal sebagai pendukung paradigma IV adalah Rensisi Likery, Daniel Katz, Robert Kahn. </a:t>
            </a:r>
          </a:p>
          <a:p>
            <a:r>
              <a:rPr lang="id-ID" dirty="0"/>
              <a:t>Lokus paradigma IV ini adalah organisasi atau birokrasi. </a:t>
            </a:r>
          </a:p>
          <a:p>
            <a:r>
              <a:rPr lang="id-ID" dirty="0"/>
              <a:t>Fokus perhatian paradigma Hubungan kemanusiaan meliputi dimensi-dimensi hubungan kemanusiaan, aspek sosial-psikologis. Sedangkan nilai-nilai yang diperjuangkan mencakup partisipasi dalam pengambilan keputusan, minimalisasi perbedaan status dan hubungan antar pribadi, keterbukaan, aktualisasi diri serta peningkatan kepuasan kerja. </a:t>
            </a:r>
          </a:p>
        </p:txBody>
      </p:sp>
    </p:spTree>
    <p:extLst>
      <p:ext uri="{BB962C8B-B14F-4D97-AF65-F5344CB8AC3E}">
        <p14:creationId xmlns:p14="http://schemas.microsoft.com/office/powerpoint/2010/main" val="1011634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a:t>Paradigma V: Public Choice</a:t>
            </a:r>
            <a:endParaRPr lang="id-ID" dirty="0"/>
          </a:p>
        </p:txBody>
      </p:sp>
      <p:sp>
        <p:nvSpPr>
          <p:cNvPr id="3" name="Content Placeholder 2"/>
          <p:cNvSpPr>
            <a:spLocks noGrp="1"/>
          </p:cNvSpPr>
          <p:nvPr>
            <p:ph sz="quarter" idx="10"/>
          </p:nvPr>
        </p:nvSpPr>
        <p:spPr/>
        <p:txBody>
          <a:bodyPr/>
          <a:lstStyle/>
          <a:p>
            <a:r>
              <a:rPr lang="id-ID" dirty="0"/>
              <a:t>Sejumlah tokokh terkenal yang mempunyai andil dalam paradigma ini adalah Ostrom, Buchanan dan Tullock. </a:t>
            </a:r>
          </a:p>
          <a:p>
            <a:r>
              <a:rPr lang="id-ID" dirty="0"/>
              <a:t>Lokus administrasi negara pada paradigma ini tidak terungkap secara jelas, akan tetapi fokus perhatian disampaikan cukup jelas, yaitu pilihan-pilihan untuk memberikan pelayanan kepada publik, dan tidak dapat terlepas dari pengaruh politik.  </a:t>
            </a:r>
          </a:p>
          <a:p>
            <a:endParaRPr lang="id-ID" dirty="0"/>
          </a:p>
        </p:txBody>
      </p:sp>
    </p:spTree>
    <p:extLst>
      <p:ext uri="{BB962C8B-B14F-4D97-AF65-F5344CB8AC3E}">
        <p14:creationId xmlns:p14="http://schemas.microsoft.com/office/powerpoint/2010/main" val="1107358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a:t>Paradigma VI: Administrasi Negara Baru </a:t>
            </a:r>
          </a:p>
        </p:txBody>
      </p:sp>
      <p:sp>
        <p:nvSpPr>
          <p:cNvPr id="3" name="Content Placeholder 2"/>
          <p:cNvSpPr>
            <a:spLocks noGrp="1"/>
          </p:cNvSpPr>
          <p:nvPr>
            <p:ph sz="quarter" idx="10"/>
          </p:nvPr>
        </p:nvSpPr>
        <p:spPr>
          <a:xfrm>
            <a:off x="1295403" y="2133600"/>
            <a:ext cx="10081684" cy="2255520"/>
          </a:xfrm>
        </p:spPr>
        <p:txBody>
          <a:bodyPr/>
          <a:lstStyle/>
          <a:p>
            <a:r>
              <a:rPr lang="id-ID" dirty="0"/>
              <a:t>Dua tokoh penting dalam paradigma Administrasi Negara Baru adalah George Frederickson dan Frank Marini. Paradigma ini lebih menekankan pada fokus, dan tidak mengungkapkan lokus secara jelas. Fokus perhatian administrasi negara adalah desain organisasi yang sejalan dengan nilai-nilai kemanusiaan, pengembangan sistem desentralisasi, demokrasi, bersifat responsif, partisipatif serta memberikan perhatian pada distribusi jasa yang diperlukan  secara merata kepada masyarakat. Dengan demikian nilai-nilai yang diperjuangkan dalam paradigma ini tampaknya lebih para demokrasi, equality dan equity. </a:t>
            </a:r>
          </a:p>
        </p:txBody>
      </p:sp>
    </p:spTree>
    <p:extLst>
      <p:ext uri="{BB962C8B-B14F-4D97-AF65-F5344CB8AC3E}">
        <p14:creationId xmlns:p14="http://schemas.microsoft.com/office/powerpoint/2010/main" val="284533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927" y="1748385"/>
            <a:ext cx="11304545" cy="1736428"/>
          </a:xfrm>
        </p:spPr>
        <p:txBody>
          <a:bodyPr/>
          <a:lstStyle/>
          <a:p>
            <a:pPr lvl="0"/>
            <a:br>
              <a:rPr lang="en-US" sz="5400" dirty="0">
                <a:solidFill>
                  <a:schemeClr val="bg1"/>
                </a:solidFill>
                <a:latin typeface="Corbel" pitchFamily="34" charset="0"/>
                <a:cs typeface="Arial" charset="0"/>
              </a:rPr>
            </a:br>
            <a:r>
              <a:rPr lang="id-ID" sz="5400" dirty="0"/>
              <a:t>Paradigma Sistem Administrasi Negara</a:t>
            </a:r>
            <a:endParaRPr lang="id-ID" sz="6600" dirty="0"/>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MUHAMMAD KHOZIN, S.IP, MPA</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Sistem Administrasi Negara</a:t>
            </a:r>
            <a:endParaRPr lang="en-US" sz="1600" dirty="0">
              <a:latin typeface="Berlin Sans FB Demi" pitchFamily="34" charset="0"/>
            </a:endParaRPr>
          </a:p>
          <a:p>
            <a:r>
              <a:rPr lang="en-US" sz="1600" dirty="0">
                <a:latin typeface="Berlin Sans FB Demi" pitchFamily="34" charset="0"/>
              </a:rPr>
              <a:t>2</a:t>
            </a:r>
            <a:r>
              <a:rPr lang="id-ID" sz="1600" dirty="0">
                <a:latin typeface="Berlin Sans FB Demi" pitchFamily="34" charset="0"/>
              </a:rPr>
              <a:t>0</a:t>
            </a:r>
            <a:r>
              <a:rPr lang="en-US" sz="1600" dirty="0">
                <a:latin typeface="Berlin Sans FB Demi" pitchFamily="34" charset="0"/>
              </a:rPr>
              <a:t>21</a:t>
            </a:r>
          </a:p>
        </p:txBody>
      </p:sp>
    </p:spTree>
    <p:extLst>
      <p:ext uri="{BB962C8B-B14F-4D97-AF65-F5344CB8AC3E}">
        <p14:creationId xmlns:p14="http://schemas.microsoft.com/office/powerpoint/2010/main" val="1707744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a:t>Rencana</a:t>
            </a:r>
            <a:r>
              <a:rPr lang="en-US" sz="4000" b="1" dirty="0"/>
              <a:t> </a:t>
            </a:r>
            <a:r>
              <a:rPr lang="en-US" sz="4000" b="1" dirty="0" err="1"/>
              <a:t>Tindak</a:t>
            </a:r>
            <a:r>
              <a:rPr lang="en-US" sz="4000" b="1" dirty="0"/>
              <a:t> </a:t>
            </a:r>
            <a:r>
              <a:rPr lang="en-US" sz="4000" b="1" dirty="0" err="1"/>
              <a:t>Lanjut</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id-ID" sz="2800" b="1" dirty="0"/>
              <a:t>NEXT MEETING </a:t>
            </a:r>
          </a:p>
          <a:p>
            <a:pPr marL="0" lvl="0" indent="0">
              <a:buNone/>
            </a:pPr>
            <a:r>
              <a:rPr lang="id-ID" sz="4000" b="1" dirty="0"/>
              <a:t>Model-Model Sistem Administrasi Negara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0667" y="337592"/>
            <a:ext cx="5181533" cy="754608"/>
          </a:xfrm>
        </p:spPr>
        <p:txBody>
          <a:bodyPr/>
          <a:lstStyle/>
          <a:p>
            <a:r>
              <a:rPr lang="en-US" sz="3600" b="1" dirty="0"/>
              <a:t>REFERENSI</a:t>
            </a:r>
          </a:p>
        </p:txBody>
      </p:sp>
      <p:sp>
        <p:nvSpPr>
          <p:cNvPr id="5" name="Content Placeholder 2"/>
          <p:cNvSpPr>
            <a:spLocks noGrp="1"/>
          </p:cNvSpPr>
          <p:nvPr>
            <p:ph sz="quarter" idx="10"/>
          </p:nvPr>
        </p:nvSpPr>
        <p:spPr>
          <a:xfrm>
            <a:off x="1170516" y="1349828"/>
            <a:ext cx="10081684" cy="4319588"/>
          </a:xfrm>
        </p:spPr>
        <p:txBody>
          <a:bodyPr/>
          <a:lstStyle/>
          <a:p>
            <a:pPr lvl="0"/>
            <a:r>
              <a:rPr lang="id-ID" b="1" dirty="0"/>
              <a:t>Agus Dwiyanto 2002, Refromasi Birokrasi Publik di Indonesia, PSKK UGM</a:t>
            </a:r>
          </a:p>
          <a:p>
            <a:pPr lvl="0"/>
            <a:r>
              <a:rPr lang="id-ID" b="1" dirty="0"/>
              <a:t>Miftah Thoha. 2008. Birokrasi Pemerintah Indonesia Di Era Reformasi. Jakarta: Kencana</a:t>
            </a:r>
          </a:p>
          <a:p>
            <a:pPr lvl="0"/>
            <a:r>
              <a:rPr lang="id-ID" b="1" dirty="0"/>
              <a:t>Miftah Thoha. 2004, Birokrasi dan Politik di Indonesia. Jakarta: PT RajaGrafindo Persada</a:t>
            </a:r>
          </a:p>
          <a:p>
            <a:pPr lvl="0"/>
            <a:r>
              <a:rPr lang="id-ID" b="1" dirty="0"/>
              <a:t>Tim MAP UGM , 2009, Government Reform di Indonesia</a:t>
            </a:r>
          </a:p>
          <a:p>
            <a:pPr lvl="0"/>
            <a:r>
              <a:rPr lang="id-ID" b="1" dirty="0"/>
              <a:t>David sborn dan Peter Plastrik, Memangkas Birokrasi, PPM Jakarta</a:t>
            </a:r>
          </a:p>
          <a:p>
            <a:pPr lvl="0"/>
            <a:r>
              <a:rPr lang="id-ID" b="1" dirty="0"/>
              <a:t>Hidayat,Misbah.2007.Reformasi administrasi:kajian komparatif pemerintahan tiga presiden.Jakarta:Gramedia Pustaka</a:t>
            </a:r>
          </a:p>
          <a:p>
            <a:pPr lvl="0"/>
            <a:r>
              <a:rPr lang="id-ID" b="1" dirty="0"/>
              <a:t>Panji Santosa. 2008. Administrasi Publik. Teori dan Aplikasi Good Governance. Bandung: PT Refika Aditama</a:t>
            </a:r>
          </a:p>
          <a:p>
            <a:pPr lvl="0"/>
            <a:r>
              <a:rPr lang="id-ID" b="1" dirty="0"/>
              <a:t>Inu Kencana, 2003. Sistem Administrasi Negara Republik Indonesia (SANRI), Bandung, Bumi Aksara </a:t>
            </a:r>
          </a:p>
          <a:p>
            <a:pPr lvl="0"/>
            <a:r>
              <a:rPr lang="id-ID" b="1" dirty="0"/>
              <a:t>Drs. Salamoen Soeharyo, MPA dan Drs. Nasri Effendi, M.Sc, 2001, Sistem Administrasi Negara Republik Indonesia, Jakarta, Lembaga Administrasi Negara</a:t>
            </a:r>
          </a:p>
          <a:p>
            <a:r>
              <a:rPr lang="id-ID" b="1" dirty="0"/>
              <a:t>Jurnal-Jurnal Ilmiah dan Artikel</a:t>
            </a:r>
            <a:endParaRPr lang="en-US" sz="2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6146" y="304799"/>
            <a:ext cx="7827818" cy="581891"/>
          </a:xfrm>
        </p:spPr>
        <p:txBody>
          <a:bodyPr/>
          <a:lstStyle/>
          <a:p>
            <a:pPr algn="ctr"/>
            <a:r>
              <a:rPr lang="en-US" sz="4000" b="1" dirty="0" err="1">
                <a:solidFill>
                  <a:schemeClr val="tx1"/>
                </a:solidFill>
              </a:rPr>
              <a:t>Capaian</a:t>
            </a:r>
            <a:r>
              <a:rPr lang="en-US" sz="4000" b="1" dirty="0">
                <a:solidFill>
                  <a:schemeClr val="tx1"/>
                </a:solidFill>
              </a:rPr>
              <a:t> </a:t>
            </a:r>
            <a:r>
              <a:rPr lang="en-US" sz="4000" b="1" dirty="0" err="1">
                <a:solidFill>
                  <a:schemeClr val="tx1"/>
                </a:solidFill>
              </a:rPr>
              <a:t>Pembelajaran</a:t>
            </a:r>
            <a:endParaRPr lang="en-US" sz="4000" b="1" dirty="0">
              <a:solidFill>
                <a:schemeClr val="tx1"/>
              </a:solidFill>
            </a:endParaRPr>
          </a:p>
        </p:txBody>
      </p:sp>
      <p:sp>
        <p:nvSpPr>
          <p:cNvPr id="3" name="Content Placeholder 2"/>
          <p:cNvSpPr>
            <a:spLocks noGrp="1"/>
          </p:cNvSpPr>
          <p:nvPr>
            <p:ph idx="4294967295"/>
          </p:nvPr>
        </p:nvSpPr>
        <p:spPr>
          <a:xfrm>
            <a:off x="651164" y="2458985"/>
            <a:ext cx="10972800" cy="2139141"/>
          </a:xfrm>
          <a:prstGeom prst="rect">
            <a:avLst/>
          </a:prstGeom>
        </p:spPr>
        <p:txBody>
          <a:bodyPr/>
          <a:lstStyle/>
          <a:p>
            <a:pPr marL="514350" lvl="0" indent="-514350" algn="ctr">
              <a:buNone/>
            </a:pPr>
            <a:r>
              <a:rPr lang="id-ID" dirty="0"/>
              <a:t>	Mahasiswa mengenali dan dapat menjawab pertanyaan seputar paradigma sistem administrasi negera serta dapat membedakan paradigma yang satu dengan yang lainnya   </a:t>
            </a:r>
          </a:p>
          <a:p>
            <a:pPr marL="514350" lvl="0" indent="-514350" algn="ctr">
              <a:buNone/>
            </a:pPr>
            <a:r>
              <a:rPr lang="id-ID" dirty="0"/>
              <a:t>(C1, A2, P1)</a:t>
            </a:r>
          </a:p>
          <a:p>
            <a:pPr marL="514350" indent="-514350" algn="ctr">
              <a:buNone/>
            </a:pPr>
            <a:endParaRPr lang="en-US" dirty="0">
              <a:latin typeface="Arial Narrow" pitchFamily="34" charset="0"/>
              <a:ea typeface="SimHei"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t>PENGERTIAN PARADIGMA</a:t>
            </a:r>
            <a:endParaRPr lang="id-ID" dirty="0"/>
          </a:p>
        </p:txBody>
      </p:sp>
      <p:sp>
        <p:nvSpPr>
          <p:cNvPr id="3" name="Content Placeholder 2"/>
          <p:cNvSpPr>
            <a:spLocks noGrp="1"/>
          </p:cNvSpPr>
          <p:nvPr>
            <p:ph sz="quarter" idx="10"/>
          </p:nvPr>
        </p:nvSpPr>
        <p:spPr>
          <a:xfrm>
            <a:off x="1295403" y="2133600"/>
            <a:ext cx="10081684" cy="2751909"/>
          </a:xfrm>
        </p:spPr>
        <p:txBody>
          <a:bodyPr/>
          <a:lstStyle/>
          <a:p>
            <a:r>
              <a:rPr lang="id-ID" altLang="id-ID" sz="2400" b="1" dirty="0"/>
              <a:t>Bahasa Latin ---</a:t>
            </a:r>
            <a:r>
              <a:rPr lang="id-ID" altLang="id-ID" sz="2400" b="1" dirty="0">
                <a:sym typeface="Wingdings" panose="05000000000000000000" pitchFamily="2" charset="2"/>
              </a:rPr>
              <a:t> </a:t>
            </a:r>
            <a:r>
              <a:rPr lang="id-ID" altLang="id-ID" sz="2400" b="1" dirty="0"/>
              <a:t>paradeigma adalah sesuatu sebagai contoh, dan kemudian diartikan sebagai model atau pola (Company, 1962).  </a:t>
            </a:r>
          </a:p>
          <a:p>
            <a:r>
              <a:rPr lang="id-ID" altLang="id-ID" sz="2400" b="1" dirty="0"/>
              <a:t>Paradigma adalah corak berpikir seseorang atau kelompok orang. </a:t>
            </a:r>
          </a:p>
          <a:p>
            <a:r>
              <a:rPr lang="id-ID" altLang="id-ID" sz="2400" b="1" dirty="0"/>
              <a:t>Paraigma menurut beberapa ahli : </a:t>
            </a:r>
          </a:p>
          <a:p>
            <a:pPr>
              <a:buFont typeface="Wingdings" panose="05000000000000000000" pitchFamily="2" charset="2"/>
              <a:buChar char="ü"/>
            </a:pPr>
            <a:r>
              <a:rPr lang="id-ID" altLang="id-ID" sz="2400" b="1" dirty="0"/>
              <a:t> Nicholas Henry : cara berpikir/corak berpikir.  </a:t>
            </a:r>
          </a:p>
          <a:p>
            <a:pPr>
              <a:buFont typeface="Wingdings" panose="05000000000000000000" pitchFamily="2" charset="2"/>
              <a:buChar char="ü"/>
            </a:pPr>
            <a:r>
              <a:rPr lang="id-ID" altLang="id-ID" sz="2400" b="1" dirty="0"/>
              <a:t>Thomas Kuhn : suatu cara pandang, nilai – nilai, metode-metode, prinsip dasar, atau cara memecahkan suatu masalah yang dihadapi masyarakt pada suatu masa tertentu</a:t>
            </a:r>
          </a:p>
        </p:txBody>
      </p:sp>
    </p:spTree>
    <p:extLst>
      <p:ext uri="{BB962C8B-B14F-4D97-AF65-F5344CB8AC3E}">
        <p14:creationId xmlns:p14="http://schemas.microsoft.com/office/powerpoint/2010/main" val="1746504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ABOUT PARADIGMA</a:t>
            </a:r>
          </a:p>
        </p:txBody>
      </p:sp>
      <p:sp>
        <p:nvSpPr>
          <p:cNvPr id="3" name="Content Placeholder 2"/>
          <p:cNvSpPr>
            <a:spLocks noGrp="1"/>
          </p:cNvSpPr>
          <p:nvPr>
            <p:ph sz="quarter" idx="10"/>
          </p:nvPr>
        </p:nvSpPr>
        <p:spPr>
          <a:xfrm>
            <a:off x="1295403" y="2133600"/>
            <a:ext cx="10081684" cy="1746069"/>
          </a:xfrm>
        </p:spPr>
        <p:txBody>
          <a:bodyPr/>
          <a:lstStyle/>
          <a:p>
            <a:r>
              <a:rPr lang="id-ID" dirty="0"/>
              <a:t>Ilmu pengetahuan itu harus bisa diterima secara universal</a:t>
            </a:r>
          </a:p>
          <a:p>
            <a:r>
              <a:rPr lang="id-ID" dirty="0"/>
              <a:t>Dalam kurun waktu tertentu ilmu pengetahuan akan mengalami perubahan</a:t>
            </a:r>
          </a:p>
          <a:p>
            <a:r>
              <a:rPr lang="id-ID" dirty="0"/>
              <a:t>Ilmu eksakta cenderung lama berubah karena hukumnya tetap</a:t>
            </a:r>
          </a:p>
          <a:p>
            <a:r>
              <a:rPr lang="id-ID" dirty="0"/>
              <a:t>Ilmu sosial cenderung cepat karena mudah dipengaruhi oleh situasi dan kondisi</a:t>
            </a:r>
          </a:p>
          <a:p>
            <a:pPr marL="0" indent="0">
              <a:buNone/>
            </a:pPr>
            <a:endParaRPr lang="id-ID" dirty="0"/>
          </a:p>
          <a:p>
            <a:endParaRPr lang="id-ID" dirty="0"/>
          </a:p>
        </p:txBody>
      </p:sp>
    </p:spTree>
    <p:extLst>
      <p:ext uri="{BB962C8B-B14F-4D97-AF65-F5344CB8AC3E}">
        <p14:creationId xmlns:p14="http://schemas.microsoft.com/office/powerpoint/2010/main" val="1671665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606" y="2131557"/>
            <a:ext cx="6098110" cy="432048"/>
          </a:xfrm>
        </p:spPr>
        <p:txBody>
          <a:bodyPr/>
          <a:lstStyle/>
          <a:p>
            <a:r>
              <a:rPr lang="id-ID" b="1" dirty="0"/>
              <a:t>PARADGIMA PA MENURUT NICHOLAS HENRY</a:t>
            </a:r>
          </a:p>
        </p:txBody>
      </p:sp>
      <p:sp>
        <p:nvSpPr>
          <p:cNvPr id="3" name="Content Placeholder 2"/>
          <p:cNvSpPr>
            <a:spLocks noGrp="1"/>
          </p:cNvSpPr>
          <p:nvPr>
            <p:ph sz="quarter" idx="10"/>
          </p:nvPr>
        </p:nvSpPr>
        <p:spPr>
          <a:xfrm>
            <a:off x="731520" y="2878183"/>
            <a:ext cx="11025052" cy="1968137"/>
          </a:xfrm>
        </p:spPr>
        <p:txBody>
          <a:bodyPr/>
          <a:lstStyle/>
          <a:p>
            <a:r>
              <a:rPr lang="id-ID" b="1" dirty="0"/>
              <a:t>Paradigma I (1900-1926): Paradigma Dikotomi antara politik dan administrasi negara. </a:t>
            </a:r>
          </a:p>
          <a:p>
            <a:r>
              <a:rPr lang="id-ID" b="1" dirty="0"/>
              <a:t>Paradigma II (1927-1937): Paradigma Prinsip-Prinsip Administrasi Negara. </a:t>
            </a:r>
          </a:p>
          <a:p>
            <a:r>
              <a:rPr lang="id-ID" b="1" dirty="0"/>
              <a:t>Paradigma III (1950-1970): Paradigma administrasi negara sebagai ilmu politik. </a:t>
            </a:r>
          </a:p>
          <a:p>
            <a:r>
              <a:rPr lang="id-ID" b="1" dirty="0"/>
              <a:t>Paradigma IV (1956-1970): Paradigma administrasi negara sebagai ilmu administrasi. </a:t>
            </a:r>
          </a:p>
          <a:p>
            <a:r>
              <a:rPr lang="id-ID" b="1" dirty="0"/>
              <a:t>Paradigma V (1970-   ): Paradigma administrasi negara sebagai administrasi negara.</a:t>
            </a:r>
          </a:p>
        </p:txBody>
      </p:sp>
    </p:spTree>
    <p:extLst>
      <p:ext uri="{BB962C8B-B14F-4D97-AF65-F5344CB8AC3E}">
        <p14:creationId xmlns:p14="http://schemas.microsoft.com/office/powerpoint/2010/main" val="1884866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3" y="1217158"/>
            <a:ext cx="11584510" cy="432048"/>
          </a:xfrm>
        </p:spPr>
        <p:txBody>
          <a:bodyPr/>
          <a:lstStyle/>
          <a:p>
            <a:r>
              <a:rPr lang="id-ID" b="1" dirty="0"/>
              <a:t>Paradigma I (1900-1926): Paradigma Dikotomi antara Politik dan Administrasi Negara</a:t>
            </a:r>
          </a:p>
        </p:txBody>
      </p:sp>
      <p:sp>
        <p:nvSpPr>
          <p:cNvPr id="3" name="Content Placeholder 2"/>
          <p:cNvSpPr>
            <a:spLocks noGrp="1"/>
          </p:cNvSpPr>
          <p:nvPr>
            <p:ph sz="quarter" idx="10"/>
          </p:nvPr>
        </p:nvSpPr>
        <p:spPr>
          <a:xfrm>
            <a:off x="1295403" y="1649206"/>
            <a:ext cx="10081684" cy="1471749"/>
          </a:xfrm>
        </p:spPr>
        <p:txBody>
          <a:bodyPr/>
          <a:lstStyle/>
          <a:p>
            <a:r>
              <a:rPr lang="id-ID" dirty="0"/>
              <a:t>Pendukung : Frank J. Goodnow dan Leonard D. White ( 1900), Goodnow </a:t>
            </a:r>
          </a:p>
          <a:p>
            <a:r>
              <a:rPr lang="id-ID" dirty="0"/>
              <a:t>Politics and Administration dibedakan yakni kalau politik adalah terkait kebijaksanaan sedangkan administrasi adalah pelaksanaan kebijakan tersebut</a:t>
            </a:r>
          </a:p>
          <a:p>
            <a:r>
              <a:rPr lang="id-ID" dirty="0"/>
              <a:t>Manifestasi pemisahan kekuasaan : badan legislatif (mengekspresikan kehendak rakyat dan tujuan negara di dalam membuat kebijakan) dan badan eksekutif(pelaksana kebijakan secara apolitis) lembaga yudikatif bertugas membantu lembaga legislatif dalam menentukan tujuan dan membuat kebijakan negara. </a:t>
            </a:r>
          </a:p>
          <a:p>
            <a:r>
              <a:rPr lang="id-ID" dirty="0"/>
              <a:t>Tekanan hanya pada lokus (tempat) di mana administrasi negara berada, yaitu birokrasi pemerintahan (government bureaucracy).  </a:t>
            </a:r>
          </a:p>
          <a:p>
            <a:r>
              <a:rPr lang="id-ID" dirty="0"/>
              <a:t>kurang membahas tentang focus maka administrasi negara tertutup dari bidang-bidang yang lain. </a:t>
            </a:r>
          </a:p>
          <a:p>
            <a:r>
              <a:rPr lang="id-ID" dirty="0"/>
              <a:t>Pengakuan secara akademis terhadap administrasi negara terjadi pada tahun 1920-an, diawali dengan terbitnya buku Leonard D. White yang berjudul Introduction to the Study of Public Administration tepatnya tahun 1926.</a:t>
            </a:r>
          </a:p>
        </p:txBody>
      </p:sp>
    </p:spTree>
    <p:extLst>
      <p:ext uri="{BB962C8B-B14F-4D97-AF65-F5344CB8AC3E}">
        <p14:creationId xmlns:p14="http://schemas.microsoft.com/office/powerpoint/2010/main" val="789032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Paradigma II (1927-1937): Paradigma Prinsip-Prinsip administrasi. </a:t>
            </a:r>
          </a:p>
        </p:txBody>
      </p:sp>
      <p:sp>
        <p:nvSpPr>
          <p:cNvPr id="3" name="Content Placeholder 2"/>
          <p:cNvSpPr>
            <a:spLocks noGrp="1"/>
          </p:cNvSpPr>
          <p:nvPr>
            <p:ph sz="quarter" idx="10"/>
          </p:nvPr>
        </p:nvSpPr>
        <p:spPr/>
        <p:txBody>
          <a:bodyPr/>
          <a:lstStyle/>
          <a:p>
            <a:r>
              <a:rPr lang="id-ID" dirty="0"/>
              <a:t>Tokoh : Willoughby, Gullick dan Urwick, Principles of Public Administration 1927. Henry Fayol dan FW Taylor. </a:t>
            </a:r>
          </a:p>
          <a:p>
            <a:r>
              <a:rPr lang="id-ID" dirty="0"/>
              <a:t>Focus : prinsip-prinsip administrasi, Planning, Organizing, Staffing, Directing, Coordinating, Reporting dan Budgeting (POSDCORB</a:t>
            </a:r>
          </a:p>
          <a:p>
            <a:r>
              <a:rPr lang="id-ID" dirty="0"/>
              <a:t>SIFAT; universal, artinya dapat diterapkan di mana saja, pada organisasi apapun</a:t>
            </a:r>
          </a:p>
          <a:p>
            <a:r>
              <a:rPr lang="id-ID" dirty="0"/>
              <a:t>Paradigma ini lebih menekankan pada focus daripada locus.  </a:t>
            </a:r>
          </a:p>
          <a:p>
            <a:r>
              <a:rPr lang="id-ID" dirty="0"/>
              <a:t>administrasi negara mengalami kejayaan diterima baik di kalangan pemerintah maupun industri.  </a:t>
            </a:r>
          </a:p>
          <a:p>
            <a:r>
              <a:rPr lang="id-ID" dirty="0"/>
              <a:t>prinsip-prinsip administrasi negara dapat diberlakukan di manapun, maka pada tahun 1930-an sampai dengan 1940an semakin memperluas kemampuan prinsip-prinsip administrasi negara yang merambah di mana-mana. </a:t>
            </a:r>
          </a:p>
          <a:p>
            <a:r>
              <a:rPr lang="id-ID" dirty="0"/>
              <a:t>Kebenaran : bekerja dalam keadaan administrasi apapun, tanpa kecuali serta tanpa memperhitungkan budaya, fungsi, lingkungan, misi.  </a:t>
            </a:r>
          </a:p>
          <a:p>
            <a:pPr marL="0" indent="0">
              <a:buNone/>
            </a:pPr>
            <a:endParaRPr lang="id-ID" dirty="0"/>
          </a:p>
        </p:txBody>
      </p:sp>
    </p:spTree>
    <p:extLst>
      <p:ext uri="{BB962C8B-B14F-4D97-AF65-F5344CB8AC3E}">
        <p14:creationId xmlns:p14="http://schemas.microsoft.com/office/powerpoint/2010/main" val="4119854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967" y="995089"/>
            <a:ext cx="10081120" cy="432048"/>
          </a:xfrm>
        </p:spPr>
        <p:txBody>
          <a:bodyPr/>
          <a:lstStyle/>
          <a:p>
            <a:r>
              <a:rPr lang="id-ID" dirty="0"/>
              <a:t>Paradigma II (Lanjutan)</a:t>
            </a:r>
          </a:p>
        </p:txBody>
      </p:sp>
      <p:sp>
        <p:nvSpPr>
          <p:cNvPr id="3" name="Content Placeholder 2"/>
          <p:cNvSpPr>
            <a:spLocks noGrp="1"/>
          </p:cNvSpPr>
          <p:nvPr>
            <p:ph sz="quarter" idx="10"/>
          </p:nvPr>
        </p:nvSpPr>
        <p:spPr>
          <a:xfrm>
            <a:off x="1190900" y="1310640"/>
            <a:ext cx="10081684" cy="4319588"/>
          </a:xfrm>
        </p:spPr>
        <p:txBody>
          <a:bodyPr/>
          <a:lstStyle/>
          <a:p>
            <a:r>
              <a:rPr lang="id-ID" dirty="0"/>
              <a:t>Setelah fase ini dilampaui ternyata pada tahun 1938-1947 administrasi negara menghadapi tantangan yang berat. Hal tersebut disebabkan oleh serangan konseptual yang muncul. Pada waktu itu terjadi perdebatan yang cukup serius yang mempersoalkan bahwa antara administrasi negara dan politik bukanlah merupakan kedua hal yangt tidak dapat dipisahkan. Pada th 1946 buku yang berjudul Elements of Public Administration mempertanyakan asumsi yang mempertentangkan antara politik dan administrasi. </a:t>
            </a:r>
          </a:p>
          <a:p>
            <a:r>
              <a:rPr lang="id-ID" dirty="0"/>
              <a:t>Pada tahun 1947-1950 pergolakan konseptual dalam bidang administrasi negara mulai mencari titik terang. Simon (1947) menyampaikan pendapat hendaknya ada dua sisi pengembangan administrasi negara pada paradigma yang baru, yaitu upaya pengembangan ilmu murni dan pembuatan kebijakan umum</a:t>
            </a:r>
          </a:p>
          <a:p>
            <a:r>
              <a:rPr lang="id-ID" dirty="0"/>
              <a:t>Namun untuk pengembangan ilmu murni sebaiknya ditunda dahulu mengingat (1) masih ada sesuatu yang bermasalah dalam prinsip-prinsip administrasi negara (POSDCORB); (2) psikologi sosial memberikan dasar pemahaman terhadap pelanggaran tingkah laku administrasi karena tidak menguasai psikologi sosial itu sendiri; (3) karena administrasi negara dianggap bebas nilai maka konsekuensinya adalah menjauhkan  ahli administrasi negara dengan sesuatu yang menjadi sumber masalah, teori politik normatif, konsep kepentingan umum dan nilai-nilai kemanusiaan.  </a:t>
            </a:r>
          </a:p>
          <a:p>
            <a:r>
              <a:rPr lang="id-ID" dirty="0"/>
              <a:t> </a:t>
            </a:r>
          </a:p>
        </p:txBody>
      </p:sp>
    </p:spTree>
    <p:extLst>
      <p:ext uri="{BB962C8B-B14F-4D97-AF65-F5344CB8AC3E}">
        <p14:creationId xmlns:p14="http://schemas.microsoft.com/office/powerpoint/2010/main" val="2933210887"/>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2890</TotalTime>
  <Words>2010</Words>
  <Application>Microsoft Office PowerPoint</Application>
  <PresentationFormat>Widescreen</PresentationFormat>
  <Paragraphs>116</Paragraphs>
  <Slides>23</Slides>
  <Notes>0</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23</vt:i4>
      </vt:variant>
    </vt:vector>
  </HeadingPairs>
  <TitlesOfParts>
    <vt:vector size="39" baseType="lpstr">
      <vt:lpstr>SimHei</vt:lpstr>
      <vt:lpstr>SimSun</vt:lpstr>
      <vt:lpstr>Arial</vt:lpstr>
      <vt:lpstr>Arial Narrow</vt:lpstr>
      <vt:lpstr>Arial Unicode MS</vt:lpstr>
      <vt:lpstr>Berlin Sans FB Demi</vt:lpstr>
      <vt:lpstr>Calibri</vt:lpstr>
      <vt:lpstr>Corbel</vt:lpstr>
      <vt:lpstr>Franklin Gothic Heavy</vt:lpstr>
      <vt:lpstr>Gill Sans MT Condensed</vt:lpstr>
      <vt:lpstr>Tahoma</vt:lpstr>
      <vt:lpstr>Wingdings</vt:lpstr>
      <vt:lpstr>Presentation UNISA_01</vt:lpstr>
      <vt:lpstr>1_Presentation UNISA_01</vt:lpstr>
      <vt:lpstr>1_Office Theme</vt:lpstr>
      <vt:lpstr>2_Office Theme</vt:lpstr>
      <vt:lpstr>PEMBUKA BELAJAR</vt:lpstr>
      <vt:lpstr> Paradigma Sistem Administrasi Negara</vt:lpstr>
      <vt:lpstr>Capaian Pembelajaran</vt:lpstr>
      <vt:lpstr>PENGERTIAN PARADIGMA</vt:lpstr>
      <vt:lpstr>ABOUT PARADIGMA</vt:lpstr>
      <vt:lpstr>PARADGIMA PA MENURUT NICHOLAS HENRY</vt:lpstr>
      <vt:lpstr>Paradigma I (1900-1926): Paradigma Dikotomi antara Politik dan Administrasi Negara</vt:lpstr>
      <vt:lpstr>Paradigma II (1927-1937): Paradigma Prinsip-Prinsip administrasi. </vt:lpstr>
      <vt:lpstr>Paradigma II (Lanjutan)</vt:lpstr>
      <vt:lpstr>Paradigman III (1950-1970): Paradigma Administrasi Negara  sebagai Ilmu Politik. </vt:lpstr>
      <vt:lpstr>Paradigma IV (1956-1970): Paradigma Administrasi negara  sebagai Ilmu Administrasi</vt:lpstr>
      <vt:lpstr>Paradigma V (1970- ? ) Paradigma Administrasi Negara sebagai administrasi negara </vt:lpstr>
      <vt:lpstr>PowerPoint Presentation</vt:lpstr>
      <vt:lpstr>Paradigma I: Birokrasi Klasik  </vt:lpstr>
      <vt:lpstr>Paradigma II: Birokrasi Neo-klasik  </vt:lpstr>
      <vt:lpstr>Paradigma III: Kelembagaan</vt:lpstr>
      <vt:lpstr>Paradigma IV: Hubungan Kemanusiaan </vt:lpstr>
      <vt:lpstr>Paradigma V: Public Choice</vt:lpstr>
      <vt:lpstr>Paradigma VI: Administrasi Negara Baru </vt:lpstr>
      <vt:lpstr>Rencana Tindak Lanjut</vt:lpstr>
      <vt:lpstr>REFERENSI</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User</cp:lastModifiedBy>
  <cp:revision>133</cp:revision>
  <dcterms:created xsi:type="dcterms:W3CDTF">2017-11-21T07:01:38Z</dcterms:created>
  <dcterms:modified xsi:type="dcterms:W3CDTF">2021-03-12T08:49:06Z</dcterms:modified>
</cp:coreProperties>
</file>