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5"/>
  </p:notesMasterIdLst>
  <p:sldIdLst>
    <p:sldId id="578" r:id="rId5"/>
    <p:sldId id="307" r:id="rId6"/>
    <p:sldId id="568" r:id="rId7"/>
    <p:sldId id="591" r:id="rId8"/>
    <p:sldId id="592" r:id="rId9"/>
    <p:sldId id="593" r:id="rId10"/>
    <p:sldId id="594" r:id="rId11"/>
    <p:sldId id="595" r:id="rId12"/>
    <p:sldId id="596" r:id="rId13"/>
    <p:sldId id="597" r:id="rId14"/>
    <p:sldId id="598" r:id="rId15"/>
    <p:sldId id="599" r:id="rId16"/>
    <p:sldId id="606" r:id="rId17"/>
    <p:sldId id="607" r:id="rId18"/>
    <p:sldId id="608" r:id="rId19"/>
    <p:sldId id="609" r:id="rId20"/>
    <p:sldId id="575" r:id="rId21"/>
    <p:sldId id="571" r:id="rId22"/>
    <p:sldId id="564" r:id="rId23"/>
    <p:sldId id="32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595981"/>
            <a:ext cx="10081120" cy="432048"/>
          </a:xfrm>
        </p:spPr>
        <p:txBody>
          <a:bodyPr/>
          <a:lstStyle/>
          <a:p>
            <a:r>
              <a:rPr lang="id-ID" altLang="id-ID" b="1" dirty="0"/>
              <a:t>Sistem Pemerintahan Liberal</a:t>
            </a:r>
            <a:endParaRPr lang="id-ID" dirty="0"/>
          </a:p>
        </p:txBody>
      </p:sp>
      <p:sp>
        <p:nvSpPr>
          <p:cNvPr id="3" name="Content Placeholder 2"/>
          <p:cNvSpPr>
            <a:spLocks noGrp="1"/>
          </p:cNvSpPr>
          <p:nvPr>
            <p:ph sz="quarter" idx="10"/>
          </p:nvPr>
        </p:nvSpPr>
        <p:spPr/>
        <p:txBody>
          <a:bodyPr/>
          <a:lstStyle/>
          <a:p>
            <a:r>
              <a:rPr lang="id-ID" altLang="id-ID" dirty="0"/>
              <a:t>M</a:t>
            </a:r>
            <a:r>
              <a:rPr lang="fi-FI" altLang="id-ID" dirty="0"/>
              <a:t>enganut asas kebebasan sebagai landasan penetapan kebijakannya</a:t>
            </a:r>
            <a:endParaRPr lang="id-ID" altLang="id-ID" dirty="0"/>
          </a:p>
          <a:p>
            <a:r>
              <a:rPr lang="id-ID" altLang="id-ID" dirty="0"/>
              <a:t>Pemerintah tidak begitu banyak menetapkan kebijakan</a:t>
            </a:r>
          </a:p>
          <a:p>
            <a:r>
              <a:rPr lang="id-ID" altLang="id-ID" dirty="0"/>
              <a:t>Mayoritas aktivitas di dalam negara dijalankan oleh pihak swasta</a:t>
            </a:r>
          </a:p>
          <a:p>
            <a:r>
              <a:rPr lang="id-ID" altLang="id-ID" dirty="0"/>
              <a:t>Ex : Argentina, Meksiko, Brazil</a:t>
            </a:r>
          </a:p>
        </p:txBody>
      </p:sp>
    </p:spTree>
    <p:extLst>
      <p:ext uri="{BB962C8B-B14F-4D97-AF65-F5344CB8AC3E}">
        <p14:creationId xmlns:p14="http://schemas.microsoft.com/office/powerpoint/2010/main" val="336996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Semi Presidensial</a:t>
            </a:r>
            <a:endParaRPr lang="id-ID" dirty="0"/>
          </a:p>
        </p:txBody>
      </p:sp>
      <p:sp>
        <p:nvSpPr>
          <p:cNvPr id="3" name="Content Placeholder 2"/>
          <p:cNvSpPr>
            <a:spLocks noGrp="1"/>
          </p:cNvSpPr>
          <p:nvPr>
            <p:ph sz="quarter" idx="10"/>
          </p:nvPr>
        </p:nvSpPr>
        <p:spPr/>
        <p:txBody>
          <a:bodyPr/>
          <a:lstStyle/>
          <a:p>
            <a:r>
              <a:rPr lang="id-ID" altLang="id-ID" dirty="0"/>
              <a:t>sistem pemerintahan gabungan antara sistem pemerintahan parlementer dengan sistem pemerintahan presidensial</a:t>
            </a:r>
          </a:p>
          <a:p>
            <a:r>
              <a:rPr lang="id-ID" altLang="id-ID" dirty="0"/>
              <a:t>Kekuasaan tertinggi ada di dua pihak yaitu di tangan presiden (sebagai pemimpin negara) dan di tangan parlemen (sebagai wakil rakyat)</a:t>
            </a:r>
          </a:p>
          <a:p>
            <a:r>
              <a:rPr lang="id-ID" altLang="id-ID" dirty="0"/>
              <a:t>Ex : Rusia, Finlandia</a:t>
            </a:r>
          </a:p>
        </p:txBody>
      </p:sp>
    </p:spTree>
    <p:extLst>
      <p:ext uri="{BB962C8B-B14F-4D97-AF65-F5344CB8AC3E}">
        <p14:creationId xmlns:p14="http://schemas.microsoft.com/office/powerpoint/2010/main" val="38241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di Indonesia</a:t>
            </a:r>
            <a:endParaRPr lang="id-ID" dirty="0"/>
          </a:p>
        </p:txBody>
      </p:sp>
      <p:sp>
        <p:nvSpPr>
          <p:cNvPr id="3" name="Content Placeholder 2"/>
          <p:cNvSpPr>
            <a:spLocks noGrp="1"/>
          </p:cNvSpPr>
          <p:nvPr>
            <p:ph sz="quarter" idx="10"/>
          </p:nvPr>
        </p:nvSpPr>
        <p:spPr>
          <a:xfrm>
            <a:off x="1295403" y="2133600"/>
            <a:ext cx="10081684" cy="3104606"/>
          </a:xfrm>
        </p:spPr>
        <p:txBody>
          <a:bodyPr/>
          <a:lstStyle/>
          <a:p>
            <a:r>
              <a:rPr lang="id-ID" altLang="id-ID" b="1" dirty="0"/>
              <a:t>Proklamasi</a:t>
            </a:r>
          </a:p>
          <a:p>
            <a:pPr>
              <a:buFontTx/>
              <a:buChar char="-"/>
            </a:pPr>
            <a:r>
              <a:rPr lang="id-ID" altLang="id-ID" dirty="0"/>
              <a:t>Periode 18 Agustus 1945 – 27 Desember 1949</a:t>
            </a:r>
          </a:p>
          <a:p>
            <a:pPr>
              <a:buFontTx/>
              <a:buChar char="-"/>
            </a:pPr>
            <a:r>
              <a:rPr lang="id-ID" altLang="id-ID" dirty="0"/>
              <a:t>Periode 27 Desember 1949 – 17 agustus 1950</a:t>
            </a:r>
          </a:p>
          <a:p>
            <a:pPr>
              <a:buFontTx/>
              <a:buChar char="-"/>
            </a:pPr>
            <a:r>
              <a:rPr lang="id-ID" altLang="id-ID" dirty="0"/>
              <a:t>Periode 17 Agustus 1950 – 5 Juli 1959</a:t>
            </a:r>
          </a:p>
          <a:p>
            <a:pPr>
              <a:buFontTx/>
              <a:buChar char="-"/>
            </a:pPr>
            <a:r>
              <a:rPr lang="id-ID" altLang="id-ID" dirty="0"/>
              <a:t>Periode 5 Juli 1959 – Sekarang</a:t>
            </a:r>
          </a:p>
          <a:p>
            <a:r>
              <a:rPr lang="id-ID" altLang="id-ID" b="1" dirty="0"/>
              <a:t>Orde Lama</a:t>
            </a:r>
          </a:p>
          <a:p>
            <a:r>
              <a:rPr lang="id-ID" altLang="id-ID" b="1" dirty="0"/>
              <a:t>Orde Baru</a:t>
            </a:r>
          </a:p>
          <a:p>
            <a:r>
              <a:rPr lang="id-ID" altLang="id-ID" b="1" dirty="0"/>
              <a:t>Orde Reformasi</a:t>
            </a:r>
          </a:p>
        </p:txBody>
      </p:sp>
    </p:spTree>
    <p:extLst>
      <p:ext uri="{BB962C8B-B14F-4D97-AF65-F5344CB8AC3E}">
        <p14:creationId xmlns:p14="http://schemas.microsoft.com/office/powerpoint/2010/main" val="2231765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217158"/>
            <a:ext cx="10081120" cy="432048"/>
          </a:xfrm>
        </p:spPr>
        <p:txBody>
          <a:bodyPr/>
          <a:lstStyle/>
          <a:p>
            <a:pPr algn="ctr"/>
            <a:r>
              <a:rPr lang="id-ID" altLang="id-ID" b="1" dirty="0"/>
              <a:t>Sistem Pemerintahan Negara Indonesia Berdasarkan UUD 1945 </a:t>
            </a:r>
            <a:br>
              <a:rPr lang="id-ID" altLang="id-ID" b="1" dirty="0"/>
            </a:br>
            <a:r>
              <a:rPr lang="id-ID" altLang="id-ID" b="1" dirty="0"/>
              <a:t>Sebelum Diamandemen</a:t>
            </a:r>
            <a:endParaRPr lang="id-ID" dirty="0"/>
          </a:p>
        </p:txBody>
      </p:sp>
      <p:sp>
        <p:nvSpPr>
          <p:cNvPr id="3" name="Content Placeholder 2"/>
          <p:cNvSpPr>
            <a:spLocks noGrp="1"/>
          </p:cNvSpPr>
          <p:nvPr>
            <p:ph sz="quarter" idx="10"/>
          </p:nvPr>
        </p:nvSpPr>
        <p:spPr>
          <a:xfrm>
            <a:off x="1295403" y="2133600"/>
            <a:ext cx="10081684" cy="3143794"/>
          </a:xfrm>
        </p:spPr>
        <p:txBody>
          <a:bodyPr/>
          <a:lstStyle/>
          <a:p>
            <a:r>
              <a:rPr lang="id-ID" altLang="id-ID" dirty="0"/>
              <a:t>Sistem pemerintahan Indonesia menurut UUD 1945 </a:t>
            </a:r>
            <a:r>
              <a:rPr lang="id-ID" altLang="id-ID" dirty="0">
                <a:sym typeface="Wingdings" panose="05000000000000000000" pitchFamily="2" charset="2"/>
              </a:rPr>
              <a:t> </a:t>
            </a:r>
            <a:r>
              <a:rPr lang="id-ID" altLang="id-ID" dirty="0"/>
              <a:t>presidensial</a:t>
            </a:r>
          </a:p>
          <a:p>
            <a:r>
              <a:rPr lang="id-ID" altLang="id-ID" dirty="0"/>
              <a:t>Sistem pemerintahan ini dijalankan semasa pemerintahan Orde Baru (Presiden Suharto)</a:t>
            </a:r>
          </a:p>
          <a:p>
            <a:r>
              <a:rPr lang="id-ID" altLang="id-ID" dirty="0"/>
              <a:t>Ciri dari sistem pemerintahan masa itu adalah kekuasaan yang amat besar pada lembaga kepresidenan</a:t>
            </a:r>
          </a:p>
          <a:p>
            <a:r>
              <a:rPr lang="id-ID" altLang="id-ID" dirty="0"/>
              <a:t>Hampir semua kewenangan presiden dilakukan tanpa melibatkan pertimbangan atau persetujuan DPR</a:t>
            </a:r>
          </a:p>
          <a:p>
            <a:r>
              <a:rPr lang="id-ID" altLang="id-ID" dirty="0"/>
              <a:t>Karena tidak adanya pengawasan dan tanpa persetujuan DPR, maka kekuasaan presiden sangat besar dan cenderung disalahgunakan</a:t>
            </a:r>
          </a:p>
          <a:p>
            <a:r>
              <a:rPr lang="id-ID" altLang="id-ID" dirty="0"/>
              <a:t>Presiden dapat mengendalikan seluruh penyelenggaraan pemerintahan </a:t>
            </a:r>
          </a:p>
        </p:txBody>
      </p:sp>
    </p:spTree>
    <p:extLst>
      <p:ext uri="{BB962C8B-B14F-4D97-AF65-F5344CB8AC3E}">
        <p14:creationId xmlns:p14="http://schemas.microsoft.com/office/powerpoint/2010/main" val="161563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t>Sisi Positif</a:t>
            </a:r>
            <a:endParaRPr lang="id-ID" dirty="0"/>
          </a:p>
        </p:txBody>
      </p:sp>
      <p:sp>
        <p:nvSpPr>
          <p:cNvPr id="3" name="Content Placeholder 2"/>
          <p:cNvSpPr>
            <a:spLocks noGrp="1"/>
          </p:cNvSpPr>
          <p:nvPr>
            <p:ph sz="quarter" idx="10"/>
          </p:nvPr>
        </p:nvSpPr>
        <p:spPr>
          <a:xfrm>
            <a:off x="1295403" y="2133600"/>
            <a:ext cx="10081684" cy="1432560"/>
          </a:xfrm>
        </p:spPr>
        <p:txBody>
          <a:bodyPr/>
          <a:lstStyle/>
          <a:p>
            <a:pPr>
              <a:defRPr/>
            </a:pPr>
            <a:r>
              <a:rPr lang="id-ID" dirty="0"/>
              <a:t>Pada masa tsb tercipta pemerintahan yang kompak dan solid</a:t>
            </a:r>
          </a:p>
          <a:p>
            <a:pPr>
              <a:defRPr/>
            </a:pPr>
            <a:r>
              <a:rPr lang="id-ID" dirty="0"/>
              <a:t>Sistem pemerintahan lebih stabil, tidak mudah jatuh atau berganti</a:t>
            </a:r>
          </a:p>
          <a:p>
            <a:pPr>
              <a:defRPr/>
            </a:pPr>
            <a:r>
              <a:rPr lang="sv-SE" dirty="0"/>
              <a:t>Konflik dan pertentangan antar pejabat negara dapat dihindari</a:t>
            </a:r>
            <a:endParaRPr lang="id-ID" dirty="0"/>
          </a:p>
        </p:txBody>
      </p:sp>
    </p:spTree>
    <p:extLst>
      <p:ext uri="{BB962C8B-B14F-4D97-AF65-F5344CB8AC3E}">
        <p14:creationId xmlns:p14="http://schemas.microsoft.com/office/powerpoint/2010/main" val="51064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967" y="1086529"/>
            <a:ext cx="10081120" cy="432048"/>
          </a:xfrm>
        </p:spPr>
        <p:txBody>
          <a:bodyPr/>
          <a:lstStyle/>
          <a:p>
            <a:r>
              <a:rPr lang="id-ID" altLang="id-ID" b="1" dirty="0"/>
              <a:t>Sistem pemerintahan Negara Indonesia Berdasarkan UUD 1945 Setelah Diamandemen</a:t>
            </a:r>
            <a:endParaRPr lang="id-ID" dirty="0"/>
          </a:p>
        </p:txBody>
      </p:sp>
      <p:sp>
        <p:nvSpPr>
          <p:cNvPr id="3" name="Content Placeholder 2"/>
          <p:cNvSpPr>
            <a:spLocks noGrp="1"/>
          </p:cNvSpPr>
          <p:nvPr>
            <p:ph sz="quarter" idx="10"/>
          </p:nvPr>
        </p:nvSpPr>
        <p:spPr>
          <a:xfrm>
            <a:off x="1295403" y="1959429"/>
            <a:ext cx="10081684" cy="3775302"/>
          </a:xfrm>
        </p:spPr>
        <p:txBody>
          <a:bodyPr/>
          <a:lstStyle/>
          <a:p>
            <a:r>
              <a:rPr lang="id-ID" altLang="id-ID" dirty="0"/>
              <a:t>Mengambil unsur-unsur dari sistem pemerintahan parlementer</a:t>
            </a:r>
          </a:p>
          <a:p>
            <a:r>
              <a:rPr lang="id-ID" altLang="id-ID" dirty="0"/>
              <a:t>Presiden sewaktu-waktu dapat diberhentikan oleh MPR atas usul dari DPR. Jadi, DPR tetap memiliki kekuasaan mengawasi presiden meskipun secara tidak langsung</a:t>
            </a:r>
          </a:p>
          <a:p>
            <a:r>
              <a:rPr lang="id-ID" altLang="id-ID" dirty="0"/>
              <a:t>Presiden dalam mengangkat penjabat negara perlu pertimbangan atau persetujuan dari DPR</a:t>
            </a:r>
          </a:p>
          <a:p>
            <a:r>
              <a:rPr lang="id-ID" altLang="id-ID" dirty="0"/>
              <a:t>Presiden dalam mengeluarkan kebijakan tertentu perlu pertimbangan atau persetujuan dari DPR</a:t>
            </a:r>
          </a:p>
          <a:p>
            <a:r>
              <a:rPr lang="id-ID" altLang="id-ID" dirty="0"/>
              <a:t>Parlemen diberi kekuasaan yang lebih besar dalam hal membentuk undang-undang dan hak budget (anggaran)</a:t>
            </a:r>
          </a:p>
          <a:p>
            <a:r>
              <a:rPr lang="id-ID" altLang="id-ID" dirty="0"/>
              <a:t>adanya pemilihan secara langsung</a:t>
            </a:r>
          </a:p>
          <a:p>
            <a:r>
              <a:rPr lang="id-ID" altLang="id-ID" dirty="0"/>
              <a:t>sistem bikameral</a:t>
            </a:r>
          </a:p>
          <a:p>
            <a:r>
              <a:rPr lang="id-ID" altLang="id-ID" dirty="0"/>
              <a:t>mekanisme cheks and balance</a:t>
            </a:r>
          </a:p>
          <a:p>
            <a:r>
              <a:rPr lang="id-ID" altLang="id-ID" dirty="0"/>
              <a:t>pemberian kekuasaan yang lebih besar kepada parlemen untuk melakukan pengawasan dan fungsi anggaran</a:t>
            </a:r>
          </a:p>
          <a:p>
            <a:endParaRPr lang="id-ID" altLang="id-ID" dirty="0"/>
          </a:p>
          <a:p>
            <a:endParaRPr lang="id-ID" dirty="0"/>
          </a:p>
        </p:txBody>
      </p:sp>
    </p:spTree>
    <p:extLst>
      <p:ext uri="{BB962C8B-B14F-4D97-AF65-F5344CB8AC3E}">
        <p14:creationId xmlns:p14="http://schemas.microsoft.com/office/powerpoint/2010/main" val="2989172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69278" y="1349829"/>
            <a:ext cx="10081684" cy="4319588"/>
          </a:xfrm>
        </p:spPr>
        <p:txBody>
          <a:bodyPr/>
          <a:lstStyle/>
          <a:p>
            <a:pPr marL="0" indent="0" algn="ctr">
              <a:buNone/>
              <a:defRPr/>
            </a:pPr>
            <a:r>
              <a:rPr lang="de-DE" dirty="0"/>
              <a:t>Al-qur’an surat An-nur ayat 55</a:t>
            </a:r>
          </a:p>
          <a:p>
            <a:pPr marL="0" indent="0" algn="ctr">
              <a:buNone/>
              <a:defRPr/>
            </a:pPr>
            <a:r>
              <a:rPr lang="de-DE" b="1" dirty="0">
                <a:ea typeface="Arial Unicode MS" pitchFamily="34" charset="-128"/>
                <a:cs typeface="Tahoma" pitchFamily="34" charset="0"/>
              </a:rPr>
              <a:t>Yang artinya :</a:t>
            </a:r>
          </a:p>
          <a:p>
            <a:pPr marL="0" indent="0" algn="ctr">
              <a:buNone/>
              <a:defRPr/>
            </a:pPr>
            <a:r>
              <a:rPr lang="de-DE" dirty="0"/>
              <a:t>“Allah telah berjanji pada orang-orang yang beriman dan beramal saleh, bahwa ia sungguh-sungguh akan menjadikan mereka berkuasa dimuka bumi, sebagaimana ia telah menjadikan orang-orang sebelum mereka berkuasa….</a:t>
            </a:r>
          </a:p>
          <a:p>
            <a:pPr marL="0" indent="0" algn="ctr">
              <a:buNone/>
              <a:defRPr/>
            </a:pPr>
            <a:endParaRPr lang="de-DE" b="1" dirty="0">
              <a:ea typeface="Arial Unicode MS" pitchFamily="34" charset="-128"/>
              <a:cs typeface="Tahoma" pitchFamily="34" charset="0"/>
            </a:endParaRPr>
          </a:p>
          <a:p>
            <a:pPr marL="0" indent="0" algn="ctr">
              <a:buNone/>
              <a:defRPr/>
            </a:pPr>
            <a:r>
              <a:rPr lang="de-DE" b="1" dirty="0">
                <a:ea typeface="Arial Unicode MS" pitchFamily="34" charset="-128"/>
                <a:cs typeface="Tahoma" pitchFamily="34" charset="0"/>
              </a:rPr>
              <a:t>Dari terjemahan QS An – Nur ayat 56 tersebut dapat ditarik 2 Benang Merah </a:t>
            </a:r>
          </a:p>
          <a:p>
            <a:pPr>
              <a:defRPr/>
            </a:pPr>
            <a:r>
              <a:rPr lang="de-DE" dirty="0"/>
              <a:t>Islam menggunakan ‘Khilafah’ sebagai kata kunci, bukan dengan kata kedaulatan atau yang lainnya. Dengan demikian pemegang kekuasaan dan penggunaan harus sesuai dengan norma dan hukum tuhan, maka dengan sendirinya ia menjadi khalifah (pengganti) Tuhan.</a:t>
            </a:r>
          </a:p>
          <a:p>
            <a:pPr>
              <a:defRPr/>
            </a:pPr>
            <a:r>
              <a:rPr lang="de-DE" dirty="0"/>
              <a:t>Kekuasaan untuk mengatur bumi, mengelola negara dan</a:t>
            </a:r>
            <a:br>
              <a:rPr lang="de-DE" dirty="0"/>
            </a:br>
            <a:r>
              <a:rPr lang="de-DE" dirty="0"/>
              <a:t>mensejahterakan masyarakat dan dijanjikan kepada seluruh masyuarakat beriman, bukan kepada seseorang atau suatu kelas tertentu. Setiap mukmin menjadi khalifah Tuhan dimuka bumi sesuai dengan kapasitas individunya.</a:t>
            </a:r>
          </a:p>
          <a:p>
            <a:pPr marL="0" indent="0">
              <a:buNone/>
            </a:pPr>
            <a:endParaRPr lang="id-ID" dirty="0"/>
          </a:p>
        </p:txBody>
      </p:sp>
    </p:spTree>
    <p:extLst>
      <p:ext uri="{BB962C8B-B14F-4D97-AF65-F5344CB8AC3E}">
        <p14:creationId xmlns:p14="http://schemas.microsoft.com/office/powerpoint/2010/main" val="396988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2800" b="1" dirty="0"/>
              <a:t>NEXT MEETING </a:t>
            </a:r>
          </a:p>
          <a:p>
            <a:pPr marL="0" lvl="0" indent="0">
              <a:buNone/>
            </a:pPr>
            <a:r>
              <a:rPr lang="id-ID" sz="4000" b="1" dirty="0"/>
              <a:t>Paradigma Sistem Administrasi Negara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a:t>REFERENSI</a:t>
            </a:r>
          </a:p>
        </p:txBody>
      </p:sp>
      <p:sp>
        <p:nvSpPr>
          <p:cNvPr id="5" name="Content Placeholder 2"/>
          <p:cNvSpPr>
            <a:spLocks noGrp="1"/>
          </p:cNvSpPr>
          <p:nvPr>
            <p:ph sz="quarter" idx="10"/>
          </p:nvPr>
        </p:nvSpPr>
        <p:spPr>
          <a:xfrm>
            <a:off x="1170516" y="1349828"/>
            <a:ext cx="10081684" cy="4319588"/>
          </a:xfrm>
        </p:spPr>
        <p:txBody>
          <a:bodyPr/>
          <a:lstStyle/>
          <a:p>
            <a:pPr lvl="0"/>
            <a:r>
              <a:rPr lang="id-ID" b="1" dirty="0"/>
              <a:t>Agus Dwiyanto 2002, Refromasi Birokrasi Publik di Indonesia, PSKK UGM</a:t>
            </a:r>
          </a:p>
          <a:p>
            <a:pPr lvl="0"/>
            <a:r>
              <a:rPr lang="id-ID" b="1" dirty="0"/>
              <a:t>Miftah Thoha. 2008. Birokrasi Pemerintah Indonesia Di Era Reformasi. Jakarta: Kencana</a:t>
            </a:r>
          </a:p>
          <a:p>
            <a:pPr lvl="0"/>
            <a:r>
              <a:rPr lang="id-ID" b="1" dirty="0"/>
              <a:t>Miftah Thoha. 2004, Birokrasi dan Politik di Indonesia. Jakarta: PT RajaGrafindo Persada</a:t>
            </a:r>
          </a:p>
          <a:p>
            <a:pPr lvl="0"/>
            <a:r>
              <a:rPr lang="id-ID" b="1" dirty="0"/>
              <a:t>Tim MAP UGM , 2009, Government Reform di Indonesia</a:t>
            </a:r>
          </a:p>
          <a:p>
            <a:pPr lvl="0"/>
            <a:r>
              <a:rPr lang="id-ID" b="1" dirty="0"/>
              <a:t>David sborn dan Peter Plastrik, Memangkas Birokrasi, PPM Jakarta</a:t>
            </a:r>
          </a:p>
          <a:p>
            <a:pPr lvl="0"/>
            <a:r>
              <a:rPr lang="id-ID" b="1" dirty="0"/>
              <a:t>Hidayat,Misbah.2007.Reformasi administrasi:kajian komparatif pemerintahan tiga presiden.Jakarta:Gramedia Pustaka</a:t>
            </a:r>
          </a:p>
          <a:p>
            <a:pPr lvl="0"/>
            <a:r>
              <a:rPr lang="id-ID" b="1" dirty="0"/>
              <a:t>Panji Santosa. 2008. Administrasi Publik. Teori dan Aplikasi Good Governance. Bandung: PT Refika Aditama</a:t>
            </a:r>
          </a:p>
          <a:p>
            <a:pPr lvl="0"/>
            <a:r>
              <a:rPr lang="id-ID" b="1" dirty="0"/>
              <a:t>Inu Kencana, 2003. Sistem Administrasi Negara Republik Indonesia (SANRI), Bandung, Bumi Aksara </a:t>
            </a:r>
          </a:p>
          <a:p>
            <a:pPr lvl="0"/>
            <a:r>
              <a:rPr lang="id-ID" b="1" dirty="0"/>
              <a:t>Drs. Salamoen Soeharyo, MPA dan Drs. Nasri Effendi, M.Sc, 2001, Sistem Administrasi Negara Republik Indonesia, Jakarta, Lembaga Administrasi Negara</a:t>
            </a:r>
          </a:p>
          <a:p>
            <a:r>
              <a:rPr lang="id-ID" b="1" dirty="0"/>
              <a:t>Jurnal-Jurnal Ilmiah dan Artikel</a:t>
            </a:r>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br>
              <a:rPr lang="en-US" sz="5400" dirty="0">
                <a:solidFill>
                  <a:schemeClr val="bg1"/>
                </a:solidFill>
                <a:latin typeface="Corbel" pitchFamily="34" charset="0"/>
                <a:cs typeface="Arial" charset="0"/>
              </a:rPr>
            </a:br>
            <a:r>
              <a:rPr lang="id-ID" sz="5400" dirty="0"/>
              <a:t>Sistem Penyelenggaraan Pemerintahan</a:t>
            </a:r>
            <a:endParaRPr lang="id-ID" sz="6600" dirty="0"/>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Sistem Administrasi Negara</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a:latin typeface="Berlin Sans FB Demi" pitchFamily="34" charset="0"/>
              </a:rPr>
              <a:t>21</a:t>
            </a:r>
            <a:endParaRPr lang="en-US" sz="1600" dirty="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651164" y="2458985"/>
            <a:ext cx="10972800" cy="1708067"/>
          </a:xfrm>
          <a:prstGeom prst="rect">
            <a:avLst/>
          </a:prstGeom>
        </p:spPr>
        <p:txBody>
          <a:bodyPr/>
          <a:lstStyle/>
          <a:p>
            <a:pPr marL="514350" indent="-514350" algn="ctr">
              <a:buNone/>
            </a:pPr>
            <a:r>
              <a:rPr lang="id-ID" b="1" dirty="0"/>
              <a:t>	Mahasiswa memahami dan dapat menjawab pertanyaan seputar sistem penyelenggaraan pemerintahan serta dapat membedakan berbagai sistem pemerintahan   (C2, A2, P1)</a:t>
            </a:r>
            <a:endParaRPr lang="en-US" b="1" dirty="0">
              <a:latin typeface="Arial Narrow" pitchFamily="34" charset="0"/>
              <a:ea typeface="SimHei"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latin typeface="Arial Black" panose="020B0A04020102020204" pitchFamily="34" charset="0"/>
              </a:rPr>
              <a:t>PENGERTIAN SISTEM PEMERINTAHAN</a:t>
            </a:r>
            <a:endParaRPr lang="id-ID" b="1" dirty="0">
              <a:latin typeface="Arial Black" panose="020B0A04020102020204" pitchFamily="34" charset="0"/>
            </a:endParaRPr>
          </a:p>
        </p:txBody>
      </p:sp>
      <p:sp>
        <p:nvSpPr>
          <p:cNvPr id="3" name="Content Placeholder 2"/>
          <p:cNvSpPr>
            <a:spLocks noGrp="1"/>
          </p:cNvSpPr>
          <p:nvPr>
            <p:ph sz="quarter" idx="10"/>
          </p:nvPr>
        </p:nvSpPr>
        <p:spPr>
          <a:xfrm>
            <a:off x="1295403" y="2133600"/>
            <a:ext cx="10081684" cy="4228011"/>
          </a:xfrm>
        </p:spPr>
        <p:txBody>
          <a:bodyPr/>
          <a:lstStyle/>
          <a:p>
            <a:r>
              <a:rPr lang="id-ID" altLang="id-ID" sz="3600" dirty="0"/>
              <a:t>Sistem pemerintahan merupakan sistem yang digunakan oleh pemerintah sebuah negara untuk mengatur negaranya. </a:t>
            </a:r>
          </a:p>
          <a:p>
            <a:r>
              <a:rPr lang="id-ID" altLang="id-ID" sz="3600" dirty="0"/>
              <a:t>Sistem pemerintahan berisi sekumpulan aturan-aturan dasar mengenai pola kepemimpinan, pola pengambilan keputusan, pola pengambilan kebijakan, dan berbagai macam hal lainnya</a:t>
            </a:r>
            <a:endParaRPr lang="id-ID" altLang="id-ID" sz="3600" b="1" dirty="0">
              <a:ea typeface="Arial Unicode MS" pitchFamily="34" charset="-128"/>
              <a:cs typeface="Tahoma" panose="020B0604030504040204" pitchFamily="34" charset="0"/>
            </a:endParaRPr>
          </a:p>
        </p:txBody>
      </p:sp>
    </p:spTree>
    <p:extLst>
      <p:ext uri="{BB962C8B-B14F-4D97-AF65-F5344CB8AC3E}">
        <p14:creationId xmlns:p14="http://schemas.microsoft.com/office/powerpoint/2010/main" val="338656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Macam-macam Sistem Pemerintahan</a:t>
            </a:r>
            <a:endParaRPr lang="id-ID" dirty="0"/>
          </a:p>
        </p:txBody>
      </p:sp>
      <p:sp>
        <p:nvSpPr>
          <p:cNvPr id="3" name="Content Placeholder 2"/>
          <p:cNvSpPr>
            <a:spLocks noGrp="1"/>
          </p:cNvSpPr>
          <p:nvPr>
            <p:ph sz="quarter" idx="10"/>
          </p:nvPr>
        </p:nvSpPr>
        <p:spPr>
          <a:xfrm>
            <a:off x="1295403" y="2133600"/>
            <a:ext cx="10081684" cy="2360023"/>
          </a:xfrm>
        </p:spPr>
        <p:txBody>
          <a:bodyPr/>
          <a:lstStyle/>
          <a:p>
            <a:r>
              <a:rPr lang="id-ID" altLang="id-ID" b="1" dirty="0"/>
              <a:t>Sistem Pemerintahan Parlementer</a:t>
            </a:r>
          </a:p>
          <a:p>
            <a:r>
              <a:rPr lang="id-ID" altLang="id-ID" b="1" dirty="0"/>
              <a:t>Sistem Pemerintahan Presidensial</a:t>
            </a:r>
          </a:p>
          <a:p>
            <a:r>
              <a:rPr lang="id-ID" altLang="id-ID" b="1" dirty="0"/>
              <a:t>Sistem Pemerintahan Komunis</a:t>
            </a:r>
          </a:p>
          <a:p>
            <a:r>
              <a:rPr lang="id-ID" altLang="id-ID" b="1" dirty="0"/>
              <a:t>Sistem Pemerintahan Demokrasi Liberal</a:t>
            </a:r>
          </a:p>
          <a:p>
            <a:r>
              <a:rPr lang="id-ID" altLang="id-ID" b="1" dirty="0"/>
              <a:t>Sistem Pemerintahan Liberal</a:t>
            </a:r>
          </a:p>
          <a:p>
            <a:r>
              <a:rPr lang="id-ID" altLang="id-ID" b="1" dirty="0"/>
              <a:t>Sistem Pemerintahan Semi Presidensial</a:t>
            </a:r>
            <a:endParaRPr lang="id-ID" altLang="id-ID" dirty="0"/>
          </a:p>
        </p:txBody>
      </p:sp>
    </p:spTree>
    <p:extLst>
      <p:ext uri="{BB962C8B-B14F-4D97-AF65-F5344CB8AC3E}">
        <p14:creationId xmlns:p14="http://schemas.microsoft.com/office/powerpoint/2010/main" val="1746504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Parlementer</a:t>
            </a:r>
            <a:endParaRPr lang="id-ID" dirty="0"/>
          </a:p>
        </p:txBody>
      </p:sp>
      <p:sp>
        <p:nvSpPr>
          <p:cNvPr id="3" name="Content Placeholder 2"/>
          <p:cNvSpPr>
            <a:spLocks noGrp="1"/>
          </p:cNvSpPr>
          <p:nvPr>
            <p:ph sz="quarter" idx="10"/>
          </p:nvPr>
        </p:nvSpPr>
        <p:spPr/>
        <p:txBody>
          <a:bodyPr/>
          <a:lstStyle/>
          <a:p>
            <a:r>
              <a:rPr lang="id-ID" altLang="id-ID" dirty="0"/>
              <a:t>Parlemen memiliki peranan yang sangat besar di dalam pemerintahan. </a:t>
            </a:r>
          </a:p>
          <a:p>
            <a:r>
              <a:rPr lang="id-ID" altLang="id-ID" dirty="0"/>
              <a:t>Parlemen berhak/memiliki wewenang untuk mengangkat perdana mentri</a:t>
            </a:r>
          </a:p>
          <a:p>
            <a:r>
              <a:rPr lang="id-ID" altLang="id-ID" dirty="0"/>
              <a:t>Parlemen dapat menjatuhkan pemerintah yang sedang berkuasa melalui beberapa macam cara, salah satunya mengeluarkan mosi tidak percaya</a:t>
            </a:r>
          </a:p>
          <a:p>
            <a:r>
              <a:rPr lang="id-ID" altLang="id-ID" dirty="0"/>
              <a:t>Ex : Inggris, Perancis, India</a:t>
            </a:r>
          </a:p>
        </p:txBody>
      </p:sp>
    </p:spTree>
    <p:extLst>
      <p:ext uri="{BB962C8B-B14F-4D97-AF65-F5344CB8AC3E}">
        <p14:creationId xmlns:p14="http://schemas.microsoft.com/office/powerpoint/2010/main" val="130072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Presidensial</a:t>
            </a:r>
            <a:endParaRPr lang="id-ID" dirty="0"/>
          </a:p>
        </p:txBody>
      </p:sp>
      <p:sp>
        <p:nvSpPr>
          <p:cNvPr id="3" name="Content Placeholder 2"/>
          <p:cNvSpPr>
            <a:spLocks noGrp="1"/>
          </p:cNvSpPr>
          <p:nvPr>
            <p:ph sz="quarter" idx="10"/>
          </p:nvPr>
        </p:nvSpPr>
        <p:spPr/>
        <p:txBody>
          <a:bodyPr/>
          <a:lstStyle/>
          <a:p>
            <a:r>
              <a:rPr lang="id-ID" altLang="id-ID" dirty="0"/>
              <a:t>Kekuasaan tertinggi berada di tangan presiden. </a:t>
            </a:r>
          </a:p>
          <a:p>
            <a:r>
              <a:rPr lang="id-ID" altLang="id-ID" dirty="0"/>
              <a:t>Presiden berperan sebagai kepala pemerintahan tertinggi yang berhak mengambil berbagai macam keputusan atau pun kebijakan yang berkaitan dengan negara.</a:t>
            </a:r>
          </a:p>
          <a:p>
            <a:r>
              <a:rPr lang="id-ID" altLang="id-ID" dirty="0"/>
              <a:t>Ex : Indonesia, Filipina</a:t>
            </a:r>
          </a:p>
        </p:txBody>
      </p:sp>
    </p:spTree>
    <p:extLst>
      <p:ext uri="{BB962C8B-B14F-4D97-AF65-F5344CB8AC3E}">
        <p14:creationId xmlns:p14="http://schemas.microsoft.com/office/powerpoint/2010/main" val="362865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Komunis</a:t>
            </a:r>
            <a:endParaRPr lang="id-ID" dirty="0"/>
          </a:p>
        </p:txBody>
      </p:sp>
      <p:sp>
        <p:nvSpPr>
          <p:cNvPr id="3" name="Content Placeholder 2"/>
          <p:cNvSpPr>
            <a:spLocks noGrp="1"/>
          </p:cNvSpPr>
          <p:nvPr>
            <p:ph sz="quarter" idx="10"/>
          </p:nvPr>
        </p:nvSpPr>
        <p:spPr/>
        <p:txBody>
          <a:bodyPr/>
          <a:lstStyle/>
          <a:p>
            <a:r>
              <a:rPr lang="id-ID" altLang="id-ID" dirty="0"/>
              <a:t>Tidak mengakui keberadaan Tuhan</a:t>
            </a:r>
          </a:p>
          <a:p>
            <a:r>
              <a:rPr lang="id-ID" altLang="id-ID" dirty="0"/>
              <a:t>S</a:t>
            </a:r>
            <a:r>
              <a:rPr lang="sv-SE" altLang="id-ID" dirty="0"/>
              <a:t>etiap orang harus hidup sama rata dan setara</a:t>
            </a:r>
            <a:endParaRPr lang="id-ID" altLang="id-ID" dirty="0"/>
          </a:p>
          <a:p>
            <a:r>
              <a:rPr lang="id-ID" altLang="id-ID" dirty="0"/>
              <a:t>Tidak ada yang miskin atau pun kaya</a:t>
            </a:r>
          </a:p>
          <a:p>
            <a:r>
              <a:rPr lang="id-ID" altLang="id-ID" dirty="0"/>
              <a:t>Semuanya harus saling dukung dan saling bantu</a:t>
            </a:r>
          </a:p>
          <a:p>
            <a:r>
              <a:rPr lang="id-ID" altLang="id-ID" dirty="0"/>
              <a:t>Ex : Republik Rakyat Tiongkok, Korea Utara, Vietnam</a:t>
            </a:r>
          </a:p>
        </p:txBody>
      </p:sp>
    </p:spTree>
    <p:extLst>
      <p:ext uri="{BB962C8B-B14F-4D97-AF65-F5344CB8AC3E}">
        <p14:creationId xmlns:p14="http://schemas.microsoft.com/office/powerpoint/2010/main" val="34647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Sistem Pemerintahan Demokrasi Liberal</a:t>
            </a:r>
            <a:endParaRPr lang="id-ID" dirty="0"/>
          </a:p>
        </p:txBody>
      </p:sp>
      <p:sp>
        <p:nvSpPr>
          <p:cNvPr id="3" name="Content Placeholder 2"/>
          <p:cNvSpPr>
            <a:spLocks noGrp="1"/>
          </p:cNvSpPr>
          <p:nvPr>
            <p:ph sz="quarter" idx="10"/>
          </p:nvPr>
        </p:nvSpPr>
        <p:spPr>
          <a:xfrm>
            <a:off x="1295403" y="2133600"/>
            <a:ext cx="10081684" cy="2190206"/>
          </a:xfrm>
        </p:spPr>
        <p:txBody>
          <a:bodyPr/>
          <a:lstStyle/>
          <a:p>
            <a:r>
              <a:rPr lang="id-ID" altLang="id-ID" dirty="0"/>
              <a:t>Kekuatan atau kekuasaan terhadap negara terfokus pada parlemen</a:t>
            </a:r>
          </a:p>
          <a:p>
            <a:r>
              <a:rPr lang="id-ID" altLang="id-ID" dirty="0"/>
              <a:t>Keputusan berdasarkan mayoritas (Voting)</a:t>
            </a:r>
          </a:p>
          <a:p>
            <a:r>
              <a:rPr lang="id-ID" altLang="id-ID" dirty="0"/>
              <a:t>Pergantian kepempinan ataupun perwakilan dalam sistem demokrasi liberal dipilih oleh rakyat</a:t>
            </a:r>
          </a:p>
          <a:p>
            <a:r>
              <a:rPr lang="id-ID" altLang="id-ID" dirty="0"/>
              <a:t>Ex : Jepang, Korea Selatan, Taiwan</a:t>
            </a:r>
          </a:p>
        </p:txBody>
      </p:sp>
    </p:spTree>
    <p:extLst>
      <p:ext uri="{BB962C8B-B14F-4D97-AF65-F5344CB8AC3E}">
        <p14:creationId xmlns:p14="http://schemas.microsoft.com/office/powerpoint/2010/main" val="3782675070"/>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2838</TotalTime>
  <Words>903</Words>
  <Application>Microsoft Office PowerPoint</Application>
  <PresentationFormat>Widescreen</PresentationFormat>
  <Paragraphs>107</Paragraphs>
  <Slides>20</Slides>
  <Notes>0</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20</vt:i4>
      </vt:variant>
    </vt:vector>
  </HeadingPairs>
  <TitlesOfParts>
    <vt:vector size="37" baseType="lpstr">
      <vt:lpstr>SimHei</vt:lpstr>
      <vt:lpstr>SimSun</vt:lpstr>
      <vt:lpstr>Arial</vt:lpstr>
      <vt:lpstr>Arial Black</vt:lpstr>
      <vt:lpstr>Arial Narrow</vt:lpstr>
      <vt:lpstr>Arial Unicode MS</vt:lpstr>
      <vt:lpstr>Berlin Sans FB Demi</vt:lpstr>
      <vt:lpstr>Calibri</vt:lpstr>
      <vt:lpstr>Corbel</vt:lpstr>
      <vt:lpstr>Franklin Gothic Heavy</vt:lpstr>
      <vt:lpstr>Gill Sans MT Condensed</vt:lpstr>
      <vt:lpstr>Tahoma</vt:lpstr>
      <vt:lpstr>Wingdings</vt:lpstr>
      <vt:lpstr>Presentation UNISA_01</vt:lpstr>
      <vt:lpstr>1_Presentation UNISA_01</vt:lpstr>
      <vt:lpstr>1_Office Theme</vt:lpstr>
      <vt:lpstr>2_Office Theme</vt:lpstr>
      <vt:lpstr>PEMBUKA BELAJAR</vt:lpstr>
      <vt:lpstr> Sistem Penyelenggaraan Pemerintahan</vt:lpstr>
      <vt:lpstr>Capaian Pembelajaran</vt:lpstr>
      <vt:lpstr>PENGERTIAN SISTEM PEMERINTAHAN</vt:lpstr>
      <vt:lpstr>Macam-macam Sistem Pemerintahan</vt:lpstr>
      <vt:lpstr>Sistem Pemerintahan Parlementer</vt:lpstr>
      <vt:lpstr>Sistem Pemerintahan Presidensial</vt:lpstr>
      <vt:lpstr>Sistem Pemerintahan Komunis</vt:lpstr>
      <vt:lpstr>Sistem Pemerintahan Demokrasi Liberal</vt:lpstr>
      <vt:lpstr>Sistem Pemerintahan Liberal</vt:lpstr>
      <vt:lpstr>Sistem Pemerintahan Semi Presidensial</vt:lpstr>
      <vt:lpstr>Sistem Pemerintahan di Indonesia</vt:lpstr>
      <vt:lpstr>Sistem Pemerintahan Negara Indonesia Berdasarkan UUD 1945  Sebelum Diamandemen</vt:lpstr>
      <vt:lpstr>Sisi Positif</vt:lpstr>
      <vt:lpstr>Sistem pemerintahan Negara Indonesia Berdasarkan UUD 1945 Setelah Diamandemen</vt:lpstr>
      <vt:lpstr>PowerPoint Presentation</vt:lpstr>
      <vt:lpstr>Rencana Tindak Lanjut</vt:lpstr>
      <vt:lpstr>REFERENSI</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126</cp:revision>
  <dcterms:created xsi:type="dcterms:W3CDTF">2017-11-21T07:01:38Z</dcterms:created>
  <dcterms:modified xsi:type="dcterms:W3CDTF">2021-02-26T13:30:17Z</dcterms:modified>
</cp:coreProperties>
</file>