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88" r:id="rId2"/>
    <p:sldMasterId id="2147483690" r:id="rId3"/>
    <p:sldMasterId id="2147483693" r:id="rId4"/>
  </p:sldMasterIdLst>
  <p:notesMasterIdLst>
    <p:notesMasterId r:id="rId23"/>
  </p:notesMasterIdLst>
  <p:sldIdLst>
    <p:sldId id="578" r:id="rId5"/>
    <p:sldId id="307" r:id="rId6"/>
    <p:sldId id="568" r:id="rId7"/>
    <p:sldId id="569" r:id="rId8"/>
    <p:sldId id="580" r:id="rId9"/>
    <p:sldId id="583" r:id="rId10"/>
    <p:sldId id="582" r:id="rId11"/>
    <p:sldId id="584" r:id="rId12"/>
    <p:sldId id="585" r:id="rId13"/>
    <p:sldId id="586" r:id="rId14"/>
    <p:sldId id="587" r:id="rId15"/>
    <p:sldId id="588" r:id="rId16"/>
    <p:sldId id="589" r:id="rId17"/>
    <p:sldId id="590" r:id="rId18"/>
    <p:sldId id="575" r:id="rId19"/>
    <p:sldId id="571" r:id="rId20"/>
    <p:sldId id="564" r:id="rId21"/>
    <p:sldId id="322"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A57784-342D-44BE-B767-95A842046E5E}" type="datetimeFigureOut">
              <a:rPr lang="en-US" smtClean="0"/>
              <a:pPr/>
              <a:t>2/26/2021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8EA17-E508-4A61-8A44-62AF7F55439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392" y="4869160"/>
            <a:ext cx="10515600" cy="936104"/>
          </a:xfrm>
          <a:prstGeom prst="rect">
            <a:avLst/>
          </a:prstGeom>
        </p:spPr>
        <p:txBody>
          <a:bodyPr anchor="b" anchorCtr="0"/>
          <a:lstStyle>
            <a:lvl1pPr algn="l">
              <a:defRPr sz="2800" b="1" baseline="0">
                <a:solidFill>
                  <a:srgbClr val="326041"/>
                </a:solidFill>
              </a:defRPr>
            </a:lvl1pPr>
          </a:lstStyle>
          <a:p>
            <a:r>
              <a:rPr lang="en-US" dirty="0"/>
              <a:t>The </a:t>
            </a:r>
            <a:r>
              <a:rPr lang="en-US" dirty="0" err="1"/>
              <a:t>Powerpoint</a:t>
            </a:r>
            <a:r>
              <a:rPr lang="en-US" dirty="0"/>
              <a:t> Title Goes Here</a:t>
            </a:r>
          </a:p>
        </p:txBody>
      </p:sp>
      <p:sp>
        <p:nvSpPr>
          <p:cNvPr id="10" name="Text Placeholder 9"/>
          <p:cNvSpPr>
            <a:spLocks noGrp="1"/>
          </p:cNvSpPr>
          <p:nvPr>
            <p:ph type="body" sz="quarter" idx="10" hasCustomPrompt="1"/>
          </p:nvPr>
        </p:nvSpPr>
        <p:spPr>
          <a:xfrm>
            <a:off x="624417" y="5805488"/>
            <a:ext cx="10515600" cy="647700"/>
          </a:xfrm>
          <a:prstGeom prst="rect">
            <a:avLst/>
          </a:prstGeom>
        </p:spPr>
        <p:txBody>
          <a:bodyPr/>
          <a:lstStyle>
            <a:lvl1pPr marL="0" indent="0">
              <a:buNone/>
              <a:defRPr sz="2000" b="1">
                <a:solidFill>
                  <a:schemeClr val="tx1">
                    <a:lumMod val="65000"/>
                    <a:lumOff val="35000"/>
                  </a:schemeClr>
                </a:solidFill>
              </a:defRPr>
            </a:lvl1pPr>
          </a:lstStyle>
          <a:p>
            <a:pPr lvl="0"/>
            <a:r>
              <a:rPr lang="en-US" dirty="0"/>
              <a:t>Secondary Title Here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7"/>
            <a:ext cx="10058400" cy="1450757"/>
          </a:xfrm>
          <a:prstGeom prst="rect">
            <a:avLst/>
          </a:prstGeom>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a:xfrm>
            <a:off x="1097280" y="1845734"/>
            <a:ext cx="10058400" cy="402336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97285" y="6459791"/>
            <a:ext cx="2472271" cy="365125"/>
          </a:xfrm>
          <a:prstGeom prst="rect">
            <a:avLst/>
          </a:prstGeom>
        </p:spPr>
        <p:txBody>
          <a:bodyPr/>
          <a:lstStyle/>
          <a:p>
            <a:fld id="{ADCE2944-63AC-4794-98B7-F3081A371F1E}" type="datetimeFigureOut">
              <a:rPr lang="id-ID" smtClean="0"/>
              <a:pPr/>
              <a:t>26/02/2021</a:t>
            </a:fld>
            <a:endParaRPr lang="id-ID"/>
          </a:p>
        </p:txBody>
      </p:sp>
      <p:sp>
        <p:nvSpPr>
          <p:cNvPr id="5" name="Footer Placeholder 4"/>
          <p:cNvSpPr>
            <a:spLocks noGrp="1"/>
          </p:cNvSpPr>
          <p:nvPr>
            <p:ph type="ftr" sz="quarter" idx="11"/>
          </p:nvPr>
        </p:nvSpPr>
        <p:spPr>
          <a:xfrm>
            <a:off x="3686187" y="6459791"/>
            <a:ext cx="4822804" cy="365125"/>
          </a:xfrm>
          <a:prstGeom prst="rect">
            <a:avLst/>
          </a:prstGeom>
        </p:spPr>
        <p:txBody>
          <a:bodyPr/>
          <a:lstStyle/>
          <a:p>
            <a:endParaRPr lang="id-ID"/>
          </a:p>
        </p:txBody>
      </p:sp>
      <p:sp>
        <p:nvSpPr>
          <p:cNvPr id="6" name="Slide Number Placeholder 5"/>
          <p:cNvSpPr>
            <a:spLocks noGrp="1"/>
          </p:cNvSpPr>
          <p:nvPr>
            <p:ph type="sldNum" sz="quarter" idx="12"/>
          </p:nvPr>
        </p:nvSpPr>
        <p:spPr>
          <a:xfrm>
            <a:off x="9900462" y="6459791"/>
            <a:ext cx="1312025" cy="365125"/>
          </a:xfrm>
          <a:prstGeom prst="rect">
            <a:avLst/>
          </a:prstGeom>
        </p:spPr>
        <p:txBody>
          <a:bodyPr/>
          <a:lstStyle/>
          <a:p>
            <a:fld id="{517929AE-1FB3-475D-8916-B36598A6E668}" type="slidenum">
              <a:rPr lang="id-ID" smtClean="0"/>
              <a:pPr/>
              <a:t>‹#›</a:t>
            </a:fld>
            <a:endParaRPr lang="id-ID"/>
          </a:p>
        </p:txBody>
      </p:sp>
    </p:spTree>
    <p:extLst>
      <p:ext uri="{BB962C8B-B14F-4D97-AF65-F5344CB8AC3E}">
        <p14:creationId xmlns:p14="http://schemas.microsoft.com/office/powerpoint/2010/main" val="970233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a:t>The Chapter Title Goes Here</a:t>
            </a:r>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a:t>The Secondary Chapter Title Here</a:t>
            </a:r>
          </a:p>
        </p:txBody>
      </p:sp>
    </p:spTree>
    <p:extLst>
      <p:ext uri="{BB962C8B-B14F-4D97-AF65-F5344CB8AC3E}">
        <p14:creationId xmlns:p14="http://schemas.microsoft.com/office/powerpoint/2010/main" val="2478036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1007435" y="2636925"/>
            <a:ext cx="10515600" cy="1325563"/>
          </a:xfrm>
          <a:prstGeom prst="rect">
            <a:avLst/>
          </a:prstGeom>
        </p:spPr>
        <p:txBody>
          <a:bodyPr/>
          <a:lstStyle>
            <a:lvl1pPr>
              <a:defRPr sz="2800" b="1">
                <a:solidFill>
                  <a:schemeClr val="tx1">
                    <a:lumMod val="65000"/>
                    <a:lumOff val="35000"/>
                  </a:schemeClr>
                </a:solidFill>
              </a:defRPr>
            </a:lvl1pPr>
          </a:lstStyle>
          <a:p>
            <a:r>
              <a:rPr lang="en-US"/>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5467" y="1556792"/>
            <a:ext cx="10081120" cy="432048"/>
          </a:xfrm>
          <a:prstGeom prst="rect">
            <a:avLst/>
          </a:prstGeom>
        </p:spPr>
        <p:txBody>
          <a:bodyPr/>
          <a:lstStyle>
            <a:lvl1pPr algn="l">
              <a:defRPr sz="2400">
                <a:solidFill>
                  <a:schemeClr val="tx1">
                    <a:lumMod val="65000"/>
                    <a:lumOff val="35000"/>
                  </a:schemeClr>
                </a:solidFill>
              </a:defRPr>
            </a:lvl1pPr>
          </a:lstStyle>
          <a:p>
            <a:r>
              <a:rPr lang="id-ID" sz="2000" b="1" dirty="0">
                <a:solidFill>
                  <a:schemeClr val="tx1">
                    <a:lumMod val="75000"/>
                    <a:lumOff val="25000"/>
                  </a:schemeClr>
                </a:solidFill>
              </a:rPr>
              <a:t>Lorem ipsum dolor sit amet</a:t>
            </a:r>
          </a:p>
        </p:txBody>
      </p:sp>
      <p:sp>
        <p:nvSpPr>
          <p:cNvPr id="4" name="Content Placeholder 3"/>
          <p:cNvSpPr>
            <a:spLocks noGrp="1"/>
          </p:cNvSpPr>
          <p:nvPr>
            <p:ph sz="quarter" idx="10"/>
          </p:nvPr>
        </p:nvSpPr>
        <p:spPr>
          <a:xfrm>
            <a:off x="1295403" y="2133600"/>
            <a:ext cx="10081684" cy="4319588"/>
          </a:xfrm>
          <a:prstGeom prst="rect">
            <a:avLst/>
          </a:prstGeom>
        </p:spPr>
        <p:txBody>
          <a:bodyPr/>
          <a:lstStyle>
            <a:lvl1pPr>
              <a:defRPr sz="2000">
                <a:solidFill>
                  <a:schemeClr val="tx1">
                    <a:lumMod val="65000"/>
                    <a:lumOff val="35000"/>
                  </a:schemeClr>
                </a:solidFill>
                <a:latin typeface="+mn-lt"/>
              </a:defRPr>
            </a:lvl1pPr>
            <a:lvl2pPr>
              <a:defRPr sz="2000">
                <a:solidFill>
                  <a:schemeClr val="tx1">
                    <a:lumMod val="65000"/>
                    <a:lumOff val="35000"/>
                  </a:schemeClr>
                </a:solidFill>
                <a:latin typeface="+mn-lt"/>
              </a:defRPr>
            </a:lvl2pPr>
            <a:lvl3pPr>
              <a:defRPr sz="2000">
                <a:solidFill>
                  <a:schemeClr val="tx1">
                    <a:lumMod val="65000"/>
                    <a:lumOff val="35000"/>
                  </a:schemeClr>
                </a:solidFill>
                <a:latin typeface="+mn-lt"/>
              </a:defRPr>
            </a:lvl3pPr>
            <a:lvl4pPr>
              <a:defRPr sz="2000">
                <a:solidFill>
                  <a:schemeClr val="tx1">
                    <a:lumMod val="65000"/>
                    <a:lumOff val="35000"/>
                  </a:schemeClr>
                </a:solidFill>
                <a:latin typeface="+mn-lt"/>
              </a:defRPr>
            </a:lvl4pPr>
            <a:lvl5pPr>
              <a:defRPr sz="2000">
                <a:solidFill>
                  <a:schemeClr val="tx1">
                    <a:lumMod val="65000"/>
                    <a:lumOff val="35000"/>
                  </a:schemeClr>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a:t>The Chapter Title Goes Here</a:t>
            </a:r>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a:t>The Secondary Chapter Title Here</a:t>
            </a:r>
          </a:p>
        </p:txBody>
      </p:sp>
    </p:spTree>
    <p:extLst>
      <p:ext uri="{BB962C8B-B14F-4D97-AF65-F5344CB8AC3E}">
        <p14:creationId xmlns:p14="http://schemas.microsoft.com/office/powerpoint/2010/main" val="2478036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3.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4.xml"/><Relationship Id="rId1" Type="http://schemas.openxmlformats.org/officeDocument/2006/relationships/slideLayout" Target="../slideLayouts/slideLayout7.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5" r:id="rId1"/>
    <p:sldLayoutId id="2147483686"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Cover.png"/>
          <p:cNvPicPr>
            <a:picLocks noChangeAspect="1"/>
          </p:cNvPicPr>
          <p:nvPr/>
        </p:nvPicPr>
        <p:blipFill>
          <a:blip r:embed="rId3" cstate="print"/>
          <a:srcRect t="63542"/>
          <a:stretch>
            <a:fillRect/>
          </a:stretch>
        </p:blipFill>
        <p:spPr>
          <a:xfrm>
            <a:off x="1641" y="4357694"/>
            <a:ext cx="12188729" cy="2500306"/>
          </a:xfrm>
          <a:prstGeom prst="rect">
            <a:avLst/>
          </a:prstGeom>
        </p:spPr>
      </p:pic>
      <p:pic>
        <p:nvPicPr>
          <p:cNvPr id="3" name="Picture 2" descr="Cover.png"/>
          <p:cNvPicPr>
            <a:picLocks noChangeAspect="1"/>
          </p:cNvPicPr>
          <p:nvPr/>
        </p:nvPicPr>
        <p:blipFill>
          <a:blip r:embed="rId4"/>
          <a:stretch>
            <a:fillRect/>
          </a:stretch>
        </p:blipFill>
        <p:spPr>
          <a:xfrm>
            <a:off x="3271" y="1306"/>
            <a:ext cx="12188728" cy="1617934"/>
          </a:xfrm>
          <a:prstGeom prst="rect">
            <a:avLst/>
          </a:prstGeom>
        </p:spPr>
      </p:pic>
      <p:pic>
        <p:nvPicPr>
          <p:cNvPr id="4" name="Picture 3" descr="D:\ARTWORK\UNISA\BRAND BOOK\CDR\__MASTER TEMPLATE\TEMPLATE PPT\JPG\1,1.png"/>
          <p:cNvPicPr>
            <a:picLocks noChangeAspect="1" noChangeArrowheads="1"/>
          </p:cNvPicPr>
          <p:nvPr/>
        </p:nvPicPr>
        <p:blipFill>
          <a:blip r:embed="rId5" cstate="print"/>
          <a:srcRect/>
          <a:stretch>
            <a:fillRect/>
          </a:stretch>
        </p:blipFill>
        <p:spPr bwMode="auto">
          <a:xfrm>
            <a:off x="857216" y="214290"/>
            <a:ext cx="2190765" cy="592720"/>
          </a:xfrm>
          <a:prstGeom prst="rect">
            <a:avLst/>
          </a:prstGeom>
          <a:noFill/>
        </p:spPr>
      </p:pic>
    </p:spTree>
    <p:extLst>
      <p:ext uri="{BB962C8B-B14F-4D97-AF65-F5344CB8AC3E}">
        <p14:creationId xmlns:p14="http://schemas.microsoft.com/office/powerpoint/2010/main" val="2056686554"/>
      </p:ext>
    </p:extLst>
  </p:cSld>
  <p:clrMap bg1="lt1" tx1="dk1" bg2="lt2" tx2="dk2" accent1="accent1" accent2="accent2" accent3="accent3" accent4="accent4" accent5="accent5" accent6="accent6" hlink="hlink" folHlink="folHlink"/>
  <p:sldLayoutIdLst>
    <p:sldLayoutId id="214748368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Body.png"/>
          <p:cNvPicPr>
            <a:picLocks noChangeAspect="1"/>
          </p:cNvPicPr>
          <p:nvPr/>
        </p:nvPicPr>
        <p:blipFill>
          <a:blip r:embed="rId5"/>
          <a:stretch>
            <a:fillRect/>
          </a:stretch>
        </p:blipFill>
        <p:spPr>
          <a:xfrm>
            <a:off x="1642" y="920"/>
            <a:ext cx="12188729" cy="6856160"/>
          </a:xfrm>
          <a:prstGeom prst="rect">
            <a:avLst/>
          </a:prstGeom>
        </p:spPr>
      </p:pic>
      <p:pic>
        <p:nvPicPr>
          <p:cNvPr id="4" name="Picture 3" descr="Cover.png"/>
          <p:cNvPicPr>
            <a:picLocks noChangeAspect="1"/>
          </p:cNvPicPr>
          <p:nvPr/>
        </p:nvPicPr>
        <p:blipFill>
          <a:blip r:embed="rId6"/>
          <a:stretch>
            <a:fillRect/>
          </a:stretch>
        </p:blipFill>
        <p:spPr>
          <a:xfrm>
            <a:off x="3271" y="1306"/>
            <a:ext cx="12188728" cy="1617934"/>
          </a:xfrm>
          <a:prstGeom prst="rect">
            <a:avLst/>
          </a:prstGeom>
        </p:spPr>
      </p:pic>
      <p:pic>
        <p:nvPicPr>
          <p:cNvPr id="5" name="Picture 3" descr="D:\ARTWORK\UNISA\BRAND BOOK\CDR\__MASTER TEMPLATE\TEMPLATE PPT\JPG\1,1.png"/>
          <p:cNvPicPr>
            <a:picLocks noChangeAspect="1" noChangeArrowheads="1"/>
          </p:cNvPicPr>
          <p:nvPr/>
        </p:nvPicPr>
        <p:blipFill>
          <a:blip r:embed="rId7" cstate="print"/>
          <a:srcRect/>
          <a:stretch>
            <a:fillRect/>
          </a:stretch>
        </p:blipFill>
        <p:spPr bwMode="auto">
          <a:xfrm>
            <a:off x="857216" y="214290"/>
            <a:ext cx="2190765" cy="592720"/>
          </a:xfrm>
          <a:prstGeom prst="rect">
            <a:avLst/>
          </a:prstGeom>
          <a:noFill/>
        </p:spPr>
      </p:pic>
    </p:spTree>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3" descr="D:\ARTWORK\UNISA\BRAND BOOK\CDR\__MASTER TEMPLATE\TEMPLATE PPT\JPG\3.png"/>
          <p:cNvPicPr>
            <a:picLocks noChangeAspect="1" noChangeArrowheads="1"/>
          </p:cNvPicPr>
          <p:nvPr/>
        </p:nvPicPr>
        <p:blipFill>
          <a:blip r:embed="rId3"/>
          <a:srcRect/>
          <a:stretch>
            <a:fillRect/>
          </a:stretch>
        </p:blipFill>
        <p:spPr bwMode="auto">
          <a:xfrm>
            <a:off x="-1" y="0"/>
            <a:ext cx="12198412" cy="6858000"/>
          </a:xfrm>
          <a:prstGeom prst="rect">
            <a:avLst/>
          </a:prstGeom>
          <a:noFill/>
        </p:spPr>
      </p:pic>
      <p:pic>
        <p:nvPicPr>
          <p:cNvPr id="4" name="Picture 4" descr="D:\ARTWORK\UNISA\BRAND BOOK\CDR\__MASTER TEMPLATE\TEMPLATE PPT\JPG\4.png"/>
          <p:cNvPicPr>
            <a:picLocks noChangeAspect="1" noChangeArrowheads="1"/>
          </p:cNvPicPr>
          <p:nvPr/>
        </p:nvPicPr>
        <p:blipFill>
          <a:blip r:embed="rId4"/>
          <a:srcRect/>
          <a:stretch>
            <a:fillRect/>
          </a:stretch>
        </p:blipFill>
        <p:spPr bwMode="auto">
          <a:xfrm>
            <a:off x="4667240" y="2214554"/>
            <a:ext cx="2762269" cy="2363642"/>
          </a:xfrm>
          <a:prstGeom prst="rect">
            <a:avLst/>
          </a:prstGeom>
          <a:noFill/>
        </p:spPr>
      </p:pic>
    </p:spTree>
  </p:cSld>
  <p:clrMap bg1="lt1" tx1="dk1" bg2="lt2" tx2="dk2" accent1="accent1" accent2="accent2" accent3="accent3" accent4="accent4" accent5="accent5" accent6="accent6" hlink="hlink" folHlink="folHlink"/>
  <p:sldLayoutIdLst>
    <p:sldLayoutId id="2147483694"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pPr algn="ctr" eaLnBrk="1" hangingPunct="1"/>
            <a:r>
              <a:rPr lang="en-US" sz="3600" dirty="0">
                <a:latin typeface="Franklin Gothic Heavy" pitchFamily="34" charset="0"/>
                <a:ea typeface="Arial Unicode MS" pitchFamily="34" charset="-128"/>
                <a:cs typeface="Tahoma" pitchFamily="34" charset="0"/>
              </a:rPr>
              <a:t>PEMBUKA BELAJAR</a:t>
            </a:r>
            <a:endParaRPr lang="id-ID" sz="3600" dirty="0">
              <a:latin typeface="Franklin Gothic Heavy" pitchFamily="34" charset="0"/>
              <a:ea typeface="Arial Unicode MS" pitchFamily="34" charset="-128"/>
              <a:cs typeface="Tahoma" pitchFamily="34" charset="0"/>
            </a:endParaRPr>
          </a:p>
        </p:txBody>
      </p:sp>
      <p:sp>
        <p:nvSpPr>
          <p:cNvPr id="5" name="Rectangle 4"/>
          <p:cNvSpPr/>
          <p:nvPr/>
        </p:nvSpPr>
        <p:spPr>
          <a:xfrm>
            <a:off x="1274623" y="4668982"/>
            <a:ext cx="9753599" cy="160539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Gill Sans MT Condensed" pitchFamily="34" charset="0"/>
              </a:rPr>
              <a:t>“</a:t>
            </a:r>
            <a:r>
              <a:rPr lang="en-US" sz="2800" dirty="0" err="1">
                <a:solidFill>
                  <a:schemeClr val="tx1"/>
                </a:solidFill>
                <a:latin typeface="Gill Sans MT Condensed" pitchFamily="34" charset="0"/>
              </a:rPr>
              <a:t>Kami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ridho</a:t>
            </a:r>
            <a:r>
              <a:rPr lang="en-US" sz="2800" dirty="0">
                <a:solidFill>
                  <a:schemeClr val="tx1"/>
                </a:solidFill>
                <a:latin typeface="Gill Sans MT Condensed" pitchFamily="34" charset="0"/>
              </a:rPr>
              <a:t> Allah SWT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Tuhanku</a:t>
            </a:r>
            <a:r>
              <a:rPr lang="en-US" sz="2800" dirty="0">
                <a:solidFill>
                  <a:schemeClr val="tx1"/>
                </a:solidFill>
                <a:latin typeface="Gill Sans MT Condensed" pitchFamily="34" charset="0"/>
              </a:rPr>
              <a:t>, Islam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agamaku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Nabi</a:t>
            </a:r>
            <a:r>
              <a:rPr lang="en-US" sz="2800" dirty="0">
                <a:solidFill>
                  <a:schemeClr val="tx1"/>
                </a:solidFill>
                <a:latin typeface="Gill Sans MT Condensed" pitchFamily="34" charset="0"/>
              </a:rPr>
              <a:t> Muhammad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Nabi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Rasul</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Ya</a:t>
            </a:r>
            <a:r>
              <a:rPr lang="en-US" sz="2800" dirty="0">
                <a:solidFill>
                  <a:schemeClr val="tx1"/>
                </a:solidFill>
                <a:latin typeface="Gill Sans MT Condensed" pitchFamily="34" charset="0"/>
              </a:rPr>
              <a:t> Allah, </a:t>
            </a:r>
            <a:r>
              <a:rPr lang="en-US" sz="2800" dirty="0" err="1">
                <a:solidFill>
                  <a:schemeClr val="tx1"/>
                </a:solidFill>
                <a:latin typeface="Gill Sans MT Condensed" pitchFamily="34" charset="0"/>
              </a:rPr>
              <a:t>tambahkanlah</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kepadaku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ilmu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berikanlah</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kefahaman</a:t>
            </a:r>
            <a:r>
              <a:rPr lang="en-US" sz="2800" dirty="0">
                <a:solidFill>
                  <a:schemeClr val="tx1"/>
                </a:solidFill>
                <a:latin typeface="Gill Sans MT Condensed" pitchFamily="34" charset="0"/>
              </a:rPr>
              <a:t>”</a:t>
            </a:r>
          </a:p>
        </p:txBody>
      </p:sp>
      <p:pic>
        <p:nvPicPr>
          <p:cNvPr id="15364" name="Picture 5" descr="C:\Users\Suryani\Pictures\doa-belajar.jpg"/>
          <p:cNvPicPr>
            <a:picLocks noChangeAspect="1" noChangeArrowheads="1"/>
          </p:cNvPicPr>
          <p:nvPr/>
        </p:nvPicPr>
        <p:blipFill>
          <a:blip r:embed="rId2"/>
          <a:srcRect/>
          <a:stretch>
            <a:fillRect/>
          </a:stretch>
        </p:blipFill>
        <p:spPr bwMode="auto">
          <a:xfrm>
            <a:off x="831276" y="1390651"/>
            <a:ext cx="10432473" cy="2779568"/>
          </a:xfrm>
          <a:prstGeom prst="rect">
            <a:avLst/>
          </a:prstGeom>
          <a:noFill/>
          <a:ln w="9525">
            <a:noFill/>
            <a:miter lim="800000"/>
            <a:headEnd/>
            <a:tailEnd/>
          </a:ln>
        </p:spPr>
      </p:pic>
      <p:sp>
        <p:nvSpPr>
          <p:cNvPr id="6" name="Title 1"/>
          <p:cNvSpPr txBox="1">
            <a:spLocks/>
          </p:cNvSpPr>
          <p:nvPr/>
        </p:nvSpPr>
        <p:spPr>
          <a:xfrm>
            <a:off x="3796146" y="304799"/>
            <a:ext cx="7827818" cy="58189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chemeClr val="tx1"/>
                </a:solidFill>
                <a:effectLst/>
                <a:uLnTx/>
                <a:uFillTx/>
                <a:latin typeface="+mj-lt"/>
                <a:ea typeface="+mj-ea"/>
                <a:cs typeface="+mj-cs"/>
              </a:rPr>
              <a:t>        DOA BELAJAR</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ltLang="id-ID" b="1" dirty="0"/>
              <a:t>Model Pemerintahan Negara Serikat</a:t>
            </a:r>
            <a:endParaRPr lang="id-ID" b="1" dirty="0"/>
          </a:p>
        </p:txBody>
      </p:sp>
      <p:sp>
        <p:nvSpPr>
          <p:cNvPr id="3" name="Content Placeholder 2"/>
          <p:cNvSpPr>
            <a:spLocks noGrp="1"/>
          </p:cNvSpPr>
          <p:nvPr>
            <p:ph sz="quarter" idx="10"/>
          </p:nvPr>
        </p:nvSpPr>
        <p:spPr>
          <a:xfrm>
            <a:off x="1295403" y="2133600"/>
            <a:ext cx="10081684" cy="2673531"/>
          </a:xfrm>
        </p:spPr>
        <p:txBody>
          <a:bodyPr/>
          <a:lstStyle/>
          <a:p>
            <a:pPr>
              <a:defRPr/>
            </a:pPr>
            <a:r>
              <a:rPr lang="id-ID" sz="3600" i="1" dirty="0"/>
              <a:t>Monarki</a:t>
            </a:r>
          </a:p>
          <a:p>
            <a:pPr>
              <a:defRPr/>
            </a:pPr>
            <a:r>
              <a:rPr lang="id-ID" sz="3600" i="1" dirty="0"/>
              <a:t>Oligarki</a:t>
            </a:r>
          </a:p>
          <a:p>
            <a:pPr>
              <a:defRPr/>
            </a:pPr>
            <a:r>
              <a:rPr lang="id-ID" sz="3600" i="1" dirty="0"/>
              <a:t>Demokrasi</a:t>
            </a:r>
          </a:p>
        </p:txBody>
      </p:sp>
    </p:spTree>
    <p:extLst>
      <p:ext uri="{BB962C8B-B14F-4D97-AF65-F5344CB8AC3E}">
        <p14:creationId xmlns:p14="http://schemas.microsoft.com/office/powerpoint/2010/main" val="4712615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ltLang="id-ID" dirty="0"/>
              <a:t>Monarki</a:t>
            </a:r>
            <a:endParaRPr lang="id-ID" dirty="0"/>
          </a:p>
        </p:txBody>
      </p:sp>
      <p:sp>
        <p:nvSpPr>
          <p:cNvPr id="3" name="Content Placeholder 2"/>
          <p:cNvSpPr>
            <a:spLocks noGrp="1"/>
          </p:cNvSpPr>
          <p:nvPr>
            <p:ph sz="quarter" idx="10"/>
          </p:nvPr>
        </p:nvSpPr>
        <p:spPr/>
        <p:txBody>
          <a:bodyPr/>
          <a:lstStyle/>
          <a:p>
            <a:pPr>
              <a:defRPr/>
            </a:pPr>
            <a:r>
              <a:rPr lang="id-ID" dirty="0"/>
              <a:t>Pemerintahan monarki adalah model pemerintahan yang di kepalai oleh raja atau ratu. </a:t>
            </a:r>
          </a:p>
          <a:p>
            <a:pPr>
              <a:defRPr/>
            </a:pPr>
            <a:r>
              <a:rPr lang="id-ID" dirty="0"/>
              <a:t>Dalam praktiknya, monarki memilki dua jenis: </a:t>
            </a:r>
          </a:p>
          <a:p>
            <a:pPr marL="0" indent="0">
              <a:buFontTx/>
              <a:buNone/>
              <a:defRPr/>
            </a:pPr>
            <a:r>
              <a:rPr lang="id-ID" dirty="0"/>
              <a:t>    a. Monarki absolute </a:t>
            </a:r>
          </a:p>
          <a:p>
            <a:pPr marL="0" indent="0">
              <a:buFontTx/>
              <a:buNone/>
              <a:defRPr/>
            </a:pPr>
            <a:r>
              <a:rPr lang="id-ID" dirty="0"/>
              <a:t>        Monarki absolute adalah model pemerintahan dengan kekuasaan </a:t>
            </a:r>
          </a:p>
          <a:p>
            <a:pPr marL="0" indent="0">
              <a:buFontTx/>
              <a:buNone/>
              <a:defRPr/>
            </a:pPr>
            <a:r>
              <a:rPr lang="id-ID" dirty="0"/>
              <a:t>        tertinggi di tangan satu orang raja atau ratu (Arab Saudi)</a:t>
            </a:r>
          </a:p>
          <a:p>
            <a:pPr marL="0" indent="0">
              <a:buFontTx/>
              <a:buNone/>
              <a:defRPr/>
            </a:pPr>
            <a:r>
              <a:rPr lang="id-ID" dirty="0"/>
              <a:t>    b. Monarki konstitusional. </a:t>
            </a:r>
          </a:p>
          <a:p>
            <a:pPr marL="0" indent="0">
              <a:buFontTx/>
              <a:buNone/>
              <a:defRPr/>
            </a:pPr>
            <a:r>
              <a:rPr lang="id-ID" dirty="0"/>
              <a:t>        Monarki konstitusional adalah bentuk pemerintahan yang  </a:t>
            </a:r>
          </a:p>
          <a:p>
            <a:pPr marL="0" indent="0">
              <a:buFontTx/>
              <a:buNone/>
              <a:defRPr/>
            </a:pPr>
            <a:r>
              <a:rPr lang="id-ID" dirty="0"/>
              <a:t>        kekuasaan kepala pemerintahnya (perdana menteri) di batasi oleh </a:t>
            </a:r>
          </a:p>
          <a:p>
            <a:pPr marL="0" indent="0">
              <a:buFontTx/>
              <a:buNone/>
              <a:defRPr/>
            </a:pPr>
            <a:r>
              <a:rPr lang="id-ID" dirty="0"/>
              <a:t>        ketentuan-ketentuan konstitusi Negara (Malaysia, Thailand, </a:t>
            </a:r>
          </a:p>
          <a:p>
            <a:pPr marL="0" indent="0">
              <a:buFontTx/>
              <a:buNone/>
              <a:defRPr/>
            </a:pPr>
            <a:r>
              <a:rPr lang="id-ID" dirty="0"/>
              <a:t>        Jepang, dan Inggris)</a:t>
            </a:r>
          </a:p>
          <a:p>
            <a:pPr marL="0" indent="0">
              <a:buFontTx/>
              <a:buNone/>
              <a:defRPr/>
            </a:pPr>
            <a:r>
              <a:rPr lang="id-ID" dirty="0"/>
              <a:t>        Dalam model monarki konstitusional ini, kedudukan Raja hanya</a:t>
            </a:r>
          </a:p>
          <a:p>
            <a:pPr marL="0" indent="0">
              <a:buFontTx/>
              <a:buNone/>
              <a:defRPr/>
            </a:pPr>
            <a:r>
              <a:rPr lang="id-ID" dirty="0"/>
              <a:t>        sebatas simbol Negara.</a:t>
            </a:r>
          </a:p>
        </p:txBody>
      </p:sp>
    </p:spTree>
    <p:extLst>
      <p:ext uri="{BB962C8B-B14F-4D97-AF65-F5344CB8AC3E}">
        <p14:creationId xmlns:p14="http://schemas.microsoft.com/office/powerpoint/2010/main" val="3473157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ltLang="id-ID" i="1" dirty="0"/>
              <a:t>Oligarki</a:t>
            </a:r>
            <a:endParaRPr lang="id-ID" dirty="0"/>
          </a:p>
        </p:txBody>
      </p:sp>
      <p:sp>
        <p:nvSpPr>
          <p:cNvPr id="3" name="Content Placeholder 2"/>
          <p:cNvSpPr>
            <a:spLocks noGrp="1"/>
          </p:cNvSpPr>
          <p:nvPr>
            <p:ph sz="quarter" idx="10"/>
          </p:nvPr>
        </p:nvSpPr>
        <p:spPr/>
        <p:txBody>
          <a:bodyPr/>
          <a:lstStyle/>
          <a:p>
            <a:pPr marL="0" indent="0">
              <a:buFontTx/>
              <a:buNone/>
            </a:pPr>
            <a:r>
              <a:rPr lang="id-ID" altLang="id-ID" dirty="0"/>
              <a:t>Model pemerintahan oligarki adalah pemerintah yang di jalankan oleh beberapa orang yang berkuasa dari golongan atau kelompok tertentu</a:t>
            </a:r>
          </a:p>
          <a:p>
            <a:pPr marL="0" indent="0">
              <a:buFontTx/>
              <a:buNone/>
            </a:pPr>
            <a:r>
              <a:rPr lang="id-ID" altLang="id-ID" dirty="0"/>
              <a:t>Contoh : Rezim Stalin (Uni Soviet), Aparteid Afrika Selatan (1994)</a:t>
            </a:r>
          </a:p>
        </p:txBody>
      </p:sp>
    </p:spTree>
    <p:extLst>
      <p:ext uri="{BB962C8B-B14F-4D97-AF65-F5344CB8AC3E}">
        <p14:creationId xmlns:p14="http://schemas.microsoft.com/office/powerpoint/2010/main" val="3135414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ltLang="id-ID" dirty="0"/>
              <a:t>Demokrasi</a:t>
            </a:r>
            <a:endParaRPr lang="id-ID" dirty="0"/>
          </a:p>
        </p:txBody>
      </p:sp>
      <p:sp>
        <p:nvSpPr>
          <p:cNvPr id="3" name="Content Placeholder 2"/>
          <p:cNvSpPr>
            <a:spLocks noGrp="1"/>
          </p:cNvSpPr>
          <p:nvPr>
            <p:ph sz="quarter" idx="10"/>
          </p:nvPr>
        </p:nvSpPr>
        <p:spPr/>
        <p:txBody>
          <a:bodyPr/>
          <a:lstStyle/>
          <a:p>
            <a:pPr marL="0" indent="0">
              <a:buNone/>
            </a:pPr>
            <a:r>
              <a:rPr lang="id-ID" altLang="id-ID" dirty="0"/>
              <a:t>Pemerintah model demokrasi adalah bentuk pemerintahan yang bersandar pada kedaulatan rakyat atau mendasarkan kekuasaannya pada pilihan dan hendak rakyat melalui mekanisme pemilihan umum (pemilu)</a:t>
            </a:r>
          </a:p>
        </p:txBody>
      </p:sp>
    </p:spTree>
    <p:extLst>
      <p:ext uri="{BB962C8B-B14F-4D97-AF65-F5344CB8AC3E}">
        <p14:creationId xmlns:p14="http://schemas.microsoft.com/office/powerpoint/2010/main" val="2565264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1295403" y="2133600"/>
            <a:ext cx="10081684" cy="1968137"/>
          </a:xfrm>
        </p:spPr>
        <p:txBody>
          <a:bodyPr/>
          <a:lstStyle/>
          <a:p>
            <a:pPr marL="0" indent="0" algn="ctr">
              <a:buNone/>
              <a:defRPr/>
            </a:pPr>
            <a:r>
              <a:rPr lang="id-ID" sz="3200" b="1" dirty="0"/>
              <a:t>Hai orang-orang yang beriman, ta`atilah Allah dan ta`atilah Rasul (Nya), dan ulil amri di antara kamu. </a:t>
            </a:r>
          </a:p>
          <a:p>
            <a:pPr marL="0" indent="0" algn="ctr">
              <a:buNone/>
              <a:defRPr/>
            </a:pPr>
            <a:r>
              <a:rPr lang="id-ID" sz="3200" b="1" dirty="0"/>
              <a:t>(QS. an-Nisa’ : 59)</a:t>
            </a:r>
            <a:endParaRPr lang="id-ID" sz="3200" b="1" dirty="0">
              <a:ea typeface="Arial Unicode MS" pitchFamily="34" charset="-128"/>
              <a:cs typeface="Tahoma" pitchFamily="34" charset="0"/>
            </a:endParaRPr>
          </a:p>
          <a:p>
            <a:pPr marL="0" indent="0">
              <a:buNone/>
            </a:pPr>
            <a:endParaRPr lang="id-ID" sz="3200" b="1" dirty="0"/>
          </a:p>
        </p:txBody>
      </p:sp>
    </p:spTree>
    <p:extLst>
      <p:ext uri="{BB962C8B-B14F-4D97-AF65-F5344CB8AC3E}">
        <p14:creationId xmlns:p14="http://schemas.microsoft.com/office/powerpoint/2010/main" val="2776248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9800" y="335282"/>
            <a:ext cx="5181600" cy="680718"/>
          </a:xfrm>
        </p:spPr>
        <p:txBody>
          <a:bodyPr/>
          <a:lstStyle/>
          <a:p>
            <a:r>
              <a:rPr lang="en-US" sz="4000" b="1" dirty="0" err="1"/>
              <a:t>Rencana</a:t>
            </a:r>
            <a:r>
              <a:rPr lang="en-US" sz="4000" b="1" dirty="0"/>
              <a:t> </a:t>
            </a:r>
            <a:r>
              <a:rPr lang="en-US" sz="4000" b="1" dirty="0" err="1"/>
              <a:t>Tindak</a:t>
            </a:r>
            <a:r>
              <a:rPr lang="en-US" sz="4000" b="1" dirty="0"/>
              <a:t> </a:t>
            </a:r>
            <a:r>
              <a:rPr lang="en-US" sz="4000" b="1" dirty="0" err="1"/>
              <a:t>Lanjut</a:t>
            </a:r>
            <a:endParaRPr lang="en-US" sz="4000" b="1" dirty="0"/>
          </a:p>
        </p:txBody>
      </p:sp>
      <p:sp>
        <p:nvSpPr>
          <p:cNvPr id="3" name="Content Placeholder 2"/>
          <p:cNvSpPr>
            <a:spLocks noGrp="1"/>
          </p:cNvSpPr>
          <p:nvPr>
            <p:ph sz="quarter" idx="10"/>
          </p:nvPr>
        </p:nvSpPr>
        <p:spPr>
          <a:xfrm>
            <a:off x="1295403" y="1371600"/>
            <a:ext cx="10081684" cy="5081588"/>
          </a:xfrm>
        </p:spPr>
        <p:txBody>
          <a:bodyPr/>
          <a:lstStyle/>
          <a:p>
            <a:pPr>
              <a:buNone/>
            </a:pPr>
            <a:r>
              <a:rPr lang="id-ID" sz="2800" b="1" dirty="0"/>
              <a:t>NEXT MEETING </a:t>
            </a:r>
          </a:p>
          <a:p>
            <a:pPr>
              <a:buNone/>
            </a:pPr>
            <a:r>
              <a:rPr lang="id-ID" sz="4800" b="1" dirty="0"/>
              <a:t>Sistem Penyelenggaraan Pemerintahan</a:t>
            </a:r>
            <a:endParaRPr lang="id-ID" sz="60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0667" y="337592"/>
            <a:ext cx="5181533" cy="754608"/>
          </a:xfrm>
        </p:spPr>
        <p:txBody>
          <a:bodyPr/>
          <a:lstStyle/>
          <a:p>
            <a:r>
              <a:rPr lang="en-US" sz="3600" b="1" dirty="0"/>
              <a:t>REFERENSI</a:t>
            </a:r>
          </a:p>
        </p:txBody>
      </p:sp>
      <p:sp>
        <p:nvSpPr>
          <p:cNvPr id="5" name="Content Placeholder 2"/>
          <p:cNvSpPr>
            <a:spLocks noGrp="1"/>
          </p:cNvSpPr>
          <p:nvPr>
            <p:ph sz="quarter" idx="10"/>
          </p:nvPr>
        </p:nvSpPr>
        <p:spPr>
          <a:xfrm>
            <a:off x="1170516" y="1349828"/>
            <a:ext cx="10081684" cy="4319588"/>
          </a:xfrm>
        </p:spPr>
        <p:txBody>
          <a:bodyPr/>
          <a:lstStyle/>
          <a:p>
            <a:pPr lvl="0"/>
            <a:r>
              <a:rPr lang="id-ID" b="1" dirty="0"/>
              <a:t>Agus Dwiyanto 2002, Refromasi Birokrasi Publik di Indonesia, PSKK UGM</a:t>
            </a:r>
          </a:p>
          <a:p>
            <a:pPr lvl="0"/>
            <a:r>
              <a:rPr lang="id-ID" b="1" dirty="0"/>
              <a:t>Miftah Thoha. 2008. Birokrasi Pemerintah Indonesia Di Era Reformasi. Jakarta: Kencana</a:t>
            </a:r>
          </a:p>
          <a:p>
            <a:pPr lvl="0"/>
            <a:r>
              <a:rPr lang="id-ID" b="1" dirty="0"/>
              <a:t>Miftah Thoha. 2004, Birokrasi dan Politik di Indonesia. Jakarta: PT RajaGrafindo Persada</a:t>
            </a:r>
          </a:p>
          <a:p>
            <a:pPr lvl="0"/>
            <a:r>
              <a:rPr lang="id-ID" b="1" dirty="0"/>
              <a:t>Tim MAP UGM , 2009, Government Reform di Indonesia</a:t>
            </a:r>
          </a:p>
          <a:p>
            <a:pPr lvl="0"/>
            <a:r>
              <a:rPr lang="id-ID" b="1" dirty="0"/>
              <a:t>David sborn dan Peter Plastrik, Memangkas Birokrasi, PPM Jakarta</a:t>
            </a:r>
          </a:p>
          <a:p>
            <a:pPr lvl="0"/>
            <a:r>
              <a:rPr lang="id-ID" b="1" dirty="0"/>
              <a:t>Hidayat,Misbah.2007.Reformasi administrasi:kajian komparatif pemerintahan tiga presiden.Jakarta:Gramedia Pustaka</a:t>
            </a:r>
          </a:p>
          <a:p>
            <a:pPr lvl="0"/>
            <a:r>
              <a:rPr lang="id-ID" b="1" dirty="0"/>
              <a:t>Panji Santosa. 2008. Administrasi Publik. Teori dan Aplikasi Good Governance. Bandung: PT Refika Aditama</a:t>
            </a:r>
          </a:p>
          <a:p>
            <a:pPr lvl="0"/>
            <a:r>
              <a:rPr lang="id-ID" b="1" dirty="0"/>
              <a:t>Inu Kencana, 2003. Sistem Administrasi Negara Republik Indonesia (SANRI), Bandung, Bumi Aksara </a:t>
            </a:r>
          </a:p>
          <a:p>
            <a:pPr lvl="0"/>
            <a:r>
              <a:rPr lang="id-ID" b="1" dirty="0"/>
              <a:t>Drs. Salamoen Soeharyo, MPA dan Drs. Nasri Effendi, M.Sc, 2001, Sistem Administrasi Negara Republik Indonesia, Jakarta, Lembaga Administrasi Negara</a:t>
            </a:r>
          </a:p>
          <a:p>
            <a:r>
              <a:rPr lang="id-ID" b="1" dirty="0"/>
              <a:t>Jurnal-Jurnal Ilmiah dan Artikel</a:t>
            </a:r>
            <a:endParaRPr lang="en-US" sz="28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3006437" y="1138670"/>
            <a:ext cx="5714424" cy="431800"/>
          </a:xfrm>
        </p:spPr>
        <p:txBody>
          <a:bodyPr>
            <a:noAutofit/>
          </a:bodyPr>
          <a:lstStyle/>
          <a:p>
            <a:pPr algn="ctr" eaLnBrk="1" hangingPunct="1"/>
            <a:r>
              <a:rPr lang="en-US" sz="4000" b="1" dirty="0">
                <a:latin typeface="Berlin Sans FB Demi" pitchFamily="34" charset="0"/>
                <a:ea typeface="SimSun" pitchFamily="2" charset="-122"/>
                <a:cs typeface="Tahoma" pitchFamily="34" charset="0"/>
              </a:rPr>
              <a:t>PENUTUP BELAJAR</a:t>
            </a:r>
            <a:br>
              <a:rPr lang="en-US" sz="4000" b="1" dirty="0">
                <a:latin typeface="Berlin Sans FB Demi" pitchFamily="34" charset="0"/>
                <a:ea typeface="Arial Unicode MS" pitchFamily="34" charset="-128"/>
                <a:cs typeface="Tahoma" pitchFamily="34" charset="0"/>
              </a:rPr>
            </a:br>
            <a:endParaRPr lang="en-US" sz="4000" b="1" dirty="0">
              <a:latin typeface="Berlin Sans FB Demi" pitchFamily="34" charset="0"/>
              <a:ea typeface="Arial Unicode MS" pitchFamily="34" charset="-128"/>
              <a:cs typeface="Tahoma" pitchFamily="34" charset="0"/>
            </a:endParaRPr>
          </a:p>
        </p:txBody>
      </p:sp>
      <p:sp>
        <p:nvSpPr>
          <p:cNvPr id="58371" name="Content Placeholder 2"/>
          <p:cNvSpPr>
            <a:spLocks noGrp="1"/>
          </p:cNvSpPr>
          <p:nvPr>
            <p:ph idx="4294967295"/>
          </p:nvPr>
        </p:nvSpPr>
        <p:spPr>
          <a:xfrm>
            <a:off x="1219199" y="2143125"/>
            <a:ext cx="9975273" cy="3571875"/>
          </a:xfrm>
          <a:prstGeom prst="rect">
            <a:avLst/>
          </a:prstGeom>
        </p:spPr>
        <p:txBody>
          <a:bodyPr>
            <a:normAutofit fontScale="92500" lnSpcReduction="10000"/>
          </a:bodyPr>
          <a:lstStyle/>
          <a:p>
            <a:pPr algn="ctr" eaLnBrk="1" hangingPunct="1">
              <a:buFontTx/>
              <a:buNone/>
            </a:pPr>
            <a:r>
              <a:rPr lang="ar-AE" sz="2400" b="1" dirty="0">
                <a:latin typeface="Gill Sans MT Condensed" pitchFamily="34" charset="0"/>
                <a:ea typeface="Arial Unicode MS" pitchFamily="34" charset="-128"/>
                <a:cs typeface="Tahoma" pitchFamily="34" charset="0"/>
              </a:rPr>
              <a:t>بِسْمِ اللَّهِ الرَّحْمَنِ الرَّحِيمِ</a:t>
            </a:r>
            <a:endParaRPr lang="en-US" sz="2400" b="1" dirty="0">
              <a:latin typeface="Gill Sans MT Condensed" pitchFamily="34" charset="0"/>
              <a:ea typeface="Arial Unicode MS" pitchFamily="34" charset="-128"/>
              <a:cs typeface="Tahoma" pitchFamily="34" charset="0"/>
            </a:endParaRPr>
          </a:p>
          <a:p>
            <a:pPr algn="ctr" eaLnBrk="1" hangingPunct="1"/>
            <a:endParaRPr lang="ar-AE" sz="2400" b="1" dirty="0">
              <a:latin typeface="Gill Sans MT Condensed" pitchFamily="34" charset="0"/>
              <a:ea typeface="Arial Unicode MS" pitchFamily="34" charset="-128"/>
              <a:cs typeface="Tahoma" pitchFamily="34" charset="0"/>
            </a:endParaRPr>
          </a:p>
          <a:p>
            <a:pPr algn="ctr" eaLnBrk="1" hangingPunct="1">
              <a:buFontTx/>
              <a:buNone/>
            </a:pPr>
            <a:r>
              <a:rPr lang="ar-AE" sz="2400" b="1" dirty="0">
                <a:latin typeface="Gill Sans MT Condensed" pitchFamily="34" charset="0"/>
                <a:ea typeface="Arial Unicode MS" pitchFamily="34" charset="-128"/>
                <a:cs typeface="Tahoma" pitchFamily="34" charset="0"/>
              </a:rPr>
              <a:t>اَللَّهُمَّ أَرِنَا الْحَقَّ حَقًّا وَارْزُقْنَا اتِّـبَاعَه ُ وَأَرِنَا الْبَاطِلَ بَاطِلاً وَارْزُقْنَا اجْتِنَابَهُ</a:t>
            </a:r>
            <a:endParaRPr lang="en-US" sz="2400" b="1" dirty="0">
              <a:latin typeface="Gill Sans MT Condensed" pitchFamily="34" charset="0"/>
              <a:ea typeface="Arial Unicode MS" pitchFamily="34" charset="-128"/>
              <a:cs typeface="Tahoma" pitchFamily="34" charset="0"/>
            </a:endParaRPr>
          </a:p>
          <a:p>
            <a:pPr algn="ctr" eaLnBrk="1" hangingPunct="1"/>
            <a:endParaRPr lang="en-US" sz="2400" b="1" dirty="0">
              <a:latin typeface="Gill Sans MT Condensed" pitchFamily="34" charset="0"/>
              <a:ea typeface="Arial Unicode MS" pitchFamily="34" charset="-128"/>
              <a:cs typeface="Tahoma" pitchFamily="34" charset="0"/>
            </a:endParaRPr>
          </a:p>
          <a:p>
            <a:pPr algn="ctr" eaLnBrk="1" hangingPunct="1"/>
            <a:endParaRPr lang="ar-AE" sz="2400" b="1" dirty="0">
              <a:latin typeface="Gill Sans MT Condensed" pitchFamily="34" charset="0"/>
              <a:ea typeface="Arial Unicode MS" pitchFamily="34" charset="-128"/>
              <a:cs typeface="Tahoma" pitchFamily="34" charset="0"/>
            </a:endParaRPr>
          </a:p>
          <a:p>
            <a:pPr algn="ctr" eaLnBrk="1" hangingPunct="1">
              <a:buFontTx/>
              <a:buNone/>
            </a:pPr>
            <a:r>
              <a:rPr lang="en-US" sz="3600" dirty="0" err="1">
                <a:latin typeface="Gill Sans MT Condensed" pitchFamily="34" charset="0"/>
                <a:ea typeface="Arial Unicode MS" pitchFamily="34" charset="-128"/>
                <a:cs typeface="Tahoma" pitchFamily="34" charset="0"/>
              </a:rPr>
              <a:t>Ya</a:t>
            </a:r>
            <a:r>
              <a:rPr lang="en-US" sz="3600" dirty="0">
                <a:latin typeface="Gill Sans MT Condensed" pitchFamily="34" charset="0"/>
                <a:ea typeface="Arial Unicode MS" pitchFamily="34" charset="-128"/>
                <a:cs typeface="Tahoma" pitchFamily="34" charset="0"/>
              </a:rPr>
              <a:t> Allah </a:t>
            </a:r>
            <a:r>
              <a:rPr lang="en-US" sz="3600" dirty="0" err="1">
                <a:latin typeface="Gill Sans MT Condensed" pitchFamily="34" charset="0"/>
                <a:ea typeface="Arial Unicode MS" pitchFamily="34" charset="-128"/>
                <a:cs typeface="Tahoma" pitchFamily="34" charset="0"/>
              </a:rPr>
              <a:t>Tunjukkanlah</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kepada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kebenaran</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sehinggga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dapat</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mengikutinya</a:t>
            </a:r>
            <a:r>
              <a:rPr lang="en-US" sz="3600" dirty="0">
                <a:latin typeface="Gill Sans MT Condensed" pitchFamily="34" charset="0"/>
                <a:ea typeface="Arial Unicode MS" pitchFamily="34" charset="-128"/>
                <a:cs typeface="Tahoma" pitchFamily="34" charset="0"/>
              </a:rPr>
              <a:t>, </a:t>
            </a:r>
          </a:p>
          <a:p>
            <a:pPr algn="ctr" eaLnBrk="1" hangingPunct="1">
              <a:buFontTx/>
              <a:buNone/>
            </a:pPr>
            <a:r>
              <a:rPr lang="en-US" sz="3600" dirty="0">
                <a:latin typeface="Gill Sans MT Condensed" pitchFamily="34" charset="0"/>
                <a:ea typeface="Arial Unicode MS" pitchFamily="34" charset="-128"/>
                <a:cs typeface="Tahoma" pitchFamily="34" charset="0"/>
              </a:rPr>
              <a:t>Dan </a:t>
            </a:r>
            <a:r>
              <a:rPr lang="en-US" sz="3600" dirty="0" err="1">
                <a:latin typeface="Gill Sans MT Condensed" pitchFamily="34" charset="0"/>
                <a:ea typeface="Arial Unicode MS" pitchFamily="34" charset="-128"/>
                <a:cs typeface="Tahoma" pitchFamily="34" charset="0"/>
              </a:rPr>
              <a:t>tunjukkanlah</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kepada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keburukan</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sehingga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dapat</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menjauhinya</a:t>
            </a:r>
            <a:r>
              <a:rPr lang="en-US" sz="3600" dirty="0">
                <a:latin typeface="Gill Sans MT Condensed" pitchFamily="34" charset="0"/>
                <a:ea typeface="Arial Unicode MS" pitchFamily="34" charset="-128"/>
                <a:cs typeface="Tahoma" pitchFamily="34" charset="0"/>
              </a:rPr>
              <a:t>.</a:t>
            </a:r>
          </a:p>
          <a:p>
            <a:pPr eaLnBrk="1" hangingPunct="1"/>
            <a:endParaRPr lang="en-US" sz="2400" dirty="0">
              <a:latin typeface="Gill Sans MT Condensed" pitchFamily="34" charset="0"/>
              <a:ea typeface="Arial Unicode MS" pitchFamily="34" charset="-128"/>
              <a:cs typeface="Tahoma" pitchFamily="34" charset="0"/>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9927" y="1748385"/>
            <a:ext cx="11304545" cy="1736428"/>
          </a:xfrm>
        </p:spPr>
        <p:txBody>
          <a:bodyPr/>
          <a:lstStyle/>
          <a:p>
            <a:pPr>
              <a:defRPr/>
            </a:pPr>
            <a:br>
              <a:rPr lang="en-US" sz="5400" dirty="0">
                <a:solidFill>
                  <a:schemeClr val="bg1"/>
                </a:solidFill>
                <a:latin typeface="Corbel" pitchFamily="34" charset="0"/>
                <a:cs typeface="Arial" charset="0"/>
              </a:rPr>
            </a:br>
            <a:r>
              <a:rPr lang="en-US" sz="5400" dirty="0" err="1"/>
              <a:t>Konsep</a:t>
            </a:r>
            <a:r>
              <a:rPr lang="en-US" sz="5400" dirty="0"/>
              <a:t> </a:t>
            </a:r>
            <a:r>
              <a:rPr lang="id-ID" sz="5400" dirty="0"/>
              <a:t>N</a:t>
            </a:r>
            <a:r>
              <a:rPr lang="en-US" sz="5400" dirty="0" err="1"/>
              <a:t>egara</a:t>
            </a:r>
            <a:endParaRPr lang="en-US" sz="5400" dirty="0">
              <a:latin typeface="Gill Sans MT Condensed" pitchFamily="34" charset="0"/>
              <a:ea typeface="Arial Unicode MS" pitchFamily="34" charset="-128"/>
              <a:cs typeface="Tahoma" pitchFamily="34" charset="0"/>
            </a:endParaRPr>
          </a:p>
        </p:txBody>
      </p:sp>
      <p:sp>
        <p:nvSpPr>
          <p:cNvPr id="5" name="Text Placeholder 4"/>
          <p:cNvSpPr>
            <a:spLocks noGrp="1"/>
          </p:cNvSpPr>
          <p:nvPr>
            <p:ph type="body" sz="quarter" idx="10"/>
          </p:nvPr>
        </p:nvSpPr>
        <p:spPr>
          <a:xfrm>
            <a:off x="914400" y="4973782"/>
            <a:ext cx="10515600" cy="1219200"/>
          </a:xfrm>
        </p:spPr>
        <p:txBody>
          <a:bodyPr/>
          <a:lstStyle/>
          <a:p>
            <a:r>
              <a:rPr lang="id-ID" sz="1600" dirty="0">
                <a:latin typeface="Berlin Sans FB Demi" pitchFamily="34" charset="0"/>
              </a:rPr>
              <a:t>MUHAMMAD KHOZIN, S.IP, MPA</a:t>
            </a:r>
            <a:endParaRPr lang="en-US" sz="1600" dirty="0">
              <a:latin typeface="Berlin Sans FB Demi" pitchFamily="34" charset="0"/>
            </a:endParaRPr>
          </a:p>
          <a:p>
            <a:r>
              <a:rPr lang="en-US" sz="1600" dirty="0" err="1">
                <a:latin typeface="Berlin Sans FB Demi" pitchFamily="34" charset="0"/>
              </a:rPr>
              <a:t>Disampaikan</a:t>
            </a:r>
            <a:r>
              <a:rPr lang="en-US" sz="1600" dirty="0">
                <a:latin typeface="Berlin Sans FB Demi" pitchFamily="34" charset="0"/>
              </a:rPr>
              <a:t> </a:t>
            </a:r>
            <a:r>
              <a:rPr lang="en-US" sz="1600" dirty="0" err="1">
                <a:latin typeface="Berlin Sans FB Demi" pitchFamily="34" charset="0"/>
              </a:rPr>
              <a:t>pada</a:t>
            </a:r>
            <a:r>
              <a:rPr lang="en-US" sz="1600" dirty="0">
                <a:latin typeface="Berlin Sans FB Demi" pitchFamily="34" charset="0"/>
              </a:rPr>
              <a:t> </a:t>
            </a:r>
            <a:r>
              <a:rPr lang="en-US" sz="1600" dirty="0" err="1">
                <a:latin typeface="Berlin Sans FB Demi" pitchFamily="34" charset="0"/>
              </a:rPr>
              <a:t>Kuliah</a:t>
            </a:r>
            <a:r>
              <a:rPr lang="en-US" sz="1600" dirty="0">
                <a:latin typeface="Berlin Sans FB Demi" pitchFamily="34" charset="0"/>
              </a:rPr>
              <a:t> MK </a:t>
            </a:r>
            <a:r>
              <a:rPr lang="id-ID" sz="1600" dirty="0">
                <a:latin typeface="Berlin Sans FB Demi" pitchFamily="34" charset="0"/>
              </a:rPr>
              <a:t>Sistem Administrasi Negara</a:t>
            </a:r>
            <a:endParaRPr lang="en-US" sz="1600" dirty="0">
              <a:latin typeface="Berlin Sans FB Demi" pitchFamily="34" charset="0"/>
            </a:endParaRPr>
          </a:p>
          <a:p>
            <a:r>
              <a:rPr lang="en-US" sz="1600" dirty="0">
                <a:latin typeface="Berlin Sans FB Demi" pitchFamily="34" charset="0"/>
              </a:rPr>
              <a:t>2</a:t>
            </a:r>
            <a:r>
              <a:rPr lang="id-ID" sz="1600" dirty="0">
                <a:latin typeface="Berlin Sans FB Demi" pitchFamily="34" charset="0"/>
              </a:rPr>
              <a:t>0</a:t>
            </a:r>
            <a:r>
              <a:rPr lang="en-US" sz="1600" dirty="0">
                <a:latin typeface="Berlin Sans FB Demi" pitchFamily="34" charset="0"/>
              </a:rPr>
              <a:t>20</a:t>
            </a:r>
          </a:p>
        </p:txBody>
      </p:sp>
    </p:spTree>
    <p:extLst>
      <p:ext uri="{BB962C8B-B14F-4D97-AF65-F5344CB8AC3E}">
        <p14:creationId xmlns:p14="http://schemas.microsoft.com/office/powerpoint/2010/main" val="1707744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6146" y="304799"/>
            <a:ext cx="7827818" cy="581891"/>
          </a:xfrm>
        </p:spPr>
        <p:txBody>
          <a:bodyPr/>
          <a:lstStyle/>
          <a:p>
            <a:pPr algn="ctr"/>
            <a:r>
              <a:rPr lang="en-US" sz="4000" b="1" dirty="0" err="1">
                <a:solidFill>
                  <a:schemeClr val="tx1"/>
                </a:solidFill>
              </a:rPr>
              <a:t>Capaian</a:t>
            </a:r>
            <a:r>
              <a:rPr lang="en-US" sz="4000" b="1" dirty="0">
                <a:solidFill>
                  <a:schemeClr val="tx1"/>
                </a:solidFill>
              </a:rPr>
              <a:t> </a:t>
            </a:r>
            <a:r>
              <a:rPr lang="en-US" sz="4000" b="1" dirty="0" err="1">
                <a:solidFill>
                  <a:schemeClr val="tx1"/>
                </a:solidFill>
              </a:rPr>
              <a:t>Pembelajaran</a:t>
            </a:r>
            <a:endParaRPr lang="en-US" sz="4000" b="1" dirty="0">
              <a:solidFill>
                <a:schemeClr val="tx1"/>
              </a:solidFill>
            </a:endParaRPr>
          </a:p>
        </p:txBody>
      </p:sp>
      <p:sp>
        <p:nvSpPr>
          <p:cNvPr id="3" name="Content Placeholder 2"/>
          <p:cNvSpPr>
            <a:spLocks noGrp="1"/>
          </p:cNvSpPr>
          <p:nvPr>
            <p:ph idx="4294967295"/>
          </p:nvPr>
        </p:nvSpPr>
        <p:spPr>
          <a:xfrm>
            <a:off x="651164" y="2458985"/>
            <a:ext cx="10972800" cy="1708067"/>
          </a:xfrm>
          <a:prstGeom prst="rect">
            <a:avLst/>
          </a:prstGeom>
        </p:spPr>
        <p:txBody>
          <a:bodyPr/>
          <a:lstStyle/>
          <a:p>
            <a:pPr marL="514350" indent="-514350" algn="ctr">
              <a:buNone/>
            </a:pPr>
            <a:r>
              <a:rPr lang="id-ID" b="1" dirty="0"/>
              <a:t>	Mahasiswa memahami dan dapat menjawab pertanyaan seputar konsep negara serta dapat mengidentifikasi dengan baik unsur-unsur sebuah negara   (C2, A2, P1)</a:t>
            </a:r>
            <a:endParaRPr lang="en-US" b="1" dirty="0">
              <a:latin typeface="Arial Narrow" pitchFamily="34" charset="0"/>
              <a:ea typeface="SimHei" pitchFamily="49"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95467" y="1254034"/>
            <a:ext cx="10081120" cy="734806"/>
          </a:xfrm>
        </p:spPr>
        <p:txBody>
          <a:bodyPr/>
          <a:lstStyle/>
          <a:p>
            <a:pPr algn="ctr"/>
            <a:r>
              <a:rPr lang="id-ID" altLang="id-ID" sz="3200" b="1" dirty="0"/>
              <a:t>Pengertian Negara</a:t>
            </a:r>
            <a:endParaRPr lang="id-ID" sz="3200" b="1" dirty="0"/>
          </a:p>
        </p:txBody>
      </p:sp>
      <p:sp>
        <p:nvSpPr>
          <p:cNvPr id="3" name="Content Placeholder 2"/>
          <p:cNvSpPr>
            <a:spLocks noGrp="1"/>
          </p:cNvSpPr>
          <p:nvPr>
            <p:ph sz="quarter" idx="10"/>
          </p:nvPr>
        </p:nvSpPr>
        <p:spPr>
          <a:xfrm>
            <a:off x="1295467" y="2616926"/>
            <a:ext cx="10081684" cy="2634343"/>
          </a:xfrm>
        </p:spPr>
        <p:txBody>
          <a:bodyPr/>
          <a:lstStyle/>
          <a:p>
            <a:pPr marL="0" indent="0">
              <a:buNone/>
              <a:defRPr/>
            </a:pPr>
            <a:r>
              <a:rPr lang="id-ID" sz="2800" b="1" dirty="0"/>
              <a:t>Negara </a:t>
            </a:r>
            <a:r>
              <a:rPr lang="id-ID" sz="2800" dirty="0"/>
              <a:t>dalah suatu daerah teritorial yang rakyatnya diperintah oleh sejumlah pejabat yang berhasil menuntut warganya untuk taat pada peraturan perundang-undangan melalui penguasaan monopolistis dari kekuasaan yang sah (Miriam Budiardjo)</a:t>
            </a:r>
          </a:p>
          <a:p>
            <a:pPr marL="0" indent="0">
              <a:buNone/>
              <a:defRPr/>
            </a:pPr>
            <a:endParaRPr lang="id-ID" sz="2800" b="1" dirty="0">
              <a:ea typeface="Arial Unicode MS" panose="020B0604020202020204" pitchFamily="34" charset="-128"/>
              <a:cs typeface="Tahoma" panose="020B060403050404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ltLang="id-ID" b="1" dirty="0">
                <a:latin typeface="Arial Black" panose="020B0A04020102020204" pitchFamily="34" charset="0"/>
              </a:rPr>
              <a:t>Tujuan Negara</a:t>
            </a:r>
            <a:endParaRPr lang="id-ID" b="1" dirty="0">
              <a:latin typeface="Arial Black" panose="020B0A04020102020204" pitchFamily="34" charset="0"/>
            </a:endParaRPr>
          </a:p>
        </p:txBody>
      </p:sp>
      <p:sp>
        <p:nvSpPr>
          <p:cNvPr id="3" name="Content Placeholder 2"/>
          <p:cNvSpPr>
            <a:spLocks noGrp="1"/>
          </p:cNvSpPr>
          <p:nvPr>
            <p:ph sz="quarter" idx="10"/>
          </p:nvPr>
        </p:nvSpPr>
        <p:spPr/>
        <p:txBody>
          <a:bodyPr/>
          <a:lstStyle/>
          <a:p>
            <a:r>
              <a:rPr lang="id-ID" altLang="id-ID" sz="3200" dirty="0"/>
              <a:t>Bertujuan untuk memperluas kekuasaan.</a:t>
            </a:r>
          </a:p>
          <a:p>
            <a:r>
              <a:rPr lang="id-ID" altLang="id-ID" sz="3200" dirty="0"/>
              <a:t>Bertujuan untuk menyelenggarakan keteriban hukum.</a:t>
            </a:r>
          </a:p>
          <a:p>
            <a:r>
              <a:rPr lang="id-ID" altLang="id-ID" sz="3200" dirty="0"/>
              <a:t>Bertujuan untuk mecapai kesejahteraan umum</a:t>
            </a:r>
          </a:p>
        </p:txBody>
      </p:sp>
    </p:spTree>
    <p:extLst>
      <p:ext uri="{BB962C8B-B14F-4D97-AF65-F5344CB8AC3E}">
        <p14:creationId xmlns:p14="http://schemas.microsoft.com/office/powerpoint/2010/main" val="2263159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ltLang="id-ID" b="1" dirty="0"/>
              <a:t>BENTUK NEGARA</a:t>
            </a:r>
            <a:endParaRPr lang="id-ID" b="1" dirty="0"/>
          </a:p>
        </p:txBody>
      </p:sp>
      <p:sp>
        <p:nvSpPr>
          <p:cNvPr id="3" name="Content Placeholder 2"/>
          <p:cNvSpPr>
            <a:spLocks noGrp="1"/>
          </p:cNvSpPr>
          <p:nvPr>
            <p:ph sz="quarter" idx="10"/>
          </p:nvPr>
        </p:nvSpPr>
        <p:spPr/>
        <p:txBody>
          <a:bodyPr/>
          <a:lstStyle/>
          <a:p>
            <a:pPr marL="0" indent="0">
              <a:buFontTx/>
              <a:buNone/>
              <a:defRPr/>
            </a:pPr>
            <a:r>
              <a:rPr lang="id-ID" dirty="0"/>
              <a:t>D</a:t>
            </a:r>
            <a:r>
              <a:rPr lang="sv-SE" dirty="0"/>
              <a:t>alam kosep dan teori modern, Negara terbagi dalam 2 bentuk; </a:t>
            </a:r>
            <a:endParaRPr lang="id-ID" dirty="0"/>
          </a:p>
          <a:p>
            <a:pPr marL="514350" indent="-514350">
              <a:buFontTx/>
              <a:buAutoNum type="alphaLcPeriod"/>
              <a:defRPr/>
            </a:pPr>
            <a:r>
              <a:rPr lang="sv-SE" dirty="0"/>
              <a:t>Negara kesatuan (unitarianisme) </a:t>
            </a:r>
            <a:r>
              <a:rPr lang="id-ID" dirty="0">
                <a:sym typeface="Wingdings" panose="05000000000000000000" pitchFamily="2" charset="2"/>
              </a:rPr>
              <a:t> Sentralisasi/desentralisasi</a:t>
            </a:r>
            <a:endParaRPr lang="id-ID" dirty="0"/>
          </a:p>
          <a:p>
            <a:pPr marL="514350" indent="-514350">
              <a:buFontTx/>
              <a:buAutoNum type="alphaLcPeriod"/>
              <a:defRPr/>
            </a:pPr>
            <a:r>
              <a:rPr lang="sv-SE" dirty="0"/>
              <a:t>Negara serikat (federasi)</a:t>
            </a:r>
            <a:endParaRPr lang="id-ID" dirty="0"/>
          </a:p>
        </p:txBody>
      </p:sp>
    </p:spTree>
    <p:extLst>
      <p:ext uri="{BB962C8B-B14F-4D97-AF65-F5344CB8AC3E}">
        <p14:creationId xmlns:p14="http://schemas.microsoft.com/office/powerpoint/2010/main" val="4031270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ltLang="id-ID" b="1" dirty="0"/>
              <a:t>Negara kesatuan</a:t>
            </a:r>
            <a:endParaRPr lang="id-ID" b="1" dirty="0"/>
          </a:p>
        </p:txBody>
      </p:sp>
      <p:sp>
        <p:nvSpPr>
          <p:cNvPr id="3" name="Content Placeholder 2"/>
          <p:cNvSpPr>
            <a:spLocks noGrp="1"/>
          </p:cNvSpPr>
          <p:nvPr>
            <p:ph sz="quarter" idx="10"/>
          </p:nvPr>
        </p:nvSpPr>
        <p:spPr/>
        <p:txBody>
          <a:bodyPr/>
          <a:lstStyle/>
          <a:p>
            <a:pPr marL="0" indent="0">
              <a:buFontTx/>
              <a:buNone/>
              <a:defRPr/>
            </a:pPr>
            <a:r>
              <a:rPr lang="id-ID" dirty="0"/>
              <a:t>Negara kesatuan adalah bentuk suatu Negara yang merdeka dan berdaulat, dengan satu    pemerintah pusat yang berkuasa dan mengatur seluruh daerah. </a:t>
            </a:r>
          </a:p>
          <a:p>
            <a:pPr marL="0" indent="0">
              <a:buFontTx/>
              <a:buNone/>
              <a:defRPr/>
            </a:pPr>
            <a:r>
              <a:rPr lang="id-ID" dirty="0"/>
              <a:t>Dalam pelaksanaanya Negara kesatuan terbagi dalam dua macam sistem pemerintahan; sentral dan otonomi.</a:t>
            </a:r>
          </a:p>
          <a:p>
            <a:pPr>
              <a:defRPr/>
            </a:pPr>
            <a:r>
              <a:rPr lang="id-ID" dirty="0"/>
              <a:t>Negara kesatuan dengan sistem sentralisasi </a:t>
            </a:r>
          </a:p>
          <a:p>
            <a:pPr>
              <a:defRPr/>
            </a:pPr>
            <a:r>
              <a:rPr lang="id-ID" dirty="0"/>
              <a:t>Negara kesatuan dengan sistem Desentralisasi</a:t>
            </a:r>
          </a:p>
          <a:p>
            <a:pPr marL="0" indent="0">
              <a:buNone/>
            </a:pPr>
            <a:endParaRPr lang="id-ID" dirty="0"/>
          </a:p>
        </p:txBody>
      </p:sp>
    </p:spTree>
    <p:extLst>
      <p:ext uri="{BB962C8B-B14F-4D97-AF65-F5344CB8AC3E}">
        <p14:creationId xmlns:p14="http://schemas.microsoft.com/office/powerpoint/2010/main" val="3543765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3" y="1138781"/>
            <a:ext cx="10081120" cy="432048"/>
          </a:xfrm>
        </p:spPr>
        <p:txBody>
          <a:bodyPr/>
          <a:lstStyle/>
          <a:p>
            <a:r>
              <a:rPr lang="id-ID" altLang="id-ID" b="1" dirty="0"/>
              <a:t>Sentralisasi VS Otonomi</a:t>
            </a:r>
            <a:endParaRPr lang="id-ID" b="1" dirty="0"/>
          </a:p>
        </p:txBody>
      </p:sp>
      <p:sp>
        <p:nvSpPr>
          <p:cNvPr id="3" name="Content Placeholder 2"/>
          <p:cNvSpPr>
            <a:spLocks noGrp="1"/>
          </p:cNvSpPr>
          <p:nvPr>
            <p:ph sz="quarter" idx="10"/>
          </p:nvPr>
        </p:nvSpPr>
        <p:spPr>
          <a:xfrm>
            <a:off x="1295403" y="1570829"/>
            <a:ext cx="10081684" cy="4319588"/>
          </a:xfrm>
        </p:spPr>
        <p:txBody>
          <a:bodyPr/>
          <a:lstStyle/>
          <a:p>
            <a:r>
              <a:rPr lang="id-ID" altLang="id-ID" sz="2800" dirty="0"/>
              <a:t>Sistem sentralisasi adalah sistem pemerintahan yang langsung dipimpin oleh pemerintah pusat, sementara pemerintah daerah di bawahnya melaksanakan kebijakan pemerintah pusat. Contoh Model pemerintahan orde baru di bawah pemerintahan presiden soeharto</a:t>
            </a:r>
          </a:p>
          <a:p>
            <a:r>
              <a:rPr lang="id-ID" altLang="id-ID" sz="2800" dirty="0"/>
              <a:t>Sistem Desentralisasi adalah kepala daerah diberikan kesempatan, untuk mengurus pemerintah di wilayahnya sendiri. Sistem ini di kenal dengan istilah otonomi daerah atau swatantra. Sistem pemerintahan Malaysia dan pemerintahan paska orde baru di Indonesia dengan sistem otonomi khusus dapat di masukkan ke dalam model ini.</a:t>
            </a:r>
          </a:p>
        </p:txBody>
      </p:sp>
    </p:spTree>
    <p:extLst>
      <p:ext uri="{BB962C8B-B14F-4D97-AF65-F5344CB8AC3E}">
        <p14:creationId xmlns:p14="http://schemas.microsoft.com/office/powerpoint/2010/main" val="782311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ltLang="id-ID" b="1" dirty="0">
                <a:latin typeface="Arial Black" panose="020B0A04020102020204" pitchFamily="34" charset="0"/>
              </a:rPr>
              <a:t>Negara serikat</a:t>
            </a:r>
            <a:endParaRPr lang="id-ID" b="1" dirty="0">
              <a:latin typeface="Arial Black" panose="020B0A04020102020204" pitchFamily="34" charset="0"/>
            </a:endParaRPr>
          </a:p>
        </p:txBody>
      </p:sp>
      <p:sp>
        <p:nvSpPr>
          <p:cNvPr id="3" name="Content Placeholder 2"/>
          <p:cNvSpPr>
            <a:spLocks noGrp="1"/>
          </p:cNvSpPr>
          <p:nvPr>
            <p:ph sz="quarter" idx="10"/>
          </p:nvPr>
        </p:nvSpPr>
        <p:spPr>
          <a:xfrm>
            <a:off x="1295403" y="2133600"/>
            <a:ext cx="10081684" cy="2582091"/>
          </a:xfrm>
        </p:spPr>
        <p:txBody>
          <a:bodyPr/>
          <a:lstStyle/>
          <a:p>
            <a:pPr marL="0" indent="0">
              <a:buNone/>
            </a:pPr>
            <a:r>
              <a:rPr lang="id-ID" altLang="id-ID" sz="3200" dirty="0"/>
              <a:t>Negara serikat atau federasi adalah merupakan bentuk Negara gabungan yang terdiri dari beberapa Negara bagian dari sebuah Negara serikat. Pada mulanya Negara-negara bagian tersebut melepaskan sebagian dari kekuasaan dan menyerahkan kepada Negara serikat</a:t>
            </a:r>
          </a:p>
        </p:txBody>
      </p:sp>
    </p:spTree>
    <p:extLst>
      <p:ext uri="{BB962C8B-B14F-4D97-AF65-F5344CB8AC3E}">
        <p14:creationId xmlns:p14="http://schemas.microsoft.com/office/powerpoint/2010/main" val="3975389295"/>
      </p:ext>
    </p:extLst>
  </p:cSld>
  <p:clrMapOvr>
    <a:masterClrMapping/>
  </p:clrMapOvr>
</p:sld>
</file>

<file path=ppt/theme/theme1.xml><?xml version="1.0" encoding="utf-8"?>
<a:theme xmlns:a="http://schemas.openxmlformats.org/drawingml/2006/main" name="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PPT VER. 1_template</Template>
  <TotalTime>2813</TotalTime>
  <Words>671</Words>
  <Application>Microsoft Office PowerPoint</Application>
  <PresentationFormat>Widescreen</PresentationFormat>
  <Paragraphs>75</Paragraphs>
  <Slides>18</Slides>
  <Notes>0</Notes>
  <HiddenSlides>0</HiddenSlides>
  <MMClips>0</MMClips>
  <ScaleCrop>false</ScaleCrop>
  <HeadingPairs>
    <vt:vector size="6" baseType="variant">
      <vt:variant>
        <vt:lpstr>Fonts Used</vt:lpstr>
      </vt:variant>
      <vt:variant>
        <vt:i4>13</vt:i4>
      </vt:variant>
      <vt:variant>
        <vt:lpstr>Theme</vt:lpstr>
      </vt:variant>
      <vt:variant>
        <vt:i4>4</vt:i4>
      </vt:variant>
      <vt:variant>
        <vt:lpstr>Slide Titles</vt:lpstr>
      </vt:variant>
      <vt:variant>
        <vt:i4>18</vt:i4>
      </vt:variant>
    </vt:vector>
  </HeadingPairs>
  <TitlesOfParts>
    <vt:vector size="35" baseType="lpstr">
      <vt:lpstr>SimHei</vt:lpstr>
      <vt:lpstr>SimSun</vt:lpstr>
      <vt:lpstr>Arial</vt:lpstr>
      <vt:lpstr>Arial Black</vt:lpstr>
      <vt:lpstr>Arial Narrow</vt:lpstr>
      <vt:lpstr>Arial Unicode MS</vt:lpstr>
      <vt:lpstr>Berlin Sans FB Demi</vt:lpstr>
      <vt:lpstr>Calibri</vt:lpstr>
      <vt:lpstr>Corbel</vt:lpstr>
      <vt:lpstr>Franklin Gothic Heavy</vt:lpstr>
      <vt:lpstr>Gill Sans MT Condensed</vt:lpstr>
      <vt:lpstr>Tahoma</vt:lpstr>
      <vt:lpstr>Wingdings</vt:lpstr>
      <vt:lpstr>Presentation UNISA_01</vt:lpstr>
      <vt:lpstr>1_Presentation UNISA_01</vt:lpstr>
      <vt:lpstr>1_Office Theme</vt:lpstr>
      <vt:lpstr>2_Office Theme</vt:lpstr>
      <vt:lpstr>PEMBUKA BELAJAR</vt:lpstr>
      <vt:lpstr> Konsep Negara</vt:lpstr>
      <vt:lpstr>Capaian Pembelajaran</vt:lpstr>
      <vt:lpstr>Pengertian Negara</vt:lpstr>
      <vt:lpstr>Tujuan Negara</vt:lpstr>
      <vt:lpstr>BENTUK NEGARA</vt:lpstr>
      <vt:lpstr>Negara kesatuan</vt:lpstr>
      <vt:lpstr>Sentralisasi VS Otonomi</vt:lpstr>
      <vt:lpstr>Negara serikat</vt:lpstr>
      <vt:lpstr>Model Pemerintahan Negara Serikat</vt:lpstr>
      <vt:lpstr>Monarki</vt:lpstr>
      <vt:lpstr>Oligarki</vt:lpstr>
      <vt:lpstr>Demokrasi</vt:lpstr>
      <vt:lpstr>PowerPoint Presentation</vt:lpstr>
      <vt:lpstr>Rencana Tindak Lanjut</vt:lpstr>
      <vt:lpstr>REFERENSI</vt:lpstr>
      <vt:lpstr>PENUTUP BELAJAR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BUZZ GROUP (Kelompok Studi Kecil)</dc:title>
  <dc:creator>Windows User</dc:creator>
  <cp:lastModifiedBy>User</cp:lastModifiedBy>
  <cp:revision>120</cp:revision>
  <dcterms:created xsi:type="dcterms:W3CDTF">2017-11-21T07:01:38Z</dcterms:created>
  <dcterms:modified xsi:type="dcterms:W3CDTF">2021-02-26T13:30:33Z</dcterms:modified>
</cp:coreProperties>
</file>