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24"/>
  </p:notesMasterIdLst>
  <p:sldIdLst>
    <p:sldId id="578" r:id="rId5"/>
    <p:sldId id="307" r:id="rId6"/>
    <p:sldId id="568" r:id="rId7"/>
    <p:sldId id="569" r:id="rId8"/>
    <p:sldId id="579" r:id="rId9"/>
    <p:sldId id="580" r:id="rId10"/>
    <p:sldId id="581" r:id="rId11"/>
    <p:sldId id="583" r:id="rId12"/>
    <p:sldId id="584" r:id="rId13"/>
    <p:sldId id="585" r:id="rId14"/>
    <p:sldId id="586" r:id="rId15"/>
    <p:sldId id="587" r:id="rId16"/>
    <p:sldId id="588" r:id="rId17"/>
    <p:sldId id="589" r:id="rId18"/>
    <p:sldId id="590" r:id="rId19"/>
    <p:sldId id="575" r:id="rId20"/>
    <p:sldId id="571" r:id="rId21"/>
    <p:sldId id="564" r:id="rId22"/>
    <p:sldId id="32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2/26/2021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a:t>The </a:t>
            </a:r>
            <a:r>
              <a:rPr lang="en-US" dirty="0" err="1"/>
              <a:t>Powerpoint</a:t>
            </a:r>
            <a:r>
              <a:rPr lang="en-US" dirty="0"/>
              <a:t> Title Goes Here</a:t>
            </a:r>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a:t>Secondary Title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7"/>
            <a:ext cx="10058400" cy="1450757"/>
          </a:xfrm>
          <a:prstGeom prst="rect">
            <a:avLst/>
          </a:prstGeo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4"/>
            <a:ext cx="10058400" cy="402336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5" y="6459791"/>
            <a:ext cx="2472271" cy="365125"/>
          </a:xfrm>
          <a:prstGeom prst="rect">
            <a:avLst/>
          </a:prstGeom>
        </p:spPr>
        <p:txBody>
          <a:bodyPr/>
          <a:lstStyle/>
          <a:p>
            <a:fld id="{ADCE2944-63AC-4794-98B7-F3081A371F1E}" type="datetimeFigureOut">
              <a:rPr lang="id-ID" smtClean="0"/>
              <a:pPr/>
              <a:t>26/02/2021</a:t>
            </a:fld>
            <a:endParaRPr lang="id-ID"/>
          </a:p>
        </p:txBody>
      </p:sp>
      <p:sp>
        <p:nvSpPr>
          <p:cNvPr id="5" name="Footer Placeholder 4"/>
          <p:cNvSpPr>
            <a:spLocks noGrp="1"/>
          </p:cNvSpPr>
          <p:nvPr>
            <p:ph type="ftr" sz="quarter" idx="11"/>
          </p:nvPr>
        </p:nvSpPr>
        <p:spPr>
          <a:xfrm>
            <a:off x="3686187" y="6459791"/>
            <a:ext cx="4822804" cy="365125"/>
          </a:xfrm>
          <a:prstGeom prst="rect">
            <a:avLst/>
          </a:prstGeom>
        </p:spPr>
        <p:txBody>
          <a:bodyPr/>
          <a:lstStyle/>
          <a:p>
            <a:endParaRPr lang="id-ID"/>
          </a:p>
        </p:txBody>
      </p:sp>
      <p:sp>
        <p:nvSpPr>
          <p:cNvPr id="6" name="Slide Number Placeholder 5"/>
          <p:cNvSpPr>
            <a:spLocks noGrp="1"/>
          </p:cNvSpPr>
          <p:nvPr>
            <p:ph type="sldNum" sz="quarter" idx="12"/>
          </p:nvPr>
        </p:nvSpPr>
        <p:spPr>
          <a:xfrm>
            <a:off x="9900462" y="6459791"/>
            <a:ext cx="1312025" cy="365125"/>
          </a:xfrm>
          <a:prstGeom prst="rect">
            <a:avLst/>
          </a:prstGeom>
        </p:spPr>
        <p:txBody>
          <a:bodyPr/>
          <a:lstStyle/>
          <a:p>
            <a:fld id="{517929AE-1FB3-475D-8916-B36598A6E668}" type="slidenum">
              <a:rPr lang="id-ID" smtClean="0"/>
              <a:pPr/>
              <a:t>‹#›</a:t>
            </a:fld>
            <a:endParaRPr lang="id-ID"/>
          </a:p>
        </p:txBody>
      </p:sp>
    </p:spTree>
    <p:extLst>
      <p:ext uri="{BB962C8B-B14F-4D97-AF65-F5344CB8AC3E}">
        <p14:creationId xmlns:p14="http://schemas.microsoft.com/office/powerpoint/2010/main" val="970233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lumMod val="65000"/>
                    <a:lumOff val="35000"/>
                  </a:schemeClr>
                </a:solidFill>
              </a:defRPr>
            </a:lvl1pPr>
          </a:lstStyle>
          <a:p>
            <a:r>
              <a:rPr lang="id-ID" sz="2000" b="1" dirty="0">
                <a:solidFill>
                  <a:schemeClr val="tx1">
                    <a:lumMod val="75000"/>
                    <a:lumOff val="25000"/>
                  </a:schemeClr>
                </a:solidFill>
              </a:rPr>
              <a:t>Lorem ipsum dolor sit amet</a:t>
            </a: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lumMod val="65000"/>
                    <a:lumOff val="35000"/>
                  </a:schemeClr>
                </a:solidFill>
                <a:latin typeface="+mn-lt"/>
              </a:defRPr>
            </a:lvl1pPr>
            <a:lvl2pPr>
              <a:defRPr sz="2000">
                <a:solidFill>
                  <a:schemeClr val="tx1">
                    <a:lumMod val="65000"/>
                    <a:lumOff val="35000"/>
                  </a:schemeClr>
                </a:solidFill>
                <a:latin typeface="+mn-lt"/>
              </a:defRPr>
            </a:lvl2pPr>
            <a:lvl3pPr>
              <a:defRPr sz="2000">
                <a:solidFill>
                  <a:schemeClr val="tx1">
                    <a:lumMod val="65000"/>
                    <a:lumOff val="35000"/>
                  </a:schemeClr>
                </a:solidFill>
                <a:latin typeface="+mn-lt"/>
              </a:defRPr>
            </a:lvl3pPr>
            <a:lvl4pPr>
              <a:defRPr sz="2000">
                <a:solidFill>
                  <a:schemeClr val="tx1">
                    <a:lumMod val="65000"/>
                    <a:lumOff val="35000"/>
                  </a:schemeClr>
                </a:solidFill>
                <a:latin typeface="+mn-lt"/>
              </a:defRPr>
            </a:lvl4pPr>
            <a:lvl5pPr>
              <a:defRPr sz="2000">
                <a:solidFill>
                  <a:schemeClr val="tx1">
                    <a:lumMod val="65000"/>
                    <a:lumOff val="35000"/>
                  </a:schemeClr>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7.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p14="http://schemas.microsoft.com/office/powerpoint/2010/main" val="2056686554"/>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616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762269"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a:latin typeface="Franklin Gothic Heavy" pitchFamily="34" charset="0"/>
                <a:ea typeface="Arial Unicode MS" pitchFamily="34" charset="-128"/>
                <a:cs typeface="Tahoma" pitchFamily="34" charset="0"/>
              </a:rPr>
              <a:t>PEMBUKA BELAJAR</a:t>
            </a:r>
            <a:endParaRPr lang="id-ID" sz="3600" dirty="0">
              <a:latin typeface="Franklin Gothic Heavy" pitchFamily="34" charset="0"/>
              <a:ea typeface="Arial Unicode MS" pitchFamily="34" charset="-128"/>
              <a:cs typeface="Tahoma"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itchFamily="34" charset="0"/>
              </a:rPr>
              <a:t>“</a:t>
            </a:r>
            <a:r>
              <a:rPr lang="en-US" sz="2800" dirty="0" err="1">
                <a:solidFill>
                  <a:schemeClr val="tx1"/>
                </a:solidFill>
                <a:latin typeface="Gill Sans MT Condensed" pitchFamily="34" charset="0"/>
              </a:rPr>
              <a:t>Kami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ridho</a:t>
            </a:r>
            <a:r>
              <a:rPr lang="en-US" sz="2800" dirty="0">
                <a:solidFill>
                  <a:schemeClr val="tx1"/>
                </a:solidFill>
                <a:latin typeface="Gill Sans MT Condensed" pitchFamily="34" charset="0"/>
              </a:rPr>
              <a:t> Allah SWT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Tuhanku</a:t>
            </a:r>
            <a:r>
              <a:rPr lang="en-US" sz="2800" dirty="0">
                <a:solidFill>
                  <a:schemeClr val="tx1"/>
                </a:solidFill>
                <a:latin typeface="Gill Sans MT Condensed" pitchFamily="34" charset="0"/>
              </a:rPr>
              <a:t>, Islam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agamaku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Muhammad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Rasul</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Ya</a:t>
            </a:r>
            <a:r>
              <a:rPr lang="en-US" sz="2800" dirty="0">
                <a:solidFill>
                  <a:schemeClr val="tx1"/>
                </a:solidFill>
                <a:latin typeface="Gill Sans MT Condensed" pitchFamily="34" charset="0"/>
              </a:rPr>
              <a:t> Allah, </a:t>
            </a:r>
            <a:r>
              <a:rPr lang="en-US" sz="2800" dirty="0" err="1">
                <a:solidFill>
                  <a:schemeClr val="tx1"/>
                </a:solidFill>
                <a:latin typeface="Gill Sans MT Condensed" pitchFamily="34" charset="0"/>
              </a:rPr>
              <a:t>tambahkanlah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kepadaku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ilmu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berikanlah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kefahaman</a:t>
            </a:r>
            <a:r>
              <a:rPr lang="en-US" sz="2800" dirty="0">
                <a:solidFill>
                  <a:schemeClr val="tx1"/>
                </a:solidFill>
                <a:latin typeface="Gill Sans MT Condensed" pitchFamily="34" charset="0"/>
              </a:rPr>
              <a:t>”</a:t>
            </a:r>
          </a:p>
        </p:txBody>
      </p:sp>
      <p:pic>
        <p:nvPicPr>
          <p:cNvPr id="15364" name="Picture 5" descr="C:\Users\Suryani\Pictures\doa-belajar.jpg"/>
          <p:cNvPicPr>
            <a:picLocks noChangeAspect="1" noChangeArrowheads="1"/>
          </p:cNvPicPr>
          <p:nvPr/>
        </p:nvPicPr>
        <p:blipFill>
          <a:blip r:embed="rId2"/>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DOA BELAJAR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b="1" dirty="0"/>
              <a:t>ADANYA PEMERINTAHAN</a:t>
            </a:r>
          </a:p>
        </p:txBody>
      </p:sp>
      <p:sp>
        <p:nvSpPr>
          <p:cNvPr id="3" name="Content Placeholder 2"/>
          <p:cNvSpPr>
            <a:spLocks noGrp="1"/>
          </p:cNvSpPr>
          <p:nvPr>
            <p:ph sz="quarter" idx="10"/>
          </p:nvPr>
        </p:nvSpPr>
        <p:spPr/>
        <p:txBody>
          <a:bodyPr/>
          <a:lstStyle/>
          <a:p>
            <a:pPr marL="0" indent="0">
              <a:buFontTx/>
              <a:buNone/>
              <a:defRPr/>
            </a:pPr>
            <a:r>
              <a:rPr lang="id-ID" sz="3200" dirty="0"/>
              <a:t>1. Agar rakyat tidak anarkis</a:t>
            </a:r>
          </a:p>
          <a:p>
            <a:pPr marL="0" indent="0">
              <a:buFontTx/>
              <a:buNone/>
              <a:defRPr/>
            </a:pPr>
            <a:r>
              <a:rPr lang="id-ID" sz="3200" dirty="0"/>
              <a:t>2. Agar tidak Chaos</a:t>
            </a:r>
          </a:p>
          <a:p>
            <a:pPr marL="0" indent="0">
              <a:buFontTx/>
              <a:buNone/>
              <a:defRPr/>
            </a:pPr>
            <a:r>
              <a:rPr lang="id-ID" sz="3200" dirty="0"/>
              <a:t>3. Ada mekanisme perwakilan (parlemen) </a:t>
            </a:r>
          </a:p>
          <a:p>
            <a:pPr marL="0" indent="0">
              <a:buFontTx/>
              <a:buNone/>
              <a:defRPr/>
            </a:pPr>
            <a:r>
              <a:rPr lang="id-ID" sz="3200" dirty="0"/>
              <a:t>Tujuannya adalah untuk menjaga keseimbangan agar negara tidak menindas rakyatnya, dan rakyat tidak semena-mena menurunkan pemerintahannya.</a:t>
            </a:r>
            <a:r>
              <a:rPr lang="id-ID" sz="3200" dirty="0">
                <a:sym typeface="Wingdings" panose="05000000000000000000" pitchFamily="2" charset="2"/>
              </a:rPr>
              <a:t> Kebijakan</a:t>
            </a:r>
            <a:endParaRPr lang="id-ID" sz="3200" dirty="0"/>
          </a:p>
          <a:p>
            <a:pPr>
              <a:defRPr/>
            </a:pPr>
            <a:endParaRPr lang="id-ID" sz="3200" dirty="0"/>
          </a:p>
          <a:p>
            <a:endParaRPr lang="id-ID" sz="3200" dirty="0"/>
          </a:p>
        </p:txBody>
      </p:sp>
    </p:spTree>
    <p:extLst>
      <p:ext uri="{BB962C8B-B14F-4D97-AF65-F5344CB8AC3E}">
        <p14:creationId xmlns:p14="http://schemas.microsoft.com/office/powerpoint/2010/main" val="129767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b="1" dirty="0"/>
              <a:t>RAKYAT</a:t>
            </a:r>
          </a:p>
        </p:txBody>
      </p:sp>
      <p:sp>
        <p:nvSpPr>
          <p:cNvPr id="3" name="Content Placeholder 2"/>
          <p:cNvSpPr>
            <a:spLocks noGrp="1"/>
          </p:cNvSpPr>
          <p:nvPr>
            <p:ph sz="quarter" idx="10"/>
          </p:nvPr>
        </p:nvSpPr>
        <p:spPr/>
        <p:txBody>
          <a:bodyPr/>
          <a:lstStyle/>
          <a:p>
            <a:r>
              <a:rPr lang="id-ID" altLang="id-ID" sz="2400" dirty="0"/>
              <a:t>Rakyat adalah keseluruhan orang-orang baik yang berada di dalam negeri maupun luar negeri dan mempunyai hak pilih atau dicabut hak pilihnya untuk waktu tertentu, atau belum mempunyai hak pilih karena persyaratan tertentu</a:t>
            </a:r>
          </a:p>
          <a:p>
            <a:r>
              <a:rPr lang="id-ID" altLang="id-ID" sz="2400" dirty="0"/>
              <a:t>Warga negara adalah mereka yang dinyatakan warga oleh suatu negara tertentu berdasarkan peraturan perundang</a:t>
            </a:r>
            <a:r>
              <a:rPr lang="en-US" altLang="id-ID" sz="2400" dirty="0"/>
              <a:t>-</a:t>
            </a:r>
            <a:r>
              <a:rPr lang="id-ID" altLang="id-ID" sz="2400" dirty="0"/>
              <a:t>undangan negara tersebut</a:t>
            </a:r>
          </a:p>
          <a:p>
            <a:r>
              <a:rPr lang="id-ID" altLang="id-ID" sz="2400" dirty="0"/>
              <a:t>Masyarakat adalah mereka yang bersama-sama menjadi anggota suatu negara yang harus dibina dan dilayani oleh administrasi pemerintah setempat</a:t>
            </a:r>
          </a:p>
          <a:p>
            <a:r>
              <a:rPr lang="sv-SE" altLang="id-ID" sz="2400" dirty="0"/>
              <a:t>Sedangkan penduduk adalah mereka yang menjadi penghuni dari suatu negara tertentu yang harus diinventarisasi (Belum Tentu Warga Negara) </a:t>
            </a:r>
            <a:endParaRPr lang="id-ID" altLang="id-ID" sz="2400" dirty="0"/>
          </a:p>
        </p:txBody>
      </p:sp>
    </p:spTree>
    <p:extLst>
      <p:ext uri="{BB962C8B-B14F-4D97-AF65-F5344CB8AC3E}">
        <p14:creationId xmlns:p14="http://schemas.microsoft.com/office/powerpoint/2010/main" val="1199920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ltLang="id-ID" b="1" dirty="0"/>
              <a:t>Azas Penentuan Warga Negara</a:t>
            </a:r>
            <a:endParaRPr lang="id-ID" b="1" dirty="0"/>
          </a:p>
        </p:txBody>
      </p:sp>
      <p:sp>
        <p:nvSpPr>
          <p:cNvPr id="3" name="Content Placeholder 2"/>
          <p:cNvSpPr>
            <a:spLocks noGrp="1"/>
          </p:cNvSpPr>
          <p:nvPr>
            <p:ph sz="quarter" idx="10"/>
          </p:nvPr>
        </p:nvSpPr>
        <p:spPr/>
        <p:txBody>
          <a:bodyPr/>
          <a:lstStyle/>
          <a:p>
            <a:pPr>
              <a:defRPr/>
            </a:pPr>
            <a:r>
              <a:rPr lang="id-ID" sz="2400" b="1" dirty="0"/>
              <a:t>Asas ius soli </a:t>
            </a:r>
          </a:p>
          <a:p>
            <a:pPr marL="0" indent="0">
              <a:buFontTx/>
              <a:buNone/>
              <a:defRPr/>
            </a:pPr>
            <a:r>
              <a:rPr lang="id-ID" sz="2400" dirty="0"/>
              <a:t>menentukan kewarganegaraan berdasarkan tempat, yaitu siapapun yang bertempat tinggal dalam waktu tertentu di suatu tempat maka yang bersangkutan dapat dinyatakan sebagai warga negara tempat tersebut, termasuk yang dilahirkan di tempat tersebut</a:t>
            </a:r>
          </a:p>
          <a:p>
            <a:pPr>
              <a:defRPr/>
            </a:pPr>
            <a:r>
              <a:rPr lang="id-ID" sz="2400" b="1" dirty="0"/>
              <a:t>Asas ius sanguinis </a:t>
            </a:r>
          </a:p>
          <a:p>
            <a:pPr marL="0" indent="0">
              <a:buFontTx/>
              <a:buNone/>
              <a:defRPr/>
            </a:pPr>
            <a:r>
              <a:rPr lang="id-ID" sz="2400" dirty="0"/>
              <a:t>menentukan kewarganegaraan berdasarkan darah, yaitu siapapun yang merupakan anak kandung ( sedarah seketurunan) dilahirkan oleh seorang warga negara tertentu maka anak tersebut juga dianggap sebagai warga negara yang bersangkutan</a:t>
            </a:r>
          </a:p>
          <a:p>
            <a:endParaRPr lang="id-ID" sz="2400" dirty="0"/>
          </a:p>
        </p:txBody>
      </p:sp>
    </p:spTree>
    <p:extLst>
      <p:ext uri="{BB962C8B-B14F-4D97-AF65-F5344CB8AC3E}">
        <p14:creationId xmlns:p14="http://schemas.microsoft.com/office/powerpoint/2010/main" val="3212063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TEORI TIMBULNYA NEGARA</a:t>
            </a:r>
          </a:p>
        </p:txBody>
      </p:sp>
      <p:sp>
        <p:nvSpPr>
          <p:cNvPr id="3" name="Content Placeholder 2"/>
          <p:cNvSpPr>
            <a:spLocks noGrp="1"/>
          </p:cNvSpPr>
          <p:nvPr>
            <p:ph sz="quarter" idx="10"/>
          </p:nvPr>
        </p:nvSpPr>
        <p:spPr/>
        <p:txBody>
          <a:bodyPr/>
          <a:lstStyle/>
          <a:p>
            <a:r>
              <a:rPr lang="id-ID" altLang="id-ID" sz="2400" dirty="0"/>
              <a:t>Teori Kenyataan: berdasarkan syarat-syarat tertentu suatu negara dapat timbul </a:t>
            </a:r>
          </a:p>
          <a:p>
            <a:r>
              <a:rPr lang="fi-FI" altLang="id-ID" sz="2400" dirty="0"/>
              <a:t>Teori Ketuhanan: negara dapat timbul karena kehendak Tuhan</a:t>
            </a:r>
            <a:endParaRPr lang="id-ID" altLang="id-ID" sz="2400" dirty="0"/>
          </a:p>
          <a:p>
            <a:r>
              <a:rPr lang="id-ID" altLang="id-ID" sz="2400" dirty="0"/>
              <a:t>Teori Perjanjian: negara dapat timbul karena perjanjian bersama antara orang-orang yang sepakat mendirikan suatu negara maupun antara orang yang dijajah dan penjajahnya</a:t>
            </a:r>
          </a:p>
          <a:p>
            <a:r>
              <a:rPr lang="id-ID" altLang="id-ID" sz="2400" dirty="0"/>
              <a:t>Teori Penaklukan: negara timbul karena serombongan orang menundukkan serombongan yang lain sehingga negara berdiri atas dasar pemberontakan, proklamasi, peleburan, dan penguasaan </a:t>
            </a:r>
          </a:p>
          <a:p>
            <a:pPr marL="0" indent="0">
              <a:buNone/>
            </a:pPr>
            <a:endParaRPr lang="id-ID" sz="2400" dirty="0"/>
          </a:p>
        </p:txBody>
      </p:sp>
    </p:spTree>
    <p:extLst>
      <p:ext uri="{BB962C8B-B14F-4D97-AF65-F5344CB8AC3E}">
        <p14:creationId xmlns:p14="http://schemas.microsoft.com/office/powerpoint/2010/main" val="1317320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1177338" y="1330991"/>
            <a:ext cx="10081684" cy="4319588"/>
          </a:xfrm>
        </p:spPr>
        <p:txBody>
          <a:bodyPr/>
          <a:lstStyle/>
          <a:p>
            <a:r>
              <a:rPr lang="id-ID" altLang="id-ID" sz="2400" dirty="0"/>
              <a:t>Teori kekuatan: negara timbul karena serombongan orang menundukkan serombongan yang lain. Rombongan yang lebih kuat kemudian membuat hukum ( might makes right )</a:t>
            </a:r>
          </a:p>
          <a:p>
            <a:r>
              <a:rPr lang="id-ID" altLang="id-ID" sz="2400" dirty="0"/>
              <a:t>Teori Patrilineal: negara timbul karena dalam suatu kelompok keluarga yang primitif, yang memiliki kekuasaan adalah sang ayah, kemudian penerusnya ditarik dari keturunan anak laki-laki tertua</a:t>
            </a:r>
          </a:p>
          <a:p>
            <a:r>
              <a:rPr lang="id-ID" altLang="id-ID" sz="2400" dirty="0"/>
              <a:t>Teori Matrilineal: negara timbul karena dalam suatu kelompok keluarga yang primitif, walaupun yang memiliki kekuasaan dapat saja laki-laki, namun penerusnya ditarik dari keturunan sang ibu ( wanita).</a:t>
            </a:r>
          </a:p>
          <a:p>
            <a:r>
              <a:rPr lang="id-ID" altLang="id-ID" sz="2400" dirty="0"/>
              <a:t>Teori Organis: negara dianggap sebagai manusia, pemerintah adalah kepalanya, masyarakat sebagai dagingnya, undang-undang sebagai tulangnya, sehingga negara seperti halnya manusia dapat lahir, tumbuh, berkembang, dan kemudian mati karena bubar</a:t>
            </a:r>
          </a:p>
        </p:txBody>
      </p:sp>
    </p:spTree>
    <p:extLst>
      <p:ext uri="{BB962C8B-B14F-4D97-AF65-F5344CB8AC3E}">
        <p14:creationId xmlns:p14="http://schemas.microsoft.com/office/powerpoint/2010/main" val="4006917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1217026" y="1214846"/>
            <a:ext cx="10081684" cy="4794205"/>
          </a:xfrm>
        </p:spPr>
        <p:txBody>
          <a:bodyPr/>
          <a:lstStyle/>
          <a:p>
            <a:r>
              <a:rPr lang="id-ID" altLang="id-ID" sz="2400" dirty="0"/>
              <a:t>Teori Daluwarsa: negara terbentuk karena memang sudah dari dulunya ada seseorang yang memerintah, lalu dengan sendirinya seterusnya keturunannya diterima sebagai pemilik negara</a:t>
            </a:r>
          </a:p>
          <a:p>
            <a:r>
              <a:rPr lang="id-ID" altLang="id-ID" sz="2400" dirty="0"/>
              <a:t>Teori Alamiah: negara adalah ciptaan alam yang sudah terbentuk dan berkembang secara alamiah, batasnya adalah sungai, hutan, pantai, dan gurun pasir alami</a:t>
            </a:r>
          </a:p>
          <a:p>
            <a:r>
              <a:rPr lang="id-ID" altLang="id-ID" sz="2400" dirty="0"/>
              <a:t>Teori Filosofis: negara terbentuk berdasarkan renungan akan arti sebuah pemerintahan negara, lalu diperhitungkan untuk ada. Sehingga keberadaan negara berdasarkan pencarian kebenaran, kebaikan, dan keindahan suatu pemerintah yang tidak lepas dari hakikat negara tersebut sesungguhnya</a:t>
            </a:r>
          </a:p>
          <a:p>
            <a:r>
              <a:rPr lang="id-ID" altLang="id-ID" sz="2400" dirty="0"/>
              <a:t>Teori Historis: negara memiliki lembaga sosial yang tidak dibuat dengan sengaja, tetapi tumbuh secara evolusioner sesuai dengan situasi dan kondisi runga dan waktu manusia sehingga secara kesejarahan negara menjadi berkembang seperti sekarang ini.</a:t>
            </a:r>
          </a:p>
        </p:txBody>
      </p:sp>
    </p:spTree>
    <p:extLst>
      <p:ext uri="{BB962C8B-B14F-4D97-AF65-F5344CB8AC3E}">
        <p14:creationId xmlns:p14="http://schemas.microsoft.com/office/powerpoint/2010/main" val="1906550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800" y="335282"/>
            <a:ext cx="5181600" cy="680718"/>
          </a:xfrm>
        </p:spPr>
        <p:txBody>
          <a:bodyPr/>
          <a:lstStyle/>
          <a:p>
            <a:r>
              <a:rPr lang="en-US" sz="4000" b="1" dirty="0" err="1"/>
              <a:t>Rencana</a:t>
            </a:r>
            <a:r>
              <a:rPr lang="en-US" sz="4000" b="1" dirty="0"/>
              <a:t> </a:t>
            </a:r>
            <a:r>
              <a:rPr lang="en-US" sz="4000" b="1" dirty="0" err="1"/>
              <a:t>Tindak</a:t>
            </a:r>
            <a:r>
              <a:rPr lang="en-US" sz="4000" b="1" dirty="0"/>
              <a:t> </a:t>
            </a:r>
            <a:r>
              <a:rPr lang="en-US" sz="4000" b="1" dirty="0" err="1"/>
              <a:t>Lanjut</a:t>
            </a:r>
            <a:endParaRPr lang="en-US" sz="4000" b="1" dirty="0"/>
          </a:p>
        </p:txBody>
      </p:sp>
      <p:sp>
        <p:nvSpPr>
          <p:cNvPr id="3" name="Content Placeholder 2"/>
          <p:cNvSpPr>
            <a:spLocks noGrp="1"/>
          </p:cNvSpPr>
          <p:nvPr>
            <p:ph sz="quarter" idx="10"/>
          </p:nvPr>
        </p:nvSpPr>
        <p:spPr>
          <a:xfrm>
            <a:off x="1295403" y="1371600"/>
            <a:ext cx="10081684" cy="5081588"/>
          </a:xfrm>
        </p:spPr>
        <p:txBody>
          <a:bodyPr/>
          <a:lstStyle/>
          <a:p>
            <a:pPr>
              <a:buNone/>
            </a:pPr>
            <a:r>
              <a:rPr lang="id-ID" sz="2800" b="1" dirty="0"/>
              <a:t>NEXT MEETING </a:t>
            </a:r>
          </a:p>
          <a:p>
            <a:pPr>
              <a:buNone/>
            </a:pPr>
            <a:r>
              <a:rPr lang="id-ID" sz="8800" b="1" dirty="0"/>
              <a:t>KONSEP NEGARA</a:t>
            </a:r>
            <a:endParaRPr lang="en-US" sz="8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0667" y="337592"/>
            <a:ext cx="5181533" cy="754608"/>
          </a:xfrm>
        </p:spPr>
        <p:txBody>
          <a:bodyPr/>
          <a:lstStyle/>
          <a:p>
            <a:r>
              <a:rPr lang="en-US" sz="3600" b="1" dirty="0"/>
              <a:t>REFERENSI</a:t>
            </a:r>
          </a:p>
        </p:txBody>
      </p:sp>
      <p:sp>
        <p:nvSpPr>
          <p:cNvPr id="5" name="Content Placeholder 2"/>
          <p:cNvSpPr>
            <a:spLocks noGrp="1"/>
          </p:cNvSpPr>
          <p:nvPr>
            <p:ph sz="quarter" idx="10"/>
          </p:nvPr>
        </p:nvSpPr>
        <p:spPr>
          <a:xfrm>
            <a:off x="1170516" y="1349828"/>
            <a:ext cx="10081684" cy="4319588"/>
          </a:xfrm>
        </p:spPr>
        <p:txBody>
          <a:bodyPr/>
          <a:lstStyle/>
          <a:p>
            <a:pPr lvl="0"/>
            <a:r>
              <a:rPr lang="id-ID" b="1" dirty="0"/>
              <a:t>Agus Dwiyanto 2002, Refromasi Birokrasi Publik di Indonesia, PSKK UGM</a:t>
            </a:r>
          </a:p>
          <a:p>
            <a:pPr lvl="0"/>
            <a:r>
              <a:rPr lang="id-ID" b="1" dirty="0"/>
              <a:t>Miftah Thoha. 2008. Birokrasi Pemerintah Indonesia Di Era Reformasi. Jakarta: Kencana</a:t>
            </a:r>
          </a:p>
          <a:p>
            <a:pPr lvl="0"/>
            <a:r>
              <a:rPr lang="id-ID" b="1" dirty="0"/>
              <a:t>Miftah Thoha. 2004, Birokrasi dan Politik di Indonesia. Jakarta: PT RajaGrafindo Persada</a:t>
            </a:r>
          </a:p>
          <a:p>
            <a:pPr lvl="0"/>
            <a:r>
              <a:rPr lang="id-ID" b="1" dirty="0"/>
              <a:t>Tim MAP UGM , 2009, Government Reform di Indonesia</a:t>
            </a:r>
          </a:p>
          <a:p>
            <a:pPr lvl="0"/>
            <a:r>
              <a:rPr lang="id-ID" b="1" dirty="0"/>
              <a:t>David sborn dan Peter Plastrik, Memangkas Birokrasi, PPM Jakarta</a:t>
            </a:r>
          </a:p>
          <a:p>
            <a:pPr lvl="0"/>
            <a:r>
              <a:rPr lang="id-ID" b="1" dirty="0"/>
              <a:t>Hidayat,Misbah.2007.Reformasi administrasi:kajian komparatif pemerintahan tiga presiden.Jakarta:Gramedia Pustaka</a:t>
            </a:r>
          </a:p>
          <a:p>
            <a:pPr lvl="0"/>
            <a:r>
              <a:rPr lang="id-ID" b="1" dirty="0"/>
              <a:t>Panji Santosa. 2008. Administrasi Publik. Teori dan Aplikasi Good Governance. Bandung: PT Refika Aditama</a:t>
            </a:r>
          </a:p>
          <a:p>
            <a:pPr lvl="0"/>
            <a:r>
              <a:rPr lang="id-ID" b="1" dirty="0"/>
              <a:t>Inu Kencana, 2003. Sistem Administrasi Negara Republik Indonesia (SANRI), Bandung, Bumi Aksara </a:t>
            </a:r>
          </a:p>
          <a:p>
            <a:pPr lvl="0"/>
            <a:r>
              <a:rPr lang="id-ID" b="1" dirty="0"/>
              <a:t>Drs. Salamoen Soeharyo, MPA dan Drs. Nasri Effendi, M.Sc, 2001, Sistem Administrasi Negara Republik Indonesia, Jakarta, Lembaga Administrasi Negara</a:t>
            </a:r>
          </a:p>
          <a:p>
            <a:r>
              <a:rPr lang="id-ID" b="1" dirty="0"/>
              <a:t>Jurnal-Jurnal Ilmiah dan Artikel</a:t>
            </a:r>
            <a:endParaRPr lang="en-US"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006437" y="1138670"/>
            <a:ext cx="5714424" cy="431800"/>
          </a:xfrm>
        </p:spPr>
        <p:txBody>
          <a:bodyPr>
            <a:noAutofit/>
          </a:bodyPr>
          <a:lstStyle/>
          <a:p>
            <a:pPr algn="ctr" eaLnBrk="1" hangingPunct="1"/>
            <a:r>
              <a:rPr lang="en-US" sz="4000" b="1" dirty="0">
                <a:latin typeface="Berlin Sans FB Demi" pitchFamily="34" charset="0"/>
                <a:ea typeface="SimSun" pitchFamily="2" charset="-122"/>
                <a:cs typeface="Tahoma" pitchFamily="34" charset="0"/>
              </a:rPr>
              <a:t>PENUTUP BELAJAR</a:t>
            </a:r>
            <a:br>
              <a:rPr lang="en-US" sz="4000" b="1" dirty="0">
                <a:latin typeface="Berlin Sans FB Demi" pitchFamily="34" charset="0"/>
                <a:ea typeface="Arial Unicode MS" pitchFamily="34" charset="-128"/>
                <a:cs typeface="Tahoma" pitchFamily="34" charset="0"/>
              </a:rPr>
            </a:br>
            <a:endParaRPr lang="en-US" sz="4000" b="1" dirty="0">
              <a:latin typeface="Berlin Sans FB Demi" pitchFamily="34" charset="0"/>
              <a:ea typeface="Arial Unicode MS" pitchFamily="34" charset="-128"/>
              <a:cs typeface="Tahoma" pitchFamily="34" charset="0"/>
            </a:endParaRPr>
          </a:p>
        </p:txBody>
      </p:sp>
      <p:sp>
        <p:nvSpPr>
          <p:cNvPr id="58371" name="Content Placeholder 2"/>
          <p:cNvSpPr>
            <a:spLocks noGrp="1"/>
          </p:cNvSpPr>
          <p:nvPr>
            <p:ph idx="4294967295"/>
          </p:nvPr>
        </p:nvSpPr>
        <p:spPr>
          <a:xfrm>
            <a:off x="1219199" y="2143125"/>
            <a:ext cx="9975273" cy="3571875"/>
          </a:xfrm>
          <a:prstGeom prst="rect">
            <a:avLst/>
          </a:prstGeom>
        </p:spPr>
        <p:txBody>
          <a:bodyPr>
            <a:normAutofit fontScale="92500" lnSpcReduction="10000"/>
          </a:bodyPr>
          <a:lstStyle/>
          <a:p>
            <a:pPr algn="ctr" eaLnBrk="1" hangingPunct="1">
              <a:buFontTx/>
              <a:buNone/>
            </a:pPr>
            <a:r>
              <a:rPr lang="ar-AE" sz="2400" b="1" dirty="0">
                <a:latin typeface="Gill Sans MT Condensed" pitchFamily="34" charset="0"/>
                <a:ea typeface="Arial Unicode MS" pitchFamily="34" charset="-128"/>
                <a:cs typeface="Tahoma" pitchFamily="34" charset="0"/>
              </a:rPr>
              <a:t>بِسْمِ اللَّهِ الرَّحْمَنِ الرَّحِيمِ</a:t>
            </a:r>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ar-AE" sz="2400" b="1" dirty="0">
                <a:latin typeface="Gill Sans MT Condensed" pitchFamily="34" charset="0"/>
                <a:ea typeface="Arial Unicode MS" pitchFamily="34" charset="-128"/>
                <a:cs typeface="Tahoma" pitchFamily="34" charset="0"/>
              </a:rPr>
              <a:t>اَللَّهُمَّ أَرِنَا الْحَقَّ حَقًّا وَارْزُقْنَا اتِّـبَاعَه ُ وَأَرِنَا الْبَاطِلَ بَاطِلاً وَارْزُقْنَا اجْتِنَابَهُ</a:t>
            </a:r>
            <a:endParaRPr lang="en-US" sz="2400" b="1" dirty="0">
              <a:latin typeface="Gill Sans MT Condensed" pitchFamily="34" charset="0"/>
              <a:ea typeface="Arial Unicode MS" pitchFamily="34" charset="-128"/>
              <a:cs typeface="Tahoma" pitchFamily="34" charset="0"/>
            </a:endParaRPr>
          </a:p>
          <a:p>
            <a:pPr algn="ctr" eaLnBrk="1" hangingPunct="1"/>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en-US" sz="3600" dirty="0" err="1">
                <a:latin typeface="Gill Sans MT Condensed" pitchFamily="34" charset="0"/>
                <a:ea typeface="Arial Unicode MS" pitchFamily="34" charset="-128"/>
                <a:cs typeface="Tahoma" pitchFamily="34" charset="0"/>
              </a:rPr>
              <a:t>Ya</a:t>
            </a:r>
            <a:r>
              <a:rPr lang="en-US" sz="3600" dirty="0">
                <a:latin typeface="Gill Sans MT Condensed" pitchFamily="34" charset="0"/>
                <a:ea typeface="Arial Unicode MS" pitchFamily="34" charset="-128"/>
                <a:cs typeface="Tahoma" pitchFamily="34" charset="0"/>
              </a:rPr>
              <a:t> Allah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kebenaran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mengikutinya</a:t>
            </a:r>
            <a:r>
              <a:rPr lang="en-US" sz="3600" dirty="0">
                <a:latin typeface="Gill Sans MT Condensed" pitchFamily="34" charset="0"/>
                <a:ea typeface="Arial Unicode MS" pitchFamily="34" charset="-128"/>
                <a:cs typeface="Tahoma" pitchFamily="34" charset="0"/>
              </a:rPr>
              <a:t>, </a:t>
            </a:r>
          </a:p>
          <a:p>
            <a:pPr algn="ctr" eaLnBrk="1" hangingPunct="1">
              <a:buFontTx/>
              <a:buNone/>
            </a:pPr>
            <a:r>
              <a:rPr lang="en-US" sz="3600" dirty="0">
                <a:latin typeface="Gill Sans MT Condensed" pitchFamily="34" charset="0"/>
                <a:ea typeface="Arial Unicode MS" pitchFamily="34" charset="-128"/>
                <a:cs typeface="Tahoma" pitchFamily="34" charset="0"/>
              </a:rPr>
              <a:t>Dan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keburukan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menjauhinya</a:t>
            </a:r>
            <a:r>
              <a:rPr lang="en-US" sz="3600" dirty="0">
                <a:latin typeface="Gill Sans MT Condensed" pitchFamily="34" charset="0"/>
                <a:ea typeface="Arial Unicode MS" pitchFamily="34" charset="-128"/>
                <a:cs typeface="Tahoma" pitchFamily="34" charset="0"/>
              </a:rPr>
              <a:t>.</a:t>
            </a:r>
          </a:p>
          <a:p>
            <a:pPr eaLnBrk="1" hangingPunct="1"/>
            <a:endParaRPr lang="en-US" sz="2400" dirty="0">
              <a:latin typeface="Gill Sans MT Condensed" pitchFamily="34" charset="0"/>
              <a:ea typeface="Arial Unicode MS" pitchFamily="34" charset="-128"/>
              <a:cs typeface="Tahoma" pitchFamily="34"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9927" y="1748385"/>
            <a:ext cx="11304545" cy="1736428"/>
          </a:xfrm>
        </p:spPr>
        <p:txBody>
          <a:bodyPr/>
          <a:lstStyle/>
          <a:p>
            <a:pPr>
              <a:defRPr/>
            </a:pPr>
            <a:br>
              <a:rPr lang="en-US" sz="5400" dirty="0">
                <a:solidFill>
                  <a:schemeClr val="bg1"/>
                </a:solidFill>
                <a:latin typeface="Corbel" pitchFamily="34" charset="0"/>
                <a:cs typeface="Arial" charset="0"/>
              </a:rPr>
            </a:br>
            <a:r>
              <a:rPr lang="en-US" sz="5400" dirty="0" err="1"/>
              <a:t>Konsep</a:t>
            </a:r>
            <a:r>
              <a:rPr lang="en-US" sz="5400" dirty="0"/>
              <a:t> </a:t>
            </a:r>
            <a:r>
              <a:rPr lang="en-US" sz="5400" dirty="0" err="1"/>
              <a:t>Dasar</a:t>
            </a:r>
            <a:r>
              <a:rPr lang="en-US" sz="5400" dirty="0"/>
              <a:t> </a:t>
            </a:r>
            <a:br>
              <a:rPr lang="id-ID" sz="5400" dirty="0"/>
            </a:br>
            <a:r>
              <a:rPr lang="en-US" sz="5400" dirty="0" err="1"/>
              <a:t>Sistem</a:t>
            </a:r>
            <a:r>
              <a:rPr lang="en-US" sz="5400" dirty="0"/>
              <a:t> </a:t>
            </a:r>
            <a:r>
              <a:rPr lang="id-ID" sz="5400" dirty="0"/>
              <a:t>A</a:t>
            </a:r>
            <a:r>
              <a:rPr lang="en-US" sz="5400" dirty="0" err="1"/>
              <a:t>dministrasi</a:t>
            </a:r>
            <a:r>
              <a:rPr lang="en-US" sz="5400" dirty="0"/>
              <a:t> </a:t>
            </a:r>
            <a:r>
              <a:rPr lang="id-ID" sz="5400" dirty="0"/>
              <a:t>N</a:t>
            </a:r>
            <a:r>
              <a:rPr lang="en-US" sz="5400" dirty="0" err="1"/>
              <a:t>egara</a:t>
            </a:r>
            <a:r>
              <a:rPr lang="en-US" sz="5400" dirty="0"/>
              <a:t> </a:t>
            </a:r>
            <a:r>
              <a:rPr lang="en-US" sz="5400" dirty="0" err="1"/>
              <a:t>Indones</a:t>
            </a:r>
            <a:r>
              <a:rPr lang="id-ID" sz="5400" dirty="0"/>
              <a:t>ia</a:t>
            </a:r>
            <a:endParaRPr lang="en-US" sz="5400" dirty="0">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id-ID" sz="1600" dirty="0">
                <a:latin typeface="Berlin Sans FB Demi" pitchFamily="34" charset="0"/>
              </a:rPr>
              <a:t>MUHAMMAD KHOZIN, S.IP, MPA</a:t>
            </a:r>
            <a:endParaRPr lang="en-US" sz="1600" dirty="0">
              <a:latin typeface="Berlin Sans FB Demi" pitchFamily="34" charset="0"/>
            </a:endParaRPr>
          </a:p>
          <a:p>
            <a:r>
              <a:rPr lang="en-US" sz="1600" dirty="0" err="1">
                <a:latin typeface="Berlin Sans FB Demi" pitchFamily="34" charset="0"/>
              </a:rPr>
              <a:t>Disampaikan</a:t>
            </a:r>
            <a:r>
              <a:rPr lang="en-US" sz="1600" dirty="0">
                <a:latin typeface="Berlin Sans FB Demi" pitchFamily="34" charset="0"/>
              </a:rPr>
              <a:t> </a:t>
            </a:r>
            <a:r>
              <a:rPr lang="en-US" sz="1600" dirty="0" err="1">
                <a:latin typeface="Berlin Sans FB Demi" pitchFamily="34" charset="0"/>
              </a:rPr>
              <a:t>pada</a:t>
            </a:r>
            <a:r>
              <a:rPr lang="en-US" sz="1600" dirty="0">
                <a:latin typeface="Berlin Sans FB Demi" pitchFamily="34" charset="0"/>
              </a:rPr>
              <a:t> </a:t>
            </a:r>
            <a:r>
              <a:rPr lang="en-US" sz="1600" dirty="0" err="1">
                <a:latin typeface="Berlin Sans FB Demi" pitchFamily="34" charset="0"/>
              </a:rPr>
              <a:t>Kuliah</a:t>
            </a:r>
            <a:r>
              <a:rPr lang="en-US" sz="1600" dirty="0">
                <a:latin typeface="Berlin Sans FB Demi" pitchFamily="34" charset="0"/>
              </a:rPr>
              <a:t> MK </a:t>
            </a:r>
            <a:r>
              <a:rPr lang="id-ID" sz="1600" dirty="0">
                <a:latin typeface="Berlin Sans FB Demi" pitchFamily="34" charset="0"/>
              </a:rPr>
              <a:t>Sistem Administrasi Negara</a:t>
            </a:r>
            <a:endParaRPr lang="en-US" sz="1600" dirty="0">
              <a:latin typeface="Berlin Sans FB Demi" pitchFamily="34" charset="0"/>
            </a:endParaRPr>
          </a:p>
          <a:p>
            <a:r>
              <a:rPr lang="en-US" sz="1600" dirty="0">
                <a:latin typeface="Berlin Sans FB Demi" pitchFamily="34" charset="0"/>
              </a:rPr>
              <a:t>2</a:t>
            </a:r>
            <a:r>
              <a:rPr lang="id-ID" sz="1600" dirty="0">
                <a:latin typeface="Berlin Sans FB Demi" pitchFamily="34" charset="0"/>
              </a:rPr>
              <a:t>0</a:t>
            </a:r>
            <a:r>
              <a:rPr lang="en-US" sz="1600" dirty="0">
                <a:latin typeface="Berlin Sans FB Demi" pitchFamily="34" charset="0"/>
              </a:rPr>
              <a:t>21</a:t>
            </a:r>
          </a:p>
        </p:txBody>
      </p:sp>
    </p:spTree>
    <p:extLst>
      <p:ext uri="{BB962C8B-B14F-4D97-AF65-F5344CB8AC3E}">
        <p14:creationId xmlns:p14="http://schemas.microsoft.com/office/powerpoint/2010/main" val="170774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6146" y="304799"/>
            <a:ext cx="7827818" cy="581891"/>
          </a:xfrm>
        </p:spPr>
        <p:txBody>
          <a:bodyPr/>
          <a:lstStyle/>
          <a:p>
            <a:pPr algn="ctr"/>
            <a:r>
              <a:rPr lang="en-US" sz="4000" b="1" dirty="0" err="1">
                <a:solidFill>
                  <a:schemeClr val="tx1"/>
                </a:solidFill>
              </a:rPr>
              <a:t>Capaian</a:t>
            </a:r>
            <a:r>
              <a:rPr lang="en-US" sz="4000" b="1" dirty="0">
                <a:solidFill>
                  <a:schemeClr val="tx1"/>
                </a:solidFill>
              </a:rPr>
              <a:t> </a:t>
            </a:r>
            <a:r>
              <a:rPr lang="en-US" sz="4000" b="1" dirty="0" err="1">
                <a:solidFill>
                  <a:schemeClr val="tx1"/>
                </a:solidFill>
              </a:rPr>
              <a:t>Pembelajaran</a:t>
            </a:r>
            <a:endParaRPr lang="en-US" sz="4000" b="1" dirty="0">
              <a:solidFill>
                <a:schemeClr val="tx1"/>
              </a:solidFill>
            </a:endParaRPr>
          </a:p>
        </p:txBody>
      </p:sp>
      <p:sp>
        <p:nvSpPr>
          <p:cNvPr id="3" name="Content Placeholder 2"/>
          <p:cNvSpPr>
            <a:spLocks noGrp="1"/>
          </p:cNvSpPr>
          <p:nvPr>
            <p:ph idx="4294967295"/>
          </p:nvPr>
        </p:nvSpPr>
        <p:spPr>
          <a:xfrm>
            <a:off x="651164" y="2458985"/>
            <a:ext cx="10972800" cy="1708067"/>
          </a:xfrm>
          <a:prstGeom prst="rect">
            <a:avLst/>
          </a:prstGeom>
        </p:spPr>
        <p:txBody>
          <a:bodyPr/>
          <a:lstStyle/>
          <a:p>
            <a:pPr marL="514350" indent="-514350" algn="ctr">
              <a:buNone/>
            </a:pPr>
            <a:r>
              <a:rPr lang="id-ID" b="1" dirty="0"/>
              <a:t>	Mahasiswa memahami dan dapat menjawab pertanyaan ruang lingkup sistem administrasi negara serta dapat menggambarkan teori-teori  yang mendukungnya </a:t>
            </a:r>
          </a:p>
          <a:p>
            <a:pPr marL="514350" indent="-514350" algn="ctr">
              <a:buNone/>
            </a:pPr>
            <a:r>
              <a:rPr lang="id-ID" b="1" dirty="0"/>
              <a:t> (C2, A2, P1)</a:t>
            </a:r>
            <a:endParaRPr lang="en-US" b="1" dirty="0">
              <a:latin typeface="Arial Narrow" pitchFamily="34" charset="0"/>
              <a:ea typeface="SimHei"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5467" y="1254034"/>
            <a:ext cx="10081120" cy="734806"/>
          </a:xfrm>
        </p:spPr>
        <p:txBody>
          <a:bodyPr/>
          <a:lstStyle/>
          <a:p>
            <a:pPr algn="ctr"/>
            <a:r>
              <a:rPr lang="id-ID" altLang="id-ID" sz="3200" b="1" dirty="0"/>
              <a:t>PENGERTIAN </a:t>
            </a:r>
            <a:br>
              <a:rPr lang="id-ID" altLang="id-ID" sz="3200" b="1" dirty="0"/>
            </a:br>
            <a:r>
              <a:rPr lang="id-ID" altLang="id-ID" sz="3200" b="1" dirty="0"/>
              <a:t>SISTEM ADMINISTRASI NEGARA</a:t>
            </a:r>
            <a:endParaRPr lang="id-ID" sz="3200" b="1" dirty="0"/>
          </a:p>
        </p:txBody>
      </p:sp>
      <p:sp>
        <p:nvSpPr>
          <p:cNvPr id="3" name="Content Placeholder 2"/>
          <p:cNvSpPr>
            <a:spLocks noGrp="1"/>
          </p:cNvSpPr>
          <p:nvPr>
            <p:ph sz="quarter" idx="10"/>
          </p:nvPr>
        </p:nvSpPr>
        <p:spPr>
          <a:xfrm>
            <a:off x="1295467" y="2616926"/>
            <a:ext cx="10081684" cy="2634343"/>
          </a:xfrm>
        </p:spPr>
        <p:txBody>
          <a:bodyPr/>
          <a:lstStyle/>
          <a:p>
            <a:pPr marL="514350" indent="-514350">
              <a:buFontTx/>
              <a:buAutoNum type="arabicPeriod"/>
              <a:defRPr/>
            </a:pPr>
            <a:r>
              <a:rPr lang="id-ID" sz="2800" b="1" dirty="0">
                <a:ea typeface="Arial Unicode MS" panose="020B0604020202020204" pitchFamily="34" charset="-128"/>
                <a:cs typeface="Tahoma" panose="020B0604030504040204" pitchFamily="34" charset="0"/>
              </a:rPr>
              <a:t>SISTEM </a:t>
            </a:r>
          </a:p>
          <a:p>
            <a:pPr marL="0" indent="0">
              <a:buNone/>
              <a:defRPr/>
            </a:pPr>
            <a:r>
              <a:rPr lang="id-ID" sz="2800" b="1" dirty="0">
                <a:ea typeface="Arial Unicode MS" panose="020B0604020202020204" pitchFamily="34" charset="-128"/>
                <a:cs typeface="Tahoma" panose="020B0604030504040204" pitchFamily="34" charset="0"/>
              </a:rPr>
              <a:t>Sistem adalah </a:t>
            </a:r>
            <a:r>
              <a:rPr lang="id-ID" sz="2800" dirty="0"/>
              <a:t>satu keseluruhan yang terorganisir dan bersifat kompleks, satu kesatuan atau kombinasi dari berbagai bagian yang membentuk keseluruhan yang kompleks dan utuh (Cleland dan King dalam Santosa, 2008:81)</a:t>
            </a:r>
            <a:endParaRPr lang="id-ID" sz="2800" b="1" dirty="0">
              <a:ea typeface="Arial Unicode MS" panose="020B0604020202020204" pitchFamily="34" charset="-128"/>
              <a:cs typeface="Tahoma" panose="020B060403050404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Lanjutan</a:t>
            </a:r>
          </a:p>
        </p:txBody>
      </p:sp>
      <p:sp>
        <p:nvSpPr>
          <p:cNvPr id="3" name="Content Placeholder 2"/>
          <p:cNvSpPr>
            <a:spLocks noGrp="1"/>
          </p:cNvSpPr>
          <p:nvPr>
            <p:ph sz="quarter" idx="10"/>
          </p:nvPr>
        </p:nvSpPr>
        <p:spPr/>
        <p:txBody>
          <a:bodyPr/>
          <a:lstStyle/>
          <a:p>
            <a:pPr marL="0" indent="0">
              <a:buFontTx/>
              <a:buNone/>
            </a:pPr>
            <a:r>
              <a:rPr lang="id-ID" altLang="id-ID" sz="2400" dirty="0"/>
              <a:t>2. </a:t>
            </a:r>
            <a:r>
              <a:rPr lang="id-ID" altLang="id-ID" sz="2400" b="1" dirty="0"/>
              <a:t>ADMINISTRASI </a:t>
            </a:r>
          </a:p>
          <a:p>
            <a:pPr marL="0" indent="0">
              <a:buFontTx/>
              <a:buNone/>
            </a:pPr>
            <a:r>
              <a:rPr lang="id-ID" altLang="id-ID" sz="2400" b="1" dirty="0"/>
              <a:t>Administrasi </a:t>
            </a:r>
            <a:r>
              <a:rPr lang="en-US" altLang="id-ID" sz="2400" dirty="0"/>
              <a:t>a</a:t>
            </a:r>
            <a:r>
              <a:rPr lang="id-ID" altLang="id-ID" sz="2400" dirty="0"/>
              <a:t>dalah suatu proses yang umum ada pada setiap usaha kelompok-kelompok, baik pemerintah maupun swasta, baik sipil maupun militer, baik dalam ukuran besar maupun kecil (Leonard B. White)</a:t>
            </a:r>
          </a:p>
          <a:p>
            <a:pPr marL="0" indent="0">
              <a:buFontTx/>
              <a:buNone/>
            </a:pPr>
            <a:endParaRPr lang="id-ID" altLang="id-ID" sz="2400" dirty="0"/>
          </a:p>
          <a:p>
            <a:pPr marL="0" indent="0">
              <a:buFontTx/>
              <a:buNone/>
            </a:pPr>
            <a:r>
              <a:rPr lang="id-ID" altLang="id-ID" sz="2400" dirty="0"/>
              <a:t>3. </a:t>
            </a:r>
            <a:r>
              <a:rPr lang="id-ID" altLang="id-ID" sz="2400" b="1" dirty="0"/>
              <a:t>Negara</a:t>
            </a:r>
            <a:r>
              <a:rPr lang="id-ID" altLang="id-ID" sz="2400" dirty="0"/>
              <a:t> </a:t>
            </a:r>
          </a:p>
          <a:p>
            <a:pPr marL="0" indent="0">
              <a:buFontTx/>
              <a:buNone/>
            </a:pPr>
            <a:r>
              <a:rPr lang="id-ID" altLang="id-ID" sz="2400" b="1" dirty="0"/>
              <a:t>Negara </a:t>
            </a:r>
            <a:r>
              <a:rPr lang="en-US" altLang="id-ID" sz="2400" dirty="0"/>
              <a:t>a</a:t>
            </a:r>
            <a:r>
              <a:rPr lang="id-ID" altLang="id-ID" sz="2400" dirty="0"/>
              <a:t>dalah suatu daerah teritorial yang rakyatnya diperintah oleh sejumlah pejabat yang </a:t>
            </a:r>
            <a:r>
              <a:rPr lang="id-ID" altLang="id-ID" sz="2400" b="1" dirty="0">
                <a:solidFill>
                  <a:srgbClr val="FF0000"/>
                </a:solidFill>
              </a:rPr>
              <a:t>berhasil menuntut warganya </a:t>
            </a:r>
            <a:r>
              <a:rPr lang="id-ID" altLang="id-ID" sz="2400" dirty="0"/>
              <a:t>untuk taat pada peraturan perundang-undangan melalui penguasaan monopolistis dari kekuasaan yang sah (Miriam Budiardjo)</a:t>
            </a:r>
          </a:p>
          <a:p>
            <a:pPr marL="0" indent="0">
              <a:buFontTx/>
              <a:buNone/>
            </a:pPr>
            <a:endParaRPr lang="id-ID" sz="2400" dirty="0"/>
          </a:p>
        </p:txBody>
      </p:sp>
    </p:spTree>
    <p:extLst>
      <p:ext uri="{BB962C8B-B14F-4D97-AF65-F5344CB8AC3E}">
        <p14:creationId xmlns:p14="http://schemas.microsoft.com/office/powerpoint/2010/main" val="100788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ltLang="id-ID" dirty="0"/>
              <a:t>Lanjutan Pengertian Negara </a:t>
            </a:r>
            <a:br>
              <a:rPr lang="id-ID" altLang="id-ID" dirty="0"/>
            </a:br>
            <a:endParaRPr lang="id-ID" dirty="0"/>
          </a:p>
        </p:txBody>
      </p:sp>
      <p:sp>
        <p:nvSpPr>
          <p:cNvPr id="3" name="Content Placeholder 2"/>
          <p:cNvSpPr>
            <a:spLocks noGrp="1"/>
          </p:cNvSpPr>
          <p:nvPr>
            <p:ph sz="quarter" idx="10"/>
          </p:nvPr>
        </p:nvSpPr>
        <p:spPr>
          <a:xfrm>
            <a:off x="1295403" y="2133600"/>
            <a:ext cx="10081684" cy="3196046"/>
          </a:xfrm>
        </p:spPr>
        <p:txBody>
          <a:bodyPr/>
          <a:lstStyle/>
          <a:p>
            <a:pPr marL="0" indent="0">
              <a:buNone/>
            </a:pPr>
            <a:r>
              <a:rPr lang="id-ID" altLang="id-ID" sz="3200" dirty="0"/>
              <a:t>Suatu kelompok persekutuan dan alat organisasi yang memiliki sistem politik yang melembaga dari rakyat, terdiri dari orang-orang yang kuat serta memiliki monopoli, wibawa, daulat, hukum, dan kepemimpinan </a:t>
            </a:r>
            <a:r>
              <a:rPr lang="id-ID" altLang="id-ID" sz="3200" b="1" dirty="0">
                <a:solidFill>
                  <a:srgbClr val="FF0000"/>
                </a:solidFill>
              </a:rPr>
              <a:t>yang bersifat memaksa </a:t>
            </a:r>
            <a:r>
              <a:rPr lang="id-ID" altLang="id-ID" sz="3200" dirty="0"/>
              <a:t>sehingga mendapatkan legitimasi dari dalam maupun luar negeri (Marita Ahdiyana 2010)</a:t>
            </a:r>
          </a:p>
        </p:txBody>
      </p:sp>
    </p:spTree>
    <p:extLst>
      <p:ext uri="{BB962C8B-B14F-4D97-AF65-F5344CB8AC3E}">
        <p14:creationId xmlns:p14="http://schemas.microsoft.com/office/powerpoint/2010/main" val="501779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3" y="1073466"/>
            <a:ext cx="10081120" cy="432048"/>
          </a:xfrm>
        </p:spPr>
        <p:txBody>
          <a:bodyPr/>
          <a:lstStyle/>
          <a:p>
            <a:pPr algn="ctr"/>
            <a:r>
              <a:rPr lang="id-ID" altLang="id-ID" sz="5400" b="1" dirty="0"/>
              <a:t>Syarat Negara </a:t>
            </a:r>
            <a:endParaRPr lang="id-ID" sz="5400" b="1" dirty="0"/>
          </a:p>
        </p:txBody>
      </p:sp>
      <p:sp>
        <p:nvSpPr>
          <p:cNvPr id="3" name="Content Placeholder 2"/>
          <p:cNvSpPr>
            <a:spLocks noGrp="1"/>
          </p:cNvSpPr>
          <p:nvPr>
            <p:ph sz="quarter" idx="10"/>
          </p:nvPr>
        </p:nvSpPr>
        <p:spPr/>
        <p:txBody>
          <a:bodyPr/>
          <a:lstStyle/>
          <a:p>
            <a:pPr>
              <a:defRPr/>
            </a:pPr>
            <a:r>
              <a:rPr lang="id-ID" sz="4000" dirty="0"/>
              <a:t>Adanya Wilayah</a:t>
            </a:r>
          </a:p>
          <a:p>
            <a:pPr>
              <a:defRPr/>
            </a:pPr>
            <a:r>
              <a:rPr lang="id-ID" sz="4000" dirty="0"/>
              <a:t>Adanya Pengakuan</a:t>
            </a:r>
          </a:p>
          <a:p>
            <a:pPr>
              <a:defRPr/>
            </a:pPr>
            <a:r>
              <a:rPr lang="id-ID" sz="4000" dirty="0"/>
              <a:t>Adanya Pemerintahan  (Eksekutif, Legislatif, Yudikatif)</a:t>
            </a:r>
          </a:p>
          <a:p>
            <a:pPr>
              <a:defRPr/>
            </a:pPr>
            <a:r>
              <a:rPr lang="id-ID" sz="4000" dirty="0"/>
              <a:t>Adanya Rakyat</a:t>
            </a:r>
          </a:p>
          <a:p>
            <a:pPr marL="0" indent="0">
              <a:buFontTx/>
              <a:buNone/>
              <a:defRPr/>
            </a:pPr>
            <a:endParaRPr lang="id-ID" sz="4000" dirty="0"/>
          </a:p>
          <a:p>
            <a:endParaRPr lang="id-ID" sz="4000" dirty="0"/>
          </a:p>
        </p:txBody>
      </p:sp>
    </p:spTree>
    <p:extLst>
      <p:ext uri="{BB962C8B-B14F-4D97-AF65-F5344CB8AC3E}">
        <p14:creationId xmlns:p14="http://schemas.microsoft.com/office/powerpoint/2010/main" val="417317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b="1" dirty="0"/>
              <a:t>WILAYAH</a:t>
            </a:r>
          </a:p>
        </p:txBody>
      </p:sp>
      <p:sp>
        <p:nvSpPr>
          <p:cNvPr id="3" name="Content Placeholder 2"/>
          <p:cNvSpPr>
            <a:spLocks noGrp="1"/>
          </p:cNvSpPr>
          <p:nvPr>
            <p:ph sz="quarter" idx="10"/>
          </p:nvPr>
        </p:nvSpPr>
        <p:spPr/>
        <p:txBody>
          <a:bodyPr/>
          <a:lstStyle/>
          <a:p>
            <a:r>
              <a:rPr lang="id-ID" altLang="id-ID" sz="3200" dirty="0"/>
              <a:t>Wilayah adalah lokasi atau area tertentu dengan segala kandungan potensi wilayah tersebut, dan semua kekuatan yang dapat dimanfatkan mulai dari darat, laut, dan udara, baik yang sifatnya fisik maupun non fisik</a:t>
            </a:r>
          </a:p>
          <a:p>
            <a:r>
              <a:rPr lang="id-ID" altLang="id-ID" sz="3200" dirty="0"/>
              <a:t>Wilayah sangat erat kaitannya dengan potensi sumberdaya</a:t>
            </a:r>
          </a:p>
          <a:p>
            <a:pPr marL="0" indent="0">
              <a:buNone/>
            </a:pPr>
            <a:endParaRPr lang="id-ID" sz="3200" dirty="0"/>
          </a:p>
        </p:txBody>
      </p:sp>
    </p:spTree>
    <p:extLst>
      <p:ext uri="{BB962C8B-B14F-4D97-AF65-F5344CB8AC3E}">
        <p14:creationId xmlns:p14="http://schemas.microsoft.com/office/powerpoint/2010/main" val="3070709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b="1" dirty="0"/>
              <a:t>ADANYA PENGAKUAN</a:t>
            </a:r>
          </a:p>
        </p:txBody>
      </p:sp>
      <p:sp>
        <p:nvSpPr>
          <p:cNvPr id="3" name="Content Placeholder 2"/>
          <p:cNvSpPr>
            <a:spLocks noGrp="1"/>
          </p:cNvSpPr>
          <p:nvPr>
            <p:ph sz="quarter" idx="10"/>
          </p:nvPr>
        </p:nvSpPr>
        <p:spPr>
          <a:xfrm>
            <a:off x="1295467" y="2394857"/>
            <a:ext cx="10081684" cy="3914503"/>
          </a:xfrm>
        </p:spPr>
        <p:txBody>
          <a:bodyPr/>
          <a:lstStyle/>
          <a:p>
            <a:pPr>
              <a:defRPr/>
            </a:pPr>
            <a:r>
              <a:rPr lang="id-ID" sz="2800" dirty="0"/>
              <a:t>Internal </a:t>
            </a:r>
          </a:p>
          <a:p>
            <a:pPr marL="0" indent="0">
              <a:buFontTx/>
              <a:buNone/>
              <a:defRPr/>
            </a:pPr>
            <a:r>
              <a:rPr lang="id-ID" sz="2800" dirty="0"/>
              <a:t>adalah </a:t>
            </a:r>
            <a:r>
              <a:rPr lang="id-ID" sz="2800" b="1" dirty="0">
                <a:solidFill>
                  <a:srgbClr val="FF0000"/>
                </a:solidFill>
              </a:rPr>
              <a:t>kesediaan dan kerelaan</a:t>
            </a:r>
            <a:r>
              <a:rPr lang="id-ID" sz="2800" dirty="0"/>
              <a:t> warga negara </a:t>
            </a:r>
            <a:r>
              <a:rPr lang="id-ID" sz="2800" b="1" dirty="0">
                <a:solidFill>
                  <a:srgbClr val="FF0000"/>
                </a:solidFill>
              </a:rPr>
              <a:t>untuk diperintah </a:t>
            </a:r>
            <a:r>
              <a:rPr lang="id-ID" sz="2800" dirty="0"/>
              <a:t>oleh pemerintah yang sah</a:t>
            </a:r>
          </a:p>
          <a:p>
            <a:pPr>
              <a:defRPr/>
            </a:pPr>
            <a:r>
              <a:rPr lang="id-ID" sz="2800" dirty="0"/>
              <a:t>Eksternal</a:t>
            </a:r>
          </a:p>
          <a:p>
            <a:pPr marL="0" indent="0">
              <a:buFontTx/>
              <a:buNone/>
              <a:defRPr/>
            </a:pPr>
            <a:r>
              <a:rPr lang="id-ID" sz="2800" dirty="0"/>
              <a:t>kerelaan negara-negara lain untuk mengakui suatu negara merdeka dan pemerintah yang berkuasa adalah pemerintah yang sah dan berdaulat. Selain saling menukar duta besar dan konsul jenderal, juga ditunjukkan dengan kerja sama di berbagai bidang</a:t>
            </a:r>
          </a:p>
          <a:p>
            <a:endParaRPr lang="id-ID" sz="2800" dirty="0"/>
          </a:p>
        </p:txBody>
      </p:sp>
    </p:spTree>
    <p:extLst>
      <p:ext uri="{BB962C8B-B14F-4D97-AF65-F5344CB8AC3E}">
        <p14:creationId xmlns:p14="http://schemas.microsoft.com/office/powerpoint/2010/main" val="1387555995"/>
      </p:ext>
    </p:extLst>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2860</TotalTime>
  <Words>1049</Words>
  <Application>Microsoft Office PowerPoint</Application>
  <PresentationFormat>Widescreen</PresentationFormat>
  <Paragraphs>84</Paragraphs>
  <Slides>19</Slides>
  <Notes>0</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19</vt:i4>
      </vt:variant>
    </vt:vector>
  </HeadingPairs>
  <TitlesOfParts>
    <vt:vector size="35" baseType="lpstr">
      <vt:lpstr>SimHei</vt:lpstr>
      <vt:lpstr>SimSun</vt:lpstr>
      <vt:lpstr>Arial</vt:lpstr>
      <vt:lpstr>Arial Narrow</vt:lpstr>
      <vt:lpstr>Arial Unicode MS</vt:lpstr>
      <vt:lpstr>Berlin Sans FB Demi</vt:lpstr>
      <vt:lpstr>Calibri</vt:lpstr>
      <vt:lpstr>Corbel</vt:lpstr>
      <vt:lpstr>Franklin Gothic Heavy</vt:lpstr>
      <vt:lpstr>Gill Sans MT Condensed</vt:lpstr>
      <vt:lpstr>Tahoma</vt:lpstr>
      <vt:lpstr>Wingdings</vt:lpstr>
      <vt:lpstr>Presentation UNISA_01</vt:lpstr>
      <vt:lpstr>1_Presentation UNISA_01</vt:lpstr>
      <vt:lpstr>1_Office Theme</vt:lpstr>
      <vt:lpstr>2_Office Theme</vt:lpstr>
      <vt:lpstr>PEMBUKA BELAJAR</vt:lpstr>
      <vt:lpstr> Konsep Dasar  Sistem Administrasi Negara Indonesia</vt:lpstr>
      <vt:lpstr>Capaian Pembelajaran</vt:lpstr>
      <vt:lpstr>PENGERTIAN  SISTEM ADMINISTRASI NEGARA</vt:lpstr>
      <vt:lpstr>Lanjutan</vt:lpstr>
      <vt:lpstr>Lanjutan Pengertian Negara  </vt:lpstr>
      <vt:lpstr>Syarat Negara </vt:lpstr>
      <vt:lpstr>WILAYAH</vt:lpstr>
      <vt:lpstr>ADANYA PENGAKUAN</vt:lpstr>
      <vt:lpstr>ADANYA PEMERINTAHAN</vt:lpstr>
      <vt:lpstr>RAKYAT</vt:lpstr>
      <vt:lpstr>Azas Penentuan Warga Negara</vt:lpstr>
      <vt:lpstr>TEORI TIMBULNYA NEGARA</vt:lpstr>
      <vt:lpstr>PowerPoint Presentation</vt:lpstr>
      <vt:lpstr>PowerPoint Presentation</vt:lpstr>
      <vt:lpstr>Rencana Tindak Lanjut</vt:lpstr>
      <vt:lpstr>REFERENSI</vt:lpstr>
      <vt:lpstr>PENUTUP BELAJAR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User</cp:lastModifiedBy>
  <cp:revision>118</cp:revision>
  <dcterms:created xsi:type="dcterms:W3CDTF">2017-11-21T07:01:38Z</dcterms:created>
  <dcterms:modified xsi:type="dcterms:W3CDTF">2021-02-26T13:30:46Z</dcterms:modified>
</cp:coreProperties>
</file>