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5"/>
  </p:notesMasterIdLst>
  <p:sldIdLst>
    <p:sldId id="578" r:id="rId5"/>
    <p:sldId id="307" r:id="rId6"/>
    <p:sldId id="573" r:id="rId7"/>
    <p:sldId id="569" r:id="rId8"/>
    <p:sldId id="579" r:id="rId9"/>
    <p:sldId id="575" r:id="rId10"/>
    <p:sldId id="571" r:id="rId11"/>
    <p:sldId id="576" r:id="rId12"/>
    <p:sldId id="564" r:id="rId13"/>
    <p:sldId id="32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br>
              <a:rPr lang="en-US" sz="5400" dirty="0">
                <a:solidFill>
                  <a:schemeClr val="bg1"/>
                </a:solidFill>
                <a:latin typeface="Corbel" pitchFamily="34" charset="0"/>
                <a:cs typeface="Arial" charset="0"/>
              </a:rPr>
            </a:br>
            <a:r>
              <a:rPr lang="id-ID" sz="54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SILABUS &amp; KONTRAK PERKULIAHAN SANRI 20</a:t>
            </a:r>
            <a:r>
              <a:rPr lang="en-US" sz="54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21</a:t>
            </a:r>
            <a:endParaRPr lang="en-US" sz="5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pada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Sistem Administrasi Negara</a:t>
            </a:r>
            <a:endParaRPr lang="en-US" sz="1600" dirty="0">
              <a:latin typeface="Berlin Sans FB Demi" pitchFamily="34" charset="0"/>
            </a:endParaRPr>
          </a:p>
          <a:p>
            <a:r>
              <a:rPr lang="id-ID" sz="1600" dirty="0">
                <a:latin typeface="Berlin Sans FB Demi" pitchFamily="34" charset="0"/>
              </a:rPr>
              <a:t>20</a:t>
            </a:r>
            <a:r>
              <a:rPr lang="en-US" sz="1600" dirty="0">
                <a:latin typeface="Berlin Sans FB Demi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/>
              <a:t>CAPAIAN PEMBELAJARAN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0629" y="1214845"/>
            <a:ext cx="11848011" cy="5081588"/>
          </a:xfrm>
        </p:spPr>
        <p:txBody>
          <a:bodyPr/>
          <a:lstStyle/>
          <a:p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mutu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bermasyarakat</a:t>
            </a:r>
            <a:r>
              <a:rPr lang="en-US" sz="2400" dirty="0"/>
              <a:t>, </a:t>
            </a:r>
            <a:r>
              <a:rPr lang="en-US" sz="2400" dirty="0" err="1"/>
              <a:t>berbangsa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bernegara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Pancasila;</a:t>
            </a:r>
            <a:r>
              <a:rPr lang="id-ID" sz="2400" dirty="0"/>
              <a:t> </a:t>
            </a:r>
            <a:r>
              <a:rPr lang="id-ID" sz="2400" b="1" dirty="0"/>
              <a:t>(S3)</a:t>
            </a:r>
          </a:p>
          <a:p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yang </a:t>
            </a:r>
            <a:r>
              <a:rPr lang="en-US" sz="2400" dirty="0" err="1"/>
              <a:t>bangga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cinta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air,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nasionalisme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rasa </a:t>
            </a:r>
            <a:r>
              <a:rPr lang="en-US" sz="2400" dirty="0" err="1"/>
              <a:t>tanggungjawab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b="1" dirty="0"/>
              <a:t> </a:t>
            </a:r>
            <a:r>
              <a:rPr lang="id-ID" sz="2400" b="1" dirty="0"/>
              <a:t>(S4)</a:t>
            </a:r>
          </a:p>
          <a:p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teoritis</a:t>
            </a:r>
            <a:r>
              <a:rPr lang="en-US" sz="2400" dirty="0"/>
              <a:t> </a:t>
            </a:r>
            <a:r>
              <a:rPr lang="en-US" sz="2400" dirty="0" err="1"/>
              <a:t>administrasi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, </a:t>
            </a:r>
            <a:r>
              <a:rPr lang="en-US" sz="2400" dirty="0" err="1"/>
              <a:t>birokrasi</a:t>
            </a:r>
            <a:r>
              <a:rPr lang="en-US" sz="2400" dirty="0"/>
              <a:t>,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</a:t>
            </a:r>
            <a:r>
              <a:rPr lang="en-US" sz="2400" dirty="0" err="1"/>
              <a:t>reformasi</a:t>
            </a:r>
            <a:r>
              <a:rPr lang="en-US" sz="2400" dirty="0"/>
              <a:t> </a:t>
            </a:r>
            <a:r>
              <a:rPr lang="en-US" sz="2400" dirty="0" err="1"/>
              <a:t>administrasi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governansi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id-ID" sz="2400" dirty="0"/>
              <a:t> </a:t>
            </a:r>
            <a:r>
              <a:rPr lang="id-ID" sz="2400" b="1" dirty="0"/>
              <a:t>(PP1)</a:t>
            </a:r>
          </a:p>
          <a:p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logis</a:t>
            </a:r>
            <a:r>
              <a:rPr lang="en-US" sz="2400" dirty="0"/>
              <a:t>, </a:t>
            </a:r>
            <a:r>
              <a:rPr lang="en-US" sz="2400" dirty="0" err="1"/>
              <a:t>kritis</a:t>
            </a:r>
            <a:r>
              <a:rPr lang="en-US" sz="2400" dirty="0"/>
              <a:t>, </a:t>
            </a:r>
            <a:r>
              <a:rPr lang="en-US" sz="2400" dirty="0" err="1"/>
              <a:t>sistematis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yang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humaniora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keahliannya</a:t>
            </a:r>
            <a:r>
              <a:rPr lang="en-US" sz="2400" dirty="0"/>
              <a:t>;</a:t>
            </a:r>
            <a:r>
              <a:rPr lang="id-ID" sz="2400" dirty="0"/>
              <a:t> </a:t>
            </a:r>
            <a:r>
              <a:rPr lang="id-ID" sz="2400" b="1" dirty="0"/>
              <a:t>(KU1)</a:t>
            </a:r>
          </a:p>
          <a:p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aktor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governansi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penyusunan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di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budaya</a:t>
            </a:r>
            <a:r>
              <a:rPr lang="en-US" sz="2400" dirty="0"/>
              <a:t>,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hankam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id-ID" sz="2400" dirty="0"/>
              <a:t> </a:t>
            </a:r>
            <a:r>
              <a:rPr lang="id-ID" sz="2400" b="1" dirty="0"/>
              <a:t>(KK1)</a:t>
            </a:r>
            <a:endParaRPr lang="en-US" sz="2400" b="1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812" y="335282"/>
            <a:ext cx="4255588" cy="604518"/>
          </a:xfrm>
        </p:spPr>
        <p:txBody>
          <a:bodyPr/>
          <a:lstStyle/>
          <a:p>
            <a:r>
              <a:rPr lang="en-US" sz="4000" b="1" dirty="0" err="1"/>
              <a:t>Bahan</a:t>
            </a:r>
            <a:r>
              <a:rPr lang="en-US" sz="4000" b="1" dirty="0"/>
              <a:t> </a:t>
            </a:r>
            <a:r>
              <a:rPr lang="en-US" sz="4000" b="1" dirty="0" err="1"/>
              <a:t>Kajian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82452312"/>
              </p:ext>
            </p:extLst>
          </p:nvPr>
        </p:nvGraphicFramePr>
        <p:xfrm>
          <a:off x="855617" y="1462269"/>
          <a:ext cx="10131426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Minggu ke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Pertemuan 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Bahan Kajian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Silabus</a:t>
                      </a:r>
                    </a:p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Kontrak Perkuliahan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Dasar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dministrasi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egara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Indonesia</a:t>
                      </a:r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 Negara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 Penyelenggaraan Pemer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ntahan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Paradigma Sistem Administrasi Negara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– model Sistem Administrasi Negara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Pengaruh Politik dalam Sistem Administrasi Negara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Dinamika dalam Penyelenggaraan Sistem Administrasi Negara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Kelembagaan dalam Sistem Administrasi Negara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Dinamika sistem kelembagaan dalam Administrasi Negara di Indonesia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Lanjutan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767055"/>
              </p:ext>
            </p:extLst>
          </p:nvPr>
        </p:nvGraphicFramePr>
        <p:xfrm>
          <a:off x="1404257" y="1988840"/>
          <a:ext cx="1013142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3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Minggu ke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Pertemuan 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Pokok</a:t>
                      </a:r>
                      <a:r>
                        <a:rPr lang="id-ID" baseline="0" dirty="0">
                          <a:solidFill>
                            <a:schemeClr val="tx1"/>
                          </a:solidFill>
                        </a:rPr>
                        <a:t> Bahasan 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Dinamika sistem kelembagaan Daerah di Indonesia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Hubungan Antar Lembaga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 Publik dalam Sistem Administrasi Negara di Indonesia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029"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Dinamika Penyelenggaraan Pelayanan Publik di Indonesia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 Kepegawaian dalam Sistem Administrasi Negera di Indonesia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Dinamika Administrasi Kepegawaian di Indonesia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 Administrasi Pemerintahan Daerah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Otonomi</a:t>
                      </a:r>
                      <a:r>
                        <a:rPr lang="id-ID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Daerah Dalam Sistem Administrasi Negara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 Pengawasan Dalam Administrasi Negara di</a:t>
                      </a:r>
                      <a:r>
                        <a:rPr lang="id-ID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Indonesia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 Negara dan Reformasi Birokrasi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</a:t>
                      </a:r>
                      <a:r>
                        <a:rPr lang="id-ID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Governance 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48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id-ID" sz="4000" b="1" dirty="0"/>
              <a:t>Perkuliahan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2800" b="1" dirty="0"/>
              <a:t>Struktur Program </a:t>
            </a:r>
          </a:p>
          <a:p>
            <a:pPr>
              <a:buFontTx/>
              <a:buChar char="-"/>
            </a:pPr>
            <a:r>
              <a:rPr lang="id-ID" sz="2800" b="1" dirty="0"/>
              <a:t>MK Teori 21x Pertemuan Teori</a:t>
            </a:r>
          </a:p>
          <a:p>
            <a:pPr marL="0" indent="0">
              <a:buNone/>
            </a:pPr>
            <a:r>
              <a:rPr lang="id-ID" sz="2800" b="1" dirty="0"/>
              <a:t>Struktur Penilaian </a:t>
            </a:r>
          </a:p>
          <a:p>
            <a:pPr>
              <a:buFontTx/>
              <a:buChar char="-"/>
            </a:pPr>
            <a:r>
              <a:rPr lang="id-ID" sz="2800" b="1" dirty="0"/>
              <a:t>UAS 40%</a:t>
            </a:r>
          </a:p>
          <a:p>
            <a:pPr>
              <a:buFontTx/>
              <a:buChar char="-"/>
            </a:pPr>
            <a:r>
              <a:rPr lang="id-ID" sz="2800" b="1" dirty="0"/>
              <a:t>UTS 40%</a:t>
            </a:r>
          </a:p>
          <a:p>
            <a:pPr>
              <a:buFontTx/>
              <a:buChar char="-"/>
            </a:pPr>
            <a:r>
              <a:rPr lang="id-ID" sz="2800" b="1" dirty="0"/>
              <a:t>Tugas 20%</a:t>
            </a:r>
          </a:p>
          <a:p>
            <a:pPr marL="0" indent="0">
              <a:buNone/>
            </a:pPr>
            <a:r>
              <a:rPr lang="id-ID" sz="2800" b="1" dirty="0"/>
              <a:t>Tugas </a:t>
            </a:r>
          </a:p>
          <a:p>
            <a:pPr marL="0" indent="0">
              <a:buNone/>
            </a:pPr>
            <a:r>
              <a:rPr lang="id-ID" sz="2800" b="1" dirty="0"/>
              <a:t>- Individual (dengan worksheet)</a:t>
            </a:r>
            <a:endParaRPr lang="en-US" sz="2800" b="1" dirty="0"/>
          </a:p>
          <a:p>
            <a:pPr marL="0" indent="0" algn="just">
              <a:buNone/>
            </a:pPr>
            <a:endParaRPr 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45771"/>
            <a:ext cx="11560629" cy="4319588"/>
          </a:xfrm>
        </p:spPr>
        <p:txBody>
          <a:bodyPr/>
          <a:lstStyle/>
          <a:p>
            <a:pPr lvl="0"/>
            <a:r>
              <a:rPr lang="id-ID" b="1" dirty="0"/>
              <a:t>Agus Dwiyanto 2002, Refromasi Birokrasi Publik di Indonesia, PSKK UGM</a:t>
            </a:r>
          </a:p>
          <a:p>
            <a:pPr lvl="0"/>
            <a:r>
              <a:rPr lang="id-ID" b="1" dirty="0"/>
              <a:t>Miftah Thoha. 2008. Birokrasi Pemerintah Indonesia Di Era Reformasi. Jakarta: Kencana</a:t>
            </a:r>
          </a:p>
          <a:p>
            <a:pPr lvl="0"/>
            <a:r>
              <a:rPr lang="id-ID" b="1" dirty="0"/>
              <a:t>Miftah Thoha. 2004, Birokrasi dan Politik di Indonesia. Jakarta: PT RajaGrafindo Persada</a:t>
            </a:r>
          </a:p>
          <a:p>
            <a:pPr lvl="0"/>
            <a:r>
              <a:rPr lang="id-ID" b="1" dirty="0"/>
              <a:t>Tim MAP UGM , 2009, Government Reform di Indonesia</a:t>
            </a:r>
          </a:p>
          <a:p>
            <a:pPr lvl="0"/>
            <a:r>
              <a:rPr lang="id-ID" b="1" dirty="0"/>
              <a:t>David sborn dan Peter Plastrik, Memangkas Birokrasi, PPM Jakarta</a:t>
            </a:r>
          </a:p>
          <a:p>
            <a:pPr lvl="0"/>
            <a:r>
              <a:rPr lang="id-ID" b="1" dirty="0"/>
              <a:t>Hidayat,Misbah.2007.Reformasi administrasi:kajian komparatif pemerintahan tiga presiden.Jakarta:Gramedia Pustaka</a:t>
            </a:r>
          </a:p>
          <a:p>
            <a:pPr lvl="0"/>
            <a:r>
              <a:rPr lang="id-ID" b="1" dirty="0"/>
              <a:t>Panji Santosa. 2008. Administrasi Publik. Teori dan Aplikasi Good Governance. Bandung: PT Refika Aditama</a:t>
            </a:r>
          </a:p>
          <a:p>
            <a:pPr lvl="0"/>
            <a:r>
              <a:rPr lang="id-ID" b="1" dirty="0"/>
              <a:t>Inu Kencana, 2003. Sistem Administrasi Negara Republik Indonesia (SANRI), Bandung, Bumi Aksara </a:t>
            </a:r>
          </a:p>
          <a:p>
            <a:pPr lvl="0"/>
            <a:r>
              <a:rPr lang="id-ID" b="1" dirty="0"/>
              <a:t>Drs. Salamoen Soeharyo, MPA dan Drs. Nasri Effendi, M.Sc, 2001, Sistem Administrasi Negara Republik Indonesia, Jakarta, Lembaga Administrasi Negara</a:t>
            </a:r>
          </a:p>
          <a:p>
            <a:r>
              <a:rPr lang="id-ID" b="1" dirty="0"/>
              <a:t>Jurnal-Jurnal Ilmiah dan Artikel</a:t>
            </a:r>
            <a:endParaRPr lang="en-US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KONTRAK PERKULIAHAN</a:t>
            </a:r>
            <a:endParaRPr lang="en-US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04954" y="1517585"/>
            <a:ext cx="10829995" cy="431332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jam 18.30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halangan</a:t>
            </a:r>
            <a:r>
              <a:rPr lang="en-US" dirty="0"/>
              <a:t> dan </a:t>
            </a:r>
            <a:r>
              <a:rPr lang="en-US" dirty="0" err="1"/>
              <a:t>terpaksa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info min 30menit </a:t>
            </a:r>
            <a:r>
              <a:rPr lang="en-US" dirty="0" err="1"/>
              <a:t>sebelunya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dijadwal</a:t>
            </a:r>
            <a:r>
              <a:rPr lang="en-US" dirty="0"/>
              <a:t> </a:t>
            </a:r>
            <a:r>
              <a:rPr lang="en-US" dirty="0" err="1"/>
              <a:t>ulang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perkuliahan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platform Zoom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sesekali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open camera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Dispensasi</a:t>
            </a:r>
            <a:r>
              <a:rPr lang="en-US" dirty="0"/>
              <a:t> </a:t>
            </a:r>
            <a:r>
              <a:rPr lang="en-US" dirty="0" err="1"/>
              <a:t>keterlambatan</a:t>
            </a:r>
            <a:r>
              <a:rPr lang="en-US" dirty="0"/>
              <a:t> joint </a:t>
            </a:r>
            <a:r>
              <a:rPr lang="en-US" dirty="0" err="1"/>
              <a:t>adalah</a:t>
            </a:r>
            <a:r>
              <a:rPr lang="en-US" dirty="0"/>
              <a:t> 30 </a:t>
            </a:r>
            <a:r>
              <a:rPr lang="en-US" dirty="0" err="1"/>
              <a:t>menit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gabung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diabsenkan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menumpulkan</a:t>
            </a:r>
            <a:r>
              <a:rPr lang="en-US" dirty="0"/>
              <a:t> UTS dan UAS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E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2944</TotalTime>
  <Words>658</Words>
  <Application>Microsoft Office PowerPoint</Application>
  <PresentationFormat>Widescreen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 Unicode MS</vt:lpstr>
      <vt:lpstr>SimSun</vt:lpstr>
      <vt:lpstr>Arial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 SILABUS &amp; KONTRAK PERKULIAHAN SANRI 2021</vt:lpstr>
      <vt:lpstr>CAPAIAN PEMBELAJARAN</vt:lpstr>
      <vt:lpstr>Bahan Kajian</vt:lpstr>
      <vt:lpstr>Lanjutan</vt:lpstr>
      <vt:lpstr>Rencana Perkuliahan </vt:lpstr>
      <vt:lpstr>REFERENSI</vt:lpstr>
      <vt:lpstr>KONTRAK PERKULIAHAN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121</cp:revision>
  <dcterms:created xsi:type="dcterms:W3CDTF">2017-11-21T07:01:38Z</dcterms:created>
  <dcterms:modified xsi:type="dcterms:W3CDTF">2021-03-06T22:05:40Z</dcterms:modified>
</cp:coreProperties>
</file>