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88" r:id="rId2"/>
    <p:sldMasterId id="2147483690" r:id="rId3"/>
    <p:sldMasterId id="2147483693" r:id="rId4"/>
  </p:sldMasterIdLst>
  <p:notesMasterIdLst>
    <p:notesMasterId r:id="rId15"/>
  </p:notesMasterIdLst>
  <p:sldIdLst>
    <p:sldId id="578" r:id="rId5"/>
    <p:sldId id="307" r:id="rId6"/>
    <p:sldId id="573" r:id="rId7"/>
    <p:sldId id="569" r:id="rId8"/>
    <p:sldId id="579" r:id="rId9"/>
    <p:sldId id="575" r:id="rId10"/>
    <p:sldId id="571" r:id="rId11"/>
    <p:sldId id="576" r:id="rId12"/>
    <p:sldId id="564" r:id="rId13"/>
    <p:sldId id="32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57784-342D-44BE-B767-95A842046E5E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8EA17-E508-4A61-8A44-62AF7F554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392" y="4869160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l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</a:t>
            </a:r>
            <a:r>
              <a:rPr lang="en-US" dirty="0" err="1"/>
              <a:t>Powerpoint</a:t>
            </a:r>
            <a:r>
              <a:rPr lang="en-US" dirty="0"/>
              <a:t>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24417" y="5805488"/>
            <a:ext cx="105156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Secondary Title Here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5" y="6459791"/>
            <a:ext cx="2472271" cy="365125"/>
          </a:xfrm>
          <a:prstGeom prst="rect">
            <a:avLst/>
          </a:prstGeom>
        </p:spPr>
        <p:txBody>
          <a:bodyPr/>
          <a:lstStyle/>
          <a:p>
            <a:fld id="{ADCE2944-63AC-4794-98B7-F3081A371F1E}" type="datetimeFigureOut">
              <a:rPr lang="id-ID" smtClean="0"/>
              <a:pPr/>
              <a:t>07/03/2021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7" y="6459791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62" y="6459791"/>
            <a:ext cx="1312025" cy="365125"/>
          </a:xfrm>
          <a:prstGeom prst="rect">
            <a:avLst/>
          </a:prstGeom>
        </p:spPr>
        <p:txBody>
          <a:bodyPr/>
          <a:lstStyle/>
          <a:p>
            <a:fld id="{517929AE-1FB3-475D-8916-B36598A6E66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023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Chapter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26369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67" y="1556792"/>
            <a:ext cx="10081120" cy="43204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d-ID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431958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Chapter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ver.png"/>
          <p:cNvPicPr>
            <a:picLocks noChangeAspect="1"/>
          </p:cNvPicPr>
          <p:nvPr/>
        </p:nvPicPr>
        <p:blipFill>
          <a:blip r:embed="rId3" cstate="print"/>
          <a:srcRect t="63542"/>
          <a:stretch>
            <a:fillRect/>
          </a:stretch>
        </p:blipFill>
        <p:spPr>
          <a:xfrm>
            <a:off x="1641" y="4357694"/>
            <a:ext cx="12188729" cy="2500306"/>
          </a:xfrm>
          <a:prstGeom prst="rect">
            <a:avLst/>
          </a:prstGeom>
        </p:spPr>
      </p:pic>
      <p:pic>
        <p:nvPicPr>
          <p:cNvPr id="3" name="Picture 2" descr="Cov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4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668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dy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2" y="920"/>
            <a:ext cx="12188729" cy="6856160"/>
          </a:xfrm>
          <a:prstGeom prst="rect">
            <a:avLst/>
          </a:prstGeom>
        </p:spPr>
      </p:pic>
      <p:pic>
        <p:nvPicPr>
          <p:cNvPr id="4" name="Picture 3" descr="Cover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5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ARTWORK\UNISA\BRAND BOOK\CDR\__MASTER TEMPLATE\TEMPLATE PPT\JPG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12198412" cy="6858000"/>
          </a:xfrm>
          <a:prstGeom prst="rect">
            <a:avLst/>
          </a:prstGeom>
          <a:noFill/>
        </p:spPr>
      </p:pic>
      <p:pic>
        <p:nvPicPr>
          <p:cNvPr id="4" name="Picture 4" descr="D:\ARTWORK\UNISA\BRAND BOOK\CDR\__MASTER TEMPLATE\TEMPLATE PPT\JPG\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7240" y="2214554"/>
            <a:ext cx="2762269" cy="236364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>
                <a:latin typeface="Franklin Gothic Heavy" pitchFamily="34" charset="0"/>
                <a:ea typeface="Arial Unicode MS" pitchFamily="34" charset="-128"/>
                <a:cs typeface="Tahoma" pitchFamily="34" charset="0"/>
              </a:rPr>
              <a:t>PEMBUKA BELAJAR</a:t>
            </a:r>
            <a:endParaRPr lang="id-ID" sz="3600" dirty="0">
              <a:latin typeface="Franklin Gothic Heavy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4623" y="4668982"/>
            <a:ext cx="9753599" cy="160539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“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Kami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ridho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 SWT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Tuhanku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Islam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agamaku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Muhammad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Rasul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Ya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tambahkanlah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kepadaku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ilmu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berikanlah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kefahaman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”</a:t>
            </a:r>
          </a:p>
        </p:txBody>
      </p:sp>
      <p:pic>
        <p:nvPicPr>
          <p:cNvPr id="15364" name="Picture 5" descr="C:\Users\Suryani\Pictures\doa-belaj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276" y="1390651"/>
            <a:ext cx="10432473" cy="277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96146" y="304799"/>
            <a:ext cx="7827818" cy="581891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DOA BELAJAR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1661" y="1983517"/>
            <a:ext cx="10515600" cy="1736428"/>
          </a:xfrm>
        </p:spPr>
        <p:txBody>
          <a:bodyPr/>
          <a:lstStyle/>
          <a:p>
            <a:br>
              <a:rPr lang="en-US" sz="5400" dirty="0">
                <a:solidFill>
                  <a:schemeClr val="bg1"/>
                </a:solidFill>
                <a:latin typeface="Corbel" pitchFamily="34" charset="0"/>
                <a:cs typeface="Arial" charset="0"/>
              </a:rPr>
            </a:br>
            <a:r>
              <a:rPr lang="id-ID" sz="5400" dirty="0">
                <a:solidFill>
                  <a:schemeClr val="tx1"/>
                </a:solidFill>
                <a:latin typeface="Corbel" pitchFamily="34" charset="0"/>
                <a:cs typeface="Arial" charset="0"/>
              </a:rPr>
              <a:t>SILABUS &amp; KONTRAK PERKULIAHAN SANRI 20</a:t>
            </a:r>
            <a:r>
              <a:rPr lang="en-US" sz="5400" dirty="0">
                <a:solidFill>
                  <a:schemeClr val="tx1"/>
                </a:solidFill>
                <a:latin typeface="Corbel" pitchFamily="34" charset="0"/>
                <a:cs typeface="Arial" charset="0"/>
              </a:rPr>
              <a:t>21</a:t>
            </a:r>
            <a:endParaRPr lang="en-US" sz="5400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4973782"/>
            <a:ext cx="10515600" cy="1219200"/>
          </a:xfrm>
        </p:spPr>
        <p:txBody>
          <a:bodyPr/>
          <a:lstStyle/>
          <a:p>
            <a:r>
              <a:rPr lang="id-ID" sz="1600" dirty="0">
                <a:latin typeface="Berlin Sans FB Demi" pitchFamily="34" charset="0"/>
              </a:rPr>
              <a:t>MUHAMMAD KHOZIN, S.IP, MPA</a:t>
            </a:r>
          </a:p>
          <a:p>
            <a:r>
              <a:rPr lang="en-US" sz="1600" dirty="0" err="1">
                <a:latin typeface="Berlin Sans FB Demi" pitchFamily="34" charset="0"/>
              </a:rPr>
              <a:t>Disampaikan</a:t>
            </a:r>
            <a:r>
              <a:rPr lang="en-US" sz="1600" dirty="0">
                <a:latin typeface="Berlin Sans FB Demi" pitchFamily="34" charset="0"/>
              </a:rPr>
              <a:t> pada </a:t>
            </a:r>
            <a:r>
              <a:rPr lang="en-US" sz="1600" dirty="0" err="1">
                <a:latin typeface="Berlin Sans FB Demi" pitchFamily="34" charset="0"/>
              </a:rPr>
              <a:t>Kuliah</a:t>
            </a:r>
            <a:r>
              <a:rPr lang="en-US" sz="1600" dirty="0">
                <a:latin typeface="Berlin Sans FB Demi" pitchFamily="34" charset="0"/>
              </a:rPr>
              <a:t> MK </a:t>
            </a:r>
            <a:r>
              <a:rPr lang="id-ID" sz="1600" dirty="0">
                <a:latin typeface="Berlin Sans FB Demi" pitchFamily="34" charset="0"/>
              </a:rPr>
              <a:t>Sistem Administrasi Negara</a:t>
            </a:r>
            <a:endParaRPr lang="en-US" sz="1600" dirty="0">
              <a:latin typeface="Berlin Sans FB Demi" pitchFamily="34" charset="0"/>
            </a:endParaRPr>
          </a:p>
          <a:p>
            <a:r>
              <a:rPr lang="id-ID" sz="1600" dirty="0">
                <a:latin typeface="Berlin Sans FB Demi" pitchFamily="34" charset="0"/>
              </a:rPr>
              <a:t>20</a:t>
            </a:r>
            <a:r>
              <a:rPr lang="en-US" sz="1600" dirty="0">
                <a:latin typeface="Berlin Sans FB Demi" pitchFamily="34" charset="0"/>
              </a:rPr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1707744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3200" y="335282"/>
            <a:ext cx="5918200" cy="528318"/>
          </a:xfrm>
        </p:spPr>
        <p:txBody>
          <a:bodyPr/>
          <a:lstStyle/>
          <a:p>
            <a:r>
              <a:rPr lang="id-ID" sz="4000" b="1" dirty="0"/>
              <a:t>CAPAIAN PEMBELAJARAN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30629" y="1214845"/>
            <a:ext cx="11848011" cy="5081588"/>
          </a:xfrm>
        </p:spPr>
        <p:txBody>
          <a:bodyPr/>
          <a:lstStyle/>
          <a:p>
            <a:r>
              <a:rPr lang="en-US" sz="2400" dirty="0" err="1"/>
              <a:t>Berkontribusi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peningkatan</a:t>
            </a:r>
            <a:r>
              <a:rPr lang="en-US" sz="2400" dirty="0"/>
              <a:t> </a:t>
            </a:r>
            <a:r>
              <a:rPr lang="en-US" sz="2400" dirty="0" err="1"/>
              <a:t>mutu</a:t>
            </a:r>
            <a:r>
              <a:rPr lang="en-US" sz="2400" dirty="0"/>
              <a:t> </a:t>
            </a:r>
            <a:r>
              <a:rPr lang="en-US" sz="2400" dirty="0" err="1"/>
              <a:t>kehidupan</a:t>
            </a:r>
            <a:r>
              <a:rPr lang="en-US" sz="2400" dirty="0"/>
              <a:t> </a:t>
            </a:r>
            <a:r>
              <a:rPr lang="en-US" sz="2400" dirty="0" err="1"/>
              <a:t>bermasyarakat</a:t>
            </a:r>
            <a:r>
              <a:rPr lang="en-US" sz="2400" dirty="0"/>
              <a:t>, </a:t>
            </a:r>
            <a:r>
              <a:rPr lang="en-US" sz="2400" dirty="0" err="1"/>
              <a:t>berbangsa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bernegara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Pancasila;</a:t>
            </a:r>
            <a:r>
              <a:rPr lang="id-ID" sz="2400" dirty="0"/>
              <a:t> </a:t>
            </a:r>
            <a:r>
              <a:rPr lang="id-ID" sz="2400" b="1" dirty="0"/>
              <a:t>(S3)</a:t>
            </a:r>
          </a:p>
          <a:p>
            <a:r>
              <a:rPr lang="en-US" sz="2400" dirty="0" err="1"/>
              <a:t>Berperan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warga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yang </a:t>
            </a:r>
            <a:r>
              <a:rPr lang="en-US" sz="2400" dirty="0" err="1"/>
              <a:t>bangga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cinta</a:t>
            </a:r>
            <a:r>
              <a:rPr lang="en-US" sz="2400" dirty="0"/>
              <a:t> </a:t>
            </a:r>
            <a:r>
              <a:rPr lang="en-US" sz="2400" dirty="0" err="1"/>
              <a:t>tanah</a:t>
            </a:r>
            <a:r>
              <a:rPr lang="en-US" sz="2400" dirty="0"/>
              <a:t> air,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nasionalisme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rasa </a:t>
            </a:r>
            <a:r>
              <a:rPr lang="en-US" sz="2400" dirty="0" err="1"/>
              <a:t>tanggungjawab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bangsa</a:t>
            </a:r>
            <a:r>
              <a:rPr lang="en-US" sz="2400" b="1" dirty="0"/>
              <a:t> </a:t>
            </a:r>
            <a:r>
              <a:rPr lang="id-ID" sz="2400" b="1" dirty="0"/>
              <a:t>(S4)</a:t>
            </a:r>
          </a:p>
          <a:p>
            <a:r>
              <a:rPr lang="en-US" sz="2400" dirty="0" err="1"/>
              <a:t>Menguasai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teoritis</a:t>
            </a:r>
            <a:r>
              <a:rPr lang="en-US" sz="2400" dirty="0"/>
              <a:t> </a:t>
            </a:r>
            <a:r>
              <a:rPr lang="en-US" sz="2400" dirty="0" err="1"/>
              <a:t>administrasi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, </a:t>
            </a:r>
            <a:r>
              <a:rPr lang="en-US" sz="2400" dirty="0" err="1"/>
              <a:t>birokrasi</a:t>
            </a:r>
            <a:r>
              <a:rPr lang="en-US" sz="2400" dirty="0"/>
              <a:t>, </a:t>
            </a:r>
            <a:r>
              <a:rPr lang="en-US" sz="2400" dirty="0" err="1"/>
              <a:t>kebijakan</a:t>
            </a:r>
            <a:r>
              <a:rPr lang="en-US" sz="2400" dirty="0"/>
              <a:t> </a:t>
            </a:r>
            <a:r>
              <a:rPr lang="en-US" sz="2400" dirty="0" err="1"/>
              <a:t>publik</a:t>
            </a:r>
            <a:r>
              <a:rPr lang="en-US" sz="2400" dirty="0"/>
              <a:t>,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publik</a:t>
            </a:r>
            <a:r>
              <a:rPr lang="en-US" sz="2400" dirty="0"/>
              <a:t>, </a:t>
            </a:r>
            <a:r>
              <a:rPr lang="en-US" sz="2400" dirty="0" err="1"/>
              <a:t>perilaku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, </a:t>
            </a:r>
            <a:r>
              <a:rPr lang="en-US" sz="2400" dirty="0" err="1"/>
              <a:t>keuangan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, </a:t>
            </a:r>
            <a:r>
              <a:rPr lang="en-US" sz="2400" dirty="0" err="1"/>
              <a:t>reformasi</a:t>
            </a:r>
            <a:r>
              <a:rPr lang="en-US" sz="2400" dirty="0"/>
              <a:t> </a:t>
            </a:r>
            <a:r>
              <a:rPr lang="en-US" sz="2400" dirty="0" err="1"/>
              <a:t>administrasi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governansi</a:t>
            </a:r>
            <a:r>
              <a:rPr lang="en-US" sz="2400" dirty="0"/>
              <a:t> </a:t>
            </a:r>
            <a:r>
              <a:rPr lang="en-US" sz="2400" dirty="0" err="1"/>
              <a:t>publik</a:t>
            </a:r>
            <a:r>
              <a:rPr lang="id-ID" sz="2400" dirty="0"/>
              <a:t> </a:t>
            </a:r>
            <a:r>
              <a:rPr lang="id-ID" sz="2400" b="1" dirty="0"/>
              <a:t>(PP1)</a:t>
            </a:r>
          </a:p>
          <a:p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menerapkan</a:t>
            </a:r>
            <a:r>
              <a:rPr lang="en-US" sz="2400" dirty="0"/>
              <a:t> </a:t>
            </a:r>
            <a:r>
              <a:rPr lang="en-US" sz="2400" dirty="0" err="1"/>
              <a:t>pemikiran</a:t>
            </a:r>
            <a:r>
              <a:rPr lang="en-US" sz="2400" dirty="0"/>
              <a:t> </a:t>
            </a:r>
            <a:r>
              <a:rPr lang="en-US" sz="2400" dirty="0" err="1"/>
              <a:t>logis</a:t>
            </a:r>
            <a:r>
              <a:rPr lang="en-US" sz="2400" dirty="0"/>
              <a:t>, </a:t>
            </a:r>
            <a:r>
              <a:rPr lang="en-US" sz="2400" dirty="0" err="1"/>
              <a:t>kritis</a:t>
            </a:r>
            <a:r>
              <a:rPr lang="en-US" sz="2400" dirty="0"/>
              <a:t>, </a:t>
            </a:r>
            <a:r>
              <a:rPr lang="en-US" sz="2400" dirty="0" err="1"/>
              <a:t>sistematis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inovatif</a:t>
            </a:r>
            <a:r>
              <a:rPr lang="en-US" sz="2400" dirty="0"/>
              <a:t>,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konteks</a:t>
            </a:r>
            <a:r>
              <a:rPr lang="en-US" sz="2400" dirty="0"/>
              <a:t> </a:t>
            </a:r>
            <a:r>
              <a:rPr lang="en-US" sz="2400" dirty="0" err="1"/>
              <a:t>pengembangan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implementasi</a:t>
            </a:r>
            <a:r>
              <a:rPr lang="en-US" sz="2400" dirty="0"/>
              <a:t> </a:t>
            </a:r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teknologi</a:t>
            </a:r>
            <a:r>
              <a:rPr lang="en-US" sz="2400" dirty="0"/>
              <a:t> yang </a:t>
            </a:r>
            <a:r>
              <a:rPr lang="en-US" sz="2400" dirty="0" err="1"/>
              <a:t>memperhatikan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menerapkan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humaniora</a:t>
            </a:r>
            <a:r>
              <a:rPr lang="en-US" sz="2400" dirty="0"/>
              <a:t> yang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keahliannya</a:t>
            </a:r>
            <a:r>
              <a:rPr lang="en-US" sz="2400" dirty="0"/>
              <a:t>;</a:t>
            </a:r>
            <a:r>
              <a:rPr lang="id-ID" sz="2400" dirty="0"/>
              <a:t> </a:t>
            </a:r>
            <a:r>
              <a:rPr lang="id-ID" sz="2400" b="1" dirty="0"/>
              <a:t>(KU1)</a:t>
            </a:r>
          </a:p>
          <a:p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menganalisis</a:t>
            </a:r>
            <a:r>
              <a:rPr lang="en-US" sz="2400" dirty="0"/>
              <a:t> </a:t>
            </a:r>
            <a:r>
              <a:rPr lang="en-US" sz="2400" dirty="0" err="1"/>
              <a:t>interaksi</a:t>
            </a:r>
            <a:r>
              <a:rPr lang="en-US" sz="2400" dirty="0"/>
              <a:t> </a:t>
            </a:r>
            <a:r>
              <a:rPr lang="en-US" sz="2400" dirty="0" err="1"/>
              <a:t>antar</a:t>
            </a:r>
            <a:r>
              <a:rPr lang="en-US" sz="2400" dirty="0"/>
              <a:t> </a:t>
            </a:r>
            <a:r>
              <a:rPr lang="en-US" sz="2400" dirty="0" err="1"/>
              <a:t>aktor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governansi</a:t>
            </a:r>
            <a:r>
              <a:rPr lang="en-US" sz="2400" dirty="0"/>
              <a:t> </a:t>
            </a:r>
            <a:r>
              <a:rPr lang="en-US" sz="2400" dirty="0" err="1"/>
              <a:t>publik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penyusunan</a:t>
            </a:r>
            <a:r>
              <a:rPr lang="en-US" sz="2400" dirty="0"/>
              <a:t> </a:t>
            </a:r>
            <a:r>
              <a:rPr lang="en-US" sz="2400" dirty="0" err="1"/>
              <a:t>kebijakan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publik</a:t>
            </a:r>
            <a:r>
              <a:rPr lang="en-US" sz="2400" dirty="0"/>
              <a:t>, </a:t>
            </a:r>
            <a:r>
              <a:rPr lang="en-US" sz="2400" dirty="0" err="1"/>
              <a:t>baik</a:t>
            </a:r>
            <a:r>
              <a:rPr lang="en-US" sz="2400" dirty="0"/>
              <a:t> di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lokal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nasional</a:t>
            </a:r>
            <a:r>
              <a:rPr lang="en-US" sz="2400" dirty="0"/>
              <a:t>,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aspek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, </a:t>
            </a:r>
            <a:r>
              <a:rPr lang="en-US" sz="2400" dirty="0" err="1"/>
              <a:t>ekonomi</a:t>
            </a:r>
            <a:r>
              <a:rPr lang="en-US" sz="2400" dirty="0"/>
              <a:t>, </a:t>
            </a:r>
            <a:r>
              <a:rPr lang="en-US" sz="2400" dirty="0" err="1"/>
              <a:t>budaya</a:t>
            </a:r>
            <a:r>
              <a:rPr lang="en-US" sz="2400" dirty="0"/>
              <a:t>, </a:t>
            </a:r>
            <a:r>
              <a:rPr lang="en-US" sz="2400" dirty="0" err="1"/>
              <a:t>politik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hankam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pendekatan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id-ID" sz="2400" dirty="0"/>
              <a:t> </a:t>
            </a:r>
            <a:r>
              <a:rPr lang="id-ID" sz="2400" b="1" dirty="0"/>
              <a:t>(KK1)</a:t>
            </a:r>
            <a:endParaRPr lang="en-US" sz="2400" b="1" dirty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5812" y="335282"/>
            <a:ext cx="4255588" cy="604518"/>
          </a:xfrm>
        </p:spPr>
        <p:txBody>
          <a:bodyPr/>
          <a:lstStyle/>
          <a:p>
            <a:r>
              <a:rPr lang="en-US" sz="4000" b="1" dirty="0" err="1"/>
              <a:t>Bahan</a:t>
            </a:r>
            <a:r>
              <a:rPr lang="en-US" sz="4000" b="1" dirty="0"/>
              <a:t> </a:t>
            </a:r>
            <a:r>
              <a:rPr lang="en-US" sz="4000" b="1" dirty="0" err="1"/>
              <a:t>Kajian</a:t>
            </a:r>
            <a:endParaRPr lang="en-US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82452312"/>
              </p:ext>
            </p:extLst>
          </p:nvPr>
        </p:nvGraphicFramePr>
        <p:xfrm>
          <a:off x="855617" y="1462269"/>
          <a:ext cx="10131426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8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323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solidFill>
                            <a:schemeClr val="tx1"/>
                          </a:solidFill>
                        </a:rPr>
                        <a:t>Minggu ke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>
                          <a:solidFill>
                            <a:schemeClr val="tx1"/>
                          </a:solidFill>
                        </a:rPr>
                        <a:t>Pertemuan 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solidFill>
                            <a:schemeClr val="tx1"/>
                          </a:solidFill>
                        </a:rPr>
                        <a:t>Bahan Kajian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>
                          <a:solidFill>
                            <a:schemeClr val="tx1"/>
                          </a:solidFill>
                        </a:rPr>
                        <a:t>Silabus</a:t>
                      </a:r>
                    </a:p>
                    <a:p>
                      <a:r>
                        <a:rPr lang="id-ID" b="1" dirty="0">
                          <a:solidFill>
                            <a:schemeClr val="tx1"/>
                          </a:solidFill>
                        </a:rPr>
                        <a:t>Kontrak Perkuliahan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Konsep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Dasar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dministrasi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egara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Indonesia</a:t>
                      </a:r>
                      <a:r>
                        <a:rPr lang="id-ID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Konsep Negara 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 Penyelenggaraan Pemer</a:t>
                      </a:r>
                      <a:r>
                        <a:rPr lang="en-US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id-ID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ntahan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Paradigma Sistem Administrasi Negara 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Model – model Sistem Administrasi Negara 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Pengaruh Politik dalam Sistem Administrasi Negara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Dinamika dalam Penyelenggaraan Sistem Administrasi Negara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Kelembagaan dalam Sistem Administrasi Negara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Dinamika sistem kelembagaan dalam Administrasi Negara di Indonesia 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Lanjutan</a:t>
            </a: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8767055"/>
              </p:ext>
            </p:extLst>
          </p:nvPr>
        </p:nvGraphicFramePr>
        <p:xfrm>
          <a:off x="1404257" y="1988840"/>
          <a:ext cx="10131426" cy="444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7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73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solidFill>
                            <a:schemeClr val="tx1"/>
                          </a:solidFill>
                        </a:rPr>
                        <a:t>Minggu ke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solidFill>
                            <a:schemeClr val="tx1"/>
                          </a:solidFill>
                        </a:rPr>
                        <a:t>Pertemuan 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solidFill>
                            <a:schemeClr val="tx1"/>
                          </a:solidFill>
                        </a:rPr>
                        <a:t>Pokok</a:t>
                      </a:r>
                      <a:r>
                        <a:rPr lang="id-ID" baseline="0" dirty="0">
                          <a:solidFill>
                            <a:schemeClr val="tx1"/>
                          </a:solidFill>
                        </a:rPr>
                        <a:t> Bahasan 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Dinamika sistem kelembagaan Daerah di Indonesia 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Hubungan Antar Lembaga 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Pelayanan Publik dalam Sistem Administrasi Negara di Indonesia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029">
                <a:tc>
                  <a:txBody>
                    <a:bodyPr/>
                    <a:lstStyle/>
                    <a:p>
                      <a:pPr algn="ctr"/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Dinamika Penyelenggaraan Pelayanan Publik di Indonesia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Administrasi Kepegawaian dalam Sistem Administrasi Negera di Indonesia 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Dinamika Administrasi Kepegawaian di Indonesia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 Administrasi Pemerintahan Daerah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Otonomi</a:t>
                      </a:r>
                      <a:r>
                        <a:rPr lang="id-ID" sz="18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Daerah Dalam Sistem Administrasi Negara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 Pengawasan Dalam Administrasi Negara di</a:t>
                      </a:r>
                      <a:r>
                        <a:rPr lang="id-ID" sz="18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Indonesia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Administrasi Negara dan Reformasi Birokrasi 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Good </a:t>
                      </a:r>
                      <a:r>
                        <a:rPr lang="id-ID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Governance 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2481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9800" y="335282"/>
            <a:ext cx="5181600" cy="680718"/>
          </a:xfrm>
        </p:spPr>
        <p:txBody>
          <a:bodyPr/>
          <a:lstStyle/>
          <a:p>
            <a:r>
              <a:rPr lang="en-US" sz="4000" b="1" dirty="0" err="1"/>
              <a:t>Rencana</a:t>
            </a:r>
            <a:r>
              <a:rPr lang="en-US" sz="4000" b="1" dirty="0"/>
              <a:t> </a:t>
            </a:r>
            <a:r>
              <a:rPr lang="id-ID" sz="4000" b="1" dirty="0"/>
              <a:t>Perkuliahan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95403" y="1371600"/>
            <a:ext cx="10081684" cy="5081588"/>
          </a:xfrm>
        </p:spPr>
        <p:txBody>
          <a:bodyPr/>
          <a:lstStyle/>
          <a:p>
            <a:pPr>
              <a:buNone/>
            </a:pPr>
            <a:r>
              <a:rPr lang="id-ID" sz="2800" b="1" dirty="0"/>
              <a:t>Struktur Program </a:t>
            </a:r>
          </a:p>
          <a:p>
            <a:pPr>
              <a:buFontTx/>
              <a:buChar char="-"/>
            </a:pPr>
            <a:r>
              <a:rPr lang="id-ID" sz="2800" b="1" dirty="0"/>
              <a:t>MK Teori 21x Pertemuan Teori</a:t>
            </a:r>
          </a:p>
          <a:p>
            <a:pPr marL="0" indent="0">
              <a:buNone/>
            </a:pPr>
            <a:r>
              <a:rPr lang="id-ID" sz="2800" b="1" dirty="0"/>
              <a:t>Struktur Penilaian </a:t>
            </a:r>
          </a:p>
          <a:p>
            <a:pPr>
              <a:buFontTx/>
              <a:buChar char="-"/>
            </a:pPr>
            <a:r>
              <a:rPr lang="id-ID" sz="2800" b="1" dirty="0"/>
              <a:t>UAS 40%</a:t>
            </a:r>
          </a:p>
          <a:p>
            <a:pPr>
              <a:buFontTx/>
              <a:buChar char="-"/>
            </a:pPr>
            <a:r>
              <a:rPr lang="id-ID" sz="2800" b="1" dirty="0"/>
              <a:t>UTS 40%</a:t>
            </a:r>
          </a:p>
          <a:p>
            <a:pPr>
              <a:buFontTx/>
              <a:buChar char="-"/>
            </a:pPr>
            <a:r>
              <a:rPr lang="id-ID" sz="2800" b="1" dirty="0"/>
              <a:t>Tugas 20%</a:t>
            </a:r>
          </a:p>
          <a:p>
            <a:pPr marL="0" indent="0">
              <a:buNone/>
            </a:pPr>
            <a:r>
              <a:rPr lang="id-ID" sz="2800" b="1" dirty="0"/>
              <a:t>Tugas </a:t>
            </a:r>
          </a:p>
          <a:p>
            <a:pPr marL="0" indent="0">
              <a:buNone/>
            </a:pPr>
            <a:r>
              <a:rPr lang="id-ID" sz="2800" b="1" dirty="0"/>
              <a:t>- Individual (dengan worksheet)</a:t>
            </a:r>
            <a:endParaRPr lang="en-US" sz="2800" b="1" dirty="0"/>
          </a:p>
          <a:p>
            <a:pPr marL="0" indent="0" algn="just">
              <a:buNone/>
            </a:pPr>
            <a:endParaRPr lang="en-US" sz="2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0667" y="337592"/>
            <a:ext cx="5181533" cy="754608"/>
          </a:xfrm>
        </p:spPr>
        <p:txBody>
          <a:bodyPr/>
          <a:lstStyle/>
          <a:p>
            <a:r>
              <a:rPr lang="en-US" sz="3600" b="1" dirty="0"/>
              <a:t>REFERENSI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545771"/>
            <a:ext cx="11560629" cy="4319588"/>
          </a:xfrm>
        </p:spPr>
        <p:txBody>
          <a:bodyPr/>
          <a:lstStyle/>
          <a:p>
            <a:pPr lvl="0"/>
            <a:r>
              <a:rPr lang="id-ID" b="1" dirty="0"/>
              <a:t>Agus Dwiyanto 2002, Refromasi Birokrasi Publik di Indonesia, PSKK UGM</a:t>
            </a:r>
          </a:p>
          <a:p>
            <a:pPr lvl="0"/>
            <a:r>
              <a:rPr lang="id-ID" b="1" dirty="0"/>
              <a:t>Miftah Thoha. 2008. Birokrasi Pemerintah Indonesia Di Era Reformasi. Jakarta: Kencana</a:t>
            </a:r>
          </a:p>
          <a:p>
            <a:pPr lvl="0"/>
            <a:r>
              <a:rPr lang="id-ID" b="1" dirty="0"/>
              <a:t>Miftah Thoha. 2004, Birokrasi dan Politik di Indonesia. Jakarta: PT RajaGrafindo Persada</a:t>
            </a:r>
          </a:p>
          <a:p>
            <a:pPr lvl="0"/>
            <a:r>
              <a:rPr lang="id-ID" b="1" dirty="0"/>
              <a:t>Tim MAP UGM , 2009, Government Reform di Indonesia</a:t>
            </a:r>
          </a:p>
          <a:p>
            <a:pPr lvl="0"/>
            <a:r>
              <a:rPr lang="id-ID" b="1" dirty="0"/>
              <a:t>David sborn dan Peter Plastrik, Memangkas Birokrasi, PPM Jakarta</a:t>
            </a:r>
          </a:p>
          <a:p>
            <a:pPr lvl="0"/>
            <a:r>
              <a:rPr lang="id-ID" b="1" dirty="0"/>
              <a:t>Hidayat,Misbah.2007.Reformasi administrasi:kajian komparatif pemerintahan tiga presiden.Jakarta:Gramedia Pustaka</a:t>
            </a:r>
          </a:p>
          <a:p>
            <a:pPr lvl="0"/>
            <a:r>
              <a:rPr lang="id-ID" b="1" dirty="0"/>
              <a:t>Panji Santosa. 2008. Administrasi Publik. Teori dan Aplikasi Good Governance. Bandung: PT Refika Aditama</a:t>
            </a:r>
          </a:p>
          <a:p>
            <a:pPr lvl="0"/>
            <a:r>
              <a:rPr lang="id-ID" b="1" dirty="0"/>
              <a:t>Inu Kencana, 2003. Sistem Administrasi Negara Republik Indonesia (SANRI), Bandung, Bumi Aksara </a:t>
            </a:r>
          </a:p>
          <a:p>
            <a:pPr lvl="0"/>
            <a:r>
              <a:rPr lang="id-ID" b="1" dirty="0"/>
              <a:t>Drs. Salamoen Soeharyo, MPA dan Drs. Nasri Effendi, M.Sc, 2001, Sistem Administrasi Negara Republik Indonesia, Jakarta, Lembaga Administrasi Negara</a:t>
            </a:r>
          </a:p>
          <a:p>
            <a:r>
              <a:rPr lang="id-ID" b="1" dirty="0"/>
              <a:t>Jurnal-Jurnal Ilmiah dan Artikel</a:t>
            </a:r>
            <a:endParaRPr lang="en-US" sz="2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0667" y="337592"/>
            <a:ext cx="5181533" cy="754608"/>
          </a:xfrm>
        </p:spPr>
        <p:txBody>
          <a:bodyPr/>
          <a:lstStyle/>
          <a:p>
            <a:r>
              <a:rPr lang="id-ID" sz="3600" b="1" dirty="0"/>
              <a:t>KONTRAK PERKULIAHAN</a:t>
            </a:r>
            <a:endParaRPr lang="en-US" sz="36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1004954" y="1517585"/>
            <a:ext cx="10829995" cy="4313324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Perkuliahan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jam 18.30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halangan</a:t>
            </a:r>
            <a:r>
              <a:rPr lang="en-US" dirty="0"/>
              <a:t> dan </a:t>
            </a:r>
            <a:r>
              <a:rPr lang="en-US" dirty="0" err="1"/>
              <a:t>terpaksa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mundur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info min 30menit </a:t>
            </a:r>
            <a:r>
              <a:rPr lang="en-US" dirty="0" err="1"/>
              <a:t>sebelunya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dijadwal</a:t>
            </a:r>
            <a:r>
              <a:rPr lang="en-US" dirty="0"/>
              <a:t> </a:t>
            </a:r>
            <a:r>
              <a:rPr lang="en-US" dirty="0" err="1"/>
              <a:t>ulang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respon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perkuliahan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perkuliahan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platform Zoom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sesekali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diminta</a:t>
            </a:r>
            <a:r>
              <a:rPr lang="en-US" dirty="0"/>
              <a:t> open camera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Dispensasi</a:t>
            </a:r>
            <a:r>
              <a:rPr lang="en-US" dirty="0"/>
              <a:t> </a:t>
            </a:r>
            <a:r>
              <a:rPr lang="en-US" dirty="0" err="1"/>
              <a:t>keterlambatan</a:t>
            </a:r>
            <a:r>
              <a:rPr lang="en-US" dirty="0"/>
              <a:t> joint </a:t>
            </a:r>
            <a:r>
              <a:rPr lang="en-US" dirty="0" err="1"/>
              <a:t>adalah</a:t>
            </a:r>
            <a:r>
              <a:rPr lang="en-US" dirty="0"/>
              <a:t> 30 </a:t>
            </a:r>
            <a:r>
              <a:rPr lang="en-US" dirty="0" err="1"/>
              <a:t>menit</a:t>
            </a:r>
            <a:r>
              <a:rPr lang="en-US" dirty="0"/>
              <a:t>,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gabung</a:t>
            </a:r>
            <a:r>
              <a:rPr lang="en-US" dirty="0"/>
              <a:t>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diabsenkan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menumpulkan</a:t>
            </a:r>
            <a:r>
              <a:rPr lang="en-US" dirty="0"/>
              <a:t> UTS dan UAS </a:t>
            </a:r>
            <a:r>
              <a:rPr lang="en-US" dirty="0" err="1"/>
              <a:t>otomatis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E</a:t>
            </a:r>
          </a:p>
          <a:p>
            <a:pPr marL="514350" indent="-514350">
              <a:buFont typeface="+mj-lt"/>
              <a:buAutoNum type="arabicPeriod"/>
            </a:pP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3006437" y="1138670"/>
            <a:ext cx="5714424" cy="431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dirty="0">
                <a:latin typeface="Berlin Sans FB Demi" pitchFamily="34" charset="0"/>
                <a:ea typeface="SimSun" pitchFamily="2" charset="-122"/>
                <a:cs typeface="Tahoma" pitchFamily="34" charset="0"/>
              </a:rPr>
              <a:t>PENUTUP BELAJAR</a:t>
            </a:r>
            <a:br>
              <a:rPr lang="en-US" sz="4000" b="1" dirty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</a:br>
            <a:endParaRPr lang="en-US" sz="4000" b="1" dirty="0">
              <a:latin typeface="Berlin Sans FB Demi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4294967295"/>
          </p:nvPr>
        </p:nvSpPr>
        <p:spPr>
          <a:xfrm>
            <a:off x="1219199" y="2143125"/>
            <a:ext cx="9975273" cy="35718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ar-AE" sz="2400" b="1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بِسْمِ اللَّهِ الرَّحْمَنِ الرَّحِيمِ</a:t>
            </a:r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ar-AE" sz="2400" b="1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Allah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kebenaran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sehinggga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mengikutinya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, </a:t>
            </a:r>
          </a:p>
          <a:p>
            <a:pPr algn="ctr" eaLnBrk="1" hangingPunct="1">
              <a:buFontTx/>
              <a:buNone/>
            </a:pP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Dan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keburukan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menjauhinya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.</a:t>
            </a:r>
          </a:p>
          <a:p>
            <a:pPr eaLnBrk="1" hangingPunct="1"/>
            <a:endParaRPr lang="en-US" sz="2400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VER. 1_template</Template>
  <TotalTime>2944</TotalTime>
  <Words>658</Words>
  <Application>Microsoft Office PowerPoint</Application>
  <PresentationFormat>Widescreen</PresentationFormat>
  <Paragraphs>110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23" baseType="lpstr">
      <vt:lpstr>Arial Unicode MS</vt:lpstr>
      <vt:lpstr>SimSun</vt:lpstr>
      <vt:lpstr>Arial</vt:lpstr>
      <vt:lpstr>Berlin Sans FB Demi</vt:lpstr>
      <vt:lpstr>Calibri</vt:lpstr>
      <vt:lpstr>Corbel</vt:lpstr>
      <vt:lpstr>Franklin Gothic Heavy</vt:lpstr>
      <vt:lpstr>Gill Sans MT Condensed</vt:lpstr>
      <vt:lpstr>Tahoma</vt:lpstr>
      <vt:lpstr>Presentation UNISA_01</vt:lpstr>
      <vt:lpstr>1_Presentation UNISA_01</vt:lpstr>
      <vt:lpstr>1_Office Theme</vt:lpstr>
      <vt:lpstr>2_Office Theme</vt:lpstr>
      <vt:lpstr>PEMBUKA BELAJAR</vt:lpstr>
      <vt:lpstr> SILABUS &amp; KONTRAK PERKULIAHAN SANRI 2021</vt:lpstr>
      <vt:lpstr>CAPAIAN PEMBELAJARAN</vt:lpstr>
      <vt:lpstr>Bahan Kajian</vt:lpstr>
      <vt:lpstr>Lanjutan</vt:lpstr>
      <vt:lpstr>Rencana Perkuliahan </vt:lpstr>
      <vt:lpstr>REFERENSI</vt:lpstr>
      <vt:lpstr>KONTRAK PERKULIAHAN</vt:lpstr>
      <vt:lpstr>PENUTUP BELAJAR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BUZZ GROUP (Kelompok Studi Kecil)</dc:title>
  <dc:creator>Windows User</dc:creator>
  <cp:lastModifiedBy>User</cp:lastModifiedBy>
  <cp:revision>121</cp:revision>
  <dcterms:created xsi:type="dcterms:W3CDTF">2017-11-21T07:01:38Z</dcterms:created>
  <dcterms:modified xsi:type="dcterms:W3CDTF">2021-03-06T22:05:40Z</dcterms:modified>
</cp:coreProperties>
</file>