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8" r:id="rId2"/>
    <p:sldMasterId id="2147483690" r:id="rId3"/>
    <p:sldMasterId id="2147483693" r:id="rId4"/>
  </p:sldMasterIdLst>
  <p:notesMasterIdLst>
    <p:notesMasterId r:id="rId30"/>
  </p:notesMasterIdLst>
  <p:sldIdLst>
    <p:sldId id="578" r:id="rId5"/>
    <p:sldId id="307" r:id="rId6"/>
    <p:sldId id="579" r:id="rId7"/>
    <p:sldId id="595" r:id="rId8"/>
    <p:sldId id="580" r:id="rId9"/>
    <p:sldId id="581" r:id="rId10"/>
    <p:sldId id="582" r:id="rId11"/>
    <p:sldId id="583" r:id="rId12"/>
    <p:sldId id="584" r:id="rId13"/>
    <p:sldId id="585" r:id="rId14"/>
    <p:sldId id="586" r:id="rId15"/>
    <p:sldId id="587" r:id="rId16"/>
    <p:sldId id="588" r:id="rId17"/>
    <p:sldId id="589" r:id="rId18"/>
    <p:sldId id="590" r:id="rId19"/>
    <p:sldId id="591" r:id="rId20"/>
    <p:sldId id="592" r:id="rId21"/>
    <p:sldId id="593" r:id="rId22"/>
    <p:sldId id="594" r:id="rId23"/>
    <p:sldId id="596" r:id="rId24"/>
    <p:sldId id="597" r:id="rId25"/>
    <p:sldId id="598" r:id="rId26"/>
    <p:sldId id="599" r:id="rId27"/>
    <p:sldId id="564" r:id="rId28"/>
    <p:sldId id="32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5A1AE-0865-4DC9-A139-FC4DA1F74D6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C423F02-DAF6-46B9-98C3-9821FDB0EF43}">
      <dgm:prSet phldrT="[Text]" custT="1"/>
      <dgm:spPr/>
      <dgm:t>
        <a:bodyPr/>
        <a:lstStyle/>
        <a:p>
          <a:r>
            <a:rPr lang="id-ID" sz="1800" dirty="0" smtClean="0">
              <a:solidFill>
                <a:schemeClr val="tx1"/>
              </a:solidFill>
              <a:latin typeface="Berlin Sans FB" panose="020E0602020502020306" pitchFamily="34" charset="0"/>
            </a:rPr>
            <a:t>Produk domestik bruto (PDB)</a:t>
          </a:r>
          <a:endParaRPr lang="id-ID" sz="1800" dirty="0">
            <a:solidFill>
              <a:schemeClr val="tx1"/>
            </a:solidFill>
            <a:latin typeface="Berlin Sans FB" panose="020E0602020502020306" pitchFamily="34" charset="0"/>
          </a:endParaRPr>
        </a:p>
      </dgm:t>
    </dgm:pt>
    <dgm:pt modelId="{6322C656-8526-4E3C-8EC7-4D43B22296D0}" type="parTrans" cxnId="{9B591BCB-A28F-4B9C-BED3-5E085E114E41}">
      <dgm:prSet/>
      <dgm:spPr/>
      <dgm:t>
        <a:bodyPr/>
        <a:lstStyle/>
        <a:p>
          <a:endParaRPr lang="id-ID"/>
        </a:p>
      </dgm:t>
    </dgm:pt>
    <dgm:pt modelId="{F25BCB20-6B30-4A26-8BC3-F4D194B5B74A}" type="sibTrans" cxnId="{9B591BCB-A28F-4B9C-BED3-5E085E114E41}">
      <dgm:prSet/>
      <dgm:spPr/>
      <dgm:t>
        <a:bodyPr/>
        <a:lstStyle/>
        <a:p>
          <a:endParaRPr lang="id-ID"/>
        </a:p>
      </dgm:t>
    </dgm:pt>
    <dgm:pt modelId="{144D9547-7BC1-4F10-8050-6CDA052E4F59}">
      <dgm:prSet phldrT="[Text]" custT="1"/>
      <dgm:spPr/>
      <dgm:t>
        <a:bodyPr/>
        <a:lstStyle/>
        <a:p>
          <a:pPr algn="l" defTabSz="457200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6" charset="0"/>
          </a:pPr>
          <a:r>
            <a:rPr lang="id-ID" sz="1800" kern="1200" dirty="0" smtClean="0">
              <a:solidFill>
                <a:schemeClr val="tx1"/>
              </a:solidFill>
              <a:latin typeface="Berlin Sans FB" panose="020E0602020502020306" pitchFamily="34" charset="0"/>
              <a:ea typeface="ＭＳ Ｐゴシック" charset="-128"/>
              <a:cs typeface="+mn-cs"/>
            </a:rPr>
            <a:t>PDB Riil perkapita</a:t>
          </a:r>
          <a:endParaRPr lang="id-ID" sz="1800" kern="1200" dirty="0">
            <a:solidFill>
              <a:schemeClr val="tx1"/>
            </a:solidFill>
            <a:latin typeface="Berlin Sans FB" panose="020E0602020502020306" pitchFamily="34" charset="0"/>
            <a:ea typeface="ＭＳ Ｐゴシック" charset="-128"/>
            <a:cs typeface="+mn-cs"/>
          </a:endParaRPr>
        </a:p>
      </dgm:t>
    </dgm:pt>
    <dgm:pt modelId="{59E04909-5379-434E-8BA3-930C58445314}" type="parTrans" cxnId="{0C8F9948-8A88-45CE-A1D4-16834A09CAE5}">
      <dgm:prSet/>
      <dgm:spPr/>
      <dgm:t>
        <a:bodyPr/>
        <a:lstStyle/>
        <a:p>
          <a:endParaRPr lang="id-ID"/>
        </a:p>
      </dgm:t>
    </dgm:pt>
    <dgm:pt modelId="{56FAF415-C178-453D-BB49-F9AF68B66D94}" type="sibTrans" cxnId="{0C8F9948-8A88-45CE-A1D4-16834A09CAE5}">
      <dgm:prSet/>
      <dgm:spPr/>
      <dgm:t>
        <a:bodyPr/>
        <a:lstStyle/>
        <a:p>
          <a:endParaRPr lang="id-ID"/>
        </a:p>
      </dgm:t>
    </dgm:pt>
    <dgm:pt modelId="{9CDA93A0-CA20-41C4-8EED-046D409E91C9}">
      <dgm:prSet phldrT="[Text]" custT="1"/>
      <dgm:spPr/>
      <dgm:t>
        <a:bodyPr/>
        <a:lstStyle/>
        <a:p>
          <a:r>
            <a:rPr lang="id-ID" sz="1800" kern="1200" dirty="0" smtClean="0">
              <a:solidFill>
                <a:schemeClr val="tx1"/>
              </a:solidFill>
              <a:latin typeface="Berlin Sans FB" panose="020E0602020502020306" pitchFamily="34" charset="0"/>
              <a:ea typeface="ＭＳ Ｐゴシック" charset="-128"/>
              <a:cs typeface="+mn-cs"/>
            </a:rPr>
            <a:t>Indikator</a:t>
          </a:r>
          <a:r>
            <a:rPr lang="id-ID" sz="1200" kern="1200" dirty="0" smtClean="0"/>
            <a:t> </a:t>
          </a:r>
          <a:r>
            <a:rPr lang="id-ID" sz="1800" kern="1200" dirty="0" smtClean="0">
              <a:solidFill>
                <a:schemeClr val="tx1"/>
              </a:solidFill>
              <a:latin typeface="Berlin Sans FB" panose="020E0602020502020306" pitchFamily="34" charset="0"/>
              <a:ea typeface="ＭＳ Ｐゴシック" charset="-128"/>
              <a:cs typeface="+mn-cs"/>
            </a:rPr>
            <a:t>non pembangunan (IPM)</a:t>
          </a:r>
          <a:endParaRPr lang="id-ID" sz="1800" kern="1200" dirty="0">
            <a:solidFill>
              <a:schemeClr val="tx1"/>
            </a:solidFill>
            <a:latin typeface="Berlin Sans FB" panose="020E0602020502020306" pitchFamily="34" charset="0"/>
            <a:ea typeface="ＭＳ Ｐゴシック" charset="-128"/>
            <a:cs typeface="+mn-cs"/>
          </a:endParaRPr>
        </a:p>
      </dgm:t>
    </dgm:pt>
    <dgm:pt modelId="{9402D8E3-312B-4A4B-BED6-5CCFA93DD08F}" type="parTrans" cxnId="{ABA03EF7-5EEE-4E85-B2EE-68AD912C72FD}">
      <dgm:prSet/>
      <dgm:spPr/>
      <dgm:t>
        <a:bodyPr/>
        <a:lstStyle/>
        <a:p>
          <a:endParaRPr lang="id-ID"/>
        </a:p>
      </dgm:t>
    </dgm:pt>
    <dgm:pt modelId="{2242E13B-9635-404B-8041-5489D5F3CED9}" type="sibTrans" cxnId="{ABA03EF7-5EEE-4E85-B2EE-68AD912C72FD}">
      <dgm:prSet/>
      <dgm:spPr/>
      <dgm:t>
        <a:bodyPr/>
        <a:lstStyle/>
        <a:p>
          <a:endParaRPr lang="id-ID"/>
        </a:p>
      </dgm:t>
    </dgm:pt>
    <dgm:pt modelId="{548D4737-D4D6-47E1-B070-6793EBB55C02}">
      <dgm:prSet custT="1"/>
      <dgm:spPr/>
      <dgm:t>
        <a:bodyPr/>
        <a:lstStyle/>
        <a:p>
          <a:r>
            <a:rPr lang="id-ID" sz="1800" kern="1200" dirty="0" smtClean="0">
              <a:solidFill>
                <a:schemeClr val="tx1"/>
              </a:solidFill>
              <a:latin typeface="Berlin Sans FB" panose="020E0602020502020306" pitchFamily="34" charset="0"/>
              <a:ea typeface="ＭＳ Ｐゴシック" charset="-128"/>
              <a:cs typeface="+mn-cs"/>
            </a:rPr>
            <a:t>Mengatasi kemiskinan</a:t>
          </a:r>
          <a:endParaRPr lang="id-ID" sz="1800" kern="1200" dirty="0">
            <a:solidFill>
              <a:schemeClr val="tx1"/>
            </a:solidFill>
            <a:latin typeface="Berlin Sans FB" panose="020E0602020502020306" pitchFamily="34" charset="0"/>
            <a:ea typeface="ＭＳ Ｐゴシック" charset="-128"/>
            <a:cs typeface="+mn-cs"/>
          </a:endParaRPr>
        </a:p>
      </dgm:t>
    </dgm:pt>
    <dgm:pt modelId="{B382F331-9354-4A00-BEB0-13C8FBB28C7D}" type="parTrans" cxnId="{3CAACE78-45F4-4BC2-B151-D1BE6D63F0E0}">
      <dgm:prSet/>
      <dgm:spPr/>
      <dgm:t>
        <a:bodyPr/>
        <a:lstStyle/>
        <a:p>
          <a:endParaRPr lang="id-ID"/>
        </a:p>
      </dgm:t>
    </dgm:pt>
    <dgm:pt modelId="{17C1FD02-0A59-425A-A014-10BFD14EE4D9}" type="sibTrans" cxnId="{3CAACE78-45F4-4BC2-B151-D1BE6D63F0E0}">
      <dgm:prSet/>
      <dgm:spPr/>
      <dgm:t>
        <a:bodyPr/>
        <a:lstStyle/>
        <a:p>
          <a:endParaRPr lang="id-ID"/>
        </a:p>
      </dgm:t>
    </dgm:pt>
    <dgm:pt modelId="{D2414FD0-1940-45E8-8300-7EB201D521C2}">
      <dgm:prSet custT="1"/>
      <dgm:spPr/>
      <dgm:t>
        <a:bodyPr/>
        <a:lstStyle/>
        <a:p>
          <a:r>
            <a:rPr lang="id-ID" sz="1800" kern="1200" dirty="0" smtClean="0">
              <a:solidFill>
                <a:schemeClr val="tx1"/>
              </a:solidFill>
              <a:latin typeface="Berlin Sans FB" panose="020E0602020502020306" pitchFamily="34" charset="0"/>
              <a:ea typeface="ＭＳ Ｐゴシック" charset="-128"/>
              <a:cs typeface="+mn-cs"/>
            </a:rPr>
            <a:t>Entitlements dan kapabilitas</a:t>
          </a:r>
          <a:endParaRPr lang="id-ID" sz="1800" kern="1200" dirty="0">
            <a:solidFill>
              <a:schemeClr val="tx1"/>
            </a:solidFill>
            <a:latin typeface="Berlin Sans FB" panose="020E0602020502020306" pitchFamily="34" charset="0"/>
            <a:ea typeface="ＭＳ Ｐゴシック" charset="-128"/>
            <a:cs typeface="+mn-cs"/>
          </a:endParaRPr>
        </a:p>
      </dgm:t>
    </dgm:pt>
    <dgm:pt modelId="{D10CB3F8-8AA5-4E0D-B25C-6DEA599F6531}" type="parTrans" cxnId="{F648EBA1-D22F-4D79-AA7B-A714BFCB6527}">
      <dgm:prSet/>
      <dgm:spPr/>
      <dgm:t>
        <a:bodyPr/>
        <a:lstStyle/>
        <a:p>
          <a:endParaRPr lang="id-ID"/>
        </a:p>
      </dgm:t>
    </dgm:pt>
    <dgm:pt modelId="{805C8E0A-36F2-4ED8-9784-94D2099309EA}" type="sibTrans" cxnId="{F648EBA1-D22F-4D79-AA7B-A714BFCB6527}">
      <dgm:prSet/>
      <dgm:spPr/>
      <dgm:t>
        <a:bodyPr/>
        <a:lstStyle/>
        <a:p>
          <a:endParaRPr lang="id-ID"/>
        </a:p>
      </dgm:t>
    </dgm:pt>
    <dgm:pt modelId="{E0BD7238-429B-4BAF-A136-3E5C413C1ABA}">
      <dgm:prSet custT="1"/>
      <dgm:spPr/>
      <dgm:t>
        <a:bodyPr/>
        <a:lstStyle/>
        <a:p>
          <a:r>
            <a:rPr lang="id-ID" sz="1800" kern="1200" dirty="0" smtClean="0">
              <a:solidFill>
                <a:schemeClr val="tx1"/>
              </a:solidFill>
              <a:latin typeface="Berlin Sans FB" panose="020E0602020502020306" pitchFamily="34" charset="0"/>
              <a:ea typeface="ＭＳ Ｐゴシック" charset="-128"/>
              <a:cs typeface="+mn-cs"/>
            </a:rPr>
            <a:t>Kebebasan</a:t>
          </a:r>
          <a:endParaRPr lang="id-ID" sz="1800" kern="1200" dirty="0">
            <a:solidFill>
              <a:schemeClr val="tx1"/>
            </a:solidFill>
            <a:latin typeface="Berlin Sans FB" panose="020E0602020502020306" pitchFamily="34" charset="0"/>
            <a:ea typeface="ＭＳ Ｐゴシック" charset="-128"/>
            <a:cs typeface="+mn-cs"/>
          </a:endParaRPr>
        </a:p>
      </dgm:t>
    </dgm:pt>
    <dgm:pt modelId="{A350ACD3-A621-43C7-92D0-65F7E01A5A31}" type="parTrans" cxnId="{02A3971A-BAA8-42D2-B3D1-3843CE890EC5}">
      <dgm:prSet/>
      <dgm:spPr/>
      <dgm:t>
        <a:bodyPr/>
        <a:lstStyle/>
        <a:p>
          <a:endParaRPr lang="id-ID"/>
        </a:p>
      </dgm:t>
    </dgm:pt>
    <dgm:pt modelId="{C1F333D4-E8B5-4C25-9A9A-ED6578A56B10}" type="sibTrans" cxnId="{02A3971A-BAA8-42D2-B3D1-3843CE890EC5}">
      <dgm:prSet/>
      <dgm:spPr/>
      <dgm:t>
        <a:bodyPr/>
        <a:lstStyle/>
        <a:p>
          <a:endParaRPr lang="id-ID"/>
        </a:p>
      </dgm:t>
    </dgm:pt>
    <dgm:pt modelId="{B15604A2-019B-41C6-B75E-4B73E3095A90}" type="pres">
      <dgm:prSet presAssocID="{5BE5A1AE-0865-4DC9-A139-FC4DA1F74D6F}" presName="Name0" presStyleCnt="0">
        <dgm:presLayoutVars>
          <dgm:dir/>
          <dgm:animLvl val="lvl"/>
          <dgm:resizeHandles val="exact"/>
        </dgm:presLayoutVars>
      </dgm:prSet>
      <dgm:spPr/>
    </dgm:pt>
    <dgm:pt modelId="{53BDA5CE-5F50-4E05-A8FD-D18243786113}" type="pres">
      <dgm:prSet presAssocID="{AC423F02-DAF6-46B9-98C3-9821FDB0EF43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455EDEB-73A6-4637-80D6-62B232817DD3}" type="pres">
      <dgm:prSet presAssocID="{F25BCB20-6B30-4A26-8BC3-F4D194B5B74A}" presName="parTxOnlySpace" presStyleCnt="0"/>
      <dgm:spPr/>
    </dgm:pt>
    <dgm:pt modelId="{FFD691CE-73F2-4B9C-B885-44691BE07469}" type="pres">
      <dgm:prSet presAssocID="{144D9547-7BC1-4F10-8050-6CDA052E4F59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98B62E-C3C4-4B39-B9F3-CC71261641AD}" type="pres">
      <dgm:prSet presAssocID="{56FAF415-C178-453D-BB49-F9AF68B66D94}" presName="parTxOnlySpace" presStyleCnt="0"/>
      <dgm:spPr/>
    </dgm:pt>
    <dgm:pt modelId="{DC9F4497-7E9E-4A72-92EB-B00E642259D8}" type="pres">
      <dgm:prSet presAssocID="{9CDA93A0-CA20-41C4-8EED-046D409E91C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1A85E6-1091-490F-8349-CC1771316A00}" type="pres">
      <dgm:prSet presAssocID="{2242E13B-9635-404B-8041-5489D5F3CED9}" presName="parTxOnlySpace" presStyleCnt="0"/>
      <dgm:spPr/>
    </dgm:pt>
    <dgm:pt modelId="{08970684-D976-4A0F-B41A-C519DAFD5F84}" type="pres">
      <dgm:prSet presAssocID="{548D4737-D4D6-47E1-B070-6793EBB55C02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C0B9BB-F921-4047-B5B1-A8B55581AF93}" type="pres">
      <dgm:prSet presAssocID="{17C1FD02-0A59-425A-A014-10BFD14EE4D9}" presName="parTxOnlySpace" presStyleCnt="0"/>
      <dgm:spPr/>
    </dgm:pt>
    <dgm:pt modelId="{443335DC-8606-4877-A754-EEBA1C986147}" type="pres">
      <dgm:prSet presAssocID="{D2414FD0-1940-45E8-8300-7EB201D521C2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5A45E1-C0FF-4650-8099-74A61AC6932F}" type="pres">
      <dgm:prSet presAssocID="{805C8E0A-36F2-4ED8-9784-94D2099309EA}" presName="parTxOnlySpace" presStyleCnt="0"/>
      <dgm:spPr/>
    </dgm:pt>
    <dgm:pt modelId="{A429D107-2F86-45ED-9BF1-FFEC5CA8579C}" type="pres">
      <dgm:prSet presAssocID="{E0BD7238-429B-4BAF-A136-3E5C413C1ABA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43FB25D-4B84-4D9B-B1AD-86379517DC00}" type="presOf" srcId="{144D9547-7BC1-4F10-8050-6CDA052E4F59}" destId="{FFD691CE-73F2-4B9C-B885-44691BE07469}" srcOrd="0" destOrd="0" presId="urn:microsoft.com/office/officeart/2005/8/layout/chevron1"/>
    <dgm:cxn modelId="{933D9954-131F-44C1-9E71-950595F941BA}" type="presOf" srcId="{AC423F02-DAF6-46B9-98C3-9821FDB0EF43}" destId="{53BDA5CE-5F50-4E05-A8FD-D18243786113}" srcOrd="0" destOrd="0" presId="urn:microsoft.com/office/officeart/2005/8/layout/chevron1"/>
    <dgm:cxn modelId="{02A3971A-BAA8-42D2-B3D1-3843CE890EC5}" srcId="{5BE5A1AE-0865-4DC9-A139-FC4DA1F74D6F}" destId="{E0BD7238-429B-4BAF-A136-3E5C413C1ABA}" srcOrd="5" destOrd="0" parTransId="{A350ACD3-A621-43C7-92D0-65F7E01A5A31}" sibTransId="{C1F333D4-E8B5-4C25-9A9A-ED6578A56B10}"/>
    <dgm:cxn modelId="{D27916E5-1B34-4D19-B2B7-3747C582731F}" type="presOf" srcId="{9CDA93A0-CA20-41C4-8EED-046D409E91C9}" destId="{DC9F4497-7E9E-4A72-92EB-B00E642259D8}" srcOrd="0" destOrd="0" presId="urn:microsoft.com/office/officeart/2005/8/layout/chevron1"/>
    <dgm:cxn modelId="{24035C8A-2304-43BB-A092-76BFE206FB9E}" type="presOf" srcId="{548D4737-D4D6-47E1-B070-6793EBB55C02}" destId="{08970684-D976-4A0F-B41A-C519DAFD5F84}" srcOrd="0" destOrd="0" presId="urn:microsoft.com/office/officeart/2005/8/layout/chevron1"/>
    <dgm:cxn modelId="{0C8F9948-8A88-45CE-A1D4-16834A09CAE5}" srcId="{5BE5A1AE-0865-4DC9-A139-FC4DA1F74D6F}" destId="{144D9547-7BC1-4F10-8050-6CDA052E4F59}" srcOrd="1" destOrd="0" parTransId="{59E04909-5379-434E-8BA3-930C58445314}" sibTransId="{56FAF415-C178-453D-BB49-F9AF68B66D94}"/>
    <dgm:cxn modelId="{E7AE7221-5DD7-4E02-9CA2-CE8EFB9213D6}" type="presOf" srcId="{D2414FD0-1940-45E8-8300-7EB201D521C2}" destId="{443335DC-8606-4877-A754-EEBA1C986147}" srcOrd="0" destOrd="0" presId="urn:microsoft.com/office/officeart/2005/8/layout/chevron1"/>
    <dgm:cxn modelId="{F648EBA1-D22F-4D79-AA7B-A714BFCB6527}" srcId="{5BE5A1AE-0865-4DC9-A139-FC4DA1F74D6F}" destId="{D2414FD0-1940-45E8-8300-7EB201D521C2}" srcOrd="4" destOrd="0" parTransId="{D10CB3F8-8AA5-4E0D-B25C-6DEA599F6531}" sibTransId="{805C8E0A-36F2-4ED8-9784-94D2099309EA}"/>
    <dgm:cxn modelId="{A9B6B21B-B03B-4540-A0B6-CFA866E6D7D1}" type="presOf" srcId="{5BE5A1AE-0865-4DC9-A139-FC4DA1F74D6F}" destId="{B15604A2-019B-41C6-B75E-4B73E3095A90}" srcOrd="0" destOrd="0" presId="urn:microsoft.com/office/officeart/2005/8/layout/chevron1"/>
    <dgm:cxn modelId="{3CAACE78-45F4-4BC2-B151-D1BE6D63F0E0}" srcId="{5BE5A1AE-0865-4DC9-A139-FC4DA1F74D6F}" destId="{548D4737-D4D6-47E1-B070-6793EBB55C02}" srcOrd="3" destOrd="0" parTransId="{B382F331-9354-4A00-BEB0-13C8FBB28C7D}" sibTransId="{17C1FD02-0A59-425A-A014-10BFD14EE4D9}"/>
    <dgm:cxn modelId="{9B591BCB-A28F-4B9C-BED3-5E085E114E41}" srcId="{5BE5A1AE-0865-4DC9-A139-FC4DA1F74D6F}" destId="{AC423F02-DAF6-46B9-98C3-9821FDB0EF43}" srcOrd="0" destOrd="0" parTransId="{6322C656-8526-4E3C-8EC7-4D43B22296D0}" sibTransId="{F25BCB20-6B30-4A26-8BC3-F4D194B5B74A}"/>
    <dgm:cxn modelId="{ABA03EF7-5EEE-4E85-B2EE-68AD912C72FD}" srcId="{5BE5A1AE-0865-4DC9-A139-FC4DA1F74D6F}" destId="{9CDA93A0-CA20-41C4-8EED-046D409E91C9}" srcOrd="2" destOrd="0" parTransId="{9402D8E3-312B-4A4B-BED6-5CCFA93DD08F}" sibTransId="{2242E13B-9635-404B-8041-5489D5F3CED9}"/>
    <dgm:cxn modelId="{E4BFDA4C-EFCD-441E-A98B-336FB0705AFA}" type="presOf" srcId="{E0BD7238-429B-4BAF-A136-3E5C413C1ABA}" destId="{A429D107-2F86-45ED-9BF1-FFEC5CA8579C}" srcOrd="0" destOrd="0" presId="urn:microsoft.com/office/officeart/2005/8/layout/chevron1"/>
    <dgm:cxn modelId="{67FBF6E4-CFC8-4825-AC31-659750EA400D}" type="presParOf" srcId="{B15604A2-019B-41C6-B75E-4B73E3095A90}" destId="{53BDA5CE-5F50-4E05-A8FD-D18243786113}" srcOrd="0" destOrd="0" presId="urn:microsoft.com/office/officeart/2005/8/layout/chevron1"/>
    <dgm:cxn modelId="{D96D213A-7981-4B23-8167-C57D531AF968}" type="presParOf" srcId="{B15604A2-019B-41C6-B75E-4B73E3095A90}" destId="{D455EDEB-73A6-4637-80D6-62B232817DD3}" srcOrd="1" destOrd="0" presId="urn:microsoft.com/office/officeart/2005/8/layout/chevron1"/>
    <dgm:cxn modelId="{61BCFFAE-9451-4D41-A07B-69EECECA9AFD}" type="presParOf" srcId="{B15604A2-019B-41C6-B75E-4B73E3095A90}" destId="{FFD691CE-73F2-4B9C-B885-44691BE07469}" srcOrd="2" destOrd="0" presId="urn:microsoft.com/office/officeart/2005/8/layout/chevron1"/>
    <dgm:cxn modelId="{BEDFB2E5-817E-4880-8154-9FCAD9169484}" type="presParOf" srcId="{B15604A2-019B-41C6-B75E-4B73E3095A90}" destId="{9E98B62E-C3C4-4B39-B9F3-CC71261641AD}" srcOrd="3" destOrd="0" presId="urn:microsoft.com/office/officeart/2005/8/layout/chevron1"/>
    <dgm:cxn modelId="{22BDAEB4-AC33-4E57-9631-0965701343DA}" type="presParOf" srcId="{B15604A2-019B-41C6-B75E-4B73E3095A90}" destId="{DC9F4497-7E9E-4A72-92EB-B00E642259D8}" srcOrd="4" destOrd="0" presId="urn:microsoft.com/office/officeart/2005/8/layout/chevron1"/>
    <dgm:cxn modelId="{9ABE7E65-1790-419C-88BD-02727A6F638A}" type="presParOf" srcId="{B15604A2-019B-41C6-B75E-4B73E3095A90}" destId="{F01A85E6-1091-490F-8349-CC1771316A00}" srcOrd="5" destOrd="0" presId="urn:microsoft.com/office/officeart/2005/8/layout/chevron1"/>
    <dgm:cxn modelId="{E04B7537-182B-47DB-9B44-11D343A52DD0}" type="presParOf" srcId="{B15604A2-019B-41C6-B75E-4B73E3095A90}" destId="{08970684-D976-4A0F-B41A-C519DAFD5F84}" srcOrd="6" destOrd="0" presId="urn:microsoft.com/office/officeart/2005/8/layout/chevron1"/>
    <dgm:cxn modelId="{9BB6EBCF-5404-4569-9285-74274231E7FB}" type="presParOf" srcId="{B15604A2-019B-41C6-B75E-4B73E3095A90}" destId="{13C0B9BB-F921-4047-B5B1-A8B55581AF93}" srcOrd="7" destOrd="0" presId="urn:microsoft.com/office/officeart/2005/8/layout/chevron1"/>
    <dgm:cxn modelId="{B77474E7-04BE-4415-AE8B-3FA4DDDED429}" type="presParOf" srcId="{B15604A2-019B-41C6-B75E-4B73E3095A90}" destId="{443335DC-8606-4877-A754-EEBA1C986147}" srcOrd="8" destOrd="0" presId="urn:microsoft.com/office/officeart/2005/8/layout/chevron1"/>
    <dgm:cxn modelId="{2DBD4AA3-0D30-47AF-8603-9DFC39792D88}" type="presParOf" srcId="{B15604A2-019B-41C6-B75E-4B73E3095A90}" destId="{895A45E1-C0FF-4650-8099-74A61AC6932F}" srcOrd="9" destOrd="0" presId="urn:microsoft.com/office/officeart/2005/8/layout/chevron1"/>
    <dgm:cxn modelId="{E131C21F-00B2-474C-9667-E24CAA65669F}" type="presParOf" srcId="{B15604A2-019B-41C6-B75E-4B73E3095A90}" destId="{A429D107-2F86-45ED-9BF1-FFEC5CA8579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30AD5-2D1F-4DF0-BF47-C2B45E2503C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E7CEC97-648E-4A54-A75D-E0B14F95AF5D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  <a:latin typeface="Stencil" panose="040409050D0802020404" pitchFamily="82" charset="0"/>
            </a:rPr>
            <a:t>Pembangunan yang berhasil</a:t>
          </a:r>
          <a:endParaRPr lang="id-ID" dirty="0">
            <a:solidFill>
              <a:schemeClr val="tx1"/>
            </a:solidFill>
            <a:latin typeface="Stencil" panose="040409050D0802020404" pitchFamily="82" charset="0"/>
          </a:endParaRPr>
        </a:p>
      </dgm:t>
    </dgm:pt>
    <dgm:pt modelId="{6C698AE0-0962-4D15-B4E3-78E9DA31FD03}" type="parTrans" cxnId="{29A86301-FF4F-4435-941D-C78EBBC782F7}">
      <dgm:prSet/>
      <dgm:spPr/>
      <dgm:t>
        <a:bodyPr/>
        <a:lstStyle/>
        <a:p>
          <a:endParaRPr lang="id-ID"/>
        </a:p>
      </dgm:t>
    </dgm:pt>
    <dgm:pt modelId="{2E85D067-E94F-42D1-A668-2F7755366C1D}" type="sibTrans" cxnId="{29A86301-FF4F-4435-941D-C78EBBC782F7}">
      <dgm:prSet/>
      <dgm:spPr/>
      <dgm:t>
        <a:bodyPr/>
        <a:lstStyle/>
        <a:p>
          <a:endParaRPr lang="id-ID"/>
        </a:p>
      </dgm:t>
    </dgm:pt>
    <dgm:pt modelId="{49FD29CF-1265-466B-BB4B-FA92BB8B7742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  <a:latin typeface="Stencil" panose="040409050D0802020404" pitchFamily="82" charset="0"/>
            </a:rPr>
            <a:t>Pertumbuhan ekonomi yang tinggi</a:t>
          </a:r>
          <a:endParaRPr lang="id-ID" dirty="0">
            <a:solidFill>
              <a:schemeClr val="tx1"/>
            </a:solidFill>
            <a:latin typeface="Stencil" panose="040409050D0802020404" pitchFamily="82" charset="0"/>
          </a:endParaRPr>
        </a:p>
      </dgm:t>
    </dgm:pt>
    <dgm:pt modelId="{45EAE38F-43D5-4AD0-BDB6-F64F8DAB051D}" type="parTrans" cxnId="{1E20851B-CE6E-4EEE-8263-B9A7429F4828}">
      <dgm:prSet/>
      <dgm:spPr/>
      <dgm:t>
        <a:bodyPr/>
        <a:lstStyle/>
        <a:p>
          <a:endParaRPr lang="id-ID">
            <a:solidFill>
              <a:schemeClr val="tx1"/>
            </a:solidFill>
            <a:latin typeface="Stencil" panose="040409050D0802020404" pitchFamily="82" charset="0"/>
          </a:endParaRPr>
        </a:p>
      </dgm:t>
    </dgm:pt>
    <dgm:pt modelId="{7FF0271F-246D-4330-B26B-1E0E726C4BAC}" type="sibTrans" cxnId="{1E20851B-CE6E-4EEE-8263-B9A7429F4828}">
      <dgm:prSet/>
      <dgm:spPr/>
      <dgm:t>
        <a:bodyPr/>
        <a:lstStyle/>
        <a:p>
          <a:endParaRPr lang="id-ID"/>
        </a:p>
      </dgm:t>
    </dgm:pt>
    <dgm:pt modelId="{9E20D4DF-4D8E-45D4-B8AF-2A6E497F42E8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  <a:latin typeface="Stencil" panose="040409050D0802020404" pitchFamily="82" charset="0"/>
            </a:rPr>
            <a:t>Berkesinambungan</a:t>
          </a:r>
          <a:endParaRPr lang="id-ID" dirty="0">
            <a:solidFill>
              <a:schemeClr val="tx1"/>
            </a:solidFill>
            <a:latin typeface="Stencil" panose="040409050D0802020404" pitchFamily="82" charset="0"/>
          </a:endParaRPr>
        </a:p>
      </dgm:t>
    </dgm:pt>
    <dgm:pt modelId="{48BC3146-6401-4FA9-A2F5-23DA80C17107}" type="parTrans" cxnId="{F9C0A91D-731D-403B-A012-73C89771D9B9}">
      <dgm:prSet/>
      <dgm:spPr/>
      <dgm:t>
        <a:bodyPr/>
        <a:lstStyle/>
        <a:p>
          <a:endParaRPr lang="id-ID">
            <a:solidFill>
              <a:schemeClr val="tx1"/>
            </a:solidFill>
            <a:latin typeface="Stencil" panose="040409050D0802020404" pitchFamily="82" charset="0"/>
          </a:endParaRPr>
        </a:p>
      </dgm:t>
    </dgm:pt>
    <dgm:pt modelId="{3679D105-5F99-4D50-90A5-2049491943A7}" type="sibTrans" cxnId="{F9C0A91D-731D-403B-A012-73C89771D9B9}">
      <dgm:prSet/>
      <dgm:spPr/>
      <dgm:t>
        <a:bodyPr/>
        <a:lstStyle/>
        <a:p>
          <a:endParaRPr lang="id-ID"/>
        </a:p>
      </dgm:t>
    </dgm:pt>
    <dgm:pt modelId="{2906D984-A5ED-49C5-B84C-917F56A6092C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  <a:latin typeface="Stencil" panose="040409050D0802020404" pitchFamily="82" charset="0"/>
            </a:rPr>
            <a:t>Tidak terjadi kerusakan sosial</a:t>
          </a:r>
          <a:endParaRPr lang="id-ID" dirty="0">
            <a:solidFill>
              <a:schemeClr val="tx1"/>
            </a:solidFill>
            <a:latin typeface="Stencil" panose="040409050D0802020404" pitchFamily="82" charset="0"/>
          </a:endParaRPr>
        </a:p>
      </dgm:t>
    </dgm:pt>
    <dgm:pt modelId="{FDF6F232-0D09-4AF7-963B-67587CC05B48}" type="parTrans" cxnId="{3909D960-7211-46E0-A737-EA7279431FBD}">
      <dgm:prSet/>
      <dgm:spPr/>
      <dgm:t>
        <a:bodyPr/>
        <a:lstStyle/>
        <a:p>
          <a:endParaRPr lang="id-ID">
            <a:solidFill>
              <a:schemeClr val="tx1"/>
            </a:solidFill>
            <a:latin typeface="Stencil" panose="040409050D0802020404" pitchFamily="82" charset="0"/>
          </a:endParaRPr>
        </a:p>
      </dgm:t>
    </dgm:pt>
    <dgm:pt modelId="{4CE78E00-4154-48FB-9F09-6269B576CF43}" type="sibTrans" cxnId="{3909D960-7211-46E0-A737-EA7279431FBD}">
      <dgm:prSet/>
      <dgm:spPr/>
      <dgm:t>
        <a:bodyPr/>
        <a:lstStyle/>
        <a:p>
          <a:endParaRPr lang="id-ID"/>
        </a:p>
      </dgm:t>
    </dgm:pt>
    <dgm:pt modelId="{C8DD30A8-36D4-4EB7-82D7-C3D7502E4641}">
      <dgm:prSet/>
      <dgm:spPr/>
      <dgm:t>
        <a:bodyPr/>
        <a:lstStyle/>
        <a:p>
          <a:r>
            <a:rPr lang="id-ID" dirty="0" smtClean="0">
              <a:solidFill>
                <a:schemeClr val="tx1"/>
              </a:solidFill>
              <a:latin typeface="Stencil" panose="040409050D0802020404" pitchFamily="82" charset="0"/>
            </a:rPr>
            <a:t>Tidak terjadi kerusakan alam</a:t>
          </a:r>
          <a:endParaRPr lang="id-ID" dirty="0">
            <a:solidFill>
              <a:schemeClr val="tx1"/>
            </a:solidFill>
            <a:latin typeface="Stencil" panose="040409050D0802020404" pitchFamily="82" charset="0"/>
          </a:endParaRPr>
        </a:p>
      </dgm:t>
    </dgm:pt>
    <dgm:pt modelId="{360F4475-BEED-4BFD-AB68-A5059D6DA8D6}" type="parTrans" cxnId="{D52D7334-30C4-42B2-BCBD-0C014A6EFCE4}">
      <dgm:prSet/>
      <dgm:spPr/>
      <dgm:t>
        <a:bodyPr/>
        <a:lstStyle/>
        <a:p>
          <a:endParaRPr lang="id-ID">
            <a:solidFill>
              <a:schemeClr val="tx1"/>
            </a:solidFill>
            <a:latin typeface="Stencil" panose="040409050D0802020404" pitchFamily="82" charset="0"/>
          </a:endParaRPr>
        </a:p>
      </dgm:t>
    </dgm:pt>
    <dgm:pt modelId="{A05BB46D-A016-4AB8-A17B-25831185DD12}" type="sibTrans" cxnId="{D52D7334-30C4-42B2-BCBD-0C014A6EFCE4}">
      <dgm:prSet/>
      <dgm:spPr/>
      <dgm:t>
        <a:bodyPr/>
        <a:lstStyle/>
        <a:p>
          <a:endParaRPr lang="id-ID"/>
        </a:p>
      </dgm:t>
    </dgm:pt>
    <dgm:pt modelId="{79EE8347-BD26-487E-9A4A-0445988FB29B}" type="pres">
      <dgm:prSet presAssocID="{CE630AD5-2D1F-4DF0-BF47-C2B45E2503C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1DC3847-FD25-4166-809A-D92C2C69FE25}" type="pres">
      <dgm:prSet presAssocID="{2E7CEC97-648E-4A54-A75D-E0B14F95AF5D}" presName="root1" presStyleCnt="0"/>
      <dgm:spPr/>
    </dgm:pt>
    <dgm:pt modelId="{26FC9C86-B0D2-49CF-9667-40BC1931C3B9}" type="pres">
      <dgm:prSet presAssocID="{2E7CEC97-648E-4A54-A75D-E0B14F95AF5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FA3202B-0782-420D-8711-C27BBEF0379B}" type="pres">
      <dgm:prSet presAssocID="{2E7CEC97-648E-4A54-A75D-E0B14F95AF5D}" presName="level2hierChild" presStyleCnt="0"/>
      <dgm:spPr/>
    </dgm:pt>
    <dgm:pt modelId="{6C01C1AD-7BF8-4600-9E37-0EE979311CA9}" type="pres">
      <dgm:prSet presAssocID="{45EAE38F-43D5-4AD0-BDB6-F64F8DAB051D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22602CF5-876C-48CF-B65E-A687283BE0F1}" type="pres">
      <dgm:prSet presAssocID="{45EAE38F-43D5-4AD0-BDB6-F64F8DAB051D}" presName="connTx" presStyleLbl="parChTrans1D2" presStyleIdx="0" presStyleCnt="2"/>
      <dgm:spPr/>
      <dgm:t>
        <a:bodyPr/>
        <a:lstStyle/>
        <a:p>
          <a:endParaRPr lang="id-ID"/>
        </a:p>
      </dgm:t>
    </dgm:pt>
    <dgm:pt modelId="{42536583-70DB-4E23-9F32-4E6E04418FB1}" type="pres">
      <dgm:prSet presAssocID="{49FD29CF-1265-466B-BB4B-FA92BB8B7742}" presName="root2" presStyleCnt="0"/>
      <dgm:spPr/>
    </dgm:pt>
    <dgm:pt modelId="{D22357FA-BA32-4A3E-9EBB-D13C046CB205}" type="pres">
      <dgm:prSet presAssocID="{49FD29CF-1265-466B-BB4B-FA92BB8B774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BE27E6A-1899-4F87-85CD-25B3DC78AAFE}" type="pres">
      <dgm:prSet presAssocID="{49FD29CF-1265-466B-BB4B-FA92BB8B7742}" presName="level3hierChild" presStyleCnt="0"/>
      <dgm:spPr/>
    </dgm:pt>
    <dgm:pt modelId="{F271341B-81D6-467E-A8B9-99CEE99E8D2D}" type="pres">
      <dgm:prSet presAssocID="{48BC3146-6401-4FA9-A2F5-23DA80C17107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BDCBA7AF-8CC9-4353-9E47-C6D5A7AD30C6}" type="pres">
      <dgm:prSet presAssocID="{48BC3146-6401-4FA9-A2F5-23DA80C17107}" presName="connTx" presStyleLbl="parChTrans1D2" presStyleIdx="1" presStyleCnt="2"/>
      <dgm:spPr/>
      <dgm:t>
        <a:bodyPr/>
        <a:lstStyle/>
        <a:p>
          <a:endParaRPr lang="id-ID"/>
        </a:p>
      </dgm:t>
    </dgm:pt>
    <dgm:pt modelId="{42B3A19D-537E-497B-89E8-CF3686A7EFE7}" type="pres">
      <dgm:prSet presAssocID="{9E20D4DF-4D8E-45D4-B8AF-2A6E497F42E8}" presName="root2" presStyleCnt="0"/>
      <dgm:spPr/>
    </dgm:pt>
    <dgm:pt modelId="{A18CEF88-4257-4DCB-A35B-87F861FC258F}" type="pres">
      <dgm:prSet presAssocID="{9E20D4DF-4D8E-45D4-B8AF-2A6E497F42E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B5464D2-2B6C-4830-BD43-01D2FE6D44BE}" type="pres">
      <dgm:prSet presAssocID="{9E20D4DF-4D8E-45D4-B8AF-2A6E497F42E8}" presName="level3hierChild" presStyleCnt="0"/>
      <dgm:spPr/>
    </dgm:pt>
    <dgm:pt modelId="{70BCB129-65A4-4C02-9B1F-3C838C95F983}" type="pres">
      <dgm:prSet presAssocID="{FDF6F232-0D09-4AF7-963B-67587CC05B48}" presName="conn2-1" presStyleLbl="parChTrans1D3" presStyleIdx="0" presStyleCnt="2"/>
      <dgm:spPr/>
      <dgm:t>
        <a:bodyPr/>
        <a:lstStyle/>
        <a:p>
          <a:endParaRPr lang="id-ID"/>
        </a:p>
      </dgm:t>
    </dgm:pt>
    <dgm:pt modelId="{1E5176BD-7A2F-45CA-90A8-3361B24C2FF8}" type="pres">
      <dgm:prSet presAssocID="{FDF6F232-0D09-4AF7-963B-67587CC05B48}" presName="connTx" presStyleLbl="parChTrans1D3" presStyleIdx="0" presStyleCnt="2"/>
      <dgm:spPr/>
      <dgm:t>
        <a:bodyPr/>
        <a:lstStyle/>
        <a:p>
          <a:endParaRPr lang="id-ID"/>
        </a:p>
      </dgm:t>
    </dgm:pt>
    <dgm:pt modelId="{FC1F0CD0-38B8-4FB6-99E5-7D94CB55C67C}" type="pres">
      <dgm:prSet presAssocID="{2906D984-A5ED-49C5-B84C-917F56A6092C}" presName="root2" presStyleCnt="0"/>
      <dgm:spPr/>
    </dgm:pt>
    <dgm:pt modelId="{C293EE70-A304-43AD-B505-BD3AF63CBCDB}" type="pres">
      <dgm:prSet presAssocID="{2906D984-A5ED-49C5-B84C-917F56A6092C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9957199-B4EF-4466-877B-F4A21C22816B}" type="pres">
      <dgm:prSet presAssocID="{2906D984-A5ED-49C5-B84C-917F56A6092C}" presName="level3hierChild" presStyleCnt="0"/>
      <dgm:spPr/>
    </dgm:pt>
    <dgm:pt modelId="{02D0B682-8796-4768-9BF7-8E89FCE23F7F}" type="pres">
      <dgm:prSet presAssocID="{360F4475-BEED-4BFD-AB68-A5059D6DA8D6}" presName="conn2-1" presStyleLbl="parChTrans1D3" presStyleIdx="1" presStyleCnt="2"/>
      <dgm:spPr/>
      <dgm:t>
        <a:bodyPr/>
        <a:lstStyle/>
        <a:p>
          <a:endParaRPr lang="id-ID"/>
        </a:p>
      </dgm:t>
    </dgm:pt>
    <dgm:pt modelId="{6C38814B-8E61-4323-AE65-E3ECE533A7FF}" type="pres">
      <dgm:prSet presAssocID="{360F4475-BEED-4BFD-AB68-A5059D6DA8D6}" presName="connTx" presStyleLbl="parChTrans1D3" presStyleIdx="1" presStyleCnt="2"/>
      <dgm:spPr/>
      <dgm:t>
        <a:bodyPr/>
        <a:lstStyle/>
        <a:p>
          <a:endParaRPr lang="id-ID"/>
        </a:p>
      </dgm:t>
    </dgm:pt>
    <dgm:pt modelId="{89FAC8D4-59A1-4A19-8256-DC7C29050DA4}" type="pres">
      <dgm:prSet presAssocID="{C8DD30A8-36D4-4EB7-82D7-C3D7502E4641}" presName="root2" presStyleCnt="0"/>
      <dgm:spPr/>
    </dgm:pt>
    <dgm:pt modelId="{1E88B3A2-EB76-49A0-8FD6-5DD708D2BC59}" type="pres">
      <dgm:prSet presAssocID="{C8DD30A8-36D4-4EB7-82D7-C3D7502E4641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6F256CC-E1F3-410B-A4BE-9670FB6F1CCE}" type="pres">
      <dgm:prSet presAssocID="{C8DD30A8-36D4-4EB7-82D7-C3D7502E4641}" presName="level3hierChild" presStyleCnt="0"/>
      <dgm:spPr/>
    </dgm:pt>
  </dgm:ptLst>
  <dgm:cxnLst>
    <dgm:cxn modelId="{05FF5157-63D9-4C93-9C63-D4F671BD9898}" type="presOf" srcId="{360F4475-BEED-4BFD-AB68-A5059D6DA8D6}" destId="{02D0B682-8796-4768-9BF7-8E89FCE23F7F}" srcOrd="0" destOrd="0" presId="urn:microsoft.com/office/officeart/2005/8/layout/hierarchy2"/>
    <dgm:cxn modelId="{C6FE7539-BD30-4A94-8756-73142B4B2B4C}" type="presOf" srcId="{48BC3146-6401-4FA9-A2F5-23DA80C17107}" destId="{F271341B-81D6-467E-A8B9-99CEE99E8D2D}" srcOrd="0" destOrd="0" presId="urn:microsoft.com/office/officeart/2005/8/layout/hierarchy2"/>
    <dgm:cxn modelId="{AAB325AB-7A03-4E55-8F32-98C1F33E778B}" type="presOf" srcId="{45EAE38F-43D5-4AD0-BDB6-F64F8DAB051D}" destId="{6C01C1AD-7BF8-4600-9E37-0EE979311CA9}" srcOrd="0" destOrd="0" presId="urn:microsoft.com/office/officeart/2005/8/layout/hierarchy2"/>
    <dgm:cxn modelId="{F9C0A91D-731D-403B-A012-73C89771D9B9}" srcId="{2E7CEC97-648E-4A54-A75D-E0B14F95AF5D}" destId="{9E20D4DF-4D8E-45D4-B8AF-2A6E497F42E8}" srcOrd="1" destOrd="0" parTransId="{48BC3146-6401-4FA9-A2F5-23DA80C17107}" sibTransId="{3679D105-5F99-4D50-90A5-2049491943A7}"/>
    <dgm:cxn modelId="{D52D7334-30C4-42B2-BCBD-0C014A6EFCE4}" srcId="{9E20D4DF-4D8E-45D4-B8AF-2A6E497F42E8}" destId="{C8DD30A8-36D4-4EB7-82D7-C3D7502E4641}" srcOrd="1" destOrd="0" parTransId="{360F4475-BEED-4BFD-AB68-A5059D6DA8D6}" sibTransId="{A05BB46D-A016-4AB8-A17B-25831185DD12}"/>
    <dgm:cxn modelId="{A0F094CA-CEE8-4161-84F5-9DDD5995927B}" type="presOf" srcId="{45EAE38F-43D5-4AD0-BDB6-F64F8DAB051D}" destId="{22602CF5-876C-48CF-B65E-A687283BE0F1}" srcOrd="1" destOrd="0" presId="urn:microsoft.com/office/officeart/2005/8/layout/hierarchy2"/>
    <dgm:cxn modelId="{9ED8890B-D671-416A-A24D-7B49FDAF6A6A}" type="presOf" srcId="{CE630AD5-2D1F-4DF0-BF47-C2B45E2503CE}" destId="{79EE8347-BD26-487E-9A4A-0445988FB29B}" srcOrd="0" destOrd="0" presId="urn:microsoft.com/office/officeart/2005/8/layout/hierarchy2"/>
    <dgm:cxn modelId="{2A2C2FBF-37FF-491C-B43C-CFAD9935CFCA}" type="presOf" srcId="{48BC3146-6401-4FA9-A2F5-23DA80C17107}" destId="{BDCBA7AF-8CC9-4353-9E47-C6D5A7AD30C6}" srcOrd="1" destOrd="0" presId="urn:microsoft.com/office/officeart/2005/8/layout/hierarchy2"/>
    <dgm:cxn modelId="{59750C6B-35D1-4BBD-A642-0E439FF2F3A1}" type="presOf" srcId="{360F4475-BEED-4BFD-AB68-A5059D6DA8D6}" destId="{6C38814B-8E61-4323-AE65-E3ECE533A7FF}" srcOrd="1" destOrd="0" presId="urn:microsoft.com/office/officeart/2005/8/layout/hierarchy2"/>
    <dgm:cxn modelId="{53258A25-8B37-413F-BADA-236F2E014E76}" type="presOf" srcId="{2E7CEC97-648E-4A54-A75D-E0B14F95AF5D}" destId="{26FC9C86-B0D2-49CF-9667-40BC1931C3B9}" srcOrd="0" destOrd="0" presId="urn:microsoft.com/office/officeart/2005/8/layout/hierarchy2"/>
    <dgm:cxn modelId="{34E0F5E1-EB71-42E3-99ED-EC64D72488F8}" type="presOf" srcId="{49FD29CF-1265-466B-BB4B-FA92BB8B7742}" destId="{D22357FA-BA32-4A3E-9EBB-D13C046CB205}" srcOrd="0" destOrd="0" presId="urn:microsoft.com/office/officeart/2005/8/layout/hierarchy2"/>
    <dgm:cxn modelId="{0C808039-4BC3-4B53-B82A-168C8C84F04C}" type="presOf" srcId="{9E20D4DF-4D8E-45D4-B8AF-2A6E497F42E8}" destId="{A18CEF88-4257-4DCB-A35B-87F861FC258F}" srcOrd="0" destOrd="0" presId="urn:microsoft.com/office/officeart/2005/8/layout/hierarchy2"/>
    <dgm:cxn modelId="{29A86301-FF4F-4435-941D-C78EBBC782F7}" srcId="{CE630AD5-2D1F-4DF0-BF47-C2B45E2503CE}" destId="{2E7CEC97-648E-4A54-A75D-E0B14F95AF5D}" srcOrd="0" destOrd="0" parTransId="{6C698AE0-0962-4D15-B4E3-78E9DA31FD03}" sibTransId="{2E85D067-E94F-42D1-A668-2F7755366C1D}"/>
    <dgm:cxn modelId="{3909D960-7211-46E0-A737-EA7279431FBD}" srcId="{9E20D4DF-4D8E-45D4-B8AF-2A6E497F42E8}" destId="{2906D984-A5ED-49C5-B84C-917F56A6092C}" srcOrd="0" destOrd="0" parTransId="{FDF6F232-0D09-4AF7-963B-67587CC05B48}" sibTransId="{4CE78E00-4154-48FB-9F09-6269B576CF43}"/>
    <dgm:cxn modelId="{C79C1613-8250-4227-85EF-241AC10FDEB2}" type="presOf" srcId="{C8DD30A8-36D4-4EB7-82D7-C3D7502E4641}" destId="{1E88B3A2-EB76-49A0-8FD6-5DD708D2BC59}" srcOrd="0" destOrd="0" presId="urn:microsoft.com/office/officeart/2005/8/layout/hierarchy2"/>
    <dgm:cxn modelId="{1E20851B-CE6E-4EEE-8263-B9A7429F4828}" srcId="{2E7CEC97-648E-4A54-A75D-E0B14F95AF5D}" destId="{49FD29CF-1265-466B-BB4B-FA92BB8B7742}" srcOrd="0" destOrd="0" parTransId="{45EAE38F-43D5-4AD0-BDB6-F64F8DAB051D}" sibTransId="{7FF0271F-246D-4330-B26B-1E0E726C4BAC}"/>
    <dgm:cxn modelId="{53647356-F130-4828-9067-36EB89248457}" type="presOf" srcId="{FDF6F232-0D09-4AF7-963B-67587CC05B48}" destId="{70BCB129-65A4-4C02-9B1F-3C838C95F983}" srcOrd="0" destOrd="0" presId="urn:microsoft.com/office/officeart/2005/8/layout/hierarchy2"/>
    <dgm:cxn modelId="{FE7828DD-5FDB-4767-996B-B2B6584E1CB7}" type="presOf" srcId="{FDF6F232-0D09-4AF7-963B-67587CC05B48}" destId="{1E5176BD-7A2F-45CA-90A8-3361B24C2FF8}" srcOrd="1" destOrd="0" presId="urn:microsoft.com/office/officeart/2005/8/layout/hierarchy2"/>
    <dgm:cxn modelId="{8BBEB199-9E36-4548-96C7-F703696C3C10}" type="presOf" srcId="{2906D984-A5ED-49C5-B84C-917F56A6092C}" destId="{C293EE70-A304-43AD-B505-BD3AF63CBCDB}" srcOrd="0" destOrd="0" presId="urn:microsoft.com/office/officeart/2005/8/layout/hierarchy2"/>
    <dgm:cxn modelId="{F2E73145-8633-4AD4-A086-AAB7A87E21B9}" type="presParOf" srcId="{79EE8347-BD26-487E-9A4A-0445988FB29B}" destId="{81DC3847-FD25-4166-809A-D92C2C69FE25}" srcOrd="0" destOrd="0" presId="urn:microsoft.com/office/officeart/2005/8/layout/hierarchy2"/>
    <dgm:cxn modelId="{4E5620FF-FFE7-48CA-8A4A-8A7AB555927F}" type="presParOf" srcId="{81DC3847-FD25-4166-809A-D92C2C69FE25}" destId="{26FC9C86-B0D2-49CF-9667-40BC1931C3B9}" srcOrd="0" destOrd="0" presId="urn:microsoft.com/office/officeart/2005/8/layout/hierarchy2"/>
    <dgm:cxn modelId="{48E0F4DB-54C7-47FB-BE79-0FC411C39829}" type="presParOf" srcId="{81DC3847-FD25-4166-809A-D92C2C69FE25}" destId="{5FA3202B-0782-420D-8711-C27BBEF0379B}" srcOrd="1" destOrd="0" presId="urn:microsoft.com/office/officeart/2005/8/layout/hierarchy2"/>
    <dgm:cxn modelId="{974478C2-C4E6-46BE-8F1A-6047EA0D83FA}" type="presParOf" srcId="{5FA3202B-0782-420D-8711-C27BBEF0379B}" destId="{6C01C1AD-7BF8-4600-9E37-0EE979311CA9}" srcOrd="0" destOrd="0" presId="urn:microsoft.com/office/officeart/2005/8/layout/hierarchy2"/>
    <dgm:cxn modelId="{6BF270CD-DA59-4C47-B9C1-CC84BD89071A}" type="presParOf" srcId="{6C01C1AD-7BF8-4600-9E37-0EE979311CA9}" destId="{22602CF5-876C-48CF-B65E-A687283BE0F1}" srcOrd="0" destOrd="0" presId="urn:microsoft.com/office/officeart/2005/8/layout/hierarchy2"/>
    <dgm:cxn modelId="{578A95FD-54E0-4BBE-8C55-572C81799CF5}" type="presParOf" srcId="{5FA3202B-0782-420D-8711-C27BBEF0379B}" destId="{42536583-70DB-4E23-9F32-4E6E04418FB1}" srcOrd="1" destOrd="0" presId="urn:microsoft.com/office/officeart/2005/8/layout/hierarchy2"/>
    <dgm:cxn modelId="{A8DBC7D5-556F-4CDD-BC4D-952D0CF3B1EE}" type="presParOf" srcId="{42536583-70DB-4E23-9F32-4E6E04418FB1}" destId="{D22357FA-BA32-4A3E-9EBB-D13C046CB205}" srcOrd="0" destOrd="0" presId="urn:microsoft.com/office/officeart/2005/8/layout/hierarchy2"/>
    <dgm:cxn modelId="{215C7C13-5089-43DD-B723-F7338B98CE09}" type="presParOf" srcId="{42536583-70DB-4E23-9F32-4E6E04418FB1}" destId="{DBE27E6A-1899-4F87-85CD-25B3DC78AAFE}" srcOrd="1" destOrd="0" presId="urn:microsoft.com/office/officeart/2005/8/layout/hierarchy2"/>
    <dgm:cxn modelId="{28D8CE8A-9432-4E3E-A1BD-95ABB7499146}" type="presParOf" srcId="{5FA3202B-0782-420D-8711-C27BBEF0379B}" destId="{F271341B-81D6-467E-A8B9-99CEE99E8D2D}" srcOrd="2" destOrd="0" presId="urn:microsoft.com/office/officeart/2005/8/layout/hierarchy2"/>
    <dgm:cxn modelId="{308BF972-E1D4-4826-B942-95BF315BA96A}" type="presParOf" srcId="{F271341B-81D6-467E-A8B9-99CEE99E8D2D}" destId="{BDCBA7AF-8CC9-4353-9E47-C6D5A7AD30C6}" srcOrd="0" destOrd="0" presId="urn:microsoft.com/office/officeart/2005/8/layout/hierarchy2"/>
    <dgm:cxn modelId="{3B36C708-B1D6-43FB-BB14-E8869EB2D9C5}" type="presParOf" srcId="{5FA3202B-0782-420D-8711-C27BBEF0379B}" destId="{42B3A19D-537E-497B-89E8-CF3686A7EFE7}" srcOrd="3" destOrd="0" presId="urn:microsoft.com/office/officeart/2005/8/layout/hierarchy2"/>
    <dgm:cxn modelId="{10885EC1-BF8A-4C9B-B5E2-B5A15412D97A}" type="presParOf" srcId="{42B3A19D-537E-497B-89E8-CF3686A7EFE7}" destId="{A18CEF88-4257-4DCB-A35B-87F861FC258F}" srcOrd="0" destOrd="0" presId="urn:microsoft.com/office/officeart/2005/8/layout/hierarchy2"/>
    <dgm:cxn modelId="{D4D5E616-AB10-458F-9A11-F829EA141EBC}" type="presParOf" srcId="{42B3A19D-537E-497B-89E8-CF3686A7EFE7}" destId="{3B5464D2-2B6C-4830-BD43-01D2FE6D44BE}" srcOrd="1" destOrd="0" presId="urn:microsoft.com/office/officeart/2005/8/layout/hierarchy2"/>
    <dgm:cxn modelId="{EBB84FE8-3579-4D63-B424-82A49E9BF2DE}" type="presParOf" srcId="{3B5464D2-2B6C-4830-BD43-01D2FE6D44BE}" destId="{70BCB129-65A4-4C02-9B1F-3C838C95F983}" srcOrd="0" destOrd="0" presId="urn:microsoft.com/office/officeart/2005/8/layout/hierarchy2"/>
    <dgm:cxn modelId="{AD4D4769-E4F0-45EC-8BA7-11580F01A6BE}" type="presParOf" srcId="{70BCB129-65A4-4C02-9B1F-3C838C95F983}" destId="{1E5176BD-7A2F-45CA-90A8-3361B24C2FF8}" srcOrd="0" destOrd="0" presId="urn:microsoft.com/office/officeart/2005/8/layout/hierarchy2"/>
    <dgm:cxn modelId="{6ECE94F5-9789-4ED3-BFA2-8C036D1161B2}" type="presParOf" srcId="{3B5464D2-2B6C-4830-BD43-01D2FE6D44BE}" destId="{FC1F0CD0-38B8-4FB6-99E5-7D94CB55C67C}" srcOrd="1" destOrd="0" presId="urn:microsoft.com/office/officeart/2005/8/layout/hierarchy2"/>
    <dgm:cxn modelId="{05564C38-9574-40CD-A183-FE8C1C4A417C}" type="presParOf" srcId="{FC1F0CD0-38B8-4FB6-99E5-7D94CB55C67C}" destId="{C293EE70-A304-43AD-B505-BD3AF63CBCDB}" srcOrd="0" destOrd="0" presId="urn:microsoft.com/office/officeart/2005/8/layout/hierarchy2"/>
    <dgm:cxn modelId="{439AC80A-91E3-49D3-94F0-2CF3DE1A275E}" type="presParOf" srcId="{FC1F0CD0-38B8-4FB6-99E5-7D94CB55C67C}" destId="{79957199-B4EF-4466-877B-F4A21C22816B}" srcOrd="1" destOrd="0" presId="urn:microsoft.com/office/officeart/2005/8/layout/hierarchy2"/>
    <dgm:cxn modelId="{B01881EC-7CBA-4E80-A55A-16C7B91ECAC8}" type="presParOf" srcId="{3B5464D2-2B6C-4830-BD43-01D2FE6D44BE}" destId="{02D0B682-8796-4768-9BF7-8E89FCE23F7F}" srcOrd="2" destOrd="0" presId="urn:microsoft.com/office/officeart/2005/8/layout/hierarchy2"/>
    <dgm:cxn modelId="{462FFF73-967C-484F-8A09-1840A62F42C9}" type="presParOf" srcId="{02D0B682-8796-4768-9BF7-8E89FCE23F7F}" destId="{6C38814B-8E61-4323-AE65-E3ECE533A7FF}" srcOrd="0" destOrd="0" presId="urn:microsoft.com/office/officeart/2005/8/layout/hierarchy2"/>
    <dgm:cxn modelId="{D9650E94-DD7E-438F-861A-4CB96AE0F2BF}" type="presParOf" srcId="{3B5464D2-2B6C-4830-BD43-01D2FE6D44BE}" destId="{89FAC8D4-59A1-4A19-8256-DC7C29050DA4}" srcOrd="3" destOrd="0" presId="urn:microsoft.com/office/officeart/2005/8/layout/hierarchy2"/>
    <dgm:cxn modelId="{A0C27C11-8D7D-48B6-AF8D-FC544E751527}" type="presParOf" srcId="{89FAC8D4-59A1-4A19-8256-DC7C29050DA4}" destId="{1E88B3A2-EB76-49A0-8FD6-5DD708D2BC59}" srcOrd="0" destOrd="0" presId="urn:microsoft.com/office/officeart/2005/8/layout/hierarchy2"/>
    <dgm:cxn modelId="{AEAD1825-4253-4117-90B7-4FE8D34A5D50}" type="presParOf" srcId="{89FAC8D4-59A1-4A19-8256-DC7C29050DA4}" destId="{06F256CC-E1F3-410B-A4BE-9670FB6F1CC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DA5CE-5F50-4E05-A8FD-D18243786113}">
      <dsp:nvSpPr>
        <dsp:cNvPr id="0" name=""/>
        <dsp:cNvSpPr/>
      </dsp:nvSpPr>
      <dsp:spPr>
        <a:xfrm>
          <a:off x="5953" y="2149375"/>
          <a:ext cx="2214562" cy="8858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tx1"/>
              </a:solidFill>
              <a:latin typeface="Berlin Sans FB" panose="020E0602020502020306" pitchFamily="34" charset="0"/>
            </a:rPr>
            <a:t>Produk domestik bruto (PDB)</a:t>
          </a:r>
          <a:endParaRPr lang="id-ID" sz="1800" kern="1200" dirty="0">
            <a:solidFill>
              <a:schemeClr val="tx1"/>
            </a:solidFill>
            <a:latin typeface="Berlin Sans FB" panose="020E0602020502020306" pitchFamily="34" charset="0"/>
          </a:endParaRPr>
        </a:p>
      </dsp:txBody>
      <dsp:txXfrm>
        <a:off x="448865" y="2149375"/>
        <a:ext cx="1328738" cy="885824"/>
      </dsp:txXfrm>
    </dsp:sp>
    <dsp:sp modelId="{FFD691CE-73F2-4B9C-B885-44691BE07469}">
      <dsp:nvSpPr>
        <dsp:cNvPr id="0" name=""/>
        <dsp:cNvSpPr/>
      </dsp:nvSpPr>
      <dsp:spPr>
        <a:xfrm>
          <a:off x="1999059" y="2149375"/>
          <a:ext cx="2214562" cy="8858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l" defTabSz="457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6" charset="0"/>
          </a:pPr>
          <a:r>
            <a:rPr lang="id-ID" sz="1800" kern="1200" dirty="0" smtClean="0">
              <a:solidFill>
                <a:schemeClr val="tx1"/>
              </a:solidFill>
              <a:latin typeface="Berlin Sans FB" panose="020E0602020502020306" pitchFamily="34" charset="0"/>
              <a:ea typeface="ＭＳ Ｐゴシック" charset="-128"/>
              <a:cs typeface="+mn-cs"/>
            </a:rPr>
            <a:t>PDB Riil perkapita</a:t>
          </a:r>
          <a:endParaRPr lang="id-ID" sz="1800" kern="1200" dirty="0">
            <a:solidFill>
              <a:schemeClr val="tx1"/>
            </a:solidFill>
            <a:latin typeface="Berlin Sans FB" panose="020E0602020502020306" pitchFamily="34" charset="0"/>
            <a:ea typeface="ＭＳ Ｐゴシック" charset="-128"/>
            <a:cs typeface="+mn-cs"/>
          </a:endParaRPr>
        </a:p>
      </dsp:txBody>
      <dsp:txXfrm>
        <a:off x="2441971" y="2149375"/>
        <a:ext cx="1328738" cy="885824"/>
      </dsp:txXfrm>
    </dsp:sp>
    <dsp:sp modelId="{DC9F4497-7E9E-4A72-92EB-B00E642259D8}">
      <dsp:nvSpPr>
        <dsp:cNvPr id="0" name=""/>
        <dsp:cNvSpPr/>
      </dsp:nvSpPr>
      <dsp:spPr>
        <a:xfrm>
          <a:off x="3992165" y="2149375"/>
          <a:ext cx="2214562" cy="8858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tx1"/>
              </a:solidFill>
              <a:latin typeface="Berlin Sans FB" panose="020E0602020502020306" pitchFamily="34" charset="0"/>
              <a:ea typeface="ＭＳ Ｐゴシック" charset="-128"/>
              <a:cs typeface="+mn-cs"/>
            </a:rPr>
            <a:t>Indikator</a:t>
          </a:r>
          <a:r>
            <a:rPr lang="id-ID" sz="1200" kern="1200" dirty="0" smtClean="0"/>
            <a:t> </a:t>
          </a:r>
          <a:r>
            <a:rPr lang="id-ID" sz="1800" kern="1200" dirty="0" smtClean="0">
              <a:solidFill>
                <a:schemeClr val="tx1"/>
              </a:solidFill>
              <a:latin typeface="Berlin Sans FB" panose="020E0602020502020306" pitchFamily="34" charset="0"/>
              <a:ea typeface="ＭＳ Ｐゴシック" charset="-128"/>
              <a:cs typeface="+mn-cs"/>
            </a:rPr>
            <a:t>non pembangunan (IPM)</a:t>
          </a:r>
          <a:endParaRPr lang="id-ID" sz="1800" kern="1200" dirty="0">
            <a:solidFill>
              <a:schemeClr val="tx1"/>
            </a:solidFill>
            <a:latin typeface="Berlin Sans FB" panose="020E0602020502020306" pitchFamily="34" charset="0"/>
            <a:ea typeface="ＭＳ Ｐゴシック" charset="-128"/>
            <a:cs typeface="+mn-cs"/>
          </a:endParaRPr>
        </a:p>
      </dsp:txBody>
      <dsp:txXfrm>
        <a:off x="4435077" y="2149375"/>
        <a:ext cx="1328738" cy="885824"/>
      </dsp:txXfrm>
    </dsp:sp>
    <dsp:sp modelId="{08970684-D976-4A0F-B41A-C519DAFD5F84}">
      <dsp:nvSpPr>
        <dsp:cNvPr id="0" name=""/>
        <dsp:cNvSpPr/>
      </dsp:nvSpPr>
      <dsp:spPr>
        <a:xfrm>
          <a:off x="5985271" y="2149375"/>
          <a:ext cx="2214562" cy="8858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tx1"/>
              </a:solidFill>
              <a:latin typeface="Berlin Sans FB" panose="020E0602020502020306" pitchFamily="34" charset="0"/>
              <a:ea typeface="ＭＳ Ｐゴシック" charset="-128"/>
              <a:cs typeface="+mn-cs"/>
            </a:rPr>
            <a:t>Mengatasi kemiskinan</a:t>
          </a:r>
          <a:endParaRPr lang="id-ID" sz="1800" kern="1200" dirty="0">
            <a:solidFill>
              <a:schemeClr val="tx1"/>
            </a:solidFill>
            <a:latin typeface="Berlin Sans FB" panose="020E0602020502020306" pitchFamily="34" charset="0"/>
            <a:ea typeface="ＭＳ Ｐゴシック" charset="-128"/>
            <a:cs typeface="+mn-cs"/>
          </a:endParaRPr>
        </a:p>
      </dsp:txBody>
      <dsp:txXfrm>
        <a:off x="6428183" y="2149375"/>
        <a:ext cx="1328738" cy="885824"/>
      </dsp:txXfrm>
    </dsp:sp>
    <dsp:sp modelId="{443335DC-8606-4877-A754-EEBA1C986147}">
      <dsp:nvSpPr>
        <dsp:cNvPr id="0" name=""/>
        <dsp:cNvSpPr/>
      </dsp:nvSpPr>
      <dsp:spPr>
        <a:xfrm>
          <a:off x="7978378" y="2149375"/>
          <a:ext cx="2214562" cy="8858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tx1"/>
              </a:solidFill>
              <a:latin typeface="Berlin Sans FB" panose="020E0602020502020306" pitchFamily="34" charset="0"/>
              <a:ea typeface="ＭＳ Ｐゴシック" charset="-128"/>
              <a:cs typeface="+mn-cs"/>
            </a:rPr>
            <a:t>Entitlements dan kapabilitas</a:t>
          </a:r>
          <a:endParaRPr lang="id-ID" sz="1800" kern="1200" dirty="0">
            <a:solidFill>
              <a:schemeClr val="tx1"/>
            </a:solidFill>
            <a:latin typeface="Berlin Sans FB" panose="020E0602020502020306" pitchFamily="34" charset="0"/>
            <a:ea typeface="ＭＳ Ｐゴシック" charset="-128"/>
            <a:cs typeface="+mn-cs"/>
          </a:endParaRPr>
        </a:p>
      </dsp:txBody>
      <dsp:txXfrm>
        <a:off x="8421290" y="2149375"/>
        <a:ext cx="1328738" cy="885824"/>
      </dsp:txXfrm>
    </dsp:sp>
    <dsp:sp modelId="{A429D107-2F86-45ED-9BF1-FFEC5CA8579C}">
      <dsp:nvSpPr>
        <dsp:cNvPr id="0" name=""/>
        <dsp:cNvSpPr/>
      </dsp:nvSpPr>
      <dsp:spPr>
        <a:xfrm>
          <a:off x="9971484" y="2149375"/>
          <a:ext cx="2214562" cy="8858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tx1"/>
              </a:solidFill>
              <a:latin typeface="Berlin Sans FB" panose="020E0602020502020306" pitchFamily="34" charset="0"/>
              <a:ea typeface="ＭＳ Ｐゴシック" charset="-128"/>
              <a:cs typeface="+mn-cs"/>
            </a:rPr>
            <a:t>Kebebasan</a:t>
          </a:r>
          <a:endParaRPr lang="id-ID" sz="1800" kern="1200" dirty="0">
            <a:solidFill>
              <a:schemeClr val="tx1"/>
            </a:solidFill>
            <a:latin typeface="Berlin Sans FB" panose="020E0602020502020306" pitchFamily="34" charset="0"/>
            <a:ea typeface="ＭＳ Ｐゴシック" charset="-128"/>
            <a:cs typeface="+mn-cs"/>
          </a:endParaRPr>
        </a:p>
      </dsp:txBody>
      <dsp:txXfrm>
        <a:off x="10414396" y="2149375"/>
        <a:ext cx="1328738" cy="885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C9C86-B0D2-49CF-9667-40BC1931C3B9}">
      <dsp:nvSpPr>
        <dsp:cNvPr id="0" name=""/>
        <dsp:cNvSpPr/>
      </dsp:nvSpPr>
      <dsp:spPr>
        <a:xfrm>
          <a:off x="2917" y="1390856"/>
          <a:ext cx="2979848" cy="1489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>
              <a:solidFill>
                <a:schemeClr val="tx1"/>
              </a:solidFill>
              <a:latin typeface="Stencil" panose="040409050D0802020404" pitchFamily="82" charset="0"/>
            </a:rPr>
            <a:t>Pembangunan yang berhasil</a:t>
          </a:r>
          <a:endParaRPr lang="id-ID" sz="2200" kern="1200" dirty="0">
            <a:solidFill>
              <a:schemeClr val="tx1"/>
            </a:solidFill>
            <a:latin typeface="Stencil" panose="040409050D0802020404" pitchFamily="82" charset="0"/>
          </a:endParaRPr>
        </a:p>
      </dsp:txBody>
      <dsp:txXfrm>
        <a:off x="46555" y="1434494"/>
        <a:ext cx="2892572" cy="1402648"/>
      </dsp:txXfrm>
    </dsp:sp>
    <dsp:sp modelId="{6C01C1AD-7BF8-4600-9E37-0EE979311CA9}">
      <dsp:nvSpPr>
        <dsp:cNvPr id="0" name=""/>
        <dsp:cNvSpPr/>
      </dsp:nvSpPr>
      <dsp:spPr>
        <a:xfrm rot="19457599">
          <a:off x="2844796" y="1681318"/>
          <a:ext cx="1467877" cy="52294"/>
        </a:xfrm>
        <a:custGeom>
          <a:avLst/>
          <a:gdLst/>
          <a:ahLst/>
          <a:cxnLst/>
          <a:rect l="0" t="0" r="0" b="0"/>
          <a:pathLst>
            <a:path>
              <a:moveTo>
                <a:pt x="0" y="26147"/>
              </a:moveTo>
              <a:lnTo>
                <a:pt x="1467877" y="261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>
            <a:solidFill>
              <a:schemeClr val="tx1"/>
            </a:solidFill>
            <a:latin typeface="Stencil" panose="040409050D0802020404" pitchFamily="82" charset="0"/>
          </a:endParaRPr>
        </a:p>
      </dsp:txBody>
      <dsp:txXfrm>
        <a:off x="3542038" y="1670768"/>
        <a:ext cx="73393" cy="73393"/>
      </dsp:txXfrm>
    </dsp:sp>
    <dsp:sp modelId="{D22357FA-BA32-4A3E-9EBB-D13C046CB205}">
      <dsp:nvSpPr>
        <dsp:cNvPr id="0" name=""/>
        <dsp:cNvSpPr/>
      </dsp:nvSpPr>
      <dsp:spPr>
        <a:xfrm>
          <a:off x="4174705" y="534150"/>
          <a:ext cx="2979848" cy="1489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>
              <a:solidFill>
                <a:schemeClr val="tx1"/>
              </a:solidFill>
              <a:latin typeface="Stencil" panose="040409050D0802020404" pitchFamily="82" charset="0"/>
            </a:rPr>
            <a:t>Pertumbuhan ekonomi yang tinggi</a:t>
          </a:r>
          <a:endParaRPr lang="id-ID" sz="2200" kern="1200" dirty="0">
            <a:solidFill>
              <a:schemeClr val="tx1"/>
            </a:solidFill>
            <a:latin typeface="Stencil" panose="040409050D0802020404" pitchFamily="82" charset="0"/>
          </a:endParaRPr>
        </a:p>
      </dsp:txBody>
      <dsp:txXfrm>
        <a:off x="4218343" y="577788"/>
        <a:ext cx="2892572" cy="1402648"/>
      </dsp:txXfrm>
    </dsp:sp>
    <dsp:sp modelId="{F271341B-81D6-467E-A8B9-99CEE99E8D2D}">
      <dsp:nvSpPr>
        <dsp:cNvPr id="0" name=""/>
        <dsp:cNvSpPr/>
      </dsp:nvSpPr>
      <dsp:spPr>
        <a:xfrm rot="2142401">
          <a:off x="2844796" y="2538024"/>
          <a:ext cx="1467877" cy="52294"/>
        </a:xfrm>
        <a:custGeom>
          <a:avLst/>
          <a:gdLst/>
          <a:ahLst/>
          <a:cxnLst/>
          <a:rect l="0" t="0" r="0" b="0"/>
          <a:pathLst>
            <a:path>
              <a:moveTo>
                <a:pt x="0" y="26147"/>
              </a:moveTo>
              <a:lnTo>
                <a:pt x="1467877" y="261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>
            <a:solidFill>
              <a:schemeClr val="tx1"/>
            </a:solidFill>
            <a:latin typeface="Stencil" panose="040409050D0802020404" pitchFamily="82" charset="0"/>
          </a:endParaRPr>
        </a:p>
      </dsp:txBody>
      <dsp:txXfrm>
        <a:off x="3542038" y="2527475"/>
        <a:ext cx="73393" cy="73393"/>
      </dsp:txXfrm>
    </dsp:sp>
    <dsp:sp modelId="{A18CEF88-4257-4DCB-A35B-87F861FC258F}">
      <dsp:nvSpPr>
        <dsp:cNvPr id="0" name=""/>
        <dsp:cNvSpPr/>
      </dsp:nvSpPr>
      <dsp:spPr>
        <a:xfrm>
          <a:off x="4174705" y="2247563"/>
          <a:ext cx="2979848" cy="1489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>
              <a:solidFill>
                <a:schemeClr val="tx1"/>
              </a:solidFill>
              <a:latin typeface="Stencil" panose="040409050D0802020404" pitchFamily="82" charset="0"/>
            </a:rPr>
            <a:t>Berkesinambungan</a:t>
          </a:r>
          <a:endParaRPr lang="id-ID" sz="2200" kern="1200" dirty="0">
            <a:solidFill>
              <a:schemeClr val="tx1"/>
            </a:solidFill>
            <a:latin typeface="Stencil" panose="040409050D0802020404" pitchFamily="82" charset="0"/>
          </a:endParaRPr>
        </a:p>
      </dsp:txBody>
      <dsp:txXfrm>
        <a:off x="4218343" y="2291201"/>
        <a:ext cx="2892572" cy="1402648"/>
      </dsp:txXfrm>
    </dsp:sp>
    <dsp:sp modelId="{70BCB129-65A4-4C02-9B1F-3C838C95F983}">
      <dsp:nvSpPr>
        <dsp:cNvPr id="0" name=""/>
        <dsp:cNvSpPr/>
      </dsp:nvSpPr>
      <dsp:spPr>
        <a:xfrm rot="19457599">
          <a:off x="7016584" y="2538024"/>
          <a:ext cx="1467877" cy="52294"/>
        </a:xfrm>
        <a:custGeom>
          <a:avLst/>
          <a:gdLst/>
          <a:ahLst/>
          <a:cxnLst/>
          <a:rect l="0" t="0" r="0" b="0"/>
          <a:pathLst>
            <a:path>
              <a:moveTo>
                <a:pt x="0" y="26147"/>
              </a:moveTo>
              <a:lnTo>
                <a:pt x="1467877" y="261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>
            <a:solidFill>
              <a:schemeClr val="tx1"/>
            </a:solidFill>
            <a:latin typeface="Stencil" panose="040409050D0802020404" pitchFamily="82" charset="0"/>
          </a:endParaRPr>
        </a:p>
      </dsp:txBody>
      <dsp:txXfrm>
        <a:off x="7713826" y="2527475"/>
        <a:ext cx="73393" cy="73393"/>
      </dsp:txXfrm>
    </dsp:sp>
    <dsp:sp modelId="{C293EE70-A304-43AD-B505-BD3AF63CBCDB}">
      <dsp:nvSpPr>
        <dsp:cNvPr id="0" name=""/>
        <dsp:cNvSpPr/>
      </dsp:nvSpPr>
      <dsp:spPr>
        <a:xfrm>
          <a:off x="8346492" y="1390856"/>
          <a:ext cx="2979848" cy="1489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>
              <a:solidFill>
                <a:schemeClr val="tx1"/>
              </a:solidFill>
              <a:latin typeface="Stencil" panose="040409050D0802020404" pitchFamily="82" charset="0"/>
            </a:rPr>
            <a:t>Tidak terjadi kerusakan sosial</a:t>
          </a:r>
          <a:endParaRPr lang="id-ID" sz="2200" kern="1200" dirty="0">
            <a:solidFill>
              <a:schemeClr val="tx1"/>
            </a:solidFill>
            <a:latin typeface="Stencil" panose="040409050D0802020404" pitchFamily="82" charset="0"/>
          </a:endParaRPr>
        </a:p>
      </dsp:txBody>
      <dsp:txXfrm>
        <a:off x="8390130" y="1434494"/>
        <a:ext cx="2892572" cy="1402648"/>
      </dsp:txXfrm>
    </dsp:sp>
    <dsp:sp modelId="{02D0B682-8796-4768-9BF7-8E89FCE23F7F}">
      <dsp:nvSpPr>
        <dsp:cNvPr id="0" name=""/>
        <dsp:cNvSpPr/>
      </dsp:nvSpPr>
      <dsp:spPr>
        <a:xfrm rot="2142401">
          <a:off x="7016584" y="3394730"/>
          <a:ext cx="1467877" cy="52294"/>
        </a:xfrm>
        <a:custGeom>
          <a:avLst/>
          <a:gdLst/>
          <a:ahLst/>
          <a:cxnLst/>
          <a:rect l="0" t="0" r="0" b="0"/>
          <a:pathLst>
            <a:path>
              <a:moveTo>
                <a:pt x="0" y="26147"/>
              </a:moveTo>
              <a:lnTo>
                <a:pt x="1467877" y="261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>
            <a:solidFill>
              <a:schemeClr val="tx1"/>
            </a:solidFill>
            <a:latin typeface="Stencil" panose="040409050D0802020404" pitchFamily="82" charset="0"/>
          </a:endParaRPr>
        </a:p>
      </dsp:txBody>
      <dsp:txXfrm>
        <a:off x="7713826" y="3384181"/>
        <a:ext cx="73393" cy="73393"/>
      </dsp:txXfrm>
    </dsp:sp>
    <dsp:sp modelId="{1E88B3A2-EB76-49A0-8FD6-5DD708D2BC59}">
      <dsp:nvSpPr>
        <dsp:cNvPr id="0" name=""/>
        <dsp:cNvSpPr/>
      </dsp:nvSpPr>
      <dsp:spPr>
        <a:xfrm>
          <a:off x="8346492" y="3104269"/>
          <a:ext cx="2979848" cy="1489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>
              <a:solidFill>
                <a:schemeClr val="tx1"/>
              </a:solidFill>
              <a:latin typeface="Stencil" panose="040409050D0802020404" pitchFamily="82" charset="0"/>
            </a:rPr>
            <a:t>Tidak terjadi kerusakan alam</a:t>
          </a:r>
          <a:endParaRPr lang="id-ID" sz="2200" kern="1200" dirty="0">
            <a:solidFill>
              <a:schemeClr val="tx1"/>
            </a:solidFill>
            <a:latin typeface="Stencil" panose="040409050D0802020404" pitchFamily="82" charset="0"/>
          </a:endParaRPr>
        </a:p>
      </dsp:txBody>
      <dsp:txXfrm>
        <a:off x="8390130" y="3147907"/>
        <a:ext cx="2892572" cy="1402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57784-342D-44BE-B767-95A842046E5E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8EA17-E508-4A61-8A44-62AF7F554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2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392" y="4869160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l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 err="1" smtClean="0"/>
              <a:t>Powerpoint</a:t>
            </a:r>
            <a:r>
              <a:rPr lang="en-US" dirty="0" smtClean="0"/>
              <a:t> 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805488"/>
            <a:ext cx="105156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Secondary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6" y="6459793"/>
            <a:ext cx="2472271" cy="365125"/>
          </a:xfrm>
          <a:prstGeom prst="rect">
            <a:avLst/>
          </a:prstGeom>
        </p:spPr>
        <p:txBody>
          <a:bodyPr/>
          <a:lstStyle/>
          <a:p>
            <a:fld id="{ADCE2944-63AC-4794-98B7-F3081A371F1E}" type="datetimeFigureOut">
              <a:rPr lang="id-ID" smtClean="0"/>
              <a:pPr/>
              <a:t>09/06/2020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7" y="6459793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64" y="6459793"/>
            <a:ext cx="1312025" cy="365125"/>
          </a:xfrm>
          <a:prstGeom prst="rect">
            <a:avLst/>
          </a:prstGeom>
        </p:spPr>
        <p:txBody>
          <a:bodyPr/>
          <a:lstStyle/>
          <a:p>
            <a:fld id="{517929AE-1FB3-475D-8916-B36598A6E66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023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951" y="1844972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ctr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 smtClean="0"/>
              <a:t>The Chapter 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976" y="2781300"/>
            <a:ext cx="10515600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The Secondary Chapter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7803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90551"/>
            <a:ext cx="7924800" cy="563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1"/>
            <a:ext cx="2844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00801"/>
            <a:ext cx="3860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00801"/>
            <a:ext cx="2844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CC2F7C3-391A-4198-82DC-41B607AEA9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81953" name="Picture 1" descr="C:\Users\DALEV\Documents\uang-cash-penting-bagi-pengusah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8555" y="332657"/>
            <a:ext cx="829544" cy="1004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569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emplate Powerpoint\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20887" y="165893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052736"/>
            <a:ext cx="11040533" cy="51122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xfrm>
            <a:off x="1487488" y="127257"/>
            <a:ext cx="10561173" cy="56673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1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26369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67" y="1556792"/>
            <a:ext cx="10081120" cy="43204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d-ID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</a:t>
            </a:r>
            <a:endParaRPr lang="id-ID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95403" y="2133600"/>
            <a:ext cx="10081684" cy="43195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951" y="1844972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ctr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 smtClean="0"/>
              <a:t>The Chapter 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976" y="2781300"/>
            <a:ext cx="10515600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The Secondary Chapter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7803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.png"/>
          <p:cNvPicPr>
            <a:picLocks noChangeAspect="1"/>
          </p:cNvPicPr>
          <p:nvPr/>
        </p:nvPicPr>
        <p:blipFill>
          <a:blip r:embed="rId5" cstate="print"/>
          <a:srcRect t="63542"/>
          <a:stretch>
            <a:fillRect/>
          </a:stretch>
        </p:blipFill>
        <p:spPr>
          <a:xfrm>
            <a:off x="1642" y="4357694"/>
            <a:ext cx="12188729" cy="2500306"/>
          </a:xfrm>
          <a:prstGeom prst="rect">
            <a:avLst/>
          </a:prstGeom>
        </p:spPr>
      </p:pic>
      <p:pic>
        <p:nvPicPr>
          <p:cNvPr id="3" name="Picture 2" descr="Cov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" y="1306"/>
            <a:ext cx="12188728" cy="1617934"/>
          </a:xfrm>
          <a:prstGeom prst="rect">
            <a:avLst/>
          </a:prstGeom>
        </p:spPr>
      </p:pic>
      <p:pic>
        <p:nvPicPr>
          <p:cNvPr id="4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16" y="214290"/>
            <a:ext cx="2190765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68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7" r:id="rId2"/>
    <p:sldLayoutId id="2147483698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" y="920"/>
            <a:ext cx="12188729" cy="6856160"/>
          </a:xfrm>
          <a:prstGeom prst="rect">
            <a:avLst/>
          </a:prstGeom>
        </p:spPr>
      </p:pic>
      <p:pic>
        <p:nvPicPr>
          <p:cNvPr id="4" name="Picture 3" descr="Cov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" y="1306"/>
            <a:ext cx="12188728" cy="1617934"/>
          </a:xfrm>
          <a:prstGeom prst="rect">
            <a:avLst/>
          </a:prstGeom>
        </p:spPr>
      </p:pic>
      <p:pic>
        <p:nvPicPr>
          <p:cNvPr id="5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16" y="214290"/>
            <a:ext cx="2190765" cy="592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2198412" cy="6858000"/>
          </a:xfrm>
          <a:prstGeom prst="rect">
            <a:avLst/>
          </a:prstGeom>
          <a:noFill/>
        </p:spPr>
      </p:pic>
      <p:pic>
        <p:nvPicPr>
          <p:cNvPr id="4" name="Picture 4" descr="D:\ARTWORK\UNISA\BRAND BOOK\CDR\__MASTER TEMPLATE\TEMPLATE PPT\JPG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40" y="2214554"/>
            <a:ext cx="2762269" cy="23636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latin typeface="Franklin Gothic Heavy" pitchFamily="34" charset="0"/>
                <a:ea typeface="Arial Unicode MS" pitchFamily="34" charset="-128"/>
                <a:cs typeface="Tahoma" pitchFamily="34" charset="0"/>
              </a:rPr>
              <a:t>PEMBUKA BELAJAR</a:t>
            </a:r>
            <a:endParaRPr lang="id-ID" sz="3600" dirty="0" smtClean="0">
              <a:latin typeface="Franklin Gothic Heavy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4624" y="4668982"/>
            <a:ext cx="9753599" cy="160539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“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Kami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ridho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Allah SWT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Tuhanku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Islam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agamaku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Nabi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Muhammad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Nabi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Rasul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Ya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Allah,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tambahkanlah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kepadaku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ilmu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berikanlah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kefahaman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”</a:t>
            </a:r>
          </a:p>
        </p:txBody>
      </p:sp>
      <p:pic>
        <p:nvPicPr>
          <p:cNvPr id="15364" name="Picture 5" descr="C:\Users\Suryani\Pictures\doa-belaj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277" y="1390651"/>
            <a:ext cx="10432473" cy="277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96145" y="304801"/>
            <a:ext cx="7827819" cy="58189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DOA BELAJAR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7" y="692697"/>
            <a:ext cx="11617291" cy="275531"/>
          </a:xfrm>
        </p:spPr>
        <p:txBody>
          <a:bodyPr/>
          <a:lstStyle/>
          <a:p>
            <a:r>
              <a:rPr lang="id-ID" sz="2400" dirty="0" smtClean="0">
                <a:latin typeface="Tw Cen MT" pitchFamily="34" charset="0"/>
              </a:rPr>
              <a:t>PEMERATAAN</a:t>
            </a:r>
            <a:endParaRPr lang="id-ID" sz="24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37" y="1196752"/>
            <a:ext cx="12097344" cy="554461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id-ID" sz="2100" b="1" dirty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d-ID" sz="2100" b="1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d-ID" sz="2100" b="1" dirty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d-ID" sz="2100" b="1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d-ID" sz="2100" b="1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Digunakan </a:t>
            </a:r>
            <a:r>
              <a:rPr lang="id-ID" sz="2100" b="1" dirty="0">
                <a:latin typeface="Tw Cen MT" pitchFamily="34" charset="0"/>
              </a:rPr>
              <a:t>untuk mengukur tingkat ketimpangan pendapatan secara </a:t>
            </a:r>
            <a:r>
              <a:rPr lang="id-ID" sz="2100" b="1" dirty="0" smtClean="0">
                <a:latin typeface="Tw Cen MT" pitchFamily="34" charset="0"/>
              </a:rPr>
              <a:t>menyeluruh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Indeks </a:t>
            </a:r>
            <a:r>
              <a:rPr lang="id-ID" sz="2100" b="1" dirty="0">
                <a:latin typeface="Tw Cen MT" pitchFamily="34" charset="0"/>
              </a:rPr>
              <a:t>Gini berkisar antara 0 sampai 1. Apabila koefisien Gini berniali 0 berarti pemerataan sempurna, sedangkan apabila bernilai 1 berarti ketimpangan </a:t>
            </a:r>
            <a:r>
              <a:rPr lang="id-ID" sz="2100" b="1" dirty="0" smtClean="0">
                <a:latin typeface="Tw Cen MT" pitchFamily="34" charset="0"/>
              </a:rPr>
              <a:t>sempurna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Dengan demikian dapat dikatakan, negara yang berhasil melakukan pembangunan adalah mereka yang disamping tinggi produktivitasnya, penduduknya juga makmur dan sejahtera secara relatif merata</a:t>
            </a:r>
            <a:endParaRPr lang="id-ID" sz="2100" b="1" dirty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d-ID" sz="2100" b="1" dirty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d-ID" sz="2100" b="1" dirty="0">
              <a:latin typeface="Tw Cen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268761"/>
            <a:ext cx="11233248" cy="175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7" y="692697"/>
            <a:ext cx="11617291" cy="275531"/>
          </a:xfrm>
        </p:spPr>
        <p:txBody>
          <a:bodyPr/>
          <a:lstStyle/>
          <a:p>
            <a:r>
              <a:rPr lang="id-ID" sz="2400" dirty="0" smtClean="0">
                <a:latin typeface="Tw Cen MT" pitchFamily="34" charset="0"/>
              </a:rPr>
              <a:t>KUALITAS KEHIDUPAN</a:t>
            </a:r>
            <a:endParaRPr lang="id-ID" sz="24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37" y="1196752"/>
            <a:ext cx="12097344" cy="554461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Cara lain untuk mengukur kesejahteraan penduduk sebuah negara adalah dengan menggunakan </a:t>
            </a:r>
            <a:r>
              <a:rPr lang="id-ID" sz="2100" b="1" i="1" dirty="0" smtClean="0">
                <a:latin typeface="Tw Cen MT" pitchFamily="34" charset="0"/>
              </a:rPr>
              <a:t>physical quality of life index (PQLI)</a:t>
            </a:r>
          </a:p>
          <a:p>
            <a:pPr>
              <a:buFont typeface="Wingdings" pitchFamily="2" charset="2"/>
              <a:buChar char="§"/>
            </a:pPr>
            <a:r>
              <a:rPr lang="id-ID" sz="2100" b="1" i="1" dirty="0" smtClean="0">
                <a:latin typeface="Tw Cen MT" pitchFamily="34" charset="0"/>
                <a:ea typeface="+mn-ea"/>
                <a:cs typeface="+mn-cs"/>
              </a:rPr>
              <a:t>PQLI </a:t>
            </a:r>
            <a:r>
              <a:rPr lang="id-ID" sz="2100" b="1" dirty="0" smtClean="0">
                <a:latin typeface="Tw Cen MT" pitchFamily="34" charset="0"/>
                <a:ea typeface="+mn-ea"/>
                <a:cs typeface="+mn-cs"/>
              </a:rPr>
              <a:t>mengukur rata-rata harapan hidup sesudah umur satu tahun, rata-rata jumlah kematian bayi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Angka 100 diberikan jika rata-rata harapan hidup mencapai 77, angka 1 diberikan jika rata-rata harapan hidup hanya mencapai 28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>
                <a:latin typeface="Tw Cen MT" pitchFamily="34" charset="0"/>
              </a:rPr>
              <a:t>Angka 100 diberikan jika rata-rata </a:t>
            </a:r>
            <a:r>
              <a:rPr lang="id-ID" sz="2100" b="1" dirty="0" smtClean="0">
                <a:latin typeface="Tw Cen MT" pitchFamily="34" charset="0"/>
              </a:rPr>
              <a:t>angka kematian mencapai 9 untuk setiap 1000 bayi, </a:t>
            </a:r>
            <a:r>
              <a:rPr lang="id-ID" sz="2100" b="1" dirty="0">
                <a:latin typeface="Tw Cen MT" pitchFamily="34" charset="0"/>
              </a:rPr>
              <a:t>angka 1 diberikan jika rata-rata </a:t>
            </a:r>
            <a:r>
              <a:rPr lang="id-ID" sz="2100" b="1" dirty="0" smtClean="0">
                <a:latin typeface="Tw Cen MT" pitchFamily="34" charset="0"/>
              </a:rPr>
              <a:t>angka kematian adalah 229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>
                <a:latin typeface="Tw Cen MT" pitchFamily="34" charset="0"/>
              </a:rPr>
              <a:t>Angka 100 diberikan jika rata-rata </a:t>
            </a:r>
            <a:r>
              <a:rPr lang="id-ID" sz="2100" b="1" dirty="0" smtClean="0">
                <a:latin typeface="Tw Cen MT" pitchFamily="34" charset="0"/>
              </a:rPr>
              <a:t>angka melek aksara mencapai 100%, </a:t>
            </a:r>
            <a:r>
              <a:rPr lang="id-ID" sz="2100" b="1" dirty="0">
                <a:latin typeface="Tw Cen MT" pitchFamily="34" charset="0"/>
              </a:rPr>
              <a:t>angka </a:t>
            </a:r>
            <a:r>
              <a:rPr lang="id-ID" sz="2100" b="1" dirty="0" smtClean="0">
                <a:latin typeface="Tw Cen MT" pitchFamily="34" charset="0"/>
              </a:rPr>
              <a:t>0 </a:t>
            </a:r>
            <a:r>
              <a:rPr lang="id-ID" sz="2100" b="1" dirty="0">
                <a:latin typeface="Tw Cen MT" pitchFamily="34" charset="0"/>
              </a:rPr>
              <a:t>diberikan jika </a:t>
            </a:r>
            <a:r>
              <a:rPr lang="id-ID" sz="2100" b="1" dirty="0" smtClean="0">
                <a:latin typeface="Tw Cen MT" pitchFamily="34" charset="0"/>
              </a:rPr>
              <a:t>tidak ada yang melek aksara di negara tersebut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Angka rata-rata dari indikator ini menjadi angka PQLI yang besarnya 0-100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Atas dasar perhitungan ini dapat dibuat daftar urutan negara sesuai dengan prestasi PQLI-nya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Prestasi PQLI tidak selalu sama dengan prestasi PNB per kapita, meskipun biasanya jika suatu negaraPNB nya tinggi PQLInya juga tinggi</a:t>
            </a:r>
            <a:endParaRPr lang="id-ID" sz="2100" b="1" dirty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d-ID" sz="2100" b="1" dirty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d-ID" sz="2100" b="1" dirty="0" smtClean="0">
              <a:latin typeface="Tw Cen MT" pitchFamily="34" charset="0"/>
              <a:ea typeface="+mn-ea"/>
              <a:cs typeface="+mn-cs"/>
            </a:endParaRPr>
          </a:p>
          <a:p>
            <a:pPr>
              <a:buFont typeface="Wingdings" pitchFamily="2" charset="2"/>
              <a:buChar char="§"/>
            </a:pPr>
            <a:endParaRPr lang="id-ID" sz="2100" b="1" dirty="0">
              <a:latin typeface="Tw Cen MT" pitchFamily="34" charset="0"/>
              <a:ea typeface="+mn-ea"/>
              <a:cs typeface="+mn-cs"/>
            </a:endParaRPr>
          </a:p>
          <a:p>
            <a:pPr lvl="1"/>
            <a:endParaRPr lang="id-ID" sz="1900" b="1" dirty="0" smtClean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8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7" y="692697"/>
            <a:ext cx="11617291" cy="275531"/>
          </a:xfrm>
        </p:spPr>
        <p:txBody>
          <a:bodyPr/>
          <a:lstStyle/>
          <a:p>
            <a:r>
              <a:rPr lang="id-ID" sz="2400" dirty="0" smtClean="0">
                <a:latin typeface="Tw Cen MT" pitchFamily="34" charset="0"/>
              </a:rPr>
              <a:t>KUALITAS KEHIDUPAN</a:t>
            </a:r>
            <a:endParaRPr lang="id-ID" sz="24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37" y="1196752"/>
            <a:ext cx="12097344" cy="554461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sz="2100" b="1" dirty="0">
                <a:latin typeface="Tw Cen MT" pitchFamily="34" charset="0"/>
              </a:rPr>
              <a:t>P</a:t>
            </a:r>
            <a:r>
              <a:rPr lang="id-ID" sz="2100" b="1" dirty="0" smtClean="0">
                <a:latin typeface="Tw Cen MT" pitchFamily="34" charset="0"/>
              </a:rPr>
              <a:t>embangunan </a:t>
            </a:r>
            <a:r>
              <a:rPr lang="id-ID" sz="2100" b="1" dirty="0">
                <a:latin typeface="Tw Cen MT" pitchFamily="34" charset="0"/>
              </a:rPr>
              <a:t>hendaknya ditujukan kepada pengembangan sumberdaya </a:t>
            </a:r>
            <a:r>
              <a:rPr lang="id-ID" sz="2100" b="1" dirty="0" smtClean="0">
                <a:latin typeface="Tw Cen MT" pitchFamily="34" charset="0"/>
              </a:rPr>
              <a:t>manusia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Dalam </a:t>
            </a:r>
            <a:r>
              <a:rPr lang="id-ID" sz="2100" b="1" dirty="0">
                <a:latin typeface="Tw Cen MT" pitchFamily="34" charset="0"/>
              </a:rPr>
              <a:t>pemahaman ini, pembangunan dapat diartikan sebagai sebuah proses yang bertujuan </a:t>
            </a:r>
            <a:r>
              <a:rPr lang="id-ID" sz="2100" b="1" dirty="0" smtClean="0">
                <a:latin typeface="Tw Cen MT" pitchFamily="34" charset="0"/>
              </a:rPr>
              <a:t>mengembangkan </a:t>
            </a:r>
            <a:r>
              <a:rPr lang="id-ID" sz="2100" b="1" dirty="0">
                <a:latin typeface="Tw Cen MT" pitchFamily="34" charset="0"/>
              </a:rPr>
              <a:t>pilihan-pilihan yang dapat dilakukan oleh </a:t>
            </a:r>
            <a:r>
              <a:rPr lang="id-ID" sz="2100" b="1" dirty="0" smtClean="0">
                <a:latin typeface="Tw Cen MT" pitchFamily="34" charset="0"/>
              </a:rPr>
              <a:t>manusia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Hal </a:t>
            </a:r>
            <a:r>
              <a:rPr lang="id-ID" sz="2100" b="1" dirty="0">
                <a:latin typeface="Tw Cen MT" pitchFamily="34" charset="0"/>
              </a:rPr>
              <a:t>ini didasari oleh asumsi bahwa peningkatan kualitas sumberdaya manusia akan diikuti oleh terbukanya berbagai pilihan dan peluang menentukan jalan hidup manusia secara </a:t>
            </a:r>
            <a:r>
              <a:rPr lang="id-ID" sz="2100" b="1" dirty="0" smtClean="0">
                <a:latin typeface="Tw Cen MT" pitchFamily="34" charset="0"/>
              </a:rPr>
              <a:t>bebas</a:t>
            </a:r>
            <a:endParaRPr lang="id-ID" sz="2100" b="1" dirty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id-ID" sz="2100" b="1" dirty="0">
                <a:latin typeface="Tw Cen MT" pitchFamily="34" charset="0"/>
              </a:rPr>
              <a:t>Pertumbuhan ekonomi dianggap sebagai factor penting dalam kehidupan manusia, tetapi tidak secara otomatis akan mempengaruhi peningkatan martabat dan harkat manusia. </a:t>
            </a:r>
            <a:endParaRPr lang="id-ID" sz="2100" b="1" dirty="0" smtClean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7" y="692697"/>
            <a:ext cx="11617291" cy="275531"/>
          </a:xfrm>
        </p:spPr>
        <p:txBody>
          <a:bodyPr/>
          <a:lstStyle/>
          <a:p>
            <a:r>
              <a:rPr lang="id-ID" sz="2400" dirty="0" smtClean="0">
                <a:latin typeface="Tw Cen MT" pitchFamily="34" charset="0"/>
              </a:rPr>
              <a:t>KUALITAS KEHIDUPAN</a:t>
            </a:r>
            <a:endParaRPr lang="id-ID" sz="24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37" y="1196752"/>
            <a:ext cx="12097344" cy="554461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Dalam </a:t>
            </a:r>
            <a:r>
              <a:rPr lang="id-ID" sz="2100" b="1" dirty="0">
                <a:latin typeface="Tw Cen MT" pitchFamily="34" charset="0"/>
              </a:rPr>
              <a:t>hubungan ini, ada tiga komponen yang dianggap paling menentukan dalam pembangunan, umur panjang dan sehat, perolehan dan pengembangan pengetahuan, dan peningkatan terhadap akses untuk kehidupan yang lebih </a:t>
            </a:r>
            <a:r>
              <a:rPr lang="id-ID" sz="2100" b="1" dirty="0" smtClean="0">
                <a:latin typeface="Tw Cen MT" pitchFamily="34" charset="0"/>
              </a:rPr>
              <a:t>baik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Indeks </a:t>
            </a:r>
            <a:r>
              <a:rPr lang="id-ID" sz="2100" b="1" dirty="0">
                <a:latin typeface="Tw Cen MT" pitchFamily="34" charset="0"/>
              </a:rPr>
              <a:t>ini dibuat dengagn mengkombinasikan tiga komponen, (1) rata-rata harapan hidup pada saat lahir, (2) rata-rata pencapaian pendidikan tingkat SD, SMP, dan SMU, (3) pendapatan per kapita yang dihitung berdasarkan Purchasing Power </a:t>
            </a:r>
            <a:r>
              <a:rPr lang="id-ID" sz="2100" b="1" dirty="0" smtClean="0">
                <a:latin typeface="Tw Cen MT" pitchFamily="34" charset="0"/>
              </a:rPr>
              <a:t>Parity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Pengembangan </a:t>
            </a:r>
            <a:r>
              <a:rPr lang="id-ID" sz="2100" b="1" dirty="0">
                <a:latin typeface="Tw Cen MT" pitchFamily="34" charset="0"/>
              </a:rPr>
              <a:t>manusia berkaitan erat dengan peningkatan kapabilitas manusia yang dapat dirangkum dalam peningkatan knowledge, attitude dan skills, disamping derajat kesehatan seluruh anggota keluarga dan </a:t>
            </a:r>
            <a:r>
              <a:rPr lang="id-ID" sz="2100" b="1" dirty="0" smtClean="0">
                <a:latin typeface="Tw Cen MT" pitchFamily="34" charset="0"/>
              </a:rPr>
              <a:t>lingkungannya</a:t>
            </a:r>
            <a:endParaRPr lang="id-ID" sz="2100" b="1" dirty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d-ID" sz="2100" b="1" dirty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d-ID" sz="2100" b="1" dirty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d-ID" sz="2100" b="1" dirty="0">
              <a:latin typeface="Tw Cen MT" pitchFamily="34" charset="0"/>
            </a:endParaRPr>
          </a:p>
          <a:p>
            <a:pPr marL="342900" lvl="1" indent="-342900">
              <a:buClr>
                <a:schemeClr val="hlink"/>
              </a:buClr>
            </a:pPr>
            <a:endParaRPr lang="id-ID" sz="2100" b="1" dirty="0"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7489" y="127257"/>
            <a:ext cx="10286977" cy="566738"/>
          </a:xfrm>
        </p:spPr>
        <p:txBody>
          <a:bodyPr>
            <a:noAutofit/>
          </a:bodyPr>
          <a:lstStyle/>
          <a:p>
            <a:pPr algn="r"/>
            <a:r>
              <a:rPr lang="id-ID" dirty="0" smtClean="0"/>
              <a:t>SEJARAH PENGHITUNGAN IPM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567845" y="2361052"/>
            <a:ext cx="5492297" cy="382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id-ID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1990</a:t>
            </a:r>
            <a:r>
              <a:rPr 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:</a:t>
            </a:r>
            <a:endParaRPr lang="id-ID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  <a:p>
            <a:pPr marL="363538" indent="-363538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AutoNum type="arabicPeriod"/>
            </a:pPr>
            <a:r>
              <a:rPr lang="en-US" sz="2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DIMENSI/INDIKATOR: </a:t>
            </a:r>
            <a:endParaRPr lang="id-ID" sz="2100" b="1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690563" lvl="1" indent="-327025">
              <a:lnSpc>
                <a:spcPct val="90000"/>
              </a:lnSpc>
              <a:spcAft>
                <a:spcPts val="900"/>
              </a:spcAft>
              <a:buFont typeface="+mj-lt"/>
              <a:buAutoNum type="alphaLcPeriod"/>
            </a:pPr>
            <a:r>
              <a:rPr lang="id-ID" sz="2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Kesehatan</a:t>
            </a:r>
            <a:r>
              <a:rPr lang="id-ID" sz="21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: Angka Harapan Hidup saat lahir (AHH)</a:t>
            </a:r>
          </a:p>
          <a:p>
            <a:pPr marL="690563" lvl="1" indent="-327025">
              <a:lnSpc>
                <a:spcPct val="90000"/>
              </a:lnSpc>
              <a:spcAft>
                <a:spcPts val="900"/>
              </a:spcAft>
              <a:buFont typeface="+mj-lt"/>
              <a:buAutoNum type="alphaLcPeriod" startAt="2"/>
            </a:pPr>
            <a:r>
              <a:rPr lang="id-ID" sz="2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Pendidikan</a:t>
            </a:r>
            <a:r>
              <a:rPr lang="id-ID" sz="21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: </a:t>
            </a:r>
            <a:endParaRPr lang="en-US" sz="21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798513" lvl="1" indent="-225425">
              <a:lnSpc>
                <a:spcPct val="9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id-ID" sz="21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Angka Melek Huruf (AMH) </a:t>
            </a:r>
            <a:endParaRPr lang="en-US" sz="21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798513" lvl="1" indent="-225425">
              <a:lnSpc>
                <a:spcPct val="9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id-ID" sz="21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Rata-rata Lama Sekolah (RLS)</a:t>
            </a:r>
          </a:p>
          <a:p>
            <a:pPr marL="690563" lvl="1" indent="-327025">
              <a:lnSpc>
                <a:spcPct val="90000"/>
              </a:lnSpc>
              <a:spcAft>
                <a:spcPts val="900"/>
              </a:spcAft>
              <a:buFont typeface="+mj-lt"/>
              <a:buAutoNum type="alphaLcPeriod" startAt="3"/>
            </a:pPr>
            <a:r>
              <a:rPr lang="en-US" sz="2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Standar</a:t>
            </a:r>
            <a:r>
              <a:rPr lang="en-US" sz="2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Hidup</a:t>
            </a:r>
            <a:r>
              <a:rPr lang="en-US" sz="21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: </a:t>
            </a:r>
            <a:r>
              <a:rPr lang="id-ID" sz="21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PDB per kapita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spcAft>
                <a:spcPts val="900"/>
              </a:spcAft>
              <a:buAutoNum type="arabicPeriod"/>
            </a:pPr>
            <a:r>
              <a:rPr lang="id-ID" sz="2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AGREGASI INDEKS</a:t>
            </a:r>
            <a:r>
              <a:rPr lang="id-ID" sz="21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: Rata-rata Hitung</a:t>
            </a:r>
            <a:endParaRPr lang="en-US" sz="21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3107" y="2361052"/>
            <a:ext cx="5502199" cy="392261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id-I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2010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: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2000" b="1" dirty="0">
                <a:latin typeface="Tw Cen MT" panose="020B0602020104020603" pitchFamily="34" charset="0"/>
              </a:rPr>
              <a:t>DIMENSI/INDIKATOR: </a:t>
            </a:r>
            <a:endParaRPr lang="id-ID" sz="2000" dirty="0" smtClean="0">
              <a:latin typeface="Tw Cen MT" panose="020B0602020104020603" pitchFamily="34" charset="0"/>
            </a:endParaRPr>
          </a:p>
          <a:p>
            <a:pPr marL="573088" lvl="1" indent="-339725">
              <a:lnSpc>
                <a:spcPct val="90000"/>
              </a:lnSpc>
              <a:spcAft>
                <a:spcPts val="900"/>
              </a:spcAft>
              <a:buFont typeface="+mj-lt"/>
              <a:buAutoNum type="alphaLcPeriod"/>
            </a:pPr>
            <a:r>
              <a:rPr lang="id-ID" sz="2000" b="1" dirty="0">
                <a:latin typeface="Tw Cen MT" panose="020B0602020104020603" pitchFamily="34" charset="0"/>
              </a:rPr>
              <a:t>Kesehatan</a:t>
            </a:r>
            <a:r>
              <a:rPr lang="id-ID" sz="2000" dirty="0">
                <a:latin typeface="Tw Cen MT" panose="020B0602020104020603" pitchFamily="34" charset="0"/>
              </a:rPr>
              <a:t>: Angka Harapan Hidup saat lahir (AHH)</a:t>
            </a:r>
          </a:p>
          <a:p>
            <a:pPr marL="573088" lvl="1" indent="-339725">
              <a:lnSpc>
                <a:spcPct val="90000"/>
              </a:lnSpc>
              <a:spcAft>
                <a:spcPts val="900"/>
              </a:spcAft>
              <a:buFont typeface="+mj-lt"/>
              <a:buAutoNum type="alphaLcPeriod" startAt="2"/>
            </a:pPr>
            <a:r>
              <a:rPr lang="id-ID" sz="2000" b="1" dirty="0">
                <a:latin typeface="Tw Cen MT" panose="020B0602020104020603" pitchFamily="34" charset="0"/>
              </a:rPr>
              <a:t>Pendidikan</a:t>
            </a:r>
            <a:r>
              <a:rPr lang="id-ID" sz="2000" dirty="0">
                <a:latin typeface="Tw Cen MT" panose="020B0602020104020603" pitchFamily="34" charset="0"/>
              </a:rPr>
              <a:t>: </a:t>
            </a:r>
            <a:endParaRPr lang="en-US" sz="2000" dirty="0">
              <a:latin typeface="Tw Cen MT" panose="020B0602020104020603" pitchFamily="34" charset="0"/>
            </a:endParaRPr>
          </a:p>
          <a:p>
            <a:pPr marL="798513" lvl="1" indent="-225425">
              <a:lnSpc>
                <a:spcPct val="9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id-ID" sz="2000" b="1" i="1" dirty="0" smtClean="0">
                <a:solidFill>
                  <a:srgbClr val="C00000"/>
                </a:solidFill>
                <a:latin typeface="Tw Cen MT" panose="020B0602020104020603" pitchFamily="34" charset="0"/>
              </a:rPr>
              <a:t>Harapan Lama Sekolah (HLS)</a:t>
            </a:r>
            <a:endParaRPr lang="en-US" sz="2000" b="1" i="1" dirty="0" smtClean="0">
              <a:solidFill>
                <a:srgbClr val="C00000"/>
              </a:solidFill>
              <a:latin typeface="Tw Cen MT" panose="020B0602020104020603" pitchFamily="34" charset="0"/>
            </a:endParaRPr>
          </a:p>
          <a:p>
            <a:pPr marL="798513" lvl="1" indent="-225425">
              <a:lnSpc>
                <a:spcPct val="9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id-ID" sz="2000" dirty="0">
                <a:latin typeface="Tw Cen MT" panose="020B0602020104020603" pitchFamily="34" charset="0"/>
              </a:rPr>
              <a:t>Rata-rata Lama Sekolah (RLS)</a:t>
            </a:r>
          </a:p>
          <a:p>
            <a:pPr marL="573088" lvl="1" indent="-339725">
              <a:lnSpc>
                <a:spcPct val="90000"/>
              </a:lnSpc>
              <a:spcAft>
                <a:spcPts val="900"/>
              </a:spcAft>
              <a:buFont typeface="+mj-lt"/>
              <a:buAutoNum type="alphaLcPeriod" startAt="3"/>
            </a:pPr>
            <a:r>
              <a:rPr lang="en-US" sz="2000" b="1" dirty="0" err="1">
                <a:latin typeface="Tw Cen MT" panose="020B0602020104020603" pitchFamily="34" charset="0"/>
              </a:rPr>
              <a:t>Standar</a:t>
            </a:r>
            <a:r>
              <a:rPr lang="en-US" sz="2000" b="1" dirty="0">
                <a:latin typeface="Tw Cen MT" panose="020B0602020104020603" pitchFamily="34" charset="0"/>
              </a:rPr>
              <a:t> </a:t>
            </a:r>
            <a:r>
              <a:rPr lang="en-US" sz="2000" b="1" dirty="0" err="1">
                <a:latin typeface="Tw Cen MT" panose="020B0602020104020603" pitchFamily="34" charset="0"/>
              </a:rPr>
              <a:t>Hidup</a:t>
            </a:r>
            <a:r>
              <a:rPr lang="en-US" sz="2000" dirty="0">
                <a:latin typeface="Tw Cen MT" panose="020B0602020104020603" pitchFamily="34" charset="0"/>
              </a:rPr>
              <a:t>: </a:t>
            </a:r>
            <a:r>
              <a:rPr lang="en-US" sz="2000" b="1" i="1" dirty="0" smtClean="0">
                <a:solidFill>
                  <a:srgbClr val="C00000"/>
                </a:solidFill>
                <a:latin typeface="Tw Cen MT" panose="020B0602020104020603" pitchFamily="34" charset="0"/>
              </a:rPr>
              <a:t>PNB </a:t>
            </a:r>
            <a:r>
              <a:rPr lang="id-ID" sz="2000" b="1" i="1" dirty="0" smtClean="0">
                <a:solidFill>
                  <a:srgbClr val="C00000"/>
                </a:solidFill>
                <a:latin typeface="Tw Cen MT" panose="020B0602020104020603" pitchFamily="34" charset="0"/>
              </a:rPr>
              <a:t>per </a:t>
            </a:r>
            <a:r>
              <a:rPr lang="id-ID" sz="2000" b="1" i="1" dirty="0">
                <a:solidFill>
                  <a:srgbClr val="C00000"/>
                </a:solidFill>
                <a:latin typeface="Tw Cen MT" panose="020B0602020104020603" pitchFamily="34" charset="0"/>
              </a:rPr>
              <a:t>kapita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id-ID" sz="2000" b="1" dirty="0" smtClean="0">
                <a:latin typeface="Tw Cen MT" panose="020B0602020104020603" pitchFamily="34" charset="0"/>
              </a:rPr>
              <a:t>AGREGASI INDEKS</a:t>
            </a:r>
            <a:r>
              <a:rPr lang="id-ID" sz="2000" dirty="0" smtClean="0">
                <a:latin typeface="Tw Cen MT" panose="020B0602020104020603" pitchFamily="34" charset="0"/>
              </a:rPr>
              <a:t>: </a:t>
            </a:r>
            <a:r>
              <a:rPr lang="id-ID" sz="2000" b="1" i="1" dirty="0" smtClean="0">
                <a:solidFill>
                  <a:srgbClr val="C00000"/>
                </a:solidFill>
                <a:latin typeface="Tw Cen MT" panose="020B0602020104020603" pitchFamily="34" charset="0"/>
              </a:rPr>
              <a:t>Rata-rata </a:t>
            </a:r>
            <a:r>
              <a:rPr lang="en-US" sz="2000" b="1" i="1" dirty="0" err="1" smtClean="0">
                <a:solidFill>
                  <a:srgbClr val="C00000"/>
                </a:solidFill>
                <a:latin typeface="Tw Cen MT" panose="020B0602020104020603" pitchFamily="34" charset="0"/>
              </a:rPr>
              <a:t>Ukur</a:t>
            </a:r>
            <a:r>
              <a:rPr lang="en-US" sz="2000" b="1" i="1" dirty="0" smtClean="0">
                <a:solidFill>
                  <a:srgbClr val="C00000"/>
                </a:solidFill>
                <a:latin typeface="Tw Cen MT" panose="020B0602020104020603" pitchFamily="34" charset="0"/>
              </a:rPr>
              <a:t>/</a:t>
            </a:r>
            <a:r>
              <a:rPr lang="id-ID" sz="2000" b="1" i="1" dirty="0" smtClean="0">
                <a:solidFill>
                  <a:srgbClr val="C00000"/>
                </a:solidFill>
                <a:latin typeface="Tw Cen MT" panose="020B0602020104020603" pitchFamily="34" charset="0"/>
              </a:rPr>
              <a:t>Geometrik</a:t>
            </a:r>
            <a:endParaRPr lang="id-ID" sz="2000" b="1" i="1" dirty="0">
              <a:solidFill>
                <a:srgbClr val="C0000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845" y="1158443"/>
            <a:ext cx="11257460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w Cen MT" panose="020B0602020104020603" pitchFamily="34" charset="0"/>
              </a:rPr>
              <a:t>1990: UNDP </a:t>
            </a:r>
            <a:r>
              <a:rPr lang="en-US" sz="2400" dirty="0" err="1" smtClean="0">
                <a:latin typeface="Tw Cen MT" panose="020B0602020104020603" pitchFamily="34" charset="0"/>
              </a:rPr>
              <a:t>merilis</a:t>
            </a:r>
            <a:r>
              <a:rPr lang="en-US" sz="2400" dirty="0" smtClean="0">
                <a:latin typeface="Tw Cen MT" panose="020B0602020104020603" pitchFamily="34" charset="0"/>
              </a:rPr>
              <a:t> IPM</a:t>
            </a:r>
            <a:r>
              <a:rPr lang="id-ID" sz="2400" dirty="0" smtClean="0">
                <a:latin typeface="Tw Cen MT" panose="020B0602020104020603" pitchFamily="34" charset="0"/>
              </a:rPr>
              <a:t> </a:t>
            </a:r>
            <a:r>
              <a:rPr lang="id-ID" sz="2400" dirty="0">
                <a:latin typeface="Tw Cen MT" panose="020B0602020104020603" pitchFamily="34" charset="0"/>
              </a:rPr>
              <a:t>→ 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r>
              <a:rPr lang="id-ID" sz="2400" b="1" i="1" dirty="0" smtClean="0">
                <a:latin typeface="Tw Cen MT" panose="020B0602020104020603" pitchFamily="34" charset="0"/>
              </a:rPr>
              <a:t>Human </a:t>
            </a:r>
            <a:r>
              <a:rPr lang="id-ID" sz="2400" b="1" i="1" dirty="0">
                <a:latin typeface="Tw Cen MT" panose="020B0602020104020603" pitchFamily="34" charset="0"/>
              </a:rPr>
              <a:t>Development Report </a:t>
            </a:r>
            <a:r>
              <a:rPr lang="id-ID" sz="2400" dirty="0">
                <a:latin typeface="Tw Cen MT" panose="020B0602020104020603" pitchFamily="34" charset="0"/>
              </a:rPr>
              <a:t>(HDR) </a:t>
            </a:r>
            <a:endParaRPr lang="en-US" sz="2400" dirty="0" smtClean="0">
              <a:latin typeface="Tw Cen MT" panose="020B0602020104020603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w Cen MT" panose="020B0602020104020603" pitchFamily="34" charset="0"/>
              </a:rPr>
              <a:t>2010: UNDP </a:t>
            </a:r>
            <a:r>
              <a:rPr lang="en-US" sz="2400" dirty="0" err="1" smtClean="0">
                <a:latin typeface="Tw Cen MT" panose="020B0602020104020603" pitchFamily="34" charset="0"/>
              </a:rPr>
              <a:t>menyempurnakan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r>
              <a:rPr lang="en-US" sz="2400" dirty="0" err="1" smtClean="0">
                <a:latin typeface="Tw Cen MT" panose="020B0602020104020603" pitchFamily="34" charset="0"/>
              </a:rPr>
              <a:t>metode</a:t>
            </a:r>
            <a:r>
              <a:rPr lang="en-US" sz="2400" dirty="0" smtClean="0">
                <a:latin typeface="Tw Cen MT" panose="020B0602020104020603" pitchFamily="34" charset="0"/>
              </a:rPr>
              <a:t>  IPM </a:t>
            </a:r>
            <a:r>
              <a:rPr lang="id-ID" sz="2400" dirty="0" smtClean="0">
                <a:latin typeface="Tw Cen MT" panose="020B0602020104020603" pitchFamily="34" charset="0"/>
              </a:rPr>
              <a:t>(Metode </a:t>
            </a:r>
            <a:r>
              <a:rPr lang="id-ID" sz="2400" dirty="0"/>
              <a:t>Baru</a:t>
            </a:r>
            <a:r>
              <a:rPr lang="id-ID" sz="2400" dirty="0" smtClean="0"/>
              <a:t>).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4059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traight Connector 95"/>
          <p:cNvCxnSpPr>
            <a:stCxn id="73" idx="1"/>
          </p:cNvCxnSpPr>
          <p:nvPr/>
        </p:nvCxnSpPr>
        <p:spPr>
          <a:xfrm flipH="1" flipV="1">
            <a:off x="6173849" y="4702380"/>
            <a:ext cx="865009" cy="712880"/>
          </a:xfrm>
          <a:prstGeom prst="line">
            <a:avLst/>
          </a:prstGeom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4801634" y="4717816"/>
            <a:ext cx="865009" cy="71288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3921608" y="4396717"/>
            <a:ext cx="639921" cy="64451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399917" y="2394411"/>
            <a:ext cx="687713" cy="8283"/>
          </a:xfrm>
          <a:prstGeom prst="line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37" idx="3"/>
          </p:cNvCxnSpPr>
          <p:nvPr/>
        </p:nvCxnSpPr>
        <p:spPr>
          <a:xfrm>
            <a:off x="3960545" y="3381366"/>
            <a:ext cx="484028" cy="17555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 flipH="1">
            <a:off x="3989117" y="2399487"/>
            <a:ext cx="1228465" cy="266108"/>
            <a:chOff x="5004048" y="2395759"/>
            <a:chExt cx="921349" cy="266108"/>
          </a:xfrm>
        </p:grpSpPr>
        <p:cxnSp>
          <p:nvCxnSpPr>
            <p:cNvPr id="116" name="Straight Connector 115"/>
            <p:cNvCxnSpPr/>
            <p:nvPr/>
          </p:nvCxnSpPr>
          <p:spPr>
            <a:xfrm flipV="1">
              <a:off x="5004048" y="2404042"/>
              <a:ext cx="446673" cy="257825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5409612" y="2395759"/>
              <a:ext cx="515785" cy="8283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/>
          <p:cNvCxnSpPr>
            <a:endCxn id="25" idx="1"/>
          </p:cNvCxnSpPr>
          <p:nvPr/>
        </p:nvCxnSpPr>
        <p:spPr>
          <a:xfrm>
            <a:off x="7418714" y="4387170"/>
            <a:ext cx="639921" cy="64451"/>
          </a:xfrm>
          <a:prstGeom prst="line">
            <a:avLst/>
          </a:prstGeom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5985055" y="2042354"/>
            <a:ext cx="115952" cy="709412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3" name="Rectangle 82"/>
          <p:cNvSpPr/>
          <p:nvPr/>
        </p:nvSpPr>
        <p:spPr>
          <a:xfrm>
            <a:off x="5868848" y="2042354"/>
            <a:ext cx="115952" cy="709412"/>
          </a:xfrm>
          <a:prstGeom prst="rect">
            <a:avLst/>
          </a:prstGeom>
          <a:solidFill>
            <a:srgbClr val="C0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/>
        </p:nvSpPr>
        <p:spPr>
          <a:xfrm>
            <a:off x="4312285" y="2472718"/>
            <a:ext cx="3286160" cy="246963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69" y="2394410"/>
            <a:ext cx="3726353" cy="24932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1478" y="44624"/>
            <a:ext cx="10418028" cy="720080"/>
          </a:xfrm>
        </p:spPr>
        <p:txBody>
          <a:bodyPr>
            <a:noAutofit/>
          </a:bodyPr>
          <a:lstStyle/>
          <a:p>
            <a:pPr algn="r"/>
            <a:r>
              <a:rPr lang="id-ID" dirty="0" smtClean="0"/>
              <a:t>IPM METODE BARU DI INDONESIA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H="1">
            <a:off x="2033708" y="1349393"/>
            <a:ext cx="3513285" cy="47607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477551" y="1359025"/>
            <a:ext cx="3513285" cy="47607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21" y="1099741"/>
            <a:ext cx="1331416" cy="99464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45739" y="1359025"/>
            <a:ext cx="1305983" cy="47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id-ID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IPM</a:t>
            </a:r>
            <a:endParaRPr lang="id-ID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087629" y="3118853"/>
            <a:ext cx="672000" cy="476250"/>
            <a:chOff x="6211191" y="3014625"/>
            <a:chExt cx="504000" cy="47625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160" y="3074674"/>
              <a:ext cx="386055" cy="374255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6211191" y="3014625"/>
              <a:ext cx="504000" cy="47625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745916" y="2999093"/>
            <a:ext cx="3558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Wingdings" panose="05000000000000000000" pitchFamily="2" charset="2"/>
              <a:buChar char="§"/>
            </a:pPr>
            <a:r>
              <a:rPr lang="id-ID" sz="1400" b="1" dirty="0" smtClean="0">
                <a:solidFill>
                  <a:schemeClr val="accent5"/>
                </a:solidFill>
              </a:rPr>
              <a:t>Harapan Lama Sekolah (HLS)</a:t>
            </a:r>
            <a:endParaRPr lang="en-US" sz="1400" b="1" dirty="0" smtClean="0">
              <a:solidFill>
                <a:schemeClr val="accent5"/>
              </a:solidFill>
            </a:endParaRPr>
          </a:p>
          <a:p>
            <a:pPr marL="169863" indent="-169863">
              <a:buFont typeface="Wingdings" panose="05000000000000000000" pitchFamily="2" charset="2"/>
              <a:buChar char="§"/>
            </a:pPr>
            <a:r>
              <a:rPr lang="id-ID" sz="1400" b="1" dirty="0" smtClean="0">
                <a:solidFill>
                  <a:schemeClr val="accent5"/>
                </a:solidFill>
              </a:rPr>
              <a:t>Rata-Rata Lama Sekolah (RLS 25 th +)</a:t>
            </a:r>
            <a:endParaRPr lang="id-ID" sz="1400" b="1" dirty="0">
              <a:solidFill>
                <a:schemeClr val="accent5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8058635" y="4213495"/>
            <a:ext cx="706799" cy="476250"/>
            <a:chOff x="5578247" y="3926908"/>
            <a:chExt cx="530099" cy="47625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297" y="3968801"/>
              <a:ext cx="396000" cy="392465"/>
            </a:xfrm>
            <a:prstGeom prst="rect">
              <a:avLst/>
            </a:prstGeom>
          </p:spPr>
        </p:pic>
        <p:sp>
          <p:nvSpPr>
            <p:cNvPr id="25" name="Rounded Rectangle 24"/>
            <p:cNvSpPr/>
            <p:nvPr/>
          </p:nvSpPr>
          <p:spPr>
            <a:xfrm>
              <a:off x="5578247" y="3926908"/>
              <a:ext cx="530099" cy="47625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6" name="Flowchart: Delay 25"/>
          <p:cNvSpPr/>
          <p:nvPr/>
        </p:nvSpPr>
        <p:spPr>
          <a:xfrm>
            <a:off x="9860196" y="1359025"/>
            <a:ext cx="692653" cy="566407"/>
          </a:xfrm>
          <a:prstGeom prst="flowChartDelay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Flowchart: Delay 26"/>
          <p:cNvSpPr/>
          <p:nvPr/>
        </p:nvSpPr>
        <p:spPr>
          <a:xfrm flipH="1">
            <a:off x="1593032" y="1349361"/>
            <a:ext cx="692653" cy="566407"/>
          </a:xfrm>
          <a:prstGeom prst="flowChartDelay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6826569" y="1412398"/>
            <a:ext cx="303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Metode Baru</a:t>
            </a:r>
            <a:endParaRPr lang="id-ID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66751" y="1402766"/>
            <a:ext cx="303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Metode Lama</a:t>
            </a:r>
            <a:endParaRPr lang="id-ID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4" name="Straight Connector 33"/>
          <p:cNvCxnSpPr>
            <a:stCxn id="18" idx="1"/>
          </p:cNvCxnSpPr>
          <p:nvPr/>
        </p:nvCxnSpPr>
        <p:spPr>
          <a:xfrm flipH="1">
            <a:off x="7589120" y="3356978"/>
            <a:ext cx="498509" cy="169490"/>
          </a:xfrm>
          <a:prstGeom prst="line">
            <a:avLst/>
          </a:prstGeom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8050841" y="2143759"/>
            <a:ext cx="672000" cy="504000"/>
            <a:chOff x="5900345" y="2143759"/>
            <a:chExt cx="504000" cy="50400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896" y="2192179"/>
              <a:ext cx="408107" cy="404463"/>
            </a:xfrm>
            <a:prstGeom prst="rect">
              <a:avLst/>
            </a:prstGeom>
          </p:spPr>
        </p:pic>
        <p:sp>
          <p:nvSpPr>
            <p:cNvPr id="49" name="Rounded Rectangle 48"/>
            <p:cNvSpPr/>
            <p:nvPr/>
          </p:nvSpPr>
          <p:spPr>
            <a:xfrm>
              <a:off x="5900345" y="2143759"/>
              <a:ext cx="504000" cy="50400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755766" y="2138455"/>
            <a:ext cx="3327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/>
              <a:t>Angka Harapan Hidup saat Lahir (AHH)</a:t>
            </a:r>
            <a:endParaRPr lang="id-ID" sz="1100" b="1" dirty="0"/>
          </a:p>
        </p:txBody>
      </p:sp>
      <p:grpSp>
        <p:nvGrpSpPr>
          <p:cNvPr id="77" name="Group 76"/>
          <p:cNvGrpSpPr/>
          <p:nvPr/>
        </p:nvGrpSpPr>
        <p:grpSpPr>
          <a:xfrm>
            <a:off x="6898910" y="6002439"/>
            <a:ext cx="5000761" cy="402771"/>
            <a:chOff x="5057890" y="5954009"/>
            <a:chExt cx="3750571" cy="402771"/>
          </a:xfrm>
        </p:grpSpPr>
        <p:sp>
          <p:nvSpPr>
            <p:cNvPr id="86" name="Rectangle 85"/>
            <p:cNvSpPr/>
            <p:nvPr/>
          </p:nvSpPr>
          <p:spPr>
            <a:xfrm>
              <a:off x="5177052" y="5954009"/>
              <a:ext cx="3453381" cy="402771"/>
            </a:xfrm>
            <a:prstGeom prst="rect">
              <a:avLst/>
            </a:prstGeom>
            <a:solidFill>
              <a:srgbClr val="00B0F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/>
              </p:nvSpPr>
              <p:spPr>
                <a:xfrm>
                  <a:off x="5057890" y="5976087"/>
                  <a:ext cx="3750571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fontAlgn="base">
                    <a:spcBef>
                      <a:spcPts val="1200"/>
                    </a:spcBef>
                    <a:spcAft>
                      <a:spcPct val="0"/>
                    </a:spcAft>
                    <a:buClr>
                      <a:schemeClr val="tx2"/>
                    </a:buClr>
                  </a:pPr>
                  <a14:m>
                    <m:oMath xmlns:m="http://schemas.openxmlformats.org/officeDocument/2006/math">
                      <m:r>
                        <a:rPr lang="id-ID" sz="1100" b="1" i="1" noProof="1">
                          <a:latin typeface="Cambria Math"/>
                          <a:cs typeface="Calibri" pitchFamily="34" charset="0"/>
                        </a:rPr>
                        <m:t>𝑰𝑷𝑴</m:t>
                      </m:r>
                      <m:r>
                        <a:rPr lang="id-ID" sz="1100" b="1" i="1" noProof="1">
                          <a:latin typeface="Cambria Math"/>
                          <a:cs typeface="Calibri" pitchFamily="34" charset="0"/>
                        </a:rPr>
                        <m:t>=</m:t>
                      </m:r>
                      <m:rad>
                        <m:radPr>
                          <m:ctrlPr>
                            <a:rPr lang="id-ID" sz="1100" b="1" i="1" noProof="1">
                              <a:latin typeface="Cambria Math"/>
                              <a:cs typeface="Calibri" pitchFamily="34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id-ID" sz="1100" b="1" i="1" noProof="1">
                              <a:latin typeface="Cambria Math"/>
                              <a:cs typeface="Calibri" pitchFamily="34" charset="0"/>
                            </a:rPr>
                            <m:t>𝟑</m:t>
                          </m:r>
                        </m:deg>
                        <m:e>
                          <m:sSub>
                            <m:sSubPr>
                              <m:ctrlPr>
                                <a:rPr lang="id-ID" sz="1100" b="1" i="1" noProof="1">
                                  <a:latin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id-ID" sz="1100" b="1" i="1" noProof="1">
                                  <a:latin typeface="Cambria Math"/>
                                  <a:cs typeface="Calibri" pitchFamily="34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id-ID" sz="1100" b="1" i="1" noProof="1">
                                  <a:latin typeface="Cambria Math"/>
                                  <a:cs typeface="Calibri" pitchFamily="34" charset="0"/>
                                </a:rPr>
                                <m:t>𝒌𝒆𝒔𝒆𝒉𝒂𝒕𝒂𝒏</m:t>
                              </m:r>
                            </m:sub>
                          </m:sSub>
                          <m:r>
                            <a:rPr lang="id-ID" sz="1100" b="1" i="1" noProof="1">
                              <a:latin typeface="Cambria Math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id-ID" sz="1100" b="1" i="1" noProof="1">
                                  <a:latin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id-ID" sz="1100" b="1" i="1" noProof="1">
                                  <a:latin typeface="Cambria Math"/>
                                  <a:cs typeface="Calibri" pitchFamily="34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id-ID" sz="1100" b="1" i="1" noProof="1">
                                  <a:latin typeface="Cambria Math"/>
                                  <a:cs typeface="Calibri" pitchFamily="34" charset="0"/>
                                </a:rPr>
                                <m:t>𝒑𝒆𝒏𝒈𝒆𝒕𝒂𝒉𝒖𝒂𝒏</m:t>
                              </m:r>
                            </m:sub>
                          </m:sSub>
                          <m:r>
                            <a:rPr lang="id-ID" sz="1100" b="1" i="1" noProof="1">
                              <a:latin typeface="Cambria Math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id-ID" sz="1100" b="1" i="1" noProof="1">
                                  <a:latin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id-ID" sz="1100" b="1" i="1" noProof="1">
                                  <a:latin typeface="Cambria Math"/>
                                  <a:cs typeface="Calibri" pitchFamily="34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100" b="1" i="1" noProof="1">
                                  <a:latin typeface="Cambria Math"/>
                                  <a:cs typeface="Calibri" pitchFamily="34" charset="0"/>
                                </a:rPr>
                                <m:t>𝒑𝒆𝒏𝒅𝒂𝒑𝒂𝒕𝒂𝒏</m:t>
                              </m:r>
                            </m:sub>
                          </m:sSub>
                        </m:e>
                      </m:rad>
                    </m:oMath>
                  </a14:m>
                  <a:r>
                    <a:rPr lang="id-ID" sz="1600" b="1" noProof="1">
                      <a:solidFill>
                        <a:schemeClr val="tx2"/>
                      </a:solidFill>
                      <a:cs typeface="Arial" pitchFamily="34" charset="0"/>
                    </a:rPr>
                    <a:t> </a:t>
                  </a:r>
                  <a:r>
                    <a:rPr lang="id-ID" sz="1100" noProof="1">
                      <a:latin typeface="Cambria Math" panose="02040503050406030204" pitchFamily="18" charset="0"/>
                      <a:ea typeface="Cambria Math" panose="02040503050406030204" pitchFamily="18" charset="0"/>
                      <a:cs typeface="Arial" pitchFamily="34" charset="0"/>
                    </a:rPr>
                    <a:t>x100</a:t>
                  </a:r>
                  <a:endParaRPr lang="en-US" sz="1100" b="1" noProof="1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7890" y="5976087"/>
                  <a:ext cx="3750571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/>
          <p:cNvGrpSpPr/>
          <p:nvPr/>
        </p:nvGrpSpPr>
        <p:grpSpPr>
          <a:xfrm>
            <a:off x="-287609" y="5973724"/>
            <a:ext cx="5593679" cy="402771"/>
            <a:chOff x="-78211" y="5637048"/>
            <a:chExt cx="4195259" cy="402771"/>
          </a:xfrm>
        </p:grpSpPr>
        <p:sp>
          <p:nvSpPr>
            <p:cNvPr id="105" name="Rectangle 104"/>
            <p:cNvSpPr/>
            <p:nvPr/>
          </p:nvSpPr>
          <p:spPr>
            <a:xfrm>
              <a:off x="263048" y="5637048"/>
              <a:ext cx="3554396" cy="402771"/>
            </a:xfrm>
            <a:prstGeom prst="rect">
              <a:avLst/>
            </a:prstGeom>
            <a:solidFill>
              <a:srgbClr val="C0000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-78211" y="5649418"/>
                  <a:ext cx="4195259" cy="3367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fontAlgn="base">
                    <a:spcBef>
                      <a:spcPts val="1200"/>
                    </a:spcBef>
                    <a:spcAft>
                      <a:spcPct val="0"/>
                    </a:spcAft>
                    <a:buClr>
                      <a:schemeClr val="tx2"/>
                    </a:buClr>
                  </a:pPr>
                  <a14:m>
                    <m:oMath xmlns:m="http://schemas.openxmlformats.org/officeDocument/2006/math">
                      <m:r>
                        <a:rPr lang="id-ID" sz="1100" b="1" i="1" noProof="1">
                          <a:latin typeface="Cambria Math"/>
                          <a:cs typeface="Calibri" pitchFamily="34" charset="0"/>
                        </a:rPr>
                        <m:t>𝑰𝑷𝑴</m:t>
                      </m:r>
                      <m:r>
                        <a:rPr lang="id-ID" sz="1100" b="1" i="1" noProof="1"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id-ID" sz="1100" b="1" i="1" noProof="1">
                              <a:latin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id-ID" sz="1100" b="1" i="1" noProof="1">
                              <a:latin typeface="Cambria Math"/>
                              <a:cs typeface="Calibri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id-ID" sz="1100" b="1" i="1" noProof="1">
                              <a:latin typeface="Cambria Math"/>
                              <a:cs typeface="Calibri" pitchFamily="34" charset="0"/>
                            </a:rPr>
                            <m:t>𝟑</m:t>
                          </m:r>
                        </m:den>
                      </m:f>
                      <m:d>
                        <m:dPr>
                          <m:ctrlPr>
                            <a:rPr lang="id-ID" sz="1100" b="1" i="1" noProof="1"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d-ID" sz="1100" b="1" i="1" noProof="1">
                                  <a:latin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id-ID" sz="1100" b="1" i="1" noProof="1">
                                  <a:latin typeface="Cambria Math"/>
                                  <a:cs typeface="Calibri" pitchFamily="34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id-ID" sz="1100" b="1" i="1" noProof="1">
                                  <a:latin typeface="Cambria Math"/>
                                  <a:cs typeface="Calibri" pitchFamily="34" charset="0"/>
                                </a:rPr>
                                <m:t>𝒌𝒆𝒔𝒆𝒉𝒂𝒕𝒂𝒏</m:t>
                              </m:r>
                            </m:sub>
                          </m:sSub>
                          <m:r>
                            <a:rPr lang="id-ID" sz="1100" b="1" i="1" noProof="1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d-ID" sz="1100" b="1" i="1" noProof="1">
                                  <a:latin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id-ID" sz="1100" b="1" i="1" noProof="1">
                                  <a:latin typeface="Cambria Math"/>
                                  <a:cs typeface="Calibri" pitchFamily="34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id-ID" sz="1100" b="1" i="1" noProof="1">
                                  <a:latin typeface="Cambria Math"/>
                                  <a:cs typeface="Calibri" pitchFamily="34" charset="0"/>
                                </a:rPr>
                                <m:t>𝒑𝒆𝒏𝒈𝒆𝒕𝒂𝒉𝒖𝒂𝒏</m:t>
                              </m:r>
                            </m:sub>
                          </m:sSub>
                          <m:r>
                            <a:rPr lang="id-ID" sz="1100" b="1" i="1" noProof="1">
                              <a:latin typeface="Cambria Math"/>
                              <a:cs typeface="Calibri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d-ID" sz="1100" b="1" i="1" noProof="1">
                                  <a:latin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id-ID" sz="1100" b="1" i="1" noProof="1">
                                  <a:latin typeface="Cambria Math"/>
                                  <a:cs typeface="Calibri" pitchFamily="34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100" b="1" i="1" noProof="1">
                                  <a:latin typeface="Cambria Math"/>
                                  <a:cs typeface="Calibri" pitchFamily="34" charset="0"/>
                                </a:rPr>
                                <m:t>𝒑𝒆𝒏𝒅𝒂𝒑𝒂𝒕𝒂𝒏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id-ID" sz="1100" noProof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itchFamily="34" charset="0"/>
                    </a:rPr>
                    <a:t> x 100</a:t>
                  </a:r>
                  <a:endParaRPr lang="en-US" sz="1100" noProof="1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8211" y="5649418"/>
                  <a:ext cx="4195259" cy="3367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0" name="TextBox 119"/>
          <p:cNvSpPr txBox="1"/>
          <p:nvPr/>
        </p:nvSpPr>
        <p:spPr>
          <a:xfrm>
            <a:off x="8747336" y="4297732"/>
            <a:ext cx="3336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solidFill>
                  <a:schemeClr val="accent5"/>
                </a:solidFill>
              </a:rPr>
              <a:t>96 Komoditas PPP</a:t>
            </a:r>
            <a:endParaRPr lang="id-ID" sz="1100" dirty="0">
              <a:solidFill>
                <a:schemeClr val="accent5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668577" y="5243602"/>
            <a:ext cx="3292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solidFill>
                  <a:schemeClr val="accent5"/>
                </a:solidFill>
              </a:rPr>
              <a:t>Rata-Rata Ukur</a:t>
            </a:r>
            <a:r>
              <a:rPr lang="en-US" sz="1600" b="1" dirty="0" smtClean="0">
                <a:solidFill>
                  <a:schemeClr val="accent5"/>
                </a:solidFill>
              </a:rPr>
              <a:t>/</a:t>
            </a:r>
            <a:r>
              <a:rPr lang="en-US" sz="1600" b="1" dirty="0" err="1" smtClean="0">
                <a:solidFill>
                  <a:schemeClr val="accent5"/>
                </a:solidFill>
              </a:rPr>
              <a:t>Geometrik</a:t>
            </a:r>
            <a:endParaRPr lang="id-ID" sz="1200" dirty="0">
              <a:solidFill>
                <a:schemeClr val="accent5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629016" y="5259802"/>
            <a:ext cx="2463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600" b="1" dirty="0" smtClean="0">
                <a:solidFill>
                  <a:schemeClr val="accent2"/>
                </a:solidFill>
              </a:rPr>
              <a:t>Rata-Rata Hitung</a:t>
            </a:r>
            <a:endParaRPr lang="id-ID" sz="1200" dirty="0">
              <a:solidFill>
                <a:schemeClr val="accent2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6855791" y="2402694"/>
            <a:ext cx="595564" cy="257825"/>
          </a:xfrm>
          <a:prstGeom prst="line">
            <a:avLst/>
          </a:prstGeom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7038857" y="5163260"/>
            <a:ext cx="672000" cy="504000"/>
            <a:chOff x="8455068" y="3976659"/>
            <a:chExt cx="504000" cy="504000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1478" y="3992471"/>
              <a:ext cx="468000" cy="468000"/>
            </a:xfrm>
            <a:prstGeom prst="rect">
              <a:avLst/>
            </a:prstGeom>
          </p:spPr>
        </p:pic>
        <p:sp>
          <p:nvSpPr>
            <p:cNvPr id="73" name="Rounded Rectangle 72"/>
            <p:cNvSpPr/>
            <p:nvPr/>
          </p:nvSpPr>
          <p:spPr>
            <a:xfrm>
              <a:off x="8455068" y="3976659"/>
              <a:ext cx="504000" cy="50400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-56158" y="2130174"/>
            <a:ext cx="334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b="1" dirty="0" smtClean="0"/>
              <a:t>Angka Harapan Hidup saat Lahir (AHH)</a:t>
            </a:r>
            <a:endParaRPr lang="id-ID" sz="1100" b="1" dirty="0"/>
          </a:p>
        </p:txBody>
      </p:sp>
      <p:grpSp>
        <p:nvGrpSpPr>
          <p:cNvPr id="80" name="Group 79"/>
          <p:cNvGrpSpPr/>
          <p:nvPr/>
        </p:nvGrpSpPr>
        <p:grpSpPr>
          <a:xfrm>
            <a:off x="3292789" y="2150469"/>
            <a:ext cx="672000" cy="504000"/>
            <a:chOff x="2356858" y="2150469"/>
            <a:chExt cx="504000" cy="504000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883" y="2198889"/>
              <a:ext cx="408107" cy="404463"/>
            </a:xfrm>
            <a:prstGeom prst="rect">
              <a:avLst/>
            </a:prstGeom>
          </p:spPr>
        </p:pic>
        <p:sp>
          <p:nvSpPr>
            <p:cNvPr id="129" name="Rounded Rectangle 128"/>
            <p:cNvSpPr/>
            <p:nvPr/>
          </p:nvSpPr>
          <p:spPr>
            <a:xfrm>
              <a:off x="2356858" y="2150469"/>
              <a:ext cx="504000" cy="504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288544" y="3143240"/>
            <a:ext cx="672000" cy="476250"/>
            <a:chOff x="2303990" y="2948615"/>
            <a:chExt cx="504000" cy="476250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959" y="2996138"/>
              <a:ext cx="386055" cy="374255"/>
            </a:xfrm>
            <a:prstGeom prst="rect">
              <a:avLst/>
            </a:prstGeom>
          </p:spPr>
        </p:pic>
        <p:sp>
          <p:nvSpPr>
            <p:cNvPr id="137" name="Rounded Rectangle 136"/>
            <p:cNvSpPr/>
            <p:nvPr/>
          </p:nvSpPr>
          <p:spPr>
            <a:xfrm>
              <a:off x="2303990" y="2948615"/>
              <a:ext cx="504000" cy="47625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-56159" y="3029588"/>
            <a:ext cx="3361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§"/>
            </a:pPr>
            <a:r>
              <a:rPr lang="id-ID" sz="1400" b="1" dirty="0" smtClean="0">
                <a:solidFill>
                  <a:schemeClr val="accent2"/>
                </a:solidFill>
              </a:rPr>
              <a:t>Angka Melek Huruf (AMH)</a:t>
            </a:r>
            <a:endParaRPr lang="en-US" sz="1400" b="1" dirty="0" smtClean="0">
              <a:solidFill>
                <a:schemeClr val="accent2"/>
              </a:solidFill>
            </a:endParaRPr>
          </a:p>
          <a:p>
            <a:pPr marL="285750" indent="-285750" algn="r">
              <a:buFont typeface="Wingdings" panose="05000000000000000000" pitchFamily="2" charset="2"/>
              <a:buChar char="§"/>
            </a:pPr>
            <a:r>
              <a:rPr lang="id-ID" sz="1400" b="1" dirty="0" smtClean="0">
                <a:solidFill>
                  <a:schemeClr val="accent2"/>
                </a:solidFill>
              </a:rPr>
              <a:t>Rata-Rata Lama Sekolah (RLS 15 th +)</a:t>
            </a:r>
            <a:endParaRPr lang="id-ID" sz="1400" b="1" dirty="0">
              <a:solidFill>
                <a:schemeClr val="accent2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248211" y="4227373"/>
            <a:ext cx="706799" cy="476250"/>
            <a:chOff x="2377905" y="3806637"/>
            <a:chExt cx="530099" cy="476250"/>
          </a:xfrm>
        </p:grpSpPr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955" y="3848530"/>
              <a:ext cx="396000" cy="392465"/>
            </a:xfrm>
            <a:prstGeom prst="rect">
              <a:avLst/>
            </a:prstGeom>
          </p:spPr>
        </p:pic>
        <p:sp>
          <p:nvSpPr>
            <p:cNvPr id="142" name="Rounded Rectangle 141"/>
            <p:cNvSpPr/>
            <p:nvPr/>
          </p:nvSpPr>
          <p:spPr>
            <a:xfrm>
              <a:off x="2377905" y="3806637"/>
              <a:ext cx="530099" cy="47625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-89296" y="4321557"/>
            <a:ext cx="3336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b="1" dirty="0" smtClean="0">
                <a:solidFill>
                  <a:schemeClr val="accent2"/>
                </a:solidFill>
              </a:rPr>
              <a:t>27 Komoditas PPP</a:t>
            </a:r>
            <a:endParaRPr lang="id-ID" sz="1100" dirty="0">
              <a:solidFill>
                <a:schemeClr val="accent2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4112320" y="5178696"/>
            <a:ext cx="672000" cy="504000"/>
            <a:chOff x="3133431" y="5244953"/>
            <a:chExt cx="504000" cy="504000"/>
          </a:xfrm>
        </p:grpSpPr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2367" y="5260765"/>
              <a:ext cx="468000" cy="468000"/>
            </a:xfrm>
            <a:prstGeom prst="rect">
              <a:avLst/>
            </a:prstGeom>
          </p:spPr>
        </p:pic>
        <p:sp>
          <p:nvSpPr>
            <p:cNvPr id="152" name="Rounded Rectangle 151"/>
            <p:cNvSpPr/>
            <p:nvPr/>
          </p:nvSpPr>
          <p:spPr>
            <a:xfrm>
              <a:off x="3133431" y="5244953"/>
              <a:ext cx="504000" cy="504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71612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7" y="692697"/>
            <a:ext cx="11617291" cy="275531"/>
          </a:xfrm>
        </p:spPr>
        <p:txBody>
          <a:bodyPr/>
          <a:lstStyle/>
          <a:p>
            <a:r>
              <a:rPr lang="id-ID" sz="2400" dirty="0" smtClean="0">
                <a:latin typeface="Tw Cen MT" pitchFamily="34" charset="0"/>
              </a:rPr>
              <a:t>KERUSAKAN LINGKUNGAN</a:t>
            </a:r>
            <a:endParaRPr lang="id-ID" sz="24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37" y="1196752"/>
            <a:ext cx="12097344" cy="554461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Sebuah negara yang tinggi produktivitasnya dan merata pendapatan penduduknya, bisa saja berada dalam proses untuk menjadi semakin miskin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Hal tersebut disebabkan karena pembangunan yang dilaksanakan tidak mempedulikan dampaknya terhadap lingkungan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Lingkungan semakin rusak, sumber-sumber alamnya semakin terkuras, kecepatan alam merehabilitasi lebih lambat daripada kecepatan perusakan sumber alam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Oki, dimasukkanlah faktor lingkungan sebagai faktor yang menentukan keberhasilan pembangunan yang kemudian dikenal dengan istilah pembangunan berkelanjutan</a:t>
            </a:r>
          </a:p>
          <a:p>
            <a:pPr marL="0" indent="0">
              <a:buNone/>
            </a:pPr>
            <a:endParaRPr lang="id-ID" sz="2100" b="1" dirty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d-ID" sz="2100" b="1" dirty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d-ID" sz="2100" b="1" dirty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d-ID" sz="2100" b="1" dirty="0">
              <a:latin typeface="Tw Cen MT" pitchFamily="34" charset="0"/>
            </a:endParaRPr>
          </a:p>
          <a:p>
            <a:pPr marL="342900" lvl="1" indent="-342900">
              <a:buClr>
                <a:schemeClr val="hlink"/>
              </a:buClr>
            </a:pPr>
            <a:endParaRPr lang="id-ID" sz="2100" b="1" dirty="0"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0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7" y="692697"/>
            <a:ext cx="11617291" cy="275531"/>
          </a:xfrm>
        </p:spPr>
        <p:txBody>
          <a:bodyPr/>
          <a:lstStyle/>
          <a:p>
            <a:r>
              <a:rPr lang="id-ID" sz="2400" dirty="0" smtClean="0">
                <a:latin typeface="Tw Cen MT" pitchFamily="34" charset="0"/>
              </a:rPr>
              <a:t>KERUSAKAN LINGKUNGAN</a:t>
            </a:r>
            <a:endParaRPr lang="id-ID" sz="24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37" y="1196752"/>
            <a:ext cx="12097344" cy="554461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sz="2100" b="1" dirty="0">
                <a:latin typeface="Tw Cen MT" pitchFamily="34" charset="0"/>
              </a:rPr>
              <a:t>Pembangunan berkelanjutan adalah proses untuk membawa tiga proses pembangunan </a:t>
            </a:r>
            <a:r>
              <a:rPr lang="id-ID" sz="2100" b="1" dirty="0" smtClean="0">
                <a:latin typeface="Tw Cen MT" pitchFamily="34" charset="0"/>
              </a:rPr>
              <a:t>ekonomi</a:t>
            </a:r>
            <a:r>
              <a:rPr lang="id-ID" sz="2100" b="1" dirty="0">
                <a:latin typeface="Tw Cen MT" pitchFamily="34" charset="0"/>
              </a:rPr>
              <a:t>, sosial, dan lingkungan secara </a:t>
            </a:r>
            <a:r>
              <a:rPr lang="id-ID" sz="2100" b="1" dirty="0" smtClean="0">
                <a:latin typeface="Tw Cen MT" pitchFamily="34" charset="0"/>
              </a:rPr>
              <a:t>seimbang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Pada </a:t>
            </a:r>
            <a:r>
              <a:rPr lang="id-ID" sz="2100" b="1" dirty="0">
                <a:latin typeface="Tw Cen MT" pitchFamily="34" charset="0"/>
              </a:rPr>
              <a:t>tingkat lokal, pembangunan berkelanjutan menghendaki bahwa pengembangan ekonomi dapat menopang kehidupan masyarakat melalui pemanfaatan sumberdaya secara </a:t>
            </a:r>
            <a:r>
              <a:rPr lang="id-ID" sz="2100" b="1" dirty="0" smtClean="0">
                <a:latin typeface="Tw Cen MT" pitchFamily="34" charset="0"/>
              </a:rPr>
              <a:t>lokal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Jika </a:t>
            </a:r>
            <a:r>
              <a:rPr lang="id-ID" sz="2100" b="1" dirty="0">
                <a:latin typeface="Tw Cen MT" pitchFamily="34" charset="0"/>
              </a:rPr>
              <a:t>hasil pengembangan ekonomi (kesejahteraan) tersebut ingin didistribusikan dalam jangka panjang, maka perlindungan lingkungan untuk mencegah terjadinya kerusakan ekologi adalah salah satu jalan yang harus ditempuh (ICLEI, </a:t>
            </a:r>
            <a:r>
              <a:rPr lang="id-ID" sz="2100" b="1" dirty="0" smtClean="0">
                <a:latin typeface="Tw Cen MT" pitchFamily="34" charset="0"/>
              </a:rPr>
              <a:t>1996)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Konsepsi </a:t>
            </a:r>
            <a:r>
              <a:rPr lang="id-ID" sz="2100" b="1" dirty="0">
                <a:latin typeface="Tw Cen MT" pitchFamily="34" charset="0"/>
              </a:rPr>
              <a:t>pembangunan berkelanjutan sebagai suatu terminologi mengalami popularitasnya melalui publikasi WCED (1987) yang berjudul </a:t>
            </a:r>
            <a:r>
              <a:rPr lang="id-ID" sz="2100" b="1" i="1" dirty="0">
                <a:latin typeface="Tw Cen MT" pitchFamily="34" charset="0"/>
              </a:rPr>
              <a:t>Our Common Future</a:t>
            </a:r>
            <a:r>
              <a:rPr lang="id-ID" sz="2100" b="1" dirty="0">
                <a:latin typeface="Tw Cen MT" pitchFamily="34" charset="0"/>
              </a:rPr>
              <a:t> pada saat Konfrensi PPB untuk Lingkungan dan Pembangunan (</a:t>
            </a:r>
            <a:r>
              <a:rPr lang="id-ID" sz="2100" b="1" dirty="0" smtClean="0">
                <a:latin typeface="Tw Cen MT" pitchFamily="34" charset="0"/>
              </a:rPr>
              <a:t>UNCED)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Pembangunan </a:t>
            </a:r>
            <a:r>
              <a:rPr lang="id-ID" sz="2100" b="1" dirty="0">
                <a:latin typeface="Tw Cen MT" pitchFamily="34" charset="0"/>
              </a:rPr>
              <a:t>berkelanjutan </a:t>
            </a:r>
            <a:r>
              <a:rPr lang="id-ID" sz="2100" b="1" dirty="0" smtClean="0">
                <a:latin typeface="Tw Cen MT" pitchFamily="34" charset="0"/>
              </a:rPr>
              <a:t>didefinisikan </a:t>
            </a:r>
            <a:r>
              <a:rPr lang="id-ID" sz="2100" b="1" dirty="0">
                <a:latin typeface="Tw Cen MT" pitchFamily="34" charset="0"/>
              </a:rPr>
              <a:t>sebagai “pembangunan yang ditujukan untuk memenuhi kebutuhan generasi saat ini tanpa mengurangi kesempatan generasi yang akan datang untuk memenuhi kehidupannya</a:t>
            </a:r>
            <a:r>
              <a:rPr lang="id-ID" sz="2100" b="1" dirty="0" smtClean="0">
                <a:latin typeface="Tw Cen MT" pitchFamily="34" charset="0"/>
              </a:rPr>
              <a:t>”</a:t>
            </a:r>
            <a:endParaRPr lang="id-ID" sz="2100" b="1" dirty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d-ID" sz="2100" b="1" dirty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d-ID" sz="2100" b="1" dirty="0">
              <a:latin typeface="Tw Cen MT" pitchFamily="34" charset="0"/>
            </a:endParaRPr>
          </a:p>
          <a:p>
            <a:pPr marL="342900" lvl="1" indent="-342900">
              <a:buClr>
                <a:schemeClr val="hlink"/>
              </a:buClr>
            </a:pPr>
            <a:endParaRPr lang="id-ID" sz="2100" b="1" dirty="0"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4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7" y="692697"/>
            <a:ext cx="11617291" cy="275531"/>
          </a:xfrm>
        </p:spPr>
        <p:txBody>
          <a:bodyPr/>
          <a:lstStyle/>
          <a:p>
            <a:r>
              <a:rPr lang="id-ID" sz="2400" dirty="0" smtClean="0">
                <a:latin typeface="Tw Cen MT" pitchFamily="34" charset="0"/>
              </a:rPr>
              <a:t>KEADILAN SOSIAL DAN KESINAMBUNGAN</a:t>
            </a:r>
            <a:endParaRPr lang="id-ID" sz="24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37" y="1196752"/>
            <a:ext cx="12097344" cy="554461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Keberhasilan pembangunan tak lagi diukur menggunakan produktivitas ekonomi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Keberhasilan pembangunan diukur menggunakan indikator keadilan sosial  (pemerataan pendapatan) dan faktor lingkungan agar pembangunan dapat berjalan secara berkesinambungan dengan mempertimbangkan aspek kelestarian lingkungan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Faktor keadilan sosial menjadi aspek penting agar tidak menimbulkan munculnya kerusakan sosial yang menghambat pembangunan</a:t>
            </a:r>
            <a:endParaRPr lang="id-ID" sz="2100" b="1" dirty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d-ID" sz="2100" b="1" dirty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d-ID" sz="2100" b="1" dirty="0">
              <a:latin typeface="Tw Cen MT" pitchFamily="34" charset="0"/>
            </a:endParaRPr>
          </a:p>
          <a:p>
            <a:pPr marL="342900" lvl="1" indent="-342900">
              <a:buClr>
                <a:schemeClr val="hlink"/>
              </a:buClr>
            </a:pPr>
            <a:endParaRPr lang="id-ID" sz="2100" b="1" dirty="0"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7" y="692697"/>
            <a:ext cx="11617291" cy="275531"/>
          </a:xfrm>
        </p:spPr>
        <p:txBody>
          <a:bodyPr/>
          <a:lstStyle/>
          <a:p>
            <a:r>
              <a:rPr lang="id-ID" sz="2400" dirty="0" smtClean="0">
                <a:latin typeface="Tw Cen MT" pitchFamily="34" charset="0"/>
              </a:rPr>
              <a:t>KEADILAN SOSIAL DAN KESINAMBUNGAN</a:t>
            </a:r>
            <a:endParaRPr lang="id-ID" sz="24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37" y="1196752"/>
            <a:ext cx="12097344" cy="554461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id-ID" sz="2100" b="1" dirty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d-ID" sz="2100" b="1" dirty="0">
              <a:latin typeface="Tw Cen MT" pitchFamily="34" charset="0"/>
            </a:endParaRPr>
          </a:p>
          <a:p>
            <a:pPr marL="342900" lvl="1" indent="-342900">
              <a:buClr>
                <a:schemeClr val="hlink"/>
              </a:buClr>
            </a:pPr>
            <a:endParaRPr lang="id-ID" sz="2100" b="1" dirty="0">
              <a:latin typeface="Tw Cen MT" pitchFamily="34" charset="0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3848030"/>
              </p:ext>
            </p:extLst>
          </p:nvPr>
        </p:nvGraphicFramePr>
        <p:xfrm>
          <a:off x="239349" y="1397000"/>
          <a:ext cx="11329259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50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1661" y="1983517"/>
            <a:ext cx="10515600" cy="1736428"/>
          </a:xfrm>
        </p:spPr>
        <p:txBody>
          <a:bodyPr/>
          <a:lstStyle/>
          <a:p>
            <a:r>
              <a:rPr lang="id-ID" sz="3600" dirty="0" smtClean="0">
                <a:solidFill>
                  <a:schemeClr val="tx1"/>
                </a:solidFill>
                <a:latin typeface="Corbel" pitchFamily="34" charset="0"/>
                <a:cs typeface="Arial" charset="0"/>
              </a:rPr>
              <a:t>PEMBERDAYAAN MASYARAKAT SEBAGAI PENDEKATAN PEMBANGUNAN</a:t>
            </a:r>
            <a:endParaRPr lang="en-US" sz="3600" dirty="0" smtClean="0">
              <a:solidFill>
                <a:schemeClr val="tx1"/>
              </a:solidFill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4973782"/>
            <a:ext cx="10515600" cy="1219200"/>
          </a:xfrm>
        </p:spPr>
        <p:txBody>
          <a:bodyPr/>
          <a:lstStyle/>
          <a:p>
            <a:r>
              <a:rPr lang="id-ID" sz="1600" dirty="0" smtClean="0">
                <a:latin typeface="Berlin Sans FB Demi" pitchFamily="34" charset="0"/>
              </a:rPr>
              <a:t>NUR FAIDATI</a:t>
            </a:r>
            <a:endParaRPr lang="en-US" sz="1600" dirty="0" smtClean="0">
              <a:latin typeface="Berlin Sans FB Demi" pitchFamily="34" charset="0"/>
            </a:endParaRPr>
          </a:p>
          <a:p>
            <a:r>
              <a:rPr lang="en-US" sz="1600" dirty="0" err="1" smtClean="0">
                <a:latin typeface="Berlin Sans FB Demi" pitchFamily="34" charset="0"/>
              </a:rPr>
              <a:t>Disampaikan</a:t>
            </a:r>
            <a:r>
              <a:rPr lang="en-US" sz="1600" dirty="0" smtClean="0">
                <a:latin typeface="Berlin Sans FB Demi" pitchFamily="34" charset="0"/>
              </a:rPr>
              <a:t> </a:t>
            </a:r>
            <a:r>
              <a:rPr lang="en-US" sz="1600" dirty="0" err="1" smtClean="0">
                <a:latin typeface="Berlin Sans FB Demi" pitchFamily="34" charset="0"/>
              </a:rPr>
              <a:t>pada</a:t>
            </a:r>
            <a:r>
              <a:rPr lang="en-US" sz="1600" dirty="0" smtClean="0">
                <a:latin typeface="Berlin Sans FB Demi" pitchFamily="34" charset="0"/>
              </a:rPr>
              <a:t> </a:t>
            </a:r>
            <a:r>
              <a:rPr lang="en-US" sz="1600" dirty="0" err="1" smtClean="0">
                <a:latin typeface="Berlin Sans FB Demi" pitchFamily="34" charset="0"/>
              </a:rPr>
              <a:t>Kuliah</a:t>
            </a:r>
            <a:r>
              <a:rPr lang="en-US" sz="1600" dirty="0" smtClean="0">
                <a:latin typeface="Berlin Sans FB Demi" pitchFamily="34" charset="0"/>
              </a:rPr>
              <a:t> MK </a:t>
            </a:r>
            <a:r>
              <a:rPr lang="id-ID" sz="1600" dirty="0" smtClean="0">
                <a:latin typeface="Berlin Sans FB Demi" pitchFamily="34" charset="0"/>
              </a:rPr>
              <a:t>Pemberdayaan Masyarakat</a:t>
            </a:r>
            <a:endParaRPr lang="en-US" sz="1600" dirty="0" smtClean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48591"/>
            <a:ext cx="7924800" cy="563563"/>
          </a:xfrm>
        </p:spPr>
        <p:txBody>
          <a:bodyPr/>
          <a:lstStyle/>
          <a:p>
            <a:r>
              <a:rPr lang="id-ID" dirty="0"/>
              <a:t>Kampung Cyber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Memberdayakan masyarakat melalui teknologi</a:t>
            </a:r>
          </a:p>
          <a:p>
            <a:r>
              <a:rPr lang="id-ID" dirty="0" smtClean="0"/>
              <a:t>Analisis situasi : Masyarakat Gaptek</a:t>
            </a:r>
          </a:p>
          <a:p>
            <a:r>
              <a:rPr lang="id-ID" dirty="0" smtClean="0"/>
              <a:t>Kondisi sekarang: Masyarakat 1 RWT 36 sudah melek teknologi</a:t>
            </a:r>
          </a:p>
          <a:p>
            <a:r>
              <a:rPr lang="id-ID" dirty="0" smtClean="0"/>
              <a:t>Berhasil membantu adminduk tingkat RT, inovasi siwargapatehan.com., membantu memasarkan produk UMKM</a:t>
            </a:r>
          </a:p>
          <a:p>
            <a:r>
              <a:rPr lang="id-ID" dirty="0" smtClean="0"/>
              <a:t>Masyarakat diajari mulai hardware, software: Website</a:t>
            </a:r>
          </a:p>
          <a:p>
            <a:r>
              <a:rPr lang="id-ID" dirty="0" smtClean="0"/>
              <a:t>Dana pertama 150.000/KK; selanjutnya 45.000/KK</a:t>
            </a:r>
          </a:p>
          <a:p>
            <a:r>
              <a:rPr lang="id-ID" dirty="0" smtClean="0"/>
              <a:t>Aplikasi siwargapatehan.com bisa melayani keperluan administratif di tingkat RT</a:t>
            </a:r>
          </a:p>
          <a:p>
            <a:r>
              <a:rPr lang="id-ID" dirty="0" smtClean="0"/>
              <a:t>Server: Pos Ronda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05258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BLK Kulon Progo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Analisis situasi: Tingginya angka pengangguran</a:t>
            </a:r>
          </a:p>
          <a:p>
            <a:r>
              <a:rPr lang="id-ID" dirty="0" smtClean="0"/>
              <a:t>2015 dibangun BLK</a:t>
            </a:r>
          </a:p>
          <a:p>
            <a:r>
              <a:rPr lang="id-ID" dirty="0" smtClean="0"/>
              <a:t>Dana APBD</a:t>
            </a:r>
          </a:p>
          <a:p>
            <a:r>
              <a:rPr lang="id-ID" dirty="0" smtClean="0"/>
              <a:t>Pemberdayaan untuk tenaga kerja produktif: Coffee shop, desain grafis, tukang kayu</a:t>
            </a:r>
          </a:p>
          <a:p>
            <a:r>
              <a:rPr lang="id-ID" dirty="0" smtClean="0"/>
              <a:t>Rata-rata waktu pelatihan 24 hari, tata boga 64 hari, setelah selesai diberi modal usaha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871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560" y="224791"/>
            <a:ext cx="7924800" cy="563563"/>
          </a:xfrm>
        </p:spPr>
        <p:txBody>
          <a:bodyPr/>
          <a:lstStyle/>
          <a:p>
            <a:r>
              <a:rPr lang="id-ID" dirty="0" smtClean="0"/>
              <a:t>Agro Desa Sinergi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4920"/>
            <a:ext cx="12009120" cy="5410200"/>
          </a:xfrm>
        </p:spPr>
        <p:txBody>
          <a:bodyPr/>
          <a:lstStyle/>
          <a:p>
            <a:r>
              <a:rPr lang="id-ID" dirty="0" smtClean="0"/>
              <a:t>Penggagasnya alumni Fisipol UGM: Nur Agis Aulia </a:t>
            </a:r>
            <a:r>
              <a:rPr lang="id-ID" dirty="0" smtClean="0">
                <a:sym typeface="Wingdings" panose="05000000000000000000" pitchFamily="2" charset="2"/>
              </a:rPr>
              <a:t> Pemilik usaha tani dan ternak di serang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Melakukan pemberdayaan kelompok tani dan kelompok peternak di Serang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Pengelolaan kotoran ternak (kambing dan sapi)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Pendapatan yang diperoleh dibagi ke Masyarakat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Berkolaborasi dengan indonesia bangun desa (IBD) di bawah binaan yayasan bina desa Indonesia mampu berkontribusi dalam penurunan pengangguran di Kota Serang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Merubah mindset petani berdaya, dulunya petani dianggap profesi rendah</a:t>
            </a:r>
          </a:p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87660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Desa Kotabani, Bengkulu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000" dirty="0" smtClean="0"/>
              <a:t>Pemberdayaan masyarakat bidang ekonomi dengan memanfaatkan dana desa</a:t>
            </a:r>
          </a:p>
          <a:p>
            <a:r>
              <a:rPr lang="id-ID" sz="2000" dirty="0" smtClean="0"/>
              <a:t>Mulai dilakukan 2015</a:t>
            </a:r>
          </a:p>
          <a:p>
            <a:r>
              <a:rPr lang="id-ID" sz="2000" dirty="0" smtClean="0"/>
              <a:t>Mata pencaharian masyarakatnya petani dan nelayan</a:t>
            </a:r>
          </a:p>
          <a:p>
            <a:r>
              <a:rPr lang="id-ID" sz="2000" dirty="0" smtClean="0"/>
              <a:t>Akses jalan diperbaiki</a:t>
            </a:r>
          </a:p>
          <a:p>
            <a:r>
              <a:rPr lang="id-ID" sz="2000" dirty="0" smtClean="0"/>
              <a:t>Pendapatan masyarakat (petani dan nelayan) meningkat</a:t>
            </a:r>
          </a:p>
          <a:p>
            <a:r>
              <a:rPr lang="id-ID" sz="2000" dirty="0" smtClean="0"/>
              <a:t>PAUD juga banyak bertambah</a:t>
            </a:r>
          </a:p>
          <a:p>
            <a:r>
              <a:rPr lang="id-ID" sz="2000" dirty="0" smtClean="0"/>
              <a:t>Keluarga pra sejahtera 63</a:t>
            </a:r>
          </a:p>
          <a:p>
            <a:r>
              <a:rPr lang="id-ID" sz="2000" dirty="0" smtClean="0"/>
              <a:t>Desa terbaik no 6 dari 100 desa di indonesia (Indikator: Dimensi Ekosos, ekologi)</a:t>
            </a:r>
            <a:r>
              <a:rPr lang="id-ID" sz="2000" dirty="0" smtClean="0">
                <a:sym typeface="Wingdings" panose="05000000000000000000" pitchFamily="2" charset="2"/>
              </a:rPr>
              <a:t> tersedianya pelayanan, modal sosial dan pemukiman; ekonomi: bisa meningkatkan taraf perekonomian masyarakat setempat; 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434012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3006437" y="1138670"/>
            <a:ext cx="5714424" cy="431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 smtClean="0">
                <a:latin typeface="Berlin Sans FB Demi" pitchFamily="34" charset="0"/>
                <a:ea typeface="SimSun" pitchFamily="2" charset="-122"/>
                <a:cs typeface="Tahoma" pitchFamily="34" charset="0"/>
              </a:rPr>
              <a:t>PENUTUP BELAJAR</a:t>
            </a:r>
            <a:r>
              <a:rPr lang="en-US" sz="4000" b="1" dirty="0" smtClean="0">
                <a:latin typeface="Berlin Sans FB Demi" pitchFamily="34" charset="0"/>
                <a:ea typeface="Arial Unicode MS" pitchFamily="34" charset="-128"/>
                <a:cs typeface="Tahoma" pitchFamily="34" charset="0"/>
              </a:rPr>
              <a:t/>
            </a:r>
            <a:br>
              <a:rPr lang="en-US" sz="4000" b="1" dirty="0" smtClean="0">
                <a:latin typeface="Berlin Sans FB Demi" pitchFamily="34" charset="0"/>
                <a:ea typeface="Arial Unicode MS" pitchFamily="34" charset="-128"/>
                <a:cs typeface="Tahoma" pitchFamily="34" charset="0"/>
              </a:rPr>
            </a:br>
            <a:endParaRPr lang="en-US" sz="4000" b="1" dirty="0" smtClean="0">
              <a:latin typeface="Berlin Sans FB Demi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4294967295"/>
          </p:nvPr>
        </p:nvSpPr>
        <p:spPr>
          <a:xfrm>
            <a:off x="1219201" y="2143125"/>
            <a:ext cx="9975273" cy="35718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ar-AE" sz="2400" b="1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بِسْمِ اللَّهِ الرَّحْمَنِ الرَّحِيمِ</a:t>
            </a:r>
            <a:endParaRPr lang="en-US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ar-AE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ar-AE" sz="2400" b="1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اَللَّهُمَّ أَرِنَا الْحَقَّ حَقًّا وَارْزُقْنَا اتِّـبَاعَه ُ وَأَرِنَا الْبَاطِلَ بَاطِلاً وَارْزُقْنَا اجْتِنَابَهُ</a:t>
            </a:r>
            <a:endParaRPr lang="en-US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en-US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ar-AE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Ya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Allah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Tunjukkanlah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kepada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kebenaran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sehinggga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dapat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mengikutinya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, </a:t>
            </a:r>
          </a:p>
          <a:p>
            <a:pPr algn="ctr" eaLnBrk="1" hangingPunct="1">
              <a:buFontTx/>
              <a:buNone/>
            </a:pP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Dan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tunjukkanlah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kepada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keburukan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sehingga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dapat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menjauhinya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.</a:t>
            </a:r>
          </a:p>
          <a:p>
            <a:pPr eaLnBrk="1" hangingPunct="1"/>
            <a:endParaRPr lang="en-US" sz="2400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0" dirty="0" smtClean="0"/>
              <a:t>PEMBANGUNAN</a:t>
            </a:r>
            <a:endParaRPr lang="en-US" sz="2800" b="0" dirty="0" smtClean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46567" y="1423988"/>
            <a:ext cx="118110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d-ID" dirty="0" smtClean="0">
                <a:latin typeface="Tw Cen MT" pitchFamily="34" charset="0"/>
              </a:rPr>
              <a:t>Usaha usaha untuk memajukan kehidupan masyarakat dan warganya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d-ID" dirty="0" smtClean="0">
                <a:latin typeface="Tw Cen MT" pitchFamily="34" charset="0"/>
              </a:rPr>
              <a:t>Dimaknai sebagai kemajuan material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d-ID" dirty="0" smtClean="0">
                <a:latin typeface="Tw Cen MT" pitchFamily="34" charset="0"/>
              </a:rPr>
              <a:t>Kemajuan yang dicapai oleh sebuah masyarakat di bidang ekonomi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d-ID" dirty="0" smtClean="0">
              <a:latin typeface="Tw Cen MT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d-ID" dirty="0">
              <a:latin typeface="Tw Cen MT" pitchFamily="34" charset="0"/>
            </a:endParaRPr>
          </a:p>
          <a:p>
            <a:pPr>
              <a:lnSpc>
                <a:spcPct val="80000"/>
              </a:lnSpc>
            </a:pPr>
            <a:endParaRPr lang="es-ES" dirty="0" smtClean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12192000" cy="8509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id-ID" altLang="id-ID" sz="2800" dirty="0" smtClean="0">
                <a:latin typeface="Berlin Sans FB Demi" pitchFamily="34" charset="0"/>
              </a:rPr>
              <a:t>EVOLUSI PARADIGMA PEMBANGUNAN  </a:t>
            </a:r>
            <a:endParaRPr lang="en-US" altLang="id-ID" sz="2800" dirty="0" smtClean="0">
              <a:latin typeface="Berlin Sans FB Demi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1052736"/>
          <a:ext cx="12192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1380" name="Down Arrow 5"/>
          <p:cNvSpPr>
            <a:spLocks noChangeArrowheads="1"/>
          </p:cNvSpPr>
          <p:nvPr/>
        </p:nvSpPr>
        <p:spPr bwMode="auto">
          <a:xfrm>
            <a:off x="10945285" y="4221163"/>
            <a:ext cx="383116" cy="647700"/>
          </a:xfrm>
          <a:prstGeom prst="downArrow">
            <a:avLst>
              <a:gd name="adj1" fmla="val 50000"/>
              <a:gd name="adj2" fmla="val 5009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 altLang="id-ID"/>
          </a:p>
        </p:txBody>
      </p:sp>
      <p:sp>
        <p:nvSpPr>
          <p:cNvPr id="101381" name="Chevron 7"/>
          <p:cNvSpPr>
            <a:spLocks noChangeArrowheads="1"/>
          </p:cNvSpPr>
          <p:nvPr/>
        </p:nvSpPr>
        <p:spPr bwMode="auto">
          <a:xfrm>
            <a:off x="8688918" y="5013325"/>
            <a:ext cx="3359149" cy="719138"/>
          </a:xfrm>
          <a:prstGeom prst="chevron">
            <a:avLst>
              <a:gd name="adj" fmla="val 500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id-ID" altLang="id-ID" sz="1800">
                <a:solidFill>
                  <a:schemeClr val="tx1"/>
                </a:solidFill>
                <a:latin typeface="Berlin Sans FB" pitchFamily="34" charset="0"/>
              </a:rPr>
              <a:t>Pembangunan berkelanjutan</a:t>
            </a:r>
          </a:p>
        </p:txBody>
      </p:sp>
    </p:spTree>
    <p:extLst>
      <p:ext uri="{BB962C8B-B14F-4D97-AF65-F5344CB8AC3E}">
        <p14:creationId xmlns:p14="http://schemas.microsoft.com/office/powerpoint/2010/main" val="13187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0" dirty="0" smtClean="0"/>
              <a:t>MENGUKUR PEMBANGUNAN</a:t>
            </a:r>
            <a:endParaRPr lang="en-US" sz="2800" b="0" dirty="0" smtClean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46567" y="1268760"/>
            <a:ext cx="11811000" cy="5184428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buAutoNum type="arabicPeriod"/>
            </a:pPr>
            <a:r>
              <a:rPr lang="id-ID" dirty="0" smtClean="0">
                <a:latin typeface="Tw Cen MT" pitchFamily="34" charset="0"/>
              </a:rPr>
              <a:t>Kekayaan Rata-Rata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id-ID" dirty="0" smtClean="0">
                <a:latin typeface="Tw Cen MT" pitchFamily="34" charset="0"/>
              </a:rPr>
              <a:t>Pemerataan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id-ID" dirty="0" smtClean="0">
                <a:latin typeface="Tw Cen MT" pitchFamily="34" charset="0"/>
              </a:rPr>
              <a:t>Kualitas Kehidupan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id-ID" dirty="0" smtClean="0">
                <a:latin typeface="Tw Cen MT" pitchFamily="34" charset="0"/>
              </a:rPr>
              <a:t>Kerusakan Lingkungan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id-ID" dirty="0" smtClean="0">
                <a:latin typeface="Tw Cen MT" pitchFamily="34" charset="0"/>
              </a:rPr>
              <a:t>Keadilan Sosial dan Kesinambungan</a:t>
            </a:r>
            <a:endParaRPr lang="id-ID" dirty="0">
              <a:latin typeface="Tw Cen MT" pitchFamily="34" charset="0"/>
            </a:endParaRPr>
          </a:p>
          <a:p>
            <a:pPr>
              <a:lnSpc>
                <a:spcPct val="80000"/>
              </a:lnSpc>
            </a:pPr>
            <a:endParaRPr lang="es-ES" dirty="0" smtClean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0" dirty="0" smtClean="0"/>
              <a:t>KEKAYAAN RATA-RATA</a:t>
            </a:r>
            <a:endParaRPr lang="en-US" sz="2800" b="0" dirty="0" smtClean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46567" y="1268760"/>
            <a:ext cx="11811000" cy="5184428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d-ID" dirty="0" smtClean="0">
                <a:latin typeface="Tw Cen MT" pitchFamily="34" charset="0"/>
              </a:rPr>
              <a:t>Pembangunan mula-mula dipakai dalam arti pertumbuhan ekonomi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d-ID" dirty="0" smtClean="0">
                <a:latin typeface="Tw Cen MT" pitchFamily="34" charset="0"/>
              </a:rPr>
              <a:t>Sebuah masyarakat dinilai berhasil melaksanakan pembangunan bila pertumbuhan ekonomi masyarakat tersebut cukup tinggi </a:t>
            </a:r>
            <a:r>
              <a:rPr lang="id-ID" dirty="0" smtClean="0">
                <a:latin typeface="Tw Cen MT" pitchFamily="34" charset="0"/>
                <a:sym typeface="Wingdings" panose="05000000000000000000" pitchFamily="2" charset="2"/>
              </a:rPr>
              <a:t> yg diukur adalah produktivitas masyarakat/negara setiap tahunnya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d-ID" dirty="0" smtClean="0">
                <a:latin typeface="Tw Cen MT" pitchFamily="34" charset="0"/>
                <a:sym typeface="Wingdings" panose="05000000000000000000" pitchFamily="2" charset="2"/>
              </a:rPr>
              <a:t>Produktivitas diukur dengan Produk Nasional Brutto (PNB) atau </a:t>
            </a:r>
            <a:r>
              <a:rPr lang="id-ID" i="1" dirty="0" smtClean="0">
                <a:latin typeface="Tw Cen MT" pitchFamily="34" charset="0"/>
                <a:sym typeface="Wingdings" panose="05000000000000000000" pitchFamily="2" charset="2"/>
              </a:rPr>
              <a:t>Gross Nasional Brutto (GNP) </a:t>
            </a:r>
            <a:r>
              <a:rPr lang="id-ID" dirty="0">
                <a:latin typeface="Tw Cen MT" pitchFamily="34" charset="0"/>
                <a:sym typeface="Wingdings" panose="05000000000000000000" pitchFamily="2" charset="2"/>
              </a:rPr>
              <a:t>dan Produk </a:t>
            </a:r>
            <a:r>
              <a:rPr lang="id-ID" dirty="0" smtClean="0">
                <a:latin typeface="Tw Cen MT" pitchFamily="34" charset="0"/>
                <a:sym typeface="Wingdings" panose="05000000000000000000" pitchFamily="2" charset="2"/>
              </a:rPr>
              <a:t>Domestik </a:t>
            </a:r>
            <a:r>
              <a:rPr lang="id-ID" dirty="0">
                <a:latin typeface="Tw Cen MT" pitchFamily="34" charset="0"/>
                <a:sym typeface="Wingdings" panose="05000000000000000000" pitchFamily="2" charset="2"/>
              </a:rPr>
              <a:t>Brutto (</a:t>
            </a:r>
            <a:r>
              <a:rPr lang="id-ID" dirty="0" smtClean="0">
                <a:latin typeface="Tw Cen MT" pitchFamily="34" charset="0"/>
                <a:sym typeface="Wingdings" panose="05000000000000000000" pitchFamily="2" charset="2"/>
              </a:rPr>
              <a:t>PDB</a:t>
            </a:r>
            <a:r>
              <a:rPr lang="id-ID" dirty="0">
                <a:latin typeface="Tw Cen MT" pitchFamily="34" charset="0"/>
                <a:sym typeface="Wingdings" panose="05000000000000000000" pitchFamily="2" charset="2"/>
              </a:rPr>
              <a:t>) atau </a:t>
            </a:r>
            <a:r>
              <a:rPr lang="id-ID" i="1" dirty="0">
                <a:latin typeface="Tw Cen MT" pitchFamily="34" charset="0"/>
                <a:sym typeface="Wingdings" panose="05000000000000000000" pitchFamily="2" charset="2"/>
              </a:rPr>
              <a:t>Gross Nasional Brutto (</a:t>
            </a:r>
            <a:r>
              <a:rPr lang="id-ID" i="1" dirty="0" smtClean="0">
                <a:latin typeface="Tw Cen MT" pitchFamily="34" charset="0"/>
                <a:sym typeface="Wingdings" panose="05000000000000000000" pitchFamily="2" charset="2"/>
              </a:rPr>
              <a:t>GDP</a:t>
            </a:r>
            <a:r>
              <a:rPr lang="id-ID" i="1" dirty="0">
                <a:latin typeface="Tw Cen MT" pitchFamily="34" charset="0"/>
                <a:sym typeface="Wingdings" panose="05000000000000000000" pitchFamily="2" charset="2"/>
              </a:rPr>
              <a:t>) </a:t>
            </a:r>
            <a:r>
              <a:rPr lang="id-ID" dirty="0" smtClean="0">
                <a:latin typeface="Tw Cen MT" pitchFamily="34" charset="0"/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d-ID" dirty="0">
                <a:latin typeface="Tw Cen MT" pitchFamily="34" charset="0"/>
              </a:rPr>
              <a:t>Produk Nasional Bruto (Gross National Product) atau PNB meliputi nilai produk berupa barang dan jasa yang dihasilkan oleh penduduk suatu negara (nasional) selama satu tahun; termasuk hasil produksi barang dan jasa yang dihasilkan oleh warga negara yang berada di luar negeri, tetapi tidak termasuk hasil produksi perusahaan asing yang beroperasi di wilayah negara </a:t>
            </a:r>
            <a:r>
              <a:rPr lang="id-ID" dirty="0" smtClean="0">
                <a:latin typeface="Tw Cen MT" pitchFamily="34" charset="0"/>
              </a:rPr>
              <a:t>tersebut</a:t>
            </a:r>
            <a:endParaRPr lang="id-ID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9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0" dirty="0" smtClean="0"/>
              <a:t>KEKAYAAN RATA-RATA</a:t>
            </a:r>
            <a:endParaRPr lang="en-US" sz="2800" b="0" dirty="0" smtClean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46567" y="1268760"/>
            <a:ext cx="11811000" cy="5184428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d-ID" dirty="0" smtClean="0">
                <a:latin typeface="Tw Cen MT" pitchFamily="34" charset="0"/>
              </a:rPr>
              <a:t>Produk </a:t>
            </a:r>
            <a:r>
              <a:rPr lang="id-ID" dirty="0">
                <a:latin typeface="Tw Cen MT" pitchFamily="34" charset="0"/>
              </a:rPr>
              <a:t>domestik bruto (Gross Domestic Product) merupakan jumlah produk berupa barang dan jasa yang dihasilkan oleh unit-unit produksi di dalam batas wilayah suatu negara (domestik) selama satu tahun. Dalam perhitungan GDP ini, termasuk juga hasil produksi barang dan jasa yang dihasilkan oleh perusahaan/orang asing yang beroperasi di wilayah negara yang bersangkutan. Barang-barang yang dihasilkan termasuk barang modal yang belum diperhitungkan penyusutannya, karenanya jumlah yang didapatkan dari GDP dianggap bersifat </a:t>
            </a:r>
            <a:r>
              <a:rPr lang="id-ID" dirty="0" smtClean="0">
                <a:latin typeface="Tw Cen MT" pitchFamily="34" charset="0"/>
              </a:rPr>
              <a:t>bruto/kotor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d-ID" dirty="0" smtClean="0">
                <a:latin typeface="Tw Cen MT" pitchFamily="34" charset="0"/>
              </a:rPr>
              <a:t>Karena PNB dan PDB mengukur hasil keseluruhan dari sebuah negara, padahal jumlah penduduk dari setiap negara itu berbeda-beda, maka untuk bisa diperbandingkan ukurannya menggunakan PNB perkapita/PDB perkapita agar produksi rata-rata peroreng dalam suatu negara dapat diketahui</a:t>
            </a:r>
            <a:endParaRPr lang="id-ID" dirty="0">
              <a:latin typeface="Tw Cen MT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d-ID" dirty="0">
              <a:latin typeface="Tw Cen MT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ES" dirty="0" smtClean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4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0" dirty="0" smtClean="0"/>
              <a:t>KEKAYAAN RATA-RATA</a:t>
            </a:r>
            <a:endParaRPr lang="en-US" sz="2800" b="0" dirty="0" smtClean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46567" y="1268760"/>
            <a:ext cx="11811000" cy="5184428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d-ID" dirty="0" smtClean="0">
                <a:latin typeface="Tw Cen MT" pitchFamily="34" charset="0"/>
              </a:rPr>
              <a:t>Pembangunan</a:t>
            </a:r>
            <a:r>
              <a:rPr lang="id-ID" dirty="0" smtClean="0">
                <a:latin typeface="Tw Cen MT" pitchFamily="34" charset="0"/>
                <a:sym typeface="Wingdings" panose="05000000000000000000" pitchFamily="2" charset="2"/>
              </a:rPr>
              <a:t> jumlah kekayaan keseluruhan sebuah negara</a:t>
            </a:r>
            <a:endParaRPr lang="id-ID" dirty="0">
              <a:latin typeface="Tw Cen MT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d-ID" dirty="0">
              <a:latin typeface="Tw Cen MT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ES" dirty="0" smtClean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5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7" y="692697"/>
            <a:ext cx="11617291" cy="275531"/>
          </a:xfrm>
        </p:spPr>
        <p:txBody>
          <a:bodyPr/>
          <a:lstStyle/>
          <a:p>
            <a:r>
              <a:rPr lang="id-ID" sz="2400" dirty="0" smtClean="0">
                <a:latin typeface="Tw Cen MT" pitchFamily="34" charset="0"/>
              </a:rPr>
              <a:t>PEMERATAAN</a:t>
            </a:r>
            <a:endParaRPr lang="id-ID" sz="24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37" y="1196752"/>
            <a:ext cx="12097344" cy="554461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Kekayaan yang dimiliki/diproduksi oleh sebuah negara kepemilikannya sudah pasti tidak merata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Ada yang sangat kaya (Jumlahnya sedikit)dan ada juga yang miskin (jumlahnya banyak)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Jika kekayaan tersebut di rata-rata, maka PNB per kapita atau PDB per kapita yang diperoleh nilainya menjadi tinggi. Kemiskinan yang ada akan tertutup oleh adanya kekayaan yang luar biasa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Oki, muncul keinginan untuk memasukkan aspek pemerataan dalam pembangunan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Salah satu cara yang digunakan untuk mengetahui tingkat pemerataan pembangunan adalah dengan indeks gini</a:t>
            </a:r>
          </a:p>
          <a:p>
            <a:pPr>
              <a:buFont typeface="Wingdings" pitchFamily="2" charset="2"/>
              <a:buChar char="§"/>
            </a:pPr>
            <a:r>
              <a:rPr lang="id-ID" sz="2100" b="1" dirty="0" smtClean="0">
                <a:latin typeface="Tw Cen MT" pitchFamily="34" charset="0"/>
              </a:rPr>
              <a:t>Indeks gini </a:t>
            </a:r>
            <a:r>
              <a:rPr lang="id-ID" sz="2100" b="1" dirty="0">
                <a:latin typeface="Tw Cen MT" pitchFamily="34" charset="0"/>
              </a:rPr>
              <a:t>didasarkan pada kurva lorenz, yaitu sebuah kurva pengeluaran kumulatif yang membandingkan distribusi dari suatu variabel tertentu (misalnya pendapatan) dengan distribusi uniform (seragam) yang mewakili persentase kumulatif </a:t>
            </a:r>
            <a:r>
              <a:rPr lang="id-ID" sz="2100" b="1" dirty="0" smtClean="0">
                <a:latin typeface="Tw Cen MT" pitchFamily="34" charset="0"/>
              </a:rPr>
              <a:t>penduduk</a:t>
            </a:r>
            <a:endParaRPr lang="id-ID" sz="2100" b="1" dirty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endParaRPr lang="id-ID" sz="2100" b="1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VER. 1_template</Template>
  <TotalTime>4689</TotalTime>
  <Words>1596</Words>
  <Application>Microsoft Office PowerPoint</Application>
  <PresentationFormat>Custom</PresentationFormat>
  <Paragraphs>174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Presentation UNISA_01</vt:lpstr>
      <vt:lpstr>1_Presentation UNISA_01</vt:lpstr>
      <vt:lpstr>1_Office Theme</vt:lpstr>
      <vt:lpstr>2_Office Theme</vt:lpstr>
      <vt:lpstr>PEMBUKA BELAJAR</vt:lpstr>
      <vt:lpstr>PEMBERDAYAAN MASYARAKAT SEBAGAI PENDEKATAN PEMBANGUNAN</vt:lpstr>
      <vt:lpstr>PEMBANGUNAN</vt:lpstr>
      <vt:lpstr>EVOLUSI PARADIGMA PEMBANGUNAN  </vt:lpstr>
      <vt:lpstr>MENGUKUR PEMBANGUNAN</vt:lpstr>
      <vt:lpstr>KEKAYAAN RATA-RATA</vt:lpstr>
      <vt:lpstr>KEKAYAAN RATA-RATA</vt:lpstr>
      <vt:lpstr>KEKAYAAN RATA-RATA</vt:lpstr>
      <vt:lpstr>PEMERATAAN</vt:lpstr>
      <vt:lpstr>PEMERATAAN</vt:lpstr>
      <vt:lpstr>KUALITAS KEHIDUPAN</vt:lpstr>
      <vt:lpstr>KUALITAS KEHIDUPAN</vt:lpstr>
      <vt:lpstr>KUALITAS KEHIDUPAN</vt:lpstr>
      <vt:lpstr>SEJARAH PENGHITUNGAN IPM</vt:lpstr>
      <vt:lpstr>IPM METODE BARU DI INDONESIA</vt:lpstr>
      <vt:lpstr>KERUSAKAN LINGKUNGAN</vt:lpstr>
      <vt:lpstr>KERUSAKAN LINGKUNGAN</vt:lpstr>
      <vt:lpstr>KEADILAN SOSIAL DAN KESINAMBUNGAN</vt:lpstr>
      <vt:lpstr>KEADILAN SOSIAL DAN KESINAMBUNGAN</vt:lpstr>
      <vt:lpstr>Kampung Cyber </vt:lpstr>
      <vt:lpstr>BLK Kulon Progo</vt:lpstr>
      <vt:lpstr>Agro Desa Sinergi</vt:lpstr>
      <vt:lpstr>Desa Kotabani, Bengkulu</vt:lpstr>
      <vt:lpstr>PENUTUP BELAJAR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BUZZ GROUP (Kelompok Studi Kecil)</dc:title>
  <dc:creator>Windows User</dc:creator>
  <cp:lastModifiedBy>ismail - [2010]</cp:lastModifiedBy>
  <cp:revision>185</cp:revision>
  <dcterms:created xsi:type="dcterms:W3CDTF">2017-11-21T07:01:38Z</dcterms:created>
  <dcterms:modified xsi:type="dcterms:W3CDTF">2020-06-09T15:41:08Z</dcterms:modified>
</cp:coreProperties>
</file>