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8"/>
  </p:notesMasterIdLst>
  <p:handoutMasterIdLst>
    <p:handoutMasterId r:id="rId9"/>
  </p:handoutMasterIdLst>
  <p:sldIdLst>
    <p:sldId id="381" r:id="rId2"/>
    <p:sldId id="414" r:id="rId3"/>
    <p:sldId id="415" r:id="rId4"/>
    <p:sldId id="416" r:id="rId5"/>
    <p:sldId id="417" r:id="rId6"/>
    <p:sldId id="418" r:id="rId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DDDDDD"/>
    <a:srgbClr val="C0C0C0"/>
    <a:srgbClr val="333333"/>
    <a:srgbClr val="000066"/>
    <a:srgbClr val="96969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80" autoAdjust="0"/>
  </p:normalViewPr>
  <p:slideViewPr>
    <p:cSldViewPr>
      <p:cViewPr varScale="1">
        <p:scale>
          <a:sx n="79" d="100"/>
          <a:sy n="79" d="100"/>
        </p:scale>
        <p:origin x="-11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1EE21B-BF22-4722-AC71-A90A40FA5F4B}" type="datetimeFigureOut">
              <a:rPr lang="id-ID" smtClean="0"/>
              <a:pPr/>
              <a:t>27/03/2018</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4E9FA2-391F-428D-9C96-00C9BF8627AD}" type="slidenum">
              <a:rPr lang="id-ID" smtClean="0"/>
              <a:pPr/>
              <a:t>‹#›</a:t>
            </a:fld>
            <a:endParaRPr lang="id-ID"/>
          </a:p>
        </p:txBody>
      </p:sp>
    </p:spTree>
    <p:extLst>
      <p:ext uri="{BB962C8B-B14F-4D97-AF65-F5344CB8AC3E}">
        <p14:creationId xmlns:p14="http://schemas.microsoft.com/office/powerpoint/2010/main" val="4144545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34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34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34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4DD2574-3E7D-4CA8-8AB8-35562B64546D}" type="slidenum">
              <a:rPr lang="en-US"/>
              <a:pPr/>
              <a:t>‹#›</a:t>
            </a:fld>
            <a:endParaRPr lang="en-US"/>
          </a:p>
        </p:txBody>
      </p:sp>
    </p:spTree>
    <p:extLst>
      <p:ext uri="{BB962C8B-B14F-4D97-AF65-F5344CB8AC3E}">
        <p14:creationId xmlns:p14="http://schemas.microsoft.com/office/powerpoint/2010/main" val="18390750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00" name="Rectangle 28"/>
          <p:cNvSpPr>
            <a:spLocks noChangeArrowheads="1"/>
          </p:cNvSpPr>
          <p:nvPr/>
        </p:nvSpPr>
        <p:spPr bwMode="gray">
          <a:xfrm>
            <a:off x="0" y="2971800"/>
            <a:ext cx="7086600" cy="457200"/>
          </a:xfrm>
          <a:prstGeom prst="rect">
            <a:avLst/>
          </a:prstGeom>
          <a:solidFill>
            <a:schemeClr val="tx1"/>
          </a:solidFill>
          <a:ln w="9525">
            <a:noFill/>
            <a:miter lim="800000"/>
            <a:headEnd/>
            <a:tailEnd/>
          </a:ln>
          <a:effectLst/>
        </p:spPr>
        <p:txBody>
          <a:bodyPr wrap="none" anchor="ctr"/>
          <a:lstStyle/>
          <a:p>
            <a:endParaRPr lang="en-US"/>
          </a:p>
        </p:txBody>
      </p:sp>
      <p:sp>
        <p:nvSpPr>
          <p:cNvPr id="3101" name="Rectangle 29"/>
          <p:cNvSpPr>
            <a:spLocks noChangeArrowheads="1"/>
          </p:cNvSpPr>
          <p:nvPr/>
        </p:nvSpPr>
        <p:spPr bwMode="ltGray">
          <a:xfrm>
            <a:off x="7086600" y="2971800"/>
            <a:ext cx="2057400" cy="457200"/>
          </a:xfrm>
          <a:prstGeom prst="rect">
            <a:avLst/>
          </a:prstGeom>
          <a:solidFill>
            <a:schemeClr val="tx2"/>
          </a:solidFill>
          <a:ln w="9525">
            <a:noFill/>
            <a:miter lim="800000"/>
            <a:headEnd/>
            <a:tailEnd/>
          </a:ln>
          <a:effectLst/>
        </p:spPr>
        <p:txBody>
          <a:bodyPr wrap="none" anchor="ctr"/>
          <a:lstStyle/>
          <a:p>
            <a:endParaRPr lang="en-US"/>
          </a:p>
        </p:txBody>
      </p:sp>
      <p:graphicFrame>
        <p:nvGraphicFramePr>
          <p:cNvPr id="3102" name="Object 30"/>
          <p:cNvGraphicFramePr>
            <a:graphicFrameLocks noChangeAspect="1"/>
          </p:cNvGraphicFramePr>
          <p:nvPr/>
        </p:nvGraphicFramePr>
        <p:xfrm>
          <a:off x="0" y="3429000"/>
          <a:ext cx="3009900" cy="1824038"/>
        </p:xfrm>
        <a:graphic>
          <a:graphicData uri="http://schemas.openxmlformats.org/presentationml/2006/ole">
            <mc:AlternateContent xmlns:mc="http://schemas.openxmlformats.org/markup-compatibility/2006">
              <mc:Choice xmlns:v="urn:schemas-microsoft-com:vml" Requires="v">
                <p:oleObj spid="_x0000_s371134" name="Image" r:id="rId3" imgW="6920635" imgH="4139683" progId="Photoshop.Image.6">
                  <p:embed/>
                </p:oleObj>
              </mc:Choice>
              <mc:Fallback>
                <p:oleObj name="Image" r:id="rId3" imgW="6920635" imgH="4139683" progId="Photoshop.Image.6">
                  <p:embed/>
                  <p:pic>
                    <p:nvPicPr>
                      <p:cNvPr id="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429000"/>
                        <a:ext cx="30099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3" name="Object 31"/>
          <p:cNvGraphicFramePr>
            <a:graphicFrameLocks noChangeAspect="1"/>
          </p:cNvGraphicFramePr>
          <p:nvPr/>
        </p:nvGraphicFramePr>
        <p:xfrm>
          <a:off x="3028950" y="3429000"/>
          <a:ext cx="4035425" cy="1828800"/>
        </p:xfrm>
        <a:graphic>
          <a:graphicData uri="http://schemas.openxmlformats.org/presentationml/2006/ole">
            <mc:AlternateContent xmlns:mc="http://schemas.openxmlformats.org/markup-compatibility/2006">
              <mc:Choice xmlns:v="urn:schemas-microsoft-com:vml" Requires="v">
                <p:oleObj spid="_x0000_s371135" name="Image" r:id="rId5" imgW="9155556" imgH="3733333" progId="Photoshop.Image.6">
                  <p:embed/>
                </p:oleObj>
              </mc:Choice>
              <mc:Fallback>
                <p:oleObj name="Image" r:id="rId5" imgW="9155556" imgH="3733333" progId="Photoshop.Image.6">
                  <p:embed/>
                  <p:pic>
                    <p:nvPicPr>
                      <p:cNvPr id="0"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028950" y="3429000"/>
                        <a:ext cx="40354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4" name="Object 32"/>
          <p:cNvGraphicFramePr>
            <a:graphicFrameLocks noChangeAspect="1"/>
          </p:cNvGraphicFramePr>
          <p:nvPr/>
        </p:nvGraphicFramePr>
        <p:xfrm>
          <a:off x="7086600" y="3429000"/>
          <a:ext cx="2057400" cy="1828800"/>
        </p:xfrm>
        <a:graphic>
          <a:graphicData uri="http://schemas.openxmlformats.org/presentationml/2006/ole">
            <mc:AlternateContent xmlns:mc="http://schemas.openxmlformats.org/markup-compatibility/2006">
              <mc:Choice xmlns:v="urn:schemas-microsoft-com:vml" Requires="v">
                <p:oleObj spid="_x0000_s371136" name="Image" r:id="rId7" imgW="3250794" imgH="3276190" progId="Photoshop.Image.6">
                  <p:embed/>
                </p:oleObj>
              </mc:Choice>
              <mc:Fallback>
                <p:oleObj name="Image" r:id="rId7" imgW="3250794" imgH="3276190" progId="Photoshop.Image.6">
                  <p:embed/>
                  <p:pic>
                    <p:nvPicPr>
                      <p:cNvPr id="0" name="Object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gray">
                      <a:xfrm>
                        <a:off x="7086600" y="3429000"/>
                        <a:ext cx="2057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06" name="AutoShape 34"/>
          <p:cNvSpPr>
            <a:spLocks noChangeArrowheads="1"/>
          </p:cNvSpPr>
          <p:nvPr/>
        </p:nvSpPr>
        <p:spPr bwMode="gray">
          <a:xfrm rot="-37800000">
            <a:off x="163513" y="3070225"/>
            <a:ext cx="381000" cy="228600"/>
          </a:xfrm>
          <a:prstGeom prst="triangle">
            <a:avLst>
              <a:gd name="adj" fmla="val 50000"/>
            </a:avLst>
          </a:prstGeom>
          <a:solidFill>
            <a:schemeClr val="bg2"/>
          </a:solidFill>
          <a:ln w="9525">
            <a:noFill/>
            <a:miter lim="800000"/>
            <a:headEnd/>
            <a:tailEnd/>
          </a:ln>
          <a:effectLst/>
        </p:spPr>
        <p:txBody>
          <a:bodyPr wrap="none" anchor="ctr"/>
          <a:lstStyle/>
          <a:p>
            <a:endParaRPr lang="en-US"/>
          </a:p>
        </p:txBody>
      </p:sp>
      <p:sp>
        <p:nvSpPr>
          <p:cNvPr id="3107" name="AutoShape 35"/>
          <p:cNvSpPr>
            <a:spLocks noChangeArrowheads="1"/>
          </p:cNvSpPr>
          <p:nvPr/>
        </p:nvSpPr>
        <p:spPr bwMode="gray">
          <a:xfrm rot="-37800000">
            <a:off x="468313" y="3070225"/>
            <a:ext cx="381000" cy="228600"/>
          </a:xfrm>
          <a:prstGeom prst="triangle">
            <a:avLst>
              <a:gd name="adj" fmla="val 50000"/>
            </a:avLst>
          </a:prstGeom>
          <a:solidFill>
            <a:schemeClr val="bg2">
              <a:alpha val="84000"/>
            </a:schemeClr>
          </a:solidFill>
          <a:ln w="9525">
            <a:noFill/>
            <a:miter lim="800000"/>
            <a:headEnd/>
            <a:tailEnd/>
          </a:ln>
          <a:effectLst/>
        </p:spPr>
        <p:txBody>
          <a:bodyPr wrap="none" anchor="ctr"/>
          <a:lstStyle/>
          <a:p>
            <a:endParaRPr lang="en-US"/>
          </a:p>
        </p:txBody>
      </p:sp>
      <p:sp>
        <p:nvSpPr>
          <p:cNvPr id="3108" name="AutoShape 36"/>
          <p:cNvSpPr>
            <a:spLocks noChangeArrowheads="1"/>
          </p:cNvSpPr>
          <p:nvPr/>
        </p:nvSpPr>
        <p:spPr bwMode="gray">
          <a:xfrm rot="-37800000">
            <a:off x="773113" y="3070225"/>
            <a:ext cx="381000" cy="228600"/>
          </a:xfrm>
          <a:prstGeom prst="triangle">
            <a:avLst>
              <a:gd name="adj" fmla="val 50000"/>
            </a:avLst>
          </a:prstGeom>
          <a:solidFill>
            <a:schemeClr val="bg2">
              <a:alpha val="56000"/>
            </a:schemeClr>
          </a:solidFill>
          <a:ln w="9525">
            <a:noFill/>
            <a:miter lim="800000"/>
            <a:headEnd/>
            <a:tailEnd/>
          </a:ln>
          <a:effectLst/>
        </p:spPr>
        <p:txBody>
          <a:bodyPr wrap="none" anchor="ctr"/>
          <a:lstStyle/>
          <a:p>
            <a:endParaRPr lang="en-US"/>
          </a:p>
        </p:txBody>
      </p:sp>
      <p:sp>
        <p:nvSpPr>
          <p:cNvPr id="3109" name="AutoShape 37"/>
          <p:cNvSpPr>
            <a:spLocks noChangeArrowheads="1"/>
          </p:cNvSpPr>
          <p:nvPr/>
        </p:nvSpPr>
        <p:spPr bwMode="gray">
          <a:xfrm rot="-37800000">
            <a:off x="1077913" y="3070225"/>
            <a:ext cx="381000" cy="228600"/>
          </a:xfrm>
          <a:prstGeom prst="triangle">
            <a:avLst>
              <a:gd name="adj" fmla="val 50000"/>
            </a:avLst>
          </a:prstGeom>
          <a:solidFill>
            <a:schemeClr val="bg2">
              <a:alpha val="27000"/>
            </a:schemeClr>
          </a:solidFill>
          <a:ln w="9525">
            <a:noFill/>
            <a:miter lim="800000"/>
            <a:headEnd/>
            <a:tailEnd/>
          </a:ln>
          <a:effectLst/>
        </p:spPr>
        <p:txBody>
          <a:bodyPr wrap="none" anchor="ctr"/>
          <a:lstStyle/>
          <a:p>
            <a:endParaRPr lang="en-US"/>
          </a:p>
        </p:txBody>
      </p:sp>
      <p:sp>
        <p:nvSpPr>
          <p:cNvPr id="3076" name="Rectangle 4"/>
          <p:cNvSpPr>
            <a:spLocks noGrp="1" noChangeArrowheads="1"/>
          </p:cNvSpPr>
          <p:nvPr>
            <p:ph type="dt" sz="half" idx="2"/>
          </p:nvPr>
        </p:nvSpPr>
        <p:spPr>
          <a:xfrm>
            <a:off x="457200" y="6477000"/>
            <a:ext cx="2133600" cy="244475"/>
          </a:xfrm>
        </p:spPr>
        <p:txBody>
          <a:bodyPr/>
          <a:lstStyle>
            <a:lvl1pPr>
              <a:defRPr sz="1200"/>
            </a:lvl1pPr>
          </a:lstStyle>
          <a:p>
            <a:endParaRPr lang="en-US"/>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endParaRPr lang="en-US"/>
          </a:p>
        </p:txBody>
      </p:sp>
      <p:sp>
        <p:nvSpPr>
          <p:cNvPr id="3078" name="Rectangle 6"/>
          <p:cNvSpPr>
            <a:spLocks noGrp="1" noChangeArrowheads="1"/>
          </p:cNvSpPr>
          <p:nvPr>
            <p:ph type="sldNum" sz="quarter" idx="4"/>
          </p:nvPr>
        </p:nvSpPr>
        <p:spPr>
          <a:xfrm>
            <a:off x="6553200" y="6477000"/>
            <a:ext cx="2133600" cy="244475"/>
          </a:xfrm>
        </p:spPr>
        <p:txBody>
          <a:bodyPr/>
          <a:lstStyle>
            <a:lvl1pPr>
              <a:defRPr sz="1200"/>
            </a:lvl1pPr>
          </a:lstStyle>
          <a:p>
            <a:fld id="{C778C6C3-FAC6-402A-A6CF-11112C90BA35}" type="slidenum">
              <a:rPr lang="en-US" smtClean="0"/>
              <a:pPr/>
              <a:t>‹#›</a:t>
            </a:fld>
            <a:endParaRPr lang="en-US"/>
          </a:p>
        </p:txBody>
      </p:sp>
      <p:sp>
        <p:nvSpPr>
          <p:cNvPr id="3074" name="Rectangle 2"/>
          <p:cNvSpPr>
            <a:spLocks noGrp="1" noChangeArrowheads="1"/>
          </p:cNvSpPr>
          <p:nvPr>
            <p:ph type="ctrTitle"/>
          </p:nvPr>
        </p:nvSpPr>
        <p:spPr bwMode="black">
          <a:xfrm>
            <a:off x="1143000" y="1676400"/>
            <a:ext cx="6172200" cy="1241425"/>
          </a:xfrm>
        </p:spPr>
        <p:txBody>
          <a:bodyPr/>
          <a:lstStyle>
            <a:lvl1pPr>
              <a:defRPr sz="4400">
                <a:solidFill>
                  <a:schemeClr val="tx2"/>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bwMode="white">
          <a:xfrm>
            <a:off x="1524000" y="2971800"/>
            <a:ext cx="5410200" cy="381000"/>
          </a:xfrm>
        </p:spPr>
        <p:txBody>
          <a:bodyPr/>
          <a:lstStyle>
            <a:lvl1pPr marL="0" indent="0" algn="ctr">
              <a:buFont typeface="Wingdings" pitchFamily="2" charset="2"/>
              <a:buNone/>
              <a:defRPr sz="2000">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1614C4-8DD3-4117-A089-68606FEFC1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90550"/>
            <a:ext cx="2057400" cy="5734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90550"/>
            <a:ext cx="6019800" cy="5734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7C3068-D93E-4777-8191-193E7784443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85950" y="590550"/>
            <a:ext cx="59436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229600" cy="50292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a:lvl1pPr>
          </a:lstStyle>
          <a:p>
            <a:endParaRPr lang="en-US"/>
          </a:p>
        </p:txBody>
      </p:sp>
      <p:sp>
        <p:nvSpPr>
          <p:cNvPr id="5" name="Footer Placeholder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00800"/>
            <a:ext cx="2133600" cy="320675"/>
          </a:xfrm>
        </p:spPr>
        <p:txBody>
          <a:bodyPr/>
          <a:lstStyle>
            <a:lvl1pPr>
              <a:defRPr/>
            </a:lvl1pPr>
          </a:lstStyle>
          <a:p>
            <a:fld id="{BF0AE93F-6D7A-453D-B1A1-97F16E998C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C2F7C3-391A-4198-82DC-41B607AEA97A}" type="slidenum">
              <a:rPr lang="en-US" smtClean="0"/>
              <a:pPr/>
              <a:t>‹#›</a:t>
            </a:fld>
            <a:endParaRPr lang="en-US"/>
          </a:p>
        </p:txBody>
      </p:sp>
      <p:pic>
        <p:nvPicPr>
          <p:cNvPr id="381953" name="Picture 1" descr="C:\Users\DALEV\Documents\uang-cash-penting-bagi-pengusaha.png"/>
          <p:cNvPicPr>
            <a:picLocks noChangeAspect="1" noChangeArrowheads="1"/>
          </p:cNvPicPr>
          <p:nvPr userDrawn="1"/>
        </p:nvPicPr>
        <p:blipFill>
          <a:blip r:embed="rId2" cstate="print"/>
          <a:srcRect/>
          <a:stretch>
            <a:fillRect/>
          </a:stretch>
        </p:blipFill>
        <p:spPr bwMode="auto">
          <a:xfrm>
            <a:off x="8316416" y="332656"/>
            <a:ext cx="622158" cy="100466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545C0D-9FD0-45F2-BD08-A052B75EF3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F084A1-C21A-4550-A857-1DCA415DE8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5FAF840-1F9E-45D9-B9C0-F03F67135B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F212FC4-B540-4A6C-9730-6705A5CB4B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8ADB115-1F1E-4BFB-B517-84A4543CB3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0F25A6-8A01-41D6-AF08-456AD2CF9B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92836E-1361-4FD3-93A4-12CEC17122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3" name="Rectangle 29"/>
          <p:cNvSpPr>
            <a:spLocks noChangeArrowheads="1"/>
          </p:cNvSpPr>
          <p:nvPr/>
        </p:nvSpPr>
        <p:spPr bwMode="gray">
          <a:xfrm>
            <a:off x="1447800" y="561975"/>
            <a:ext cx="7696200" cy="64611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54" name="Rectangle 30"/>
          <p:cNvSpPr>
            <a:spLocks noChangeArrowheads="1"/>
          </p:cNvSpPr>
          <p:nvPr/>
        </p:nvSpPr>
        <p:spPr bwMode="ltGray">
          <a:xfrm>
            <a:off x="0" y="558800"/>
            <a:ext cx="1447800" cy="660400"/>
          </a:xfrm>
          <a:prstGeom prst="rect">
            <a:avLst/>
          </a:prstGeom>
          <a:solidFill>
            <a:schemeClr val="tx2"/>
          </a:solidFill>
          <a:ln w="9525">
            <a:noFill/>
            <a:miter lim="800000"/>
            <a:headEnd/>
            <a:tailEnd/>
          </a:ln>
          <a:effectLst/>
        </p:spPr>
        <p:txBody>
          <a:bodyPr wrap="none" anchor="ctr"/>
          <a:lstStyle/>
          <a:p>
            <a:endParaRPr lang="en-US"/>
          </a:p>
        </p:txBody>
      </p:sp>
      <p:sp>
        <p:nvSpPr>
          <p:cNvPr id="1056" name="AutoShape 32"/>
          <p:cNvSpPr>
            <a:spLocks noChangeArrowheads="1"/>
          </p:cNvSpPr>
          <p:nvPr/>
        </p:nvSpPr>
        <p:spPr bwMode="gray">
          <a:xfrm rot="-37800000">
            <a:off x="239713" y="185738"/>
            <a:ext cx="381000" cy="228600"/>
          </a:xfrm>
          <a:prstGeom prst="triangle">
            <a:avLst>
              <a:gd name="adj" fmla="val 50000"/>
            </a:avLst>
          </a:prstGeom>
          <a:solidFill>
            <a:schemeClr val="bg2"/>
          </a:solidFill>
          <a:ln w="9525">
            <a:noFill/>
            <a:miter lim="800000"/>
            <a:headEnd/>
            <a:tailEnd/>
          </a:ln>
          <a:effectLst/>
        </p:spPr>
        <p:txBody>
          <a:bodyPr wrap="none" anchor="ctr"/>
          <a:lstStyle/>
          <a:p>
            <a:endParaRPr lang="en-US"/>
          </a:p>
        </p:txBody>
      </p:sp>
      <p:sp>
        <p:nvSpPr>
          <p:cNvPr id="1057" name="AutoShape 33"/>
          <p:cNvSpPr>
            <a:spLocks noChangeArrowheads="1"/>
          </p:cNvSpPr>
          <p:nvPr/>
        </p:nvSpPr>
        <p:spPr bwMode="gray">
          <a:xfrm rot="-37800000">
            <a:off x="544513" y="185738"/>
            <a:ext cx="381000" cy="228600"/>
          </a:xfrm>
          <a:prstGeom prst="triangle">
            <a:avLst>
              <a:gd name="adj" fmla="val 50000"/>
            </a:avLst>
          </a:prstGeom>
          <a:solidFill>
            <a:schemeClr val="bg2">
              <a:alpha val="84000"/>
            </a:schemeClr>
          </a:solidFill>
          <a:ln w="9525">
            <a:noFill/>
            <a:miter lim="800000"/>
            <a:headEnd/>
            <a:tailEnd/>
          </a:ln>
          <a:effectLst/>
        </p:spPr>
        <p:txBody>
          <a:bodyPr wrap="none" anchor="ctr"/>
          <a:lstStyle/>
          <a:p>
            <a:endParaRPr lang="en-US"/>
          </a:p>
        </p:txBody>
      </p:sp>
      <p:sp>
        <p:nvSpPr>
          <p:cNvPr id="1058" name="AutoShape 34"/>
          <p:cNvSpPr>
            <a:spLocks noChangeArrowheads="1"/>
          </p:cNvSpPr>
          <p:nvPr/>
        </p:nvSpPr>
        <p:spPr bwMode="gray">
          <a:xfrm rot="-37800000">
            <a:off x="849313" y="185738"/>
            <a:ext cx="381000" cy="228600"/>
          </a:xfrm>
          <a:prstGeom prst="triangle">
            <a:avLst>
              <a:gd name="adj" fmla="val 50000"/>
            </a:avLst>
          </a:prstGeom>
          <a:solidFill>
            <a:schemeClr val="bg2">
              <a:alpha val="56000"/>
            </a:schemeClr>
          </a:solidFill>
          <a:ln w="9525">
            <a:noFill/>
            <a:miter lim="800000"/>
            <a:headEnd/>
            <a:tailEnd/>
          </a:ln>
          <a:effectLst/>
        </p:spPr>
        <p:txBody>
          <a:bodyPr wrap="none" anchor="ctr"/>
          <a:lstStyle/>
          <a:p>
            <a:endParaRPr lang="en-US"/>
          </a:p>
        </p:txBody>
      </p:sp>
      <p:sp>
        <p:nvSpPr>
          <p:cNvPr id="1059" name="AutoShape 35"/>
          <p:cNvSpPr>
            <a:spLocks noChangeArrowheads="1"/>
          </p:cNvSpPr>
          <p:nvPr/>
        </p:nvSpPr>
        <p:spPr bwMode="gray">
          <a:xfrm rot="-37800000">
            <a:off x="1154113" y="185738"/>
            <a:ext cx="381000" cy="228600"/>
          </a:xfrm>
          <a:prstGeom prst="triangle">
            <a:avLst>
              <a:gd name="adj" fmla="val 50000"/>
            </a:avLst>
          </a:prstGeom>
          <a:solidFill>
            <a:schemeClr val="bg2">
              <a:alpha val="27000"/>
            </a:schemeClr>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F0AE93F-6D7A-453D-B1A1-97F16E998C15}" type="slidenum">
              <a:rPr lang="en-US" smtClean="0"/>
              <a:pPr/>
              <a:t>‹#›</a:t>
            </a:fld>
            <a:endParaRPr lang="en-US"/>
          </a:p>
        </p:txBody>
      </p:sp>
      <p:sp>
        <p:nvSpPr>
          <p:cNvPr id="1026" name="Rectangle 2"/>
          <p:cNvSpPr>
            <a:spLocks noGrp="1" noChangeArrowheads="1"/>
          </p:cNvSpPr>
          <p:nvPr>
            <p:ph type="title"/>
          </p:nvPr>
        </p:nvSpPr>
        <p:spPr bwMode="white">
          <a:xfrm>
            <a:off x="1885950" y="590550"/>
            <a:ext cx="5943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defRPr>
      </a:lvl2pPr>
      <a:lvl3pPr algn="ctr" rtl="0" eaLnBrk="1" fontAlgn="base" hangingPunct="1">
        <a:spcBef>
          <a:spcPct val="0"/>
        </a:spcBef>
        <a:spcAft>
          <a:spcPct val="0"/>
        </a:spcAft>
        <a:defRPr sz="3200" b="1">
          <a:solidFill>
            <a:schemeClr val="bg1"/>
          </a:solidFill>
          <a:latin typeface="Arial" charset="0"/>
        </a:defRPr>
      </a:lvl3pPr>
      <a:lvl4pPr algn="ctr" rtl="0" eaLnBrk="1" fontAlgn="base" hangingPunct="1">
        <a:spcBef>
          <a:spcPct val="0"/>
        </a:spcBef>
        <a:spcAft>
          <a:spcPct val="0"/>
        </a:spcAft>
        <a:defRPr sz="3200" b="1">
          <a:solidFill>
            <a:schemeClr val="bg1"/>
          </a:solidFill>
          <a:latin typeface="Arial" charset="0"/>
        </a:defRPr>
      </a:lvl4pPr>
      <a:lvl5pPr algn="ctr" rtl="0" eaLnBrk="1" fontAlgn="base" hangingPunct="1">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6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2272" y="1052736"/>
            <a:ext cx="8458200" cy="523220"/>
          </a:xfrm>
          <a:prstGeom prst="rect">
            <a:avLst/>
          </a:prstGeom>
          <a:noFill/>
        </p:spPr>
        <p:txBody>
          <a:bodyPr wrap="square" lIns="91440" tIns="45720" rIns="91440" bIns="45720">
            <a:spAutoFit/>
          </a:bodyPr>
          <a:lstStyle/>
          <a:p>
            <a:pPr algn="ctr"/>
            <a:r>
              <a:rPr lang="id-ID"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ockwell" pitchFamily="18" charset="0"/>
              </a:rPr>
              <a:t>GLOBALISASI DAN PEMBANGUNAN</a:t>
            </a:r>
            <a:endPar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ockwell" pitchFamily="18" charset="0"/>
            </a:endParaRPr>
          </a:p>
        </p:txBody>
      </p:sp>
      <p:pic>
        <p:nvPicPr>
          <p:cNvPr id="7" name="Picture 13" descr="826923-001"/>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a:stretch>
            <a:fillRect/>
          </a:stretch>
        </p:blipFill>
        <p:spPr bwMode="white">
          <a:xfrm>
            <a:off x="0" y="3429000"/>
            <a:ext cx="3059832" cy="2000250"/>
          </a:xfrm>
          <a:prstGeom prst="rect">
            <a:avLst/>
          </a:prstGeom>
          <a:solidFill>
            <a:srgbClr val="000000"/>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descr="Uang.jpg"/>
          <p:cNvPicPr>
            <a:picLocks noChangeAspect="1" noChangeArrowheads="1"/>
          </p:cNvPicPr>
          <p:nvPr/>
        </p:nvPicPr>
        <p:blipFill>
          <a:blip r:embed="rId3" cstate="print">
            <a:lum bright="12000"/>
            <a:extLst>
              <a:ext uri="{28A0092B-C50C-407E-A947-70E740481C1C}">
                <a14:useLocalDpi xmlns:a14="http://schemas.microsoft.com/office/drawing/2010/main" val="0"/>
              </a:ext>
            </a:extLst>
          </a:blip>
          <a:srcRect l="16013" t="8519" r="11603" b="13704"/>
          <a:stretch>
            <a:fillRect/>
          </a:stretch>
        </p:blipFill>
        <p:spPr bwMode="auto">
          <a:xfrm>
            <a:off x="3059832" y="3429000"/>
            <a:ext cx="3240360"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rupiah"/>
          <p:cNvPicPr>
            <a:picLocks noChangeAspect="1" noChangeArrowheads="1"/>
          </p:cNvPicPr>
          <p:nvPr/>
        </p:nvPicPr>
        <p:blipFill>
          <a:blip r:embed="rId4" cstate="print">
            <a:extLst>
              <a:ext uri="{28A0092B-C50C-407E-A947-70E740481C1C}">
                <a14:useLocalDpi xmlns:a14="http://schemas.microsoft.com/office/drawing/2010/main" val="0"/>
              </a:ext>
            </a:extLst>
          </a:blip>
          <a:srcRect t="26086"/>
          <a:stretch>
            <a:fillRect/>
          </a:stretch>
        </p:blipFill>
        <p:spPr bwMode="auto">
          <a:xfrm>
            <a:off x="6300192" y="3429000"/>
            <a:ext cx="2843808" cy="2016223"/>
          </a:xfrm>
          <a:prstGeom prst="rect">
            <a:avLst/>
          </a:prstGeom>
          <a:solidFill>
            <a:srgbClr val="000000"/>
          </a:solidFill>
        </p:spPr>
      </p:pic>
      <p:sp>
        <p:nvSpPr>
          <p:cNvPr id="3" name="Subtitle 2"/>
          <p:cNvSpPr>
            <a:spLocks noGrp="1"/>
          </p:cNvSpPr>
          <p:nvPr>
            <p:ph type="subTitle" idx="1"/>
          </p:nvPr>
        </p:nvSpPr>
        <p:spPr/>
        <p:txBody>
          <a:bodyPr/>
          <a:lstStyle/>
          <a:p>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9831" y="3429000"/>
            <a:ext cx="3651059" cy="200025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7049" y="3439942"/>
            <a:ext cx="2826952" cy="198930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id-ID" sz="2800" b="0" dirty="0" smtClean="0"/>
              <a:t>GLOBALISASI</a:t>
            </a:r>
            <a:endParaRPr lang="en-US" sz="2800" b="0" dirty="0" smtClean="0"/>
          </a:p>
        </p:txBody>
      </p:sp>
      <p:sp>
        <p:nvSpPr>
          <p:cNvPr id="43010" name="Rectangle 2"/>
          <p:cNvSpPr>
            <a:spLocks noGrp="1" noChangeArrowheads="1"/>
          </p:cNvSpPr>
          <p:nvPr>
            <p:ph idx="1"/>
          </p:nvPr>
        </p:nvSpPr>
        <p:spPr>
          <a:xfrm>
            <a:off x="34925" y="1423988"/>
            <a:ext cx="8858250" cy="5029200"/>
          </a:xfrm>
        </p:spPr>
        <p:txBody>
          <a:bodyPr/>
          <a:lstStyle/>
          <a:p>
            <a:pPr>
              <a:lnSpc>
                <a:spcPct val="80000"/>
              </a:lnSpc>
              <a:buFont typeface="Arial" panose="020B0604020202020204" pitchFamily="34" charset="0"/>
              <a:buChar char="•"/>
            </a:pPr>
            <a:r>
              <a:rPr lang="id-ID" dirty="0" smtClean="0">
                <a:latin typeface="Tw Cen MT" pitchFamily="34" charset="0"/>
              </a:rPr>
              <a:t>Globalisasi merupakan proses pengintegrasian ekonomi nasional bangsa-bangsa ke dalam suatu ekonomi global</a:t>
            </a:r>
          </a:p>
          <a:p>
            <a:pPr>
              <a:lnSpc>
                <a:spcPct val="80000"/>
              </a:lnSpc>
              <a:buFont typeface="Arial" panose="020B0604020202020204" pitchFamily="34" charset="0"/>
              <a:buChar char="•"/>
            </a:pPr>
            <a:r>
              <a:rPr lang="id-ID" dirty="0" smtClean="0">
                <a:latin typeface="Tw Cen MT" pitchFamily="34" charset="0"/>
              </a:rPr>
              <a:t>Jika ditinjau dari sejarah perkembangan ekonomi, globalisasi pada dasarnya merupakan salah satu frase perjalanan panjang perkembangan kapitalisme liberal, yang secara teoritis telah dikembangkan oleh Adam Smith</a:t>
            </a:r>
          </a:p>
          <a:p>
            <a:pPr>
              <a:lnSpc>
                <a:spcPct val="80000"/>
              </a:lnSpc>
              <a:buFont typeface="Arial" panose="020B0604020202020204" pitchFamily="34" charset="0"/>
              <a:buChar char="•"/>
            </a:pPr>
            <a:r>
              <a:rPr lang="id-ID" dirty="0" smtClean="0">
                <a:latin typeface="Tw Cen MT" pitchFamily="34" charset="0"/>
              </a:rPr>
              <a:t>Meskipun globalisasi dikampanyekan sebagai era masa depan, yakni suatu era yang menjanjikan pertumbuhan ekonomi secara global dan akan mendatangkan kemakmuran global bagi semua, globalisas sesungguhnya merupakan kelanjutan dari kolonialisme dan developmentalisme</a:t>
            </a:r>
          </a:p>
          <a:p>
            <a:pPr marL="0" indent="0">
              <a:lnSpc>
                <a:spcPct val="80000"/>
              </a:lnSpc>
              <a:buNone/>
            </a:pPr>
            <a:r>
              <a:rPr lang="id-ID" dirty="0" smtClean="0">
                <a:latin typeface="Tw Cen MT" pitchFamily="34" charset="0"/>
              </a:rPr>
              <a:t> </a:t>
            </a:r>
          </a:p>
          <a:p>
            <a:pPr marL="0" indent="0">
              <a:lnSpc>
                <a:spcPct val="80000"/>
              </a:lnSpc>
              <a:buNone/>
            </a:pPr>
            <a:endParaRPr lang="es-ES" dirty="0" smtClean="0">
              <a:latin typeface="Tw Cen MT" pitchFamily="34" charset="0"/>
            </a:endParaRPr>
          </a:p>
        </p:txBody>
      </p:sp>
    </p:spTree>
    <p:extLst>
      <p:ext uri="{BB962C8B-B14F-4D97-AF65-F5344CB8AC3E}">
        <p14:creationId xmlns:p14="http://schemas.microsoft.com/office/powerpoint/2010/main" val="3198249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475656" y="590550"/>
            <a:ext cx="6353894" cy="563563"/>
          </a:xfrm>
        </p:spPr>
        <p:txBody>
          <a:bodyPr/>
          <a:lstStyle/>
          <a:p>
            <a:pPr eaLnBrk="1" hangingPunct="1"/>
            <a:r>
              <a:rPr lang="id-ID" sz="2800" b="0" dirty="0" smtClean="0"/>
              <a:t>KAPAN GLOBALISASI MULAI ADA?</a:t>
            </a:r>
            <a:endParaRPr lang="en-US" sz="2800" b="0" dirty="0" smtClean="0"/>
          </a:p>
        </p:txBody>
      </p:sp>
      <p:sp>
        <p:nvSpPr>
          <p:cNvPr id="43010" name="Rectangle 2"/>
          <p:cNvSpPr>
            <a:spLocks noGrp="1" noChangeArrowheads="1"/>
          </p:cNvSpPr>
          <p:nvPr>
            <p:ph idx="1"/>
          </p:nvPr>
        </p:nvSpPr>
        <p:spPr>
          <a:xfrm>
            <a:off x="34925" y="1423988"/>
            <a:ext cx="8858250" cy="5029200"/>
          </a:xfrm>
        </p:spPr>
        <p:txBody>
          <a:bodyPr/>
          <a:lstStyle/>
          <a:p>
            <a:pPr>
              <a:lnSpc>
                <a:spcPct val="80000"/>
              </a:lnSpc>
              <a:buFont typeface="Arial" panose="020B0604020202020204" pitchFamily="34" charset="0"/>
              <a:buChar char="•"/>
            </a:pPr>
            <a:r>
              <a:rPr lang="id-ID" dirty="0" smtClean="0">
                <a:latin typeface="Tw Cen MT" pitchFamily="34" charset="0"/>
              </a:rPr>
              <a:t>Globalisasi terjadi ketika ditetapkannya formasi sosial global baru dengan ditandai oleh diberlakukannya secara global suatu mekanisme perdagangan melalui penciptaan kebijakan </a:t>
            </a:r>
            <a:r>
              <a:rPr lang="id-ID" i="1" dirty="0" smtClean="0">
                <a:latin typeface="Tw Cen MT" pitchFamily="34" charset="0"/>
              </a:rPr>
              <a:t>free trade</a:t>
            </a:r>
          </a:p>
          <a:p>
            <a:pPr>
              <a:lnSpc>
                <a:spcPct val="80000"/>
              </a:lnSpc>
              <a:buFont typeface="Arial" panose="020B0604020202020204" pitchFamily="34" charset="0"/>
              <a:buChar char="•"/>
            </a:pPr>
            <a:r>
              <a:rPr lang="id-ID" dirty="0">
                <a:latin typeface="Tw Cen MT" pitchFamily="34" charset="0"/>
              </a:rPr>
              <a:t>K</a:t>
            </a:r>
            <a:r>
              <a:rPr lang="id-ID" dirty="0" smtClean="0">
                <a:latin typeface="Tw Cen MT" pitchFamily="34" charset="0"/>
              </a:rPr>
              <a:t>ebijakan </a:t>
            </a:r>
            <a:r>
              <a:rPr lang="id-ID" i="1" dirty="0">
                <a:latin typeface="Tw Cen MT" pitchFamily="34" charset="0"/>
              </a:rPr>
              <a:t>free </a:t>
            </a:r>
            <a:r>
              <a:rPr lang="id-ID" i="1" dirty="0" smtClean="0">
                <a:latin typeface="Tw Cen MT" pitchFamily="34" charset="0"/>
              </a:rPr>
              <a:t>trade </a:t>
            </a:r>
            <a:r>
              <a:rPr lang="id-ID" i="1" dirty="0" smtClean="0">
                <a:latin typeface="Tw Cen MT" pitchFamily="34" charset="0"/>
                <a:sym typeface="Wingdings" panose="05000000000000000000" pitchFamily="2" charset="2"/>
              </a:rPr>
              <a:t> </a:t>
            </a:r>
            <a:r>
              <a:rPr lang="id-ID" dirty="0" smtClean="0">
                <a:latin typeface="Tw Cen MT" pitchFamily="34" charset="0"/>
                <a:sym typeface="Wingdings" panose="05000000000000000000" pitchFamily="2" charset="2"/>
              </a:rPr>
              <a:t>penandatangan kesepakatan international tentang perdagangan pada bulan April, 1994, di Marrakesh Maroko  perjanjian internasional perdagangan </a:t>
            </a:r>
            <a:r>
              <a:rPr lang="id-ID" i="1" dirty="0" smtClean="0">
                <a:latin typeface="Tw Cen MT" pitchFamily="34" charset="0"/>
                <a:sym typeface="Wingdings" panose="05000000000000000000" pitchFamily="2" charset="2"/>
              </a:rPr>
              <a:t>(General Agreement on Tariff and Trade/GATT)</a:t>
            </a:r>
          </a:p>
          <a:p>
            <a:pPr>
              <a:lnSpc>
                <a:spcPct val="80000"/>
              </a:lnSpc>
              <a:buFont typeface="Arial" panose="020B0604020202020204" pitchFamily="34" charset="0"/>
              <a:buChar char="•"/>
            </a:pPr>
            <a:r>
              <a:rPr lang="id-ID" i="1" dirty="0" smtClean="0">
                <a:latin typeface="Tw Cen MT" pitchFamily="34" charset="0"/>
                <a:sym typeface="Wingdings" panose="05000000000000000000" pitchFamily="2" charset="2"/>
              </a:rPr>
              <a:t>GATT</a:t>
            </a:r>
            <a:r>
              <a:rPr lang="id-ID" dirty="0" smtClean="0">
                <a:latin typeface="Tw Cen MT" pitchFamily="34" charset="0"/>
                <a:sym typeface="Wingdings" panose="05000000000000000000" pitchFamily="2" charset="2"/>
              </a:rPr>
              <a:t> merupakan sekumpulan aturan internasional yang mengatur perilaku perdagangan antar pemerintah; pengadilan untuk menyelesaiakn permasalahan perdagangan antar bangsa</a:t>
            </a:r>
            <a:endParaRPr lang="id-ID" i="1" dirty="0" smtClean="0">
              <a:latin typeface="Tw Cen MT" pitchFamily="34" charset="0"/>
              <a:sym typeface="Wingdings" panose="05000000000000000000" pitchFamily="2" charset="2"/>
            </a:endParaRPr>
          </a:p>
          <a:p>
            <a:pPr>
              <a:lnSpc>
                <a:spcPct val="80000"/>
              </a:lnSpc>
              <a:buFont typeface="Arial" panose="020B0604020202020204" pitchFamily="34" charset="0"/>
              <a:buChar char="•"/>
            </a:pPr>
            <a:r>
              <a:rPr lang="id-ID" dirty="0" smtClean="0">
                <a:latin typeface="Tw Cen MT" pitchFamily="34" charset="0"/>
                <a:sym typeface="Wingdings" panose="05000000000000000000" pitchFamily="2" charset="2"/>
              </a:rPr>
              <a:t>1995, GATT digantikan oleh WTO</a:t>
            </a:r>
            <a:endParaRPr lang="id-ID" dirty="0">
              <a:latin typeface="Tw Cen MT" pitchFamily="34" charset="0"/>
            </a:endParaRPr>
          </a:p>
          <a:p>
            <a:pPr>
              <a:lnSpc>
                <a:spcPct val="80000"/>
              </a:lnSpc>
              <a:buFont typeface="Arial" panose="020B0604020202020204" pitchFamily="34" charset="0"/>
              <a:buChar char="•"/>
            </a:pPr>
            <a:endParaRPr lang="id-ID" dirty="0" smtClean="0">
              <a:latin typeface="Tw Cen MT" pitchFamily="34" charset="0"/>
            </a:endParaRPr>
          </a:p>
          <a:p>
            <a:pPr marL="0" indent="0">
              <a:lnSpc>
                <a:spcPct val="80000"/>
              </a:lnSpc>
              <a:buNone/>
            </a:pPr>
            <a:endParaRPr lang="es-ES" dirty="0" smtClean="0">
              <a:latin typeface="Tw Cen MT" pitchFamily="34" charset="0"/>
            </a:endParaRPr>
          </a:p>
        </p:txBody>
      </p:sp>
    </p:spTree>
    <p:extLst>
      <p:ext uri="{BB962C8B-B14F-4D97-AF65-F5344CB8AC3E}">
        <p14:creationId xmlns:p14="http://schemas.microsoft.com/office/powerpoint/2010/main" val="3597596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475656" y="590550"/>
            <a:ext cx="6353894" cy="563563"/>
          </a:xfrm>
        </p:spPr>
        <p:txBody>
          <a:bodyPr/>
          <a:lstStyle/>
          <a:p>
            <a:pPr eaLnBrk="1" hangingPunct="1"/>
            <a:r>
              <a:rPr lang="id-ID" sz="2800" b="0" dirty="0" smtClean="0"/>
              <a:t>LANJUTAN</a:t>
            </a:r>
            <a:endParaRPr lang="en-US" sz="2800" b="0" dirty="0" smtClean="0"/>
          </a:p>
        </p:txBody>
      </p:sp>
      <p:sp>
        <p:nvSpPr>
          <p:cNvPr id="43010" name="Rectangle 2"/>
          <p:cNvSpPr>
            <a:spLocks noGrp="1" noChangeArrowheads="1"/>
          </p:cNvSpPr>
          <p:nvPr>
            <p:ph idx="1"/>
          </p:nvPr>
        </p:nvSpPr>
        <p:spPr>
          <a:xfrm>
            <a:off x="34925" y="1423988"/>
            <a:ext cx="8858250" cy="5029200"/>
          </a:xfrm>
        </p:spPr>
        <p:txBody>
          <a:bodyPr/>
          <a:lstStyle/>
          <a:p>
            <a:pPr>
              <a:lnSpc>
                <a:spcPct val="80000"/>
              </a:lnSpc>
              <a:buFont typeface="Arial" panose="020B0604020202020204" pitchFamily="34" charset="0"/>
              <a:buChar char="•"/>
            </a:pPr>
            <a:r>
              <a:rPr lang="id-ID" dirty="0" smtClean="0">
                <a:latin typeface="Tw Cen MT" pitchFamily="34" charset="0"/>
              </a:rPr>
              <a:t>WTO adalah forum perdagangan tingkat global</a:t>
            </a:r>
          </a:p>
          <a:p>
            <a:pPr>
              <a:lnSpc>
                <a:spcPct val="80000"/>
              </a:lnSpc>
              <a:buFont typeface="Arial" panose="020B0604020202020204" pitchFamily="34" charset="0"/>
              <a:buChar char="•"/>
            </a:pPr>
            <a:r>
              <a:rPr lang="id-ID" dirty="0" smtClean="0">
                <a:latin typeface="Tw Cen MT" pitchFamily="34" charset="0"/>
              </a:rPr>
              <a:t>Forum serupa di tingkat regional/area yang lebih kecil: NAFTA (The North American Free Trade Agreement), APEC (Asia Pacific Economic Conference), Segitiga pertumbuhan SIJORI (Singapura, Johor, Riau), Otorita Batam</a:t>
            </a:r>
          </a:p>
          <a:p>
            <a:pPr>
              <a:lnSpc>
                <a:spcPct val="80000"/>
              </a:lnSpc>
              <a:buFont typeface="Arial" panose="020B0604020202020204" pitchFamily="34" charset="0"/>
              <a:buChar char="•"/>
            </a:pPr>
            <a:r>
              <a:rPr lang="id-ID" dirty="0" smtClean="0">
                <a:latin typeface="Tw Cen MT" pitchFamily="34" charset="0"/>
              </a:rPr>
              <a:t>Aktor Globalisasi yang penting setelah WTO adalah TNC’s (Trans National Corporations)</a:t>
            </a:r>
          </a:p>
          <a:p>
            <a:pPr>
              <a:lnSpc>
                <a:spcPct val="80000"/>
              </a:lnSpc>
              <a:buFont typeface="Arial" panose="020B0604020202020204" pitchFamily="34" charset="0"/>
              <a:buChar char="•"/>
            </a:pPr>
            <a:r>
              <a:rPr lang="id-ID" dirty="0" smtClean="0">
                <a:latin typeface="Tw Cen MT" pitchFamily="34" charset="0"/>
              </a:rPr>
              <a:t>TNC’s merupakan aktor dibalik semua kesepakatan WTO</a:t>
            </a:r>
          </a:p>
          <a:p>
            <a:pPr>
              <a:lnSpc>
                <a:spcPct val="80000"/>
              </a:lnSpc>
              <a:buFont typeface="Arial" panose="020B0604020202020204" pitchFamily="34" charset="0"/>
              <a:buChar char="•"/>
            </a:pPr>
            <a:r>
              <a:rPr lang="id-ID" dirty="0" smtClean="0">
                <a:latin typeface="Tw Cen MT" pitchFamily="34" charset="0"/>
              </a:rPr>
              <a:t>TNC’s adalah perusahaan multinasional yang besar yang dengan dukungan negara-negara tyang diuntungkan oleh TNC’s membentuk suatu dewan perserikatan perdagangan global, yaitu WTO</a:t>
            </a:r>
            <a:endParaRPr lang="id-ID" dirty="0">
              <a:latin typeface="Tw Cen MT" pitchFamily="34" charset="0"/>
            </a:endParaRPr>
          </a:p>
          <a:p>
            <a:pPr>
              <a:lnSpc>
                <a:spcPct val="80000"/>
              </a:lnSpc>
              <a:buFont typeface="Arial" panose="020B0604020202020204" pitchFamily="34" charset="0"/>
              <a:buChar char="•"/>
            </a:pPr>
            <a:endParaRPr lang="id-ID" dirty="0" smtClean="0">
              <a:latin typeface="Tw Cen MT" pitchFamily="34" charset="0"/>
            </a:endParaRPr>
          </a:p>
          <a:p>
            <a:pPr marL="0" indent="0">
              <a:lnSpc>
                <a:spcPct val="80000"/>
              </a:lnSpc>
              <a:buNone/>
            </a:pPr>
            <a:endParaRPr lang="es-ES" dirty="0" smtClean="0">
              <a:latin typeface="Tw Cen MT" pitchFamily="34" charset="0"/>
            </a:endParaRPr>
          </a:p>
        </p:txBody>
      </p:sp>
    </p:spTree>
    <p:extLst>
      <p:ext uri="{BB962C8B-B14F-4D97-AF65-F5344CB8AC3E}">
        <p14:creationId xmlns:p14="http://schemas.microsoft.com/office/powerpoint/2010/main" val="387643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475656" y="590550"/>
            <a:ext cx="6353894" cy="563563"/>
          </a:xfrm>
        </p:spPr>
        <p:txBody>
          <a:bodyPr/>
          <a:lstStyle/>
          <a:p>
            <a:pPr eaLnBrk="1" hangingPunct="1"/>
            <a:r>
              <a:rPr lang="id-ID" sz="2800" b="0" dirty="0" smtClean="0"/>
              <a:t>AKTOR UTAMA GLOBALISASI</a:t>
            </a:r>
            <a:endParaRPr lang="en-US" sz="2800" b="0" dirty="0" smtClean="0"/>
          </a:p>
        </p:txBody>
      </p:sp>
      <p:sp>
        <p:nvSpPr>
          <p:cNvPr id="43010" name="Rectangle 2"/>
          <p:cNvSpPr>
            <a:spLocks noGrp="1" noChangeArrowheads="1"/>
          </p:cNvSpPr>
          <p:nvPr>
            <p:ph idx="1"/>
          </p:nvPr>
        </p:nvSpPr>
        <p:spPr>
          <a:xfrm>
            <a:off x="34925" y="1423988"/>
            <a:ext cx="8858250" cy="5029200"/>
          </a:xfrm>
        </p:spPr>
        <p:txBody>
          <a:bodyPr/>
          <a:lstStyle/>
          <a:p>
            <a:pPr>
              <a:lnSpc>
                <a:spcPct val="80000"/>
              </a:lnSpc>
              <a:buFont typeface="Arial" panose="020B0604020202020204" pitchFamily="34" charset="0"/>
              <a:buChar char="•"/>
            </a:pPr>
            <a:r>
              <a:rPr lang="id-ID" dirty="0" smtClean="0">
                <a:latin typeface="Tw Cen MT" pitchFamily="34" charset="0"/>
              </a:rPr>
              <a:t>TNC’s</a:t>
            </a:r>
          </a:p>
          <a:p>
            <a:pPr>
              <a:lnSpc>
                <a:spcPct val="80000"/>
              </a:lnSpc>
              <a:buFont typeface="Arial" panose="020B0604020202020204" pitchFamily="34" charset="0"/>
              <a:buChar char="•"/>
            </a:pPr>
            <a:r>
              <a:rPr lang="id-ID" dirty="0" smtClean="0">
                <a:latin typeface="Tw Cen MT" pitchFamily="34" charset="0"/>
              </a:rPr>
              <a:t>WTO</a:t>
            </a:r>
          </a:p>
          <a:p>
            <a:pPr>
              <a:lnSpc>
                <a:spcPct val="80000"/>
              </a:lnSpc>
              <a:buFont typeface="Arial" panose="020B0604020202020204" pitchFamily="34" charset="0"/>
              <a:buChar char="•"/>
            </a:pPr>
            <a:r>
              <a:rPr lang="id-ID" dirty="0" smtClean="0">
                <a:latin typeface="Tw Cen MT" pitchFamily="34" charset="0"/>
              </a:rPr>
              <a:t>Lembaga keuangan global </a:t>
            </a:r>
            <a:r>
              <a:rPr lang="id-ID" dirty="0" smtClean="0">
                <a:latin typeface="Tw Cen MT" pitchFamily="34" charset="0"/>
                <a:sym typeface="Wingdings" panose="05000000000000000000" pitchFamily="2" charset="2"/>
              </a:rPr>
              <a:t> IMF dan World Bank</a:t>
            </a:r>
            <a:endParaRPr lang="id-ID" dirty="0">
              <a:latin typeface="Tw Cen MT" pitchFamily="34" charset="0"/>
            </a:endParaRPr>
          </a:p>
          <a:p>
            <a:pPr>
              <a:lnSpc>
                <a:spcPct val="80000"/>
              </a:lnSpc>
              <a:buFont typeface="Arial" panose="020B0604020202020204" pitchFamily="34" charset="0"/>
              <a:buChar char="•"/>
            </a:pPr>
            <a:endParaRPr lang="id-ID" dirty="0" smtClean="0">
              <a:latin typeface="Tw Cen MT" pitchFamily="34" charset="0"/>
            </a:endParaRPr>
          </a:p>
          <a:p>
            <a:pPr marL="0" indent="0">
              <a:lnSpc>
                <a:spcPct val="80000"/>
              </a:lnSpc>
              <a:buNone/>
            </a:pPr>
            <a:endParaRPr lang="es-ES" dirty="0" smtClean="0">
              <a:latin typeface="Tw Cen MT" pitchFamily="34" charset="0"/>
            </a:endParaRPr>
          </a:p>
        </p:txBody>
      </p:sp>
      <p:sp>
        <p:nvSpPr>
          <p:cNvPr id="2" name="Rectangle 1"/>
          <p:cNvSpPr/>
          <p:nvPr/>
        </p:nvSpPr>
        <p:spPr>
          <a:xfrm>
            <a:off x="0" y="2924944"/>
            <a:ext cx="9144000" cy="345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smtClean="0"/>
          </a:p>
        </p:txBody>
      </p:sp>
      <p:sp>
        <p:nvSpPr>
          <p:cNvPr id="3" name="TextBox 2"/>
          <p:cNvSpPr txBox="1"/>
          <p:nvPr/>
        </p:nvSpPr>
        <p:spPr>
          <a:xfrm>
            <a:off x="-363" y="2937883"/>
            <a:ext cx="9144000" cy="3785652"/>
          </a:xfrm>
          <a:prstGeom prst="rect">
            <a:avLst/>
          </a:prstGeom>
          <a:noFill/>
        </p:spPr>
        <p:txBody>
          <a:bodyPr wrap="square" rtlCol="0">
            <a:spAutoFit/>
          </a:bodyPr>
          <a:lstStyle/>
          <a:p>
            <a:pPr marL="342900" indent="-342900">
              <a:buFont typeface="Arial" panose="020B0604020202020204" pitchFamily="34" charset="0"/>
              <a:buChar char="•"/>
            </a:pPr>
            <a:r>
              <a:rPr lang="id-ID" dirty="0" smtClean="0"/>
              <a:t>Ketiga aktor tersebut menetapkan aturan seputar investasi, </a:t>
            </a:r>
            <a:r>
              <a:rPr lang="id-ID" i="1" dirty="0" smtClean="0"/>
              <a:t>intelectual property rights </a:t>
            </a:r>
            <a:r>
              <a:rPr lang="id-ID" dirty="0" smtClean="0"/>
              <a:t>dan kebijakan internasional</a:t>
            </a:r>
          </a:p>
          <a:p>
            <a:pPr marL="342900" indent="-342900">
              <a:buFont typeface="Arial" panose="020B0604020202020204" pitchFamily="34" charset="0"/>
              <a:buChar char="•"/>
            </a:pPr>
            <a:r>
              <a:rPr lang="id-ID" dirty="0" smtClean="0"/>
              <a:t>Kewenangan lainnya adalah mendesak/mempengaruhi serta memaksa negara-negara melakukan penyesuaian kebijakan nasionalnya bagi proses pengintegrasian ekonomi nasional ke ekonomi global</a:t>
            </a:r>
          </a:p>
          <a:p>
            <a:pPr marL="342900" indent="-342900">
              <a:buFont typeface="Arial" panose="020B0604020202020204" pitchFamily="34" charset="0"/>
              <a:buChar char="•"/>
            </a:pPr>
            <a:r>
              <a:rPr lang="id-ID" dirty="0" smtClean="0"/>
              <a:t>Proses tersebut ditempuh dengan mengubah semua aturan kebijakan yang menghalangi ketiga aktor tersebut,utamanya TNC’s</a:t>
            </a:r>
          </a:p>
          <a:p>
            <a:endParaRPr lang="id-ID" dirty="0"/>
          </a:p>
        </p:txBody>
      </p:sp>
    </p:spTree>
    <p:extLst>
      <p:ext uri="{BB962C8B-B14F-4D97-AF65-F5344CB8AC3E}">
        <p14:creationId xmlns:p14="http://schemas.microsoft.com/office/powerpoint/2010/main" val="1366576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475656" y="590550"/>
            <a:ext cx="6353894" cy="563563"/>
          </a:xfrm>
        </p:spPr>
        <p:txBody>
          <a:bodyPr/>
          <a:lstStyle/>
          <a:p>
            <a:pPr eaLnBrk="1" hangingPunct="1"/>
            <a:r>
              <a:rPr lang="id-ID" sz="2800" b="0" dirty="0" smtClean="0"/>
              <a:t>GLOBALISASI</a:t>
            </a:r>
            <a:endParaRPr lang="en-US" sz="2800" b="0" dirty="0" smtClean="0"/>
          </a:p>
        </p:txBody>
      </p:sp>
      <p:sp>
        <p:nvSpPr>
          <p:cNvPr id="4" name="Content Placeholder 3"/>
          <p:cNvSpPr>
            <a:spLocks noGrp="1"/>
          </p:cNvSpPr>
          <p:nvPr>
            <p:ph idx="1"/>
          </p:nvPr>
        </p:nvSpPr>
        <p:spPr/>
        <p:txBody>
          <a:bodyPr/>
          <a:lstStyle/>
          <a:p>
            <a:r>
              <a:rPr lang="id-ID" dirty="0" smtClean="0"/>
              <a:t>Dengan demikian, sesungguhnya globalisasi tidak ada sangkut pautnya dengan kesejahteraan rakyat atau keadilan sosial di negara-negara dunia ketiga</a:t>
            </a:r>
          </a:p>
          <a:p>
            <a:r>
              <a:rPr lang="id-ID" dirty="0" smtClean="0"/>
              <a:t>Globalisasi lebih banyak didorong oleh kepentingan pertumbuhan dan akumulasi kapital berskala besar</a:t>
            </a:r>
          </a:p>
          <a:p>
            <a:r>
              <a:rPr lang="id-ID" dirty="0" smtClean="0"/>
              <a:t>Globalisasi berpijak pada paham liberalisme/neo liberalisme</a:t>
            </a:r>
          </a:p>
          <a:p>
            <a:r>
              <a:rPr lang="id-ID" dirty="0" smtClean="0"/>
              <a:t>Penganut paham ekonomi liberalisme atau neo liberalisme percaya bahwa pertumbuha ekonomi dicapai sebagai hasil normal dari kompetisi bebas</a:t>
            </a:r>
            <a:endParaRPr lang="id-ID" dirty="0"/>
          </a:p>
        </p:txBody>
      </p:sp>
    </p:spTree>
    <p:extLst>
      <p:ext uri="{BB962C8B-B14F-4D97-AF65-F5344CB8AC3E}">
        <p14:creationId xmlns:p14="http://schemas.microsoft.com/office/powerpoint/2010/main" val="2040107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170Gp_natural_light">
  <a:themeElements>
    <a:clrScheme name="170Gp_natural_light 2">
      <a:dk1>
        <a:srgbClr val="000000"/>
      </a:dk1>
      <a:lt1>
        <a:srgbClr val="FFFFFF"/>
      </a:lt1>
      <a:dk2>
        <a:srgbClr val="333399"/>
      </a:dk2>
      <a:lt2>
        <a:srgbClr val="C0C0C0"/>
      </a:lt2>
      <a:accent1>
        <a:srgbClr val="2EA9B6"/>
      </a:accent1>
      <a:accent2>
        <a:srgbClr val="F1900F"/>
      </a:accent2>
      <a:accent3>
        <a:srgbClr val="FFFFFF"/>
      </a:accent3>
      <a:accent4>
        <a:srgbClr val="000000"/>
      </a:accent4>
      <a:accent5>
        <a:srgbClr val="ADD1D7"/>
      </a:accent5>
      <a:accent6>
        <a:srgbClr val="DA820C"/>
      </a:accent6>
      <a:hlink>
        <a:srgbClr val="CC3300"/>
      </a:hlink>
      <a:folHlink>
        <a:srgbClr val="0066CC"/>
      </a:folHlink>
    </a:clrScheme>
    <a:fontScheme name="170Gp_natural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0Gp_natural_light 1">
        <a:dk1>
          <a:srgbClr val="000000"/>
        </a:dk1>
        <a:lt1>
          <a:srgbClr val="FFFFFF"/>
        </a:lt1>
        <a:dk2>
          <a:srgbClr val="632769"/>
        </a:dk2>
        <a:lt2>
          <a:srgbClr val="DDDDDD"/>
        </a:lt2>
        <a:accent1>
          <a:srgbClr val="8B8DE1"/>
        </a:accent1>
        <a:accent2>
          <a:srgbClr val="FF997D"/>
        </a:accent2>
        <a:accent3>
          <a:srgbClr val="FFFFFF"/>
        </a:accent3>
        <a:accent4>
          <a:srgbClr val="000000"/>
        </a:accent4>
        <a:accent5>
          <a:srgbClr val="C4C5EE"/>
        </a:accent5>
        <a:accent6>
          <a:srgbClr val="E78A71"/>
        </a:accent6>
        <a:hlink>
          <a:srgbClr val="58AFD2"/>
        </a:hlink>
        <a:folHlink>
          <a:srgbClr val="BFDF63"/>
        </a:folHlink>
      </a:clrScheme>
      <a:clrMap bg1="lt1" tx1="dk1" bg2="lt2" tx2="dk2" accent1="accent1" accent2="accent2" accent3="accent3" accent4="accent4" accent5="accent5" accent6="accent6" hlink="hlink" folHlink="folHlink"/>
    </a:extraClrScheme>
    <a:extraClrScheme>
      <a:clrScheme name="170Gp_natural_light 2">
        <a:dk1>
          <a:srgbClr val="000000"/>
        </a:dk1>
        <a:lt1>
          <a:srgbClr val="FFFFFF"/>
        </a:lt1>
        <a:dk2>
          <a:srgbClr val="333399"/>
        </a:dk2>
        <a:lt2>
          <a:srgbClr val="C0C0C0"/>
        </a:lt2>
        <a:accent1>
          <a:srgbClr val="2EA9B6"/>
        </a:accent1>
        <a:accent2>
          <a:srgbClr val="F1900F"/>
        </a:accent2>
        <a:accent3>
          <a:srgbClr val="FFFFFF"/>
        </a:accent3>
        <a:accent4>
          <a:srgbClr val="000000"/>
        </a:accent4>
        <a:accent5>
          <a:srgbClr val="ADD1D7"/>
        </a:accent5>
        <a:accent6>
          <a:srgbClr val="DA820C"/>
        </a:accent6>
        <a:hlink>
          <a:srgbClr val="CC3300"/>
        </a:hlink>
        <a:folHlink>
          <a:srgbClr val="0066CC"/>
        </a:folHlink>
      </a:clrScheme>
      <a:clrMap bg1="lt1" tx1="dk1" bg2="lt2" tx2="dk2" accent1="accent1" accent2="accent2" accent3="accent3" accent4="accent4" accent5="accent5" accent6="accent6" hlink="hlink" folHlink="folHlink"/>
    </a:extraClrScheme>
    <a:extraClrScheme>
      <a:clrScheme name="170Gp_natural_light 3">
        <a:dk1>
          <a:srgbClr val="000000"/>
        </a:dk1>
        <a:lt1>
          <a:srgbClr val="FFFFFF"/>
        </a:lt1>
        <a:dk2>
          <a:srgbClr val="26728A"/>
        </a:dk2>
        <a:lt2>
          <a:srgbClr val="DDDDDD"/>
        </a:lt2>
        <a:accent1>
          <a:srgbClr val="E29B3C"/>
        </a:accent1>
        <a:accent2>
          <a:srgbClr val="B2B2B2"/>
        </a:accent2>
        <a:accent3>
          <a:srgbClr val="FFFFFF"/>
        </a:accent3>
        <a:accent4>
          <a:srgbClr val="000000"/>
        </a:accent4>
        <a:accent5>
          <a:srgbClr val="EECBAF"/>
        </a:accent5>
        <a:accent6>
          <a:srgbClr val="A1A1A1"/>
        </a:accent6>
        <a:hlink>
          <a:srgbClr val="7DA0D3"/>
        </a:hlink>
        <a:folHlink>
          <a:srgbClr val="B2E38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5327</TotalTime>
  <Words>363</Words>
  <Application>Microsoft Office PowerPoint</Application>
  <PresentationFormat>On-screen Show (4:3)</PresentationFormat>
  <Paragraphs>29</Paragraphs>
  <Slides>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8" baseType="lpstr">
      <vt:lpstr>1_170Gp_natural_light</vt:lpstr>
      <vt:lpstr>Image</vt:lpstr>
      <vt:lpstr>PowerPoint Presentation</vt:lpstr>
      <vt:lpstr>GLOBALISASI</vt:lpstr>
      <vt:lpstr>KAPAN GLOBALISASI MULAI ADA?</vt:lpstr>
      <vt:lpstr>LANJUTAN</vt:lpstr>
      <vt:lpstr>AKTOR UTAMA GLOBALISASI</vt:lpstr>
      <vt:lpstr>GLOBALISASI</vt:lpstr>
    </vt:vector>
  </TitlesOfParts>
  <Company>SATELLITE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PENGELOLAAN KEUANGAN DAERAH</dc:title>
  <dc:creator>AMAN SUDARTO</dc:creator>
  <cp:lastModifiedBy>ismail - [2010]</cp:lastModifiedBy>
  <cp:revision>330</cp:revision>
  <dcterms:created xsi:type="dcterms:W3CDTF">2006-06-13T14:09:59Z</dcterms:created>
  <dcterms:modified xsi:type="dcterms:W3CDTF">2018-03-27T10:17:45Z</dcterms:modified>
</cp:coreProperties>
</file>