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7" r:id="rId4"/>
    <p:sldId id="268" r:id="rId5"/>
    <p:sldId id="269" r:id="rId6"/>
    <p:sldId id="274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5" r:id="rId18"/>
    <p:sldId id="281" r:id="rId19"/>
    <p:sldId id="282" r:id="rId20"/>
    <p:sldId id="283" r:id="rId21"/>
    <p:sldId id="284" r:id="rId22"/>
    <p:sldId id="266" r:id="rId23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10/03/2021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2028031"/>
            <a:ext cx="9089390" cy="162077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PERTEMUAN </a:t>
            </a:r>
            <a:r>
              <a:rPr lang="id-ID" sz="4000" b="1" dirty="0" smtClean="0">
                <a:solidFill>
                  <a:srgbClr val="C00000"/>
                </a:solidFill>
              </a:rPr>
              <a:t>5-6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id-ID" sz="4000" b="1" dirty="0" smtClean="0">
                <a:solidFill>
                  <a:srgbClr val="C00000"/>
                </a:solidFill>
              </a:rPr>
              <a:t>ANALISIS ICOR</a:t>
            </a:r>
            <a:endParaRPr lang="id-ID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Gerry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Katon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Mahendra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, M.I.P.</a:t>
            </a:r>
          </a:p>
          <a:p>
            <a:pPr>
              <a:spcBef>
                <a:spcPts val="500"/>
              </a:spcBef>
            </a:pP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Program Studi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Administrasi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Publik</a:t>
            </a: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-F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EISHum</a:t>
            </a:r>
            <a:endParaRPr lang="id-ID" sz="2800" b="1" dirty="0" smtClean="0">
              <a:solidFill>
                <a:srgbClr val="0D6944"/>
              </a:solidFill>
              <a:latin typeface="+mj-lt"/>
            </a:endParaRPr>
          </a:p>
          <a:p>
            <a:pPr>
              <a:spcBef>
                <a:spcPts val="500"/>
              </a:spcBef>
            </a:pPr>
            <a:r>
              <a:rPr lang="id-ID" sz="3600" b="1" dirty="0" smtClean="0">
                <a:solidFill>
                  <a:srgbClr val="0D6944"/>
                </a:solidFill>
                <a:latin typeface="+mj-lt"/>
              </a:rPr>
              <a:t>Universitas ‘Aisyiyah Yogyakarta</a:t>
            </a:r>
            <a:endParaRPr lang="id-ID" sz="3600" b="1" dirty="0">
              <a:solidFill>
                <a:srgbClr val="0D6944"/>
              </a:solidFill>
              <a:latin typeface="+mj-lt"/>
            </a:endParaRP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51100" y="5533231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lain </a:t>
            </a:r>
            <a:r>
              <a:rPr lang="en-US" sz="2400" dirty="0" err="1"/>
              <a:t>adalah</a:t>
            </a:r>
            <a:r>
              <a:rPr lang="en-US" sz="2400" dirty="0"/>
              <a:t>: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boros</a:t>
            </a:r>
            <a:r>
              <a:rPr lang="en-US" sz="2400" dirty="0"/>
              <a:t>,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berbelit-belit</a:t>
            </a:r>
            <a:r>
              <a:rPr lang="en-US" sz="2400" dirty="0"/>
              <a:t>, </a:t>
            </a:r>
            <a:r>
              <a:rPr lang="en-US" sz="2400" dirty="0" err="1"/>
              <a:t>pungutan</a:t>
            </a:r>
            <a:r>
              <a:rPr lang="en-US" sz="2400" dirty="0"/>
              <a:t> liar yang  </a:t>
            </a:r>
            <a:r>
              <a:rPr lang="en-US" sz="2400" dirty="0" err="1"/>
              <a:t>membebani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,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sebagainya</a:t>
            </a:r>
            <a:r>
              <a:rPr lang="en-US" sz="2400" dirty="0"/>
              <a:t>. </a:t>
            </a:r>
            <a:endParaRPr lang="id-ID" sz="2400" dirty="0" smtClean="0"/>
          </a:p>
          <a:p>
            <a:r>
              <a:rPr lang="en-US" sz="2400" dirty="0" err="1" smtClean="0"/>
              <a:t>Oleh</a:t>
            </a:r>
            <a:r>
              <a:rPr lang="en-US" sz="2400" dirty="0"/>
              <a:t> 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,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tekad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meminimalkan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Pungutan</a:t>
            </a:r>
            <a:r>
              <a:rPr lang="en-US" sz="2400" dirty="0"/>
              <a:t> liar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mahal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output (PDB) Rp1,00 investor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mengeluarkan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5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Studi Kasus Indonesia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R</a:t>
            </a:r>
            <a:r>
              <a:rPr lang="en-US" sz="2800" dirty="0" err="1" smtClean="0"/>
              <a:t>endahnya</a:t>
            </a:r>
            <a:r>
              <a:rPr lang="en-US" sz="2800" dirty="0" smtClean="0"/>
              <a:t> </a:t>
            </a:r>
            <a:r>
              <a:rPr lang="en-US" sz="2800" dirty="0" err="1"/>
              <a:t>efisiensi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perekonomian</a:t>
            </a:r>
            <a:r>
              <a:rPr lang="en-US" sz="2800" dirty="0"/>
              <a:t> Indonesia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penghambat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optimal. </a:t>
            </a:r>
            <a:endParaRPr lang="id-ID" sz="2800" dirty="0" smtClean="0"/>
          </a:p>
          <a:p>
            <a:r>
              <a:rPr lang="en-US" sz="2800" dirty="0" smtClean="0"/>
              <a:t>Hal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ditunjukkan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  </a:t>
            </a:r>
            <a:r>
              <a:rPr lang="en-US" sz="2800" i="1" dirty="0" smtClean="0"/>
              <a:t>incremental </a:t>
            </a:r>
            <a:r>
              <a:rPr lang="en-US" sz="2800" i="1" dirty="0"/>
              <a:t>capital-output ratio </a:t>
            </a:r>
            <a:r>
              <a:rPr lang="en-US" sz="2800" dirty="0"/>
              <a:t>alias ICOR Indonesia yang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dibandingkan</a:t>
            </a:r>
            <a:r>
              <a:rPr lang="en-US" sz="2800" dirty="0"/>
              <a:t> </a:t>
            </a:r>
            <a:r>
              <a:rPr lang="en-US" sz="2800" dirty="0" err="1"/>
              <a:t>negara-negara</a:t>
            </a:r>
            <a:r>
              <a:rPr lang="en-US" sz="2800" dirty="0"/>
              <a:t> lain, </a:t>
            </a:r>
            <a:r>
              <a:rPr lang="en-US" sz="2800" dirty="0" err="1"/>
              <a:t>yaitu</a:t>
            </a:r>
            <a:r>
              <a:rPr lang="en-US" sz="2800" dirty="0"/>
              <a:t> di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smtClean="0"/>
              <a:t>6</a:t>
            </a:r>
            <a:r>
              <a:rPr lang="id-ID" sz="2800" dirty="0" smtClean="0"/>
              <a:t> (6,3)</a:t>
            </a:r>
            <a:r>
              <a:rPr lang="en-US" sz="2800" dirty="0" smtClean="0"/>
              <a:t>. </a:t>
            </a:r>
            <a:r>
              <a:rPr lang="en-US" sz="2800" dirty="0" err="1"/>
              <a:t>Padahal</a:t>
            </a:r>
            <a:r>
              <a:rPr lang="en-US" sz="2800" dirty="0"/>
              <a:t>, rata-rata </a:t>
            </a:r>
            <a:r>
              <a:rPr lang="en-US" sz="2800" dirty="0" err="1"/>
              <a:t>negara</a:t>
            </a:r>
            <a:r>
              <a:rPr lang="en-US" sz="2800" dirty="0"/>
              <a:t> Asia Tenggara </a:t>
            </a:r>
            <a:r>
              <a:rPr lang="en-US" sz="2800" dirty="0" err="1"/>
              <a:t>memiliki</a:t>
            </a:r>
            <a:r>
              <a:rPr lang="en-US" sz="2800" dirty="0"/>
              <a:t> ICOR di </a:t>
            </a:r>
            <a:r>
              <a:rPr lang="en-US" sz="2800" dirty="0" err="1"/>
              <a:t>kisaran</a:t>
            </a:r>
            <a:r>
              <a:rPr lang="en-US" sz="2800" dirty="0"/>
              <a:t> 3-4</a:t>
            </a:r>
            <a:r>
              <a:rPr lang="en-US" sz="2800" dirty="0" smtClean="0"/>
              <a:t>.</a:t>
            </a:r>
            <a:r>
              <a:rPr lang="id-ID" sz="2800" dirty="0" smtClean="0"/>
              <a:t> (nasional.kontan.com)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93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orupsi penghambat investa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4" y="-181769"/>
            <a:ext cx="9960756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494702"/>
            <a:ext cx="9624060" cy="1260211"/>
          </a:xfrm>
        </p:spPr>
        <p:txBody>
          <a:bodyPr>
            <a:normAutofit/>
          </a:bodyPr>
          <a:lstStyle/>
          <a:p>
            <a:r>
              <a:rPr lang="id-ID" sz="4400" dirty="0" smtClean="0"/>
              <a:t>Investasi dan Omnibus Law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 smtClean="0"/>
              <a:t>pemerinta</a:t>
            </a:r>
            <a:r>
              <a:rPr lang="id-ID" sz="2400" dirty="0" smtClean="0"/>
              <a:t>h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mempercepat</a:t>
            </a:r>
            <a:r>
              <a:rPr lang="en-US" sz="2400" dirty="0"/>
              <a:t> </a:t>
            </a:r>
            <a:r>
              <a:rPr lang="en-US" sz="2400" dirty="0" err="1"/>
              <a:t>disahkanya</a:t>
            </a:r>
            <a:r>
              <a:rPr lang="en-US" sz="2400" dirty="0"/>
              <a:t> RUU Omnibus Law </a:t>
            </a:r>
            <a:r>
              <a:rPr lang="en-US" sz="2400" dirty="0" err="1"/>
              <a:t>tak</a:t>
            </a:r>
            <a:r>
              <a:rPr lang="en-US" sz="2400" dirty="0"/>
              <a:t> lain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kelak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ungkit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Sementara</a:t>
            </a:r>
            <a:r>
              <a:rPr lang="en-US" sz="2400" dirty="0" smtClean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data </a:t>
            </a:r>
            <a:r>
              <a:rPr lang="en-US" sz="2400" dirty="0" err="1"/>
              <a:t>dari</a:t>
            </a:r>
            <a:r>
              <a:rPr lang="en-US" sz="2400" dirty="0"/>
              <a:t> BKPM (2019), </a:t>
            </a:r>
            <a:r>
              <a:rPr lang="en-US" sz="2400" dirty="0" err="1"/>
              <a:t>realisasi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asing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200,5 </a:t>
            </a:r>
            <a:r>
              <a:rPr lang="en-US" sz="2400" dirty="0" err="1"/>
              <a:t>triliun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komposisi</a:t>
            </a:r>
            <a:r>
              <a:rPr lang="en-US" sz="2400" dirty="0"/>
              <a:t> PMA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104,9 </a:t>
            </a:r>
            <a:r>
              <a:rPr lang="en-US" sz="2400" dirty="0" err="1"/>
              <a:t>triliun</a:t>
            </a:r>
            <a:r>
              <a:rPr lang="en-US" sz="2400" dirty="0"/>
              <a:t> (52,3%) </a:t>
            </a:r>
            <a:r>
              <a:rPr lang="en-US" sz="2400" dirty="0" err="1"/>
              <a:t>dan</a:t>
            </a:r>
            <a:r>
              <a:rPr lang="en-US" sz="2400" dirty="0"/>
              <a:t> PMDN 95,6 </a:t>
            </a:r>
            <a:r>
              <a:rPr lang="en-US" sz="2400" dirty="0" err="1"/>
              <a:t>triliun</a:t>
            </a:r>
            <a:r>
              <a:rPr lang="en-US" sz="2400" dirty="0"/>
              <a:t> (47,7%)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Triwulan</a:t>
            </a:r>
            <a:r>
              <a:rPr lang="en-US" sz="2400" dirty="0"/>
              <a:t> II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smtClean="0"/>
              <a:t>2019.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Sektor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primadona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PMA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, Gas, </a:t>
            </a:r>
            <a:r>
              <a:rPr lang="en-US" sz="2400" dirty="0" err="1"/>
              <a:t>dan</a:t>
            </a:r>
            <a:r>
              <a:rPr lang="en-US" sz="2400" dirty="0"/>
              <a:t> Air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USD 1.350,5 </a:t>
            </a:r>
            <a:r>
              <a:rPr lang="en-US" sz="2400" dirty="0" err="1"/>
              <a:t>juta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demikian</a:t>
            </a:r>
            <a:r>
              <a:rPr lang="en-US" sz="2400" dirty="0"/>
              <a:t> RUU Omnibus Law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supra-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investor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berinvestasi</a:t>
            </a:r>
            <a:r>
              <a:rPr lang="en-US" sz="2400" dirty="0"/>
              <a:t> di Indonesia.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1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poin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substansi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rancangan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Omnibus Law; </a:t>
            </a:r>
            <a:r>
              <a:rPr lang="en-US" sz="2400" dirty="0" err="1"/>
              <a:t>penyederhanaan</a:t>
            </a:r>
            <a:r>
              <a:rPr lang="en-US" sz="2400" dirty="0"/>
              <a:t> </a:t>
            </a:r>
            <a:r>
              <a:rPr lang="en-US" sz="2400" dirty="0" err="1"/>
              <a:t>perizinan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,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, </a:t>
            </a:r>
            <a:r>
              <a:rPr lang="en-US" sz="2400" dirty="0" err="1"/>
              <a:t>ketenagakerjaan</a:t>
            </a:r>
            <a:r>
              <a:rPr lang="en-US" sz="2400" dirty="0"/>
              <a:t>, </a:t>
            </a:r>
            <a:r>
              <a:rPr lang="en-US" sz="2400" dirty="0" err="1"/>
              <a:t>kemudahan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UMKM, </a:t>
            </a:r>
            <a:r>
              <a:rPr lang="en-US" sz="2400" dirty="0" err="1"/>
              <a:t>kemudahan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,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inovasi</a:t>
            </a:r>
            <a:r>
              <a:rPr lang="en-US" sz="2400" dirty="0"/>
              <a:t>,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pengenaan</a:t>
            </a:r>
            <a:r>
              <a:rPr lang="en-US" sz="2400" dirty="0"/>
              <a:t> </a:t>
            </a:r>
            <a:r>
              <a:rPr lang="en-US" sz="2400" dirty="0" err="1"/>
              <a:t>sanksi</a:t>
            </a:r>
            <a:r>
              <a:rPr lang="en-US" sz="2400" dirty="0"/>
              <a:t> (</a:t>
            </a:r>
            <a:r>
              <a:rPr lang="en-US" sz="2400" dirty="0" err="1"/>
              <a:t>menghapus</a:t>
            </a:r>
            <a:r>
              <a:rPr lang="en-US" sz="2400" dirty="0"/>
              <a:t> </a:t>
            </a:r>
            <a:r>
              <a:rPr lang="en-US" sz="2400" dirty="0" err="1"/>
              <a:t>pidana</a:t>
            </a:r>
            <a:r>
              <a:rPr lang="en-US" sz="2400" dirty="0"/>
              <a:t>), </a:t>
            </a:r>
            <a:r>
              <a:rPr lang="en-US" sz="2400" dirty="0" err="1"/>
              <a:t>pengadaan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kemudahan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Kesembilan</a:t>
            </a:r>
            <a:r>
              <a:rPr lang="en-US" sz="2400" dirty="0" smtClean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yang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kontribusi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penciptaan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pengangguran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6,82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jiwa</a:t>
            </a:r>
            <a:r>
              <a:rPr lang="en-US" sz="2400" dirty="0"/>
              <a:t> (data BPS 2019).</a:t>
            </a:r>
          </a:p>
        </p:txBody>
      </p:sp>
    </p:spTree>
    <p:extLst>
      <p:ext uri="{BB962C8B-B14F-4D97-AF65-F5344CB8AC3E}">
        <p14:creationId xmlns:p14="http://schemas.microsoft.com/office/powerpoint/2010/main" val="3198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mendasar</a:t>
            </a:r>
            <a:r>
              <a:rPr lang="en-US" sz="2400" dirty="0"/>
              <a:t>, </a:t>
            </a:r>
            <a:r>
              <a:rPr lang="en-US" sz="2400" dirty="0" err="1"/>
              <a:t>mampukah</a:t>
            </a:r>
            <a:r>
              <a:rPr lang="en-US" sz="2400" dirty="0"/>
              <a:t> </a:t>
            </a:r>
            <a:r>
              <a:rPr lang="en-US" sz="2400" dirty="0" smtClean="0"/>
              <a:t>UU </a:t>
            </a:r>
            <a:r>
              <a:rPr lang="en-US" sz="2400" dirty="0"/>
              <a:t>Omnibus Law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pemecah</a:t>
            </a:r>
            <a:r>
              <a:rPr lang="en-US" sz="2400" dirty="0"/>
              <a:t> </a:t>
            </a:r>
            <a:r>
              <a:rPr lang="en-US" sz="2400" dirty="0" err="1"/>
              <a:t>kebuntuan</a:t>
            </a:r>
            <a:r>
              <a:rPr lang="en-US" sz="2400" dirty="0"/>
              <a:t> </a:t>
            </a:r>
            <a:r>
              <a:rPr lang="en-US" sz="2400" dirty="0" err="1"/>
              <a:t>ihwal</a:t>
            </a:r>
            <a:r>
              <a:rPr lang="en-US" sz="2400" dirty="0"/>
              <a:t> </a:t>
            </a:r>
            <a:r>
              <a:rPr lang="en-US" sz="2400" dirty="0" err="1"/>
              <a:t>pengangguran</a:t>
            </a:r>
            <a:r>
              <a:rPr lang="en-US" sz="2400" dirty="0"/>
              <a:t> di Indonesia?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Sejauh</a:t>
            </a:r>
            <a:r>
              <a:rPr lang="en-US" sz="2400" dirty="0" smtClean="0"/>
              <a:t> </a:t>
            </a:r>
            <a:r>
              <a:rPr lang="en-US" sz="2400" dirty="0" err="1"/>
              <a:t>mana</a:t>
            </a:r>
            <a:r>
              <a:rPr lang="en-US" sz="2400" dirty="0"/>
              <a:t> Omnibus Law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kelak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dinikmati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elite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segelintir</a:t>
            </a:r>
            <a:r>
              <a:rPr lang="en-US" sz="2400" dirty="0"/>
              <a:t> orang </a:t>
            </a:r>
            <a:r>
              <a:rPr lang="en-US" sz="2400" dirty="0" err="1"/>
              <a:t>saja</a:t>
            </a:r>
            <a:r>
              <a:rPr lang="en-US" sz="2400" dirty="0"/>
              <a:t>?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Bukankah</a:t>
            </a:r>
            <a:r>
              <a:rPr lang="en-US" sz="2400" dirty="0" smtClean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sejatinya</a:t>
            </a:r>
            <a:r>
              <a:rPr lang="en-US" sz="2400" dirty="0"/>
              <a:t> </a:t>
            </a:r>
            <a:r>
              <a:rPr lang="en-US" sz="2400" dirty="0" err="1"/>
              <a:t>bermuara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penciptaan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kelak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67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Alih-alih</a:t>
            </a:r>
            <a:r>
              <a:rPr lang="en-US" sz="2000" dirty="0"/>
              <a:t> </a:t>
            </a:r>
            <a:r>
              <a:rPr lang="en-US" sz="2000" dirty="0" err="1"/>
              <a:t>membela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buruh</a:t>
            </a:r>
            <a:r>
              <a:rPr lang="en-US" sz="2000" dirty="0"/>
              <a:t>, Omnibus Law </a:t>
            </a:r>
            <a:r>
              <a:rPr lang="en-US" sz="2000" dirty="0" err="1"/>
              <a:t>justru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menjadikan</a:t>
            </a:r>
            <a:r>
              <a:rPr lang="en-US" sz="2000" dirty="0"/>
              <a:t> </a:t>
            </a:r>
            <a:r>
              <a:rPr lang="en-US" sz="2000" dirty="0" err="1"/>
              <a:t>buruh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ubahnya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mesin-mesin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. </a:t>
            </a:r>
            <a:endParaRPr lang="id-ID" sz="2000" dirty="0" smtClean="0"/>
          </a:p>
          <a:p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/>
              <a:t>usulan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draf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yang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hilangnya</a:t>
            </a:r>
            <a:r>
              <a:rPr lang="en-US" sz="2000" dirty="0"/>
              <a:t> </a:t>
            </a:r>
            <a:r>
              <a:rPr lang="en-US" sz="2000" dirty="0" err="1"/>
              <a:t>upah</a:t>
            </a:r>
            <a:r>
              <a:rPr lang="en-US" sz="2000" dirty="0"/>
              <a:t> minimum yang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upah</a:t>
            </a:r>
            <a:r>
              <a:rPr lang="en-US" sz="2000" dirty="0"/>
              <a:t> per jam </a:t>
            </a:r>
            <a:r>
              <a:rPr lang="en-US" sz="2000" dirty="0" err="1"/>
              <a:t>tentunya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konsekuensi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produktivitas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diukur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jam </a:t>
            </a:r>
            <a:r>
              <a:rPr lang="en-US" sz="2000" dirty="0" err="1"/>
              <a:t>buruh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pekerjaannya</a:t>
            </a:r>
            <a:r>
              <a:rPr lang="en-US" sz="2000" dirty="0"/>
              <a:t>. </a:t>
            </a:r>
            <a:endParaRPr lang="id-ID" sz="2000" dirty="0" smtClean="0"/>
          </a:p>
          <a:p>
            <a:r>
              <a:rPr lang="en-US" sz="2000" dirty="0" err="1" smtClean="0"/>
              <a:t>Kedua</a:t>
            </a:r>
            <a:r>
              <a:rPr lang="en-US" sz="2000" dirty="0"/>
              <a:t>, </a:t>
            </a:r>
            <a:r>
              <a:rPr lang="en-US" sz="2000" dirty="0" err="1"/>
              <a:t>hilangnya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ditiadakannya</a:t>
            </a:r>
            <a:r>
              <a:rPr lang="en-US" sz="2000" dirty="0"/>
              <a:t> </a:t>
            </a:r>
            <a:r>
              <a:rPr lang="en-US" sz="2000" dirty="0" err="1"/>
              <a:t>upah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pembayaran</a:t>
            </a:r>
            <a:r>
              <a:rPr lang="en-US" sz="2000" dirty="0"/>
              <a:t> </a:t>
            </a:r>
            <a:r>
              <a:rPr lang="en-US" sz="2000" dirty="0" err="1"/>
              <a:t>pesangon</a:t>
            </a:r>
            <a:r>
              <a:rPr lang="en-US" sz="2000" dirty="0"/>
              <a:t> </a:t>
            </a:r>
            <a:r>
              <a:rPr lang="en-US" sz="2000" dirty="0" err="1"/>
              <a:t>pasti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problematika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ketidakharmonisan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industrial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buruh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/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.</a:t>
            </a: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1299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Ketiga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diperbolehkan</a:t>
            </a:r>
            <a:r>
              <a:rPr lang="en-US" sz="2400" dirty="0"/>
              <a:t> </a:t>
            </a:r>
            <a:r>
              <a:rPr lang="en-US" sz="2400" i="1" dirty="0"/>
              <a:t>outsourcing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, </a:t>
            </a:r>
            <a:r>
              <a:rPr lang="en-US" sz="2400" dirty="0" err="1"/>
              <a:t>dimungkinkan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yang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merugikan</a:t>
            </a:r>
            <a:r>
              <a:rPr lang="en-US" sz="2400" dirty="0"/>
              <a:t> </a:t>
            </a:r>
            <a:r>
              <a:rPr lang="en-US" sz="2400" dirty="0" err="1"/>
              <a:t>buruh</a:t>
            </a:r>
            <a:r>
              <a:rPr lang="en-US" sz="2400" dirty="0"/>
              <a:t>. </a:t>
            </a:r>
            <a:endParaRPr lang="id-ID" sz="2400" dirty="0"/>
          </a:p>
          <a:p>
            <a:r>
              <a:rPr lang="en-US" sz="2400" dirty="0"/>
              <a:t>Perusahaan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menempatkan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alokasi</a:t>
            </a:r>
            <a:r>
              <a:rPr lang="en-US" sz="2400" dirty="0"/>
              <a:t> SDM </a:t>
            </a:r>
            <a:r>
              <a:rPr lang="en-US" sz="2400" dirty="0" err="1"/>
              <a:t>melalui</a:t>
            </a:r>
            <a:r>
              <a:rPr lang="en-US" sz="2400" dirty="0"/>
              <a:t> model </a:t>
            </a:r>
            <a:r>
              <a:rPr lang="en-US" sz="2400" i="1" dirty="0"/>
              <a:t>outsourcing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jenjang</a:t>
            </a:r>
            <a:r>
              <a:rPr lang="en-US" sz="2400" dirty="0"/>
              <a:t> </a:t>
            </a:r>
            <a:r>
              <a:rPr lang="en-US" sz="2400" dirty="0" err="1"/>
              <a:t>karier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buruh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 smtClean="0"/>
              <a:t>abu-abu</a:t>
            </a:r>
            <a:r>
              <a:rPr lang="id-ID" sz="24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15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/>
              <a:t>K</a:t>
            </a:r>
            <a:r>
              <a:rPr lang="en-US" sz="2400" dirty="0" err="1" smtClean="0"/>
              <a:t>eempat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pembukaan</a:t>
            </a:r>
            <a:r>
              <a:rPr lang="en-US" sz="2400" dirty="0"/>
              <a:t> </a:t>
            </a:r>
            <a:r>
              <a:rPr lang="en-US" sz="2400" dirty="0" err="1"/>
              <a:t>kran</a:t>
            </a:r>
            <a:r>
              <a:rPr lang="en-US" sz="2400" dirty="0"/>
              <a:t> yang </a:t>
            </a:r>
            <a:r>
              <a:rPr lang="en-US" sz="2400" dirty="0" err="1"/>
              <a:t>selebar-lebarnya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asing</a:t>
            </a:r>
            <a:r>
              <a:rPr lang="en-US" sz="2400" dirty="0"/>
              <a:t> </a:t>
            </a:r>
            <a:r>
              <a:rPr lang="en-US" sz="2400" dirty="0" err="1"/>
              <a:t>dimungkinkan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berkurangnya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bersaing</a:t>
            </a:r>
            <a:r>
              <a:rPr lang="en-US" sz="2400" dirty="0"/>
              <a:t> di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 </a:t>
            </a:r>
            <a:r>
              <a:rPr lang="en-US" sz="2400" dirty="0" err="1"/>
              <a:t>mengingat</a:t>
            </a:r>
            <a:r>
              <a:rPr lang="en-US" sz="2400" dirty="0"/>
              <a:t> SDM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 </a:t>
            </a:r>
            <a:r>
              <a:rPr lang="en-US" sz="2400" i="1" dirty="0"/>
              <a:t>skill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. </a:t>
            </a:r>
            <a:endParaRPr lang="id-ID" sz="2400" dirty="0" smtClean="0"/>
          </a:p>
          <a:p>
            <a:r>
              <a:rPr lang="en-US" sz="2400" dirty="0" err="1" smtClean="0"/>
              <a:t>Kelima</a:t>
            </a:r>
            <a:r>
              <a:rPr lang="en-US" sz="2400" dirty="0"/>
              <a:t>, </a:t>
            </a:r>
            <a:r>
              <a:rPr lang="en-US" sz="2400" dirty="0" err="1"/>
              <a:t>dihilangkannya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pensiun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melahirkan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di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. </a:t>
            </a:r>
            <a:endParaRPr lang="id-ID" sz="2400" dirty="0" smtClean="0"/>
          </a:p>
          <a:p>
            <a:r>
              <a:rPr lang="id-ID" sz="2400" dirty="0" smtClean="0"/>
              <a:t>K</a:t>
            </a:r>
            <a:r>
              <a:rPr lang="en-US" sz="2400" dirty="0" err="1" smtClean="0"/>
              <a:t>eenam</a:t>
            </a:r>
            <a:r>
              <a:rPr lang="en-US" sz="2400" dirty="0"/>
              <a:t>, </a:t>
            </a:r>
            <a:r>
              <a:rPr lang="en-US" sz="2400" dirty="0" err="1"/>
              <a:t>ditiadakannya</a:t>
            </a:r>
            <a:r>
              <a:rPr lang="en-US" sz="2400" dirty="0"/>
              <a:t> </a:t>
            </a:r>
            <a:r>
              <a:rPr lang="en-US" sz="2400" dirty="0" err="1"/>
              <a:t>sanksi</a:t>
            </a:r>
            <a:r>
              <a:rPr lang="en-US" sz="2400" dirty="0"/>
              <a:t> </a:t>
            </a:r>
            <a:r>
              <a:rPr lang="en-US" sz="2400" dirty="0" err="1"/>
              <a:t>pidana</a:t>
            </a:r>
            <a:r>
              <a:rPr lang="en-US" sz="2400" dirty="0"/>
              <a:t> </a:t>
            </a:r>
            <a:r>
              <a:rPr lang="en-US" sz="2400" dirty="0" err="1"/>
              <a:t>pengusaha</a:t>
            </a:r>
            <a:r>
              <a:rPr lang="en-US" sz="2400" dirty="0"/>
              <a:t> yang </a:t>
            </a:r>
            <a:r>
              <a:rPr lang="en-US" sz="2400" dirty="0" err="1"/>
              <a:t>melanggar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ketenagakerjaan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sanksi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pengusaha</a:t>
            </a:r>
            <a:r>
              <a:rPr lang="en-US" sz="2400" dirty="0"/>
              <a:t> yang </a:t>
            </a:r>
            <a:r>
              <a:rPr lang="en-US" sz="2400" dirty="0" err="1"/>
              <a:t>melanggar</a:t>
            </a:r>
            <a:r>
              <a:rPr lang="en-US" sz="2400" dirty="0"/>
              <a:t> </a:t>
            </a:r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2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Dampak Omnibus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Di </a:t>
            </a:r>
            <a:r>
              <a:rPr lang="en-US" sz="2000" dirty="0" err="1"/>
              <a:t>sisi</a:t>
            </a:r>
            <a:r>
              <a:rPr lang="en-US" sz="2000" dirty="0"/>
              <a:t> lain,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smtClean="0"/>
              <a:t>UU </a:t>
            </a:r>
            <a:r>
              <a:rPr lang="en-US" sz="2000" dirty="0"/>
              <a:t>Omnibus Law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pasal-pasal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berpihak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isu-isu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,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. </a:t>
            </a:r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usulan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draf</a:t>
            </a:r>
            <a:r>
              <a:rPr lang="en-US" sz="2000" dirty="0"/>
              <a:t> </a:t>
            </a:r>
            <a:r>
              <a:rPr lang="en-US" sz="2000" dirty="0" smtClean="0"/>
              <a:t>UU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mekanisme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(</a:t>
            </a:r>
            <a:r>
              <a:rPr lang="en-US" sz="2000" dirty="0" err="1"/>
              <a:t>Amdal</a:t>
            </a:r>
            <a:r>
              <a:rPr lang="en-US" sz="2000" dirty="0"/>
              <a:t>) yang </a:t>
            </a:r>
            <a:r>
              <a:rPr lang="en-US" sz="2000" dirty="0" err="1"/>
              <a:t>tertuang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Pasal</a:t>
            </a:r>
            <a:r>
              <a:rPr lang="en-US" sz="2000" dirty="0"/>
              <a:t> 29 UU </a:t>
            </a:r>
            <a:r>
              <a:rPr lang="en-US" sz="2000" dirty="0" err="1"/>
              <a:t>Nomor</a:t>
            </a:r>
            <a:r>
              <a:rPr lang="en-US" sz="2000" dirty="0"/>
              <a:t> 32 </a:t>
            </a:r>
            <a:r>
              <a:rPr lang="en-US" sz="2000" dirty="0" err="1"/>
              <a:t>tahun</a:t>
            </a:r>
            <a:r>
              <a:rPr lang="en-US" sz="2000" dirty="0"/>
              <a:t> 2009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diubah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mekanisme</a:t>
            </a:r>
            <a:r>
              <a:rPr lang="en-US" sz="2000" dirty="0"/>
              <a:t> </a:t>
            </a:r>
            <a:r>
              <a:rPr lang="en-US" sz="2000" i="1" dirty="0"/>
              <a:t>assessment</a:t>
            </a:r>
            <a:r>
              <a:rPr lang="en-US" sz="2000" dirty="0"/>
              <a:t> 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penunjukan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pelaku</a:t>
            </a:r>
            <a:r>
              <a:rPr lang="en-US" sz="2000" dirty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endParaRPr lang="id-ID" sz="2000" dirty="0"/>
          </a:p>
          <a:p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/>
              <a:t>demikian</a:t>
            </a:r>
            <a:r>
              <a:rPr lang="en-US" sz="2000" dirty="0"/>
              <a:t>,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rentan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praktik-praktik</a:t>
            </a:r>
            <a:r>
              <a:rPr lang="en-US" sz="2000" dirty="0"/>
              <a:t> </a:t>
            </a:r>
            <a:r>
              <a:rPr lang="en-US" sz="2000" dirty="0" err="1"/>
              <a:t>manipulatif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mengukur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,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dimungkinkan</a:t>
            </a:r>
            <a:r>
              <a:rPr lang="en-US" sz="2000" dirty="0"/>
              <a:t> </a:t>
            </a:r>
            <a:r>
              <a:rPr lang="en-US" sz="2000" dirty="0" err="1"/>
              <a:t>pelaku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memesan</a:t>
            </a:r>
            <a:r>
              <a:rPr lang="en-US" sz="2000" dirty="0"/>
              <a:t>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demi </a:t>
            </a:r>
            <a:r>
              <a:rPr lang="en-US" sz="2000" dirty="0" err="1"/>
              <a:t>kelancaran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5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Doa</a:t>
            </a:r>
            <a:r>
              <a:rPr lang="en-US" sz="4400" dirty="0" smtClean="0"/>
              <a:t> </a:t>
            </a:r>
            <a:r>
              <a:rPr lang="en-US" sz="4400" dirty="0" err="1" smtClean="0"/>
              <a:t>Mengawali</a:t>
            </a:r>
            <a:r>
              <a:rPr lang="en-US" sz="4400" dirty="0" smtClean="0"/>
              <a:t> </a:t>
            </a:r>
            <a:r>
              <a:rPr lang="en-US" sz="4400" dirty="0" err="1" smtClean="0"/>
              <a:t>Belajar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+mj-lt"/>
              </a:rPr>
              <a:t>Kami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ridho</a:t>
            </a:r>
            <a:r>
              <a:rPr lang="en-US" dirty="0" smtClean="0">
                <a:latin typeface="+mj-lt"/>
              </a:rPr>
              <a:t> Allah SWT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Tuhanku</a:t>
            </a:r>
            <a:r>
              <a:rPr lang="en-US" dirty="0" smtClean="0">
                <a:latin typeface="+mj-lt"/>
              </a:rPr>
              <a:t>, Islam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agamaku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Muhammad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Rasul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</a:t>
            </a:r>
            <a:r>
              <a:rPr lang="en-US" dirty="0" smtClean="0">
                <a:latin typeface="+mj-lt"/>
              </a:rPr>
              <a:t> Allah, </a:t>
            </a:r>
            <a:r>
              <a:rPr lang="en-US" dirty="0" err="1" smtClean="0">
                <a:latin typeface="+mj-lt"/>
              </a:rPr>
              <a:t>tambahkanlah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ilmu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berikanlah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kefahaman</a:t>
            </a:r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, </a:t>
            </a:r>
            <a:r>
              <a:rPr lang="en-US" sz="2400" dirty="0" smtClean="0"/>
              <a:t>UU </a:t>
            </a:r>
            <a:r>
              <a:rPr lang="en-US" sz="2400" dirty="0"/>
              <a:t>Omnibus Law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celah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para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yang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kejahatan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(</a:t>
            </a:r>
            <a:r>
              <a:rPr lang="en-US" sz="2400" i="1" dirty="0"/>
              <a:t>illegal logging</a:t>
            </a:r>
            <a:r>
              <a:rPr lang="en-US" sz="2400" dirty="0"/>
              <a:t>, </a:t>
            </a:r>
            <a:r>
              <a:rPr lang="en-US" sz="2400" dirty="0" err="1"/>
              <a:t>deforestasi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perusakan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).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melenggang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mengeksploitasi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demi </a:t>
            </a:r>
            <a:r>
              <a:rPr lang="en-US" sz="2400" dirty="0" err="1"/>
              <a:t>akumulasi</a:t>
            </a:r>
            <a:r>
              <a:rPr lang="en-US" sz="2400" dirty="0"/>
              <a:t> capital. </a:t>
            </a:r>
            <a:endParaRPr lang="id-ID" sz="2400" dirty="0" smtClean="0"/>
          </a:p>
          <a:p>
            <a:r>
              <a:rPr lang="en-US" sz="2400" dirty="0" smtClean="0"/>
              <a:t>Salah </a:t>
            </a:r>
            <a:r>
              <a:rPr lang="en-US" sz="2400" dirty="0" err="1"/>
              <a:t>satunya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kemudahan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, </a:t>
            </a:r>
            <a:r>
              <a:rPr lang="en-US" sz="2400" dirty="0" err="1"/>
              <a:t>kemudahan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percepatan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(IPKH),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Pinjam</a:t>
            </a:r>
            <a:r>
              <a:rPr lang="en-US" sz="2400" dirty="0"/>
              <a:t> </a:t>
            </a:r>
            <a:r>
              <a:rPr lang="en-US" sz="2400" dirty="0" err="1"/>
              <a:t>Pakai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(IPPKH),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pelepasan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8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demikian</a:t>
            </a:r>
            <a:r>
              <a:rPr lang="en-US" sz="2400" dirty="0"/>
              <a:t> </a:t>
            </a:r>
            <a:r>
              <a:rPr lang="en-US" sz="2400" dirty="0" smtClean="0"/>
              <a:t>UU </a:t>
            </a:r>
            <a:r>
              <a:rPr lang="en-US" sz="2400" dirty="0"/>
              <a:t>Omnibus Law </a:t>
            </a:r>
            <a:r>
              <a:rPr lang="en-US" sz="2400" dirty="0" err="1"/>
              <a:t>ibarat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 smtClean="0"/>
              <a:t>pisau</a:t>
            </a:r>
            <a:r>
              <a:rPr lang="id-ID" sz="2400" dirty="0"/>
              <a:t> </a:t>
            </a:r>
            <a:r>
              <a:rPr lang="en-US" sz="2400" dirty="0" err="1" smtClean="0"/>
              <a:t>payung</a:t>
            </a:r>
            <a:r>
              <a:rPr lang="en-US" sz="2400" dirty="0" smtClean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di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memacu</a:t>
            </a:r>
            <a:r>
              <a:rPr lang="en-US" sz="2400" dirty="0"/>
              <a:t> </a:t>
            </a:r>
            <a:r>
              <a:rPr lang="en-US" sz="2400" dirty="0" err="1"/>
              <a:t>laju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di </a:t>
            </a:r>
            <a:r>
              <a:rPr lang="en-US" sz="2400" dirty="0" err="1"/>
              <a:t>sisi</a:t>
            </a:r>
            <a:r>
              <a:rPr lang="en-US" sz="2400" dirty="0"/>
              <a:t> lain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bom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mengancam</a:t>
            </a:r>
            <a:r>
              <a:rPr lang="en-US" sz="2400" dirty="0"/>
              <a:t> </a:t>
            </a:r>
            <a:r>
              <a:rPr lang="en-US" sz="2400" dirty="0" err="1"/>
              <a:t>keberlanjutan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, </a:t>
            </a:r>
            <a:r>
              <a:rPr lang="en-US" sz="2400" dirty="0" err="1"/>
              <a:t>keanekaragaman</a:t>
            </a:r>
            <a:r>
              <a:rPr lang="en-US" sz="2400" dirty="0"/>
              <a:t> </a:t>
            </a:r>
            <a:r>
              <a:rPr lang="en-US" sz="2400" dirty="0" err="1"/>
              <a:t>hayati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kearifan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. </a:t>
            </a:r>
            <a:r>
              <a:rPr lang="en-US" sz="2400" dirty="0" err="1"/>
              <a:t>Jadi</a:t>
            </a:r>
            <a:r>
              <a:rPr lang="en-US" sz="2400" dirty="0"/>
              <a:t> kata </a:t>
            </a:r>
            <a:r>
              <a:rPr lang="en-US" sz="2400" dirty="0" err="1"/>
              <a:t>simalakama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yang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</a:t>
            </a:r>
            <a:r>
              <a:rPr lang="en-US" sz="2400" dirty="0" err="1"/>
              <a:t>Presiden</a:t>
            </a:r>
            <a:r>
              <a:rPr lang="en-US" sz="2400" dirty="0"/>
              <a:t> </a:t>
            </a:r>
            <a:r>
              <a:rPr lang="en-US" sz="2400" dirty="0" err="1"/>
              <a:t>Joko</a:t>
            </a:r>
            <a:r>
              <a:rPr lang="en-US" sz="2400" dirty="0"/>
              <a:t> </a:t>
            </a:r>
            <a:r>
              <a:rPr lang="en-US" sz="2400" dirty="0" err="1"/>
              <a:t>Widodo</a:t>
            </a:r>
            <a:r>
              <a:rPr lang="en-US" sz="2400" dirty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UU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smtClean="0"/>
              <a:t>Omnibus </a:t>
            </a:r>
            <a:r>
              <a:rPr lang="en-US" sz="2400" dirty="0"/>
              <a:t>Law </a:t>
            </a:r>
            <a:r>
              <a:rPr lang="en-US" sz="2400" dirty="0" err="1"/>
              <a:t>dimungkinkan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mengendalikan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r>
              <a:rPr lang="en-US" sz="2400" dirty="0"/>
              <a:t> modal para elite.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eksponen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kritis</a:t>
            </a:r>
            <a:r>
              <a:rPr lang="en-US" sz="2400" dirty="0"/>
              <a:t> di </a:t>
            </a:r>
            <a:r>
              <a:rPr lang="en-US" sz="2400" dirty="0" err="1"/>
              <a:t>balik</a:t>
            </a:r>
            <a:r>
              <a:rPr lang="en-US" sz="2400" dirty="0"/>
              <a:t> </a:t>
            </a:r>
            <a:r>
              <a:rPr lang="en-US" sz="2400" dirty="0" err="1"/>
              <a:t>diusulkannya</a:t>
            </a:r>
            <a:r>
              <a:rPr lang="en-US" sz="2400" dirty="0"/>
              <a:t> </a:t>
            </a:r>
            <a:r>
              <a:rPr lang="en-US" sz="2400" dirty="0" smtClean="0"/>
              <a:t>UU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hal-hal</a:t>
            </a:r>
            <a:r>
              <a:rPr lang="en-US" sz="2400" dirty="0"/>
              <a:t> yang </a:t>
            </a:r>
            <a:r>
              <a:rPr lang="en-US" sz="2400" dirty="0" err="1"/>
              <a:t>dikorbankan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3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09692"/>
            <a:ext cx="9624060" cy="1260211"/>
          </a:xfrm>
        </p:spPr>
        <p:txBody>
          <a:bodyPr/>
          <a:lstStyle/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Ya All</a:t>
            </a:r>
            <a:r>
              <a:rPr lang="en-US" dirty="0" smtClean="0">
                <a:latin typeface="+mj-lt"/>
                <a:ea typeface="Arial Unicode MS" pitchFamily="34" charset="-128"/>
                <a:cs typeface="Tahoma" pitchFamily="34" charset="0"/>
              </a:rPr>
              <a:t>a</a:t>
            </a: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h Tunjukkanlah kepada kami kebenaran sehinggga kami dapat mengikutinya Dan tunjukkanlah kepada kami kejelekan sehingga kami dapat menjauhinya</a:t>
            </a:r>
          </a:p>
          <a:p>
            <a:pPr>
              <a:defRPr/>
            </a:pPr>
            <a:endParaRPr lang="id-ID" dirty="0" smtClean="0">
              <a:latin typeface="+mj-lt"/>
              <a:ea typeface="Arial Unicode MS" pitchFamily="34" charset="-128"/>
              <a:cs typeface="Tahoma" pitchFamily="34" charset="0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ICOR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i="1" dirty="0" smtClean="0"/>
              <a:t>I</a:t>
            </a:r>
            <a:r>
              <a:rPr lang="en-US" sz="2800" i="1" dirty="0" err="1" smtClean="0"/>
              <a:t>ncremental</a:t>
            </a:r>
            <a:r>
              <a:rPr lang="en-US" sz="2800" i="1" dirty="0" smtClean="0"/>
              <a:t> </a:t>
            </a:r>
            <a:r>
              <a:rPr lang="en-US" sz="2800" i="1" dirty="0"/>
              <a:t>Capital Output Rat</a:t>
            </a:r>
            <a:r>
              <a:rPr lang="en-US" sz="2800" dirty="0"/>
              <a:t>io (ICOR)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peranan</a:t>
            </a:r>
            <a:r>
              <a:rPr lang="en-US" sz="2800" dirty="0"/>
              <a:t> yang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 </a:t>
            </a:r>
            <a:r>
              <a:rPr lang="en-US" sz="2800" dirty="0" err="1" smtClean="0"/>
              <a:t>ekonomi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endParaRPr lang="id-ID" sz="2800" dirty="0" smtClean="0"/>
          </a:p>
          <a:p>
            <a:r>
              <a:rPr lang="en-US" sz="2800" i="1" dirty="0" smtClean="0"/>
              <a:t>(ICOR</a:t>
            </a:r>
            <a:r>
              <a:rPr lang="en-US" sz="2800" i="1" dirty="0"/>
              <a:t>) 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rasio</a:t>
            </a:r>
            <a:r>
              <a:rPr lang="en-US" sz="2800" dirty="0"/>
              <a:t> </a:t>
            </a:r>
            <a:r>
              <a:rPr lang="en-US" sz="2800" dirty="0" err="1"/>
              <a:t>kenaikan</a:t>
            </a:r>
            <a:r>
              <a:rPr lang="en-US" sz="2800" dirty="0"/>
              <a:t> </a:t>
            </a:r>
            <a:r>
              <a:rPr lang="en-US" sz="2800" dirty="0" err="1" smtClean="0"/>
              <a:t>ou</a:t>
            </a:r>
            <a:r>
              <a:rPr lang="id-ID" sz="2800" dirty="0" smtClean="0"/>
              <a:t>t</a:t>
            </a:r>
            <a:r>
              <a:rPr lang="en-US" sz="2800" dirty="0" smtClean="0"/>
              <a:t>put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kenaikan</a:t>
            </a:r>
            <a:r>
              <a:rPr lang="en-US" sz="2800" dirty="0"/>
              <a:t> </a:t>
            </a:r>
            <a:r>
              <a:rPr lang="en-US" sz="2800" dirty="0" err="1"/>
              <a:t>kapital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indikator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makro</a:t>
            </a:r>
            <a:r>
              <a:rPr lang="en-US" sz="2800" dirty="0"/>
              <a:t> yang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menilai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investasi</a:t>
            </a:r>
            <a:r>
              <a:rPr lang="en-US" sz="2800" dirty="0"/>
              <a:t> di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endParaRPr lang="id-ID" sz="2800" dirty="0" smtClean="0"/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menghitung</a:t>
            </a:r>
            <a:r>
              <a:rPr lang="en-US" sz="2800" dirty="0"/>
              <a:t> </a:t>
            </a:r>
            <a:r>
              <a:rPr lang="en-US" sz="2800" dirty="0" err="1"/>
              <a:t>besarnya</a:t>
            </a:r>
            <a:r>
              <a:rPr lang="en-US" sz="2800" dirty="0"/>
              <a:t> </a:t>
            </a:r>
            <a:r>
              <a:rPr lang="en-US" sz="2800" dirty="0" err="1"/>
              <a:t>investasi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agar </a:t>
            </a:r>
            <a:r>
              <a:rPr lang="en-US" sz="2800" dirty="0" err="1"/>
              <a:t>perekonomian</a:t>
            </a:r>
            <a:r>
              <a:rPr lang="en-US" sz="2800" dirty="0"/>
              <a:t> </a:t>
            </a:r>
            <a:r>
              <a:rPr lang="en-US" sz="2800" dirty="0" err="1"/>
              <a:t>tumbuh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laju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ditetapkan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25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diartikan</a:t>
            </a:r>
            <a:r>
              <a:rPr lang="en-US" sz="2400" dirty="0"/>
              <a:t> </a:t>
            </a:r>
            <a:r>
              <a:rPr lang="en-US" sz="2400" dirty="0" err="1" smtClean="0"/>
              <a:t>juga</a:t>
            </a:r>
            <a:r>
              <a:rPr lang="id-ID" sz="2400" dirty="0"/>
              <a:t> </a:t>
            </a:r>
            <a:r>
              <a:rPr lang="en-US" sz="2400" i="1" dirty="0" smtClean="0"/>
              <a:t>Incremental </a:t>
            </a:r>
            <a:r>
              <a:rPr lang="en-US" sz="2400" i="1" dirty="0"/>
              <a:t>Capital Output Ratio</a:t>
            </a:r>
            <a:r>
              <a:rPr lang="en-US" sz="2400" dirty="0"/>
              <a:t> (ICOR)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besaran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kapital</a:t>
            </a:r>
            <a:r>
              <a:rPr lang="en-US" sz="2400" dirty="0"/>
              <a:t> (</a:t>
            </a:r>
            <a:r>
              <a:rPr lang="en-US" sz="2400" dirty="0" err="1"/>
              <a:t>investasi</a:t>
            </a:r>
            <a:r>
              <a:rPr lang="en-US" sz="2400" dirty="0"/>
              <a:t>)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menaikkan</a:t>
            </a:r>
            <a:r>
              <a:rPr lang="en-US" sz="2400" dirty="0"/>
              <a:t>/</a:t>
            </a:r>
            <a:r>
              <a:rPr lang="en-US" sz="2400" dirty="0" err="1"/>
              <a:t>menambah</a:t>
            </a:r>
            <a:r>
              <a:rPr lang="en-US" sz="2400" dirty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/>
              <a:t>output.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Besaran</a:t>
            </a:r>
            <a:r>
              <a:rPr lang="en-US" sz="2400" dirty="0" smtClean="0"/>
              <a:t> </a:t>
            </a:r>
            <a:r>
              <a:rPr lang="en-US" sz="2400" dirty="0"/>
              <a:t>ICOR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membandingkan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kapital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smtClean="0"/>
              <a:t>output.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/>
              <a:t>unit </a:t>
            </a:r>
            <a:r>
              <a:rPr lang="en-US" sz="2400" dirty="0" err="1"/>
              <a:t>kapital</a:t>
            </a:r>
            <a:r>
              <a:rPr lang="en-US" sz="2400" dirty="0"/>
              <a:t> </a:t>
            </a:r>
            <a:r>
              <a:rPr lang="en-US" sz="2400" dirty="0" err="1"/>
              <a:t>bentuknya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beraneka</a:t>
            </a:r>
            <a:r>
              <a:rPr lang="en-US" sz="2400" dirty="0"/>
              <a:t> </a:t>
            </a:r>
            <a:r>
              <a:rPr lang="en-US" sz="2400" dirty="0" err="1"/>
              <a:t>ragam</a:t>
            </a:r>
            <a:r>
              <a:rPr lang="en-US" sz="2400" dirty="0"/>
              <a:t> </a:t>
            </a:r>
            <a:r>
              <a:rPr lang="en-US" sz="2400" dirty="0" err="1"/>
              <a:t>sementara</a:t>
            </a:r>
            <a:r>
              <a:rPr lang="en-US" sz="2400" dirty="0"/>
              <a:t> unit output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penghitungan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dinilai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(nominal).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4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Pengkajian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ICOR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ICOR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merefleksikan</a:t>
            </a:r>
            <a:r>
              <a:rPr lang="en-US" sz="2400" dirty="0"/>
              <a:t> 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produktifitas</a:t>
            </a:r>
            <a:r>
              <a:rPr lang="en-US" sz="2400" dirty="0"/>
              <a:t> </a:t>
            </a:r>
            <a:r>
              <a:rPr lang="en-US" sz="2400" dirty="0" err="1"/>
              <a:t>kapital</a:t>
            </a:r>
            <a:r>
              <a:rPr lang="en-US" sz="2400" dirty="0"/>
              <a:t> yang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akhirnya</a:t>
            </a:r>
            <a:r>
              <a:rPr lang="en-US" sz="2400" dirty="0"/>
              <a:t> </a:t>
            </a:r>
            <a:r>
              <a:rPr lang="en-US" sz="2400" dirty="0" err="1"/>
              <a:t>menyangkut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 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/>
              <a:t>teoritis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ICOR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 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oleh</a:t>
            </a:r>
            <a:r>
              <a:rPr lang="en-US" sz="2400" dirty="0"/>
              <a:t> R. F. </a:t>
            </a:r>
            <a:r>
              <a:rPr lang="en-US" sz="2400" dirty="0" err="1"/>
              <a:t>Harrod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Evsey</a:t>
            </a:r>
            <a:r>
              <a:rPr lang="en-US" sz="2400" dirty="0"/>
              <a:t> </a:t>
            </a:r>
            <a:r>
              <a:rPr lang="en-US" sz="2400" dirty="0" err="1"/>
              <a:t>Domar</a:t>
            </a:r>
            <a:r>
              <a:rPr lang="en-US" sz="2400" dirty="0"/>
              <a:t> (1939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1947)</a:t>
            </a:r>
            <a:r>
              <a:rPr lang="id-ID" sz="2400" dirty="0" smtClean="0"/>
              <a:t> /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/>
              <a:t>Harrod-Domar</a:t>
            </a:r>
            <a:r>
              <a:rPr lang="en-US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562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Rumus ICOR</a:t>
            </a:r>
            <a:endParaRPr lang="en-US" dirty="0"/>
          </a:p>
        </p:txBody>
      </p:sp>
      <p:pic>
        <p:nvPicPr>
          <p:cNvPr id="2050" name="Picture 2" descr="https://grhayasa.files.wordpress.com/2010/10/untitled15.jpg?w=480&amp;h=1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104231"/>
            <a:ext cx="874643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Penjabaran Operasional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Berdasar</a:t>
            </a:r>
            <a:r>
              <a:rPr lang="en-US" sz="2400" dirty="0"/>
              <a:t> </a:t>
            </a:r>
            <a:r>
              <a:rPr lang="en-US" sz="2400" dirty="0" err="1"/>
              <a:t>pengertian</a:t>
            </a:r>
            <a:r>
              <a:rPr lang="en-US" sz="2400" dirty="0"/>
              <a:t> ICOR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ICOR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di 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id-ID" sz="2400" dirty="0"/>
              <a:t>A</a:t>
            </a:r>
            <a:r>
              <a:rPr lang="en-US" sz="2400" dirty="0"/>
              <a:t>  ICOR = 5, </a:t>
            </a:r>
            <a:r>
              <a:rPr lang="en-US" sz="2400" dirty="0" err="1"/>
              <a:t>sedangkan</a:t>
            </a:r>
            <a:r>
              <a:rPr lang="en-US" sz="2400" dirty="0"/>
              <a:t>  di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id-ID" sz="2400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ICOR = 7. </a:t>
            </a:r>
            <a:endParaRPr lang="id-ID" sz="2400" dirty="0" smtClean="0"/>
          </a:p>
          <a:p>
            <a:r>
              <a:rPr lang="en-US" sz="2400" dirty="0" smtClean="0"/>
              <a:t>Hal</a:t>
            </a:r>
            <a:r>
              <a:rPr lang="en-US" sz="2400" dirty="0"/>
              <a:t> 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di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id-ID" sz="2400" dirty="0"/>
              <a:t>A</a:t>
            </a:r>
            <a:r>
              <a:rPr lang="en-US" sz="2400" dirty="0" smtClean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PDB Rp1,00 </a:t>
            </a:r>
            <a:r>
              <a:rPr lang="en-US" sz="2400" dirty="0" err="1"/>
              <a:t>diperlukan</a:t>
            </a:r>
            <a:r>
              <a:rPr lang="en-US" sz="2400" dirty="0"/>
              <a:t> 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Rp5,00. </a:t>
            </a:r>
            <a:r>
              <a:rPr lang="en-US" sz="2400" dirty="0" err="1"/>
              <a:t>Sedangkan</a:t>
            </a:r>
            <a:r>
              <a:rPr lang="en-US" sz="2400" dirty="0"/>
              <a:t> di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en-US" sz="2400" dirty="0" smtClean="0"/>
              <a:t>B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Rp7,00. </a:t>
            </a:r>
            <a:endParaRPr lang="id-ID" sz="2400" dirty="0" smtClean="0"/>
          </a:p>
          <a:p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/>
              <a:t>kata lain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,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di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id-ID" sz="2400" dirty="0" smtClean="0"/>
              <a:t>A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/>
              <a:t>kondusif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 di </a:t>
            </a:r>
            <a:r>
              <a:rPr lang="en-US" sz="2400" dirty="0" err="1" smtClean="0"/>
              <a:t>Kabupaten</a:t>
            </a:r>
            <a:r>
              <a:rPr lang="id-ID" sz="2400" dirty="0" smtClean="0"/>
              <a:t> B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Hal-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besar-kecilnya</a:t>
            </a:r>
            <a:r>
              <a:rPr lang="en-US" sz="2400" dirty="0"/>
              <a:t> ICOR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 smtClean="0"/>
              <a:t>:</a:t>
            </a:r>
            <a:endParaRPr lang="id-ID" sz="2400" dirty="0" smtClean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yang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modal, ICOR-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. Di lain </a:t>
            </a:r>
            <a:r>
              <a:rPr lang="en-US" sz="2400" dirty="0" err="1"/>
              <a:t>pihak</a:t>
            </a:r>
            <a:r>
              <a:rPr lang="en-US" sz="2400" dirty="0"/>
              <a:t>, </a:t>
            </a:r>
            <a:r>
              <a:rPr lang="en-US" sz="2400" dirty="0" err="1"/>
              <a:t>investasi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 modal yang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modal, ICOR-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 smtClean="0"/>
              <a:t>lebih</a:t>
            </a:r>
            <a:r>
              <a:rPr lang="id-ID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manfaatnya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 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modal yang </a:t>
            </a:r>
            <a:r>
              <a:rPr lang="en-US" sz="2400" dirty="0" err="1"/>
              <a:t>diinvestasikan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  </a:t>
            </a:r>
            <a:r>
              <a:rPr lang="en-US" sz="2400" dirty="0" err="1"/>
              <a:t>demikian</a:t>
            </a:r>
            <a:r>
              <a:rPr lang="en-US" sz="2400" dirty="0"/>
              <a:t> 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pengembalian</a:t>
            </a:r>
            <a:r>
              <a:rPr lang="en-US" sz="2400" dirty="0"/>
              <a:t> </a:t>
            </a:r>
            <a:r>
              <a:rPr lang="en-US" sz="2400" dirty="0" err="1"/>
              <a:t>modalnya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  </a:t>
            </a:r>
            <a:r>
              <a:rPr lang="en-US" sz="2400" dirty="0" err="1"/>
              <a:t>panjang</a:t>
            </a:r>
            <a:r>
              <a:rPr lang="en-US" sz="2400" dirty="0"/>
              <a:t>,  </a:t>
            </a:r>
            <a:r>
              <a:rPr lang="en-US" sz="2400" dirty="0" err="1"/>
              <a:t>maka</a:t>
            </a:r>
            <a:r>
              <a:rPr lang="en-US" sz="2400" dirty="0"/>
              <a:t> ICOR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r>
              <a:rPr lang="en-US" sz="2400" dirty="0" err="1"/>
              <a:t>Sebaliknya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 </a:t>
            </a:r>
            <a:r>
              <a:rPr lang="en-US" sz="2400" dirty="0" err="1"/>
              <a:t>masa</a:t>
            </a:r>
            <a:r>
              <a:rPr lang="en-US" sz="2400" dirty="0"/>
              <a:t>  </a:t>
            </a:r>
            <a:r>
              <a:rPr lang="en-US" sz="2400" dirty="0" err="1"/>
              <a:t>manfaatnya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 ICOR-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 smtClean="0"/>
              <a:t>kecil</a:t>
            </a:r>
            <a:r>
              <a:rPr lang="id-ID" sz="2400" dirty="0" smtClean="0"/>
              <a:t> </a:t>
            </a:r>
            <a:r>
              <a:rPr lang="en-US" sz="2400" dirty="0" smtClean="0"/>
              <a:t>pula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0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 </a:t>
            </a:r>
            <a:r>
              <a:rPr lang="en-US" sz="2400" dirty="0" err="1"/>
              <a:t>pemanfaatan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produksinya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,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yang </a:t>
            </a:r>
            <a:r>
              <a:rPr lang="en-US" sz="2400" dirty="0" err="1"/>
              <a:t>menganggur</a:t>
            </a:r>
            <a:r>
              <a:rPr lang="en-US" sz="2400" dirty="0"/>
              <a:t>, </a:t>
            </a:r>
            <a:r>
              <a:rPr lang="en-US" sz="2400" dirty="0" err="1"/>
              <a:t>maka</a:t>
            </a:r>
            <a:r>
              <a:rPr lang="en-US" sz="2400" dirty="0"/>
              <a:t> 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output yang </a:t>
            </a:r>
            <a:r>
              <a:rPr lang="en-US" sz="2400" dirty="0" err="1"/>
              <a:t>kecil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ICOR yang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  </a:t>
            </a:r>
            <a:r>
              <a:rPr lang="en-US" sz="2400" dirty="0" err="1"/>
              <a:t>penuh</a:t>
            </a:r>
            <a:r>
              <a:rPr lang="en-US" sz="2400" dirty="0"/>
              <a:t>  yang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modal yang </a:t>
            </a:r>
            <a:r>
              <a:rPr lang="en-US" sz="2400" dirty="0" err="1"/>
              <a:t>menganggur</a:t>
            </a:r>
            <a:r>
              <a:rPr lang="en-US" sz="2400" dirty="0"/>
              <a:t>, ICOR-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 smtClean="0"/>
              <a:t>lebih</a:t>
            </a:r>
            <a:r>
              <a:rPr lang="id-ID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5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2119</TotalTime>
  <Words>845</Words>
  <Application>Microsoft Office PowerPoint</Application>
  <PresentationFormat>Custom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Unicode MS</vt:lpstr>
      <vt:lpstr>Arial</vt:lpstr>
      <vt:lpstr>Calibri</vt:lpstr>
      <vt:lpstr>Cambria</vt:lpstr>
      <vt:lpstr>Tahoma</vt:lpstr>
      <vt:lpstr>Theme1</vt:lpstr>
      <vt:lpstr>PERTEMUAN 5-6 ANALISIS ICOR</vt:lpstr>
      <vt:lpstr>Doa Mengawali Belajar </vt:lpstr>
      <vt:lpstr>ICOR</vt:lpstr>
      <vt:lpstr>PowerPoint Presentation</vt:lpstr>
      <vt:lpstr>PowerPoint Presentation</vt:lpstr>
      <vt:lpstr>Rumus ICOR</vt:lpstr>
      <vt:lpstr> Penjabaran Operasional</vt:lpstr>
      <vt:lpstr>PowerPoint Presentation</vt:lpstr>
      <vt:lpstr>PowerPoint Presentation</vt:lpstr>
      <vt:lpstr>PowerPoint Presentation</vt:lpstr>
      <vt:lpstr>Studi Kasus Indonesia</vt:lpstr>
      <vt:lpstr>PowerPoint Presentation</vt:lpstr>
      <vt:lpstr>Investasi dan Omnibus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Dampak Omnibus</vt:lpstr>
      <vt:lpstr>PowerPoint Presentation</vt:lpstr>
      <vt:lpstr>PowerPoint Presentation</vt:lpstr>
      <vt:lpstr>Doa Penutup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user</cp:lastModifiedBy>
  <cp:revision>174</cp:revision>
  <dcterms:created xsi:type="dcterms:W3CDTF">2016-11-21T21:18:02Z</dcterms:created>
  <dcterms:modified xsi:type="dcterms:W3CDTF">2021-03-10T10:00:20Z</dcterms:modified>
</cp:coreProperties>
</file>