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9" r:id="rId11"/>
    <p:sldId id="274" r:id="rId12"/>
    <p:sldId id="275" r:id="rId13"/>
    <p:sldId id="276" r:id="rId14"/>
    <p:sldId id="277" r:id="rId15"/>
    <p:sldId id="280" r:id="rId16"/>
    <p:sldId id="266" r:id="rId17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03/03/2021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2028031"/>
            <a:ext cx="9089390" cy="162077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PERTEMUAN </a:t>
            </a:r>
            <a:r>
              <a:rPr lang="id-ID" sz="4000" b="1" dirty="0" smtClean="0">
                <a:solidFill>
                  <a:srgbClr val="C00000"/>
                </a:solidFill>
              </a:rPr>
              <a:t>3-4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id-ID" sz="4000" b="1" dirty="0" smtClean="0">
                <a:solidFill>
                  <a:srgbClr val="C00000"/>
                </a:solidFill>
              </a:rPr>
              <a:t>IMPLIKASI PEMBANGUNAN &amp; MODEL TEORI PEMBANGUNAN</a:t>
            </a: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Gerry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Katon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Mahendra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, M.I.P.</a:t>
            </a:r>
          </a:p>
          <a:p>
            <a:pPr>
              <a:spcBef>
                <a:spcPts val="500"/>
              </a:spcBef>
            </a:pP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Program Studi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Administrasi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Publik</a:t>
            </a: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-F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EISHum</a:t>
            </a:r>
            <a:endParaRPr lang="id-ID" sz="2800" b="1" dirty="0" smtClean="0">
              <a:solidFill>
                <a:srgbClr val="0D6944"/>
              </a:solidFill>
              <a:latin typeface="+mj-lt"/>
            </a:endParaRPr>
          </a:p>
          <a:p>
            <a:pPr>
              <a:spcBef>
                <a:spcPts val="500"/>
              </a:spcBef>
            </a:pPr>
            <a:r>
              <a:rPr lang="id-ID" sz="3600" b="1" dirty="0" smtClean="0">
                <a:solidFill>
                  <a:srgbClr val="0D6944"/>
                </a:solidFill>
                <a:latin typeface="+mj-lt"/>
              </a:rPr>
              <a:t>Universitas ‘Aisyiyah Yogyakarta</a:t>
            </a:r>
            <a:endParaRPr lang="id-ID" sz="3600" b="1" dirty="0">
              <a:solidFill>
                <a:srgbClr val="0D6944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51100" y="5533231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2866231"/>
            <a:ext cx="9624060" cy="1260211"/>
          </a:xfrm>
        </p:spPr>
        <p:txBody>
          <a:bodyPr/>
          <a:lstStyle/>
          <a:p>
            <a:r>
              <a:rPr lang="id-ID" dirty="0" smtClean="0"/>
              <a:t>MODEL TEORI PEMBANGUNAN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Teori Harold-Domar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4670" y="1342231"/>
            <a:ext cx="9624060" cy="4990084"/>
          </a:xfrm>
        </p:spPr>
        <p:txBody>
          <a:bodyPr>
            <a:no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memacu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neto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smtClean="0"/>
              <a:t>modal</a:t>
            </a:r>
            <a:r>
              <a:rPr lang="en-US" sz="2400" dirty="0"/>
              <a:t>. 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id-ID" sz="2400" dirty="0"/>
              <a:t>D</a:t>
            </a:r>
            <a:r>
              <a:rPr lang="en-US" sz="2400" dirty="0" err="1" smtClean="0"/>
              <a:t>iasumsikan</a:t>
            </a:r>
            <a:r>
              <a:rPr lang="en-US" sz="2400" dirty="0" smtClean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smtClean="0"/>
              <a:t>modal </a:t>
            </a:r>
            <a:r>
              <a:rPr lang="en-US" sz="2400" dirty="0" err="1"/>
              <a:t>dengan</a:t>
            </a:r>
            <a:r>
              <a:rPr lang="en-US" sz="2400" dirty="0"/>
              <a:t> GNP </a:t>
            </a:r>
            <a:r>
              <a:rPr lang="en-US" sz="2400" dirty="0" smtClean="0"/>
              <a:t>total</a:t>
            </a:r>
            <a:r>
              <a:rPr lang="id-ID" sz="2400" dirty="0" smtClean="0"/>
              <a:t>,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/>
              <a:t>dibutuhkan</a:t>
            </a:r>
            <a:r>
              <a:rPr lang="en-US" sz="2400" dirty="0"/>
              <a:t> modal </a:t>
            </a:r>
            <a:r>
              <a:rPr lang="en-US" sz="2400" dirty="0" err="1"/>
              <a:t>sebesar</a:t>
            </a:r>
            <a:r>
              <a:rPr lang="en-US" sz="2400" dirty="0"/>
              <a:t> US$3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US$1 </a:t>
            </a:r>
            <a:r>
              <a:rPr lang="en-US" sz="2400" dirty="0" err="1"/>
              <a:t>dari</a:t>
            </a:r>
            <a:r>
              <a:rPr lang="en-US" sz="2400" dirty="0"/>
              <a:t> GNP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neto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smtClean="0"/>
              <a:t>modal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kenaikan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output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GNP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/>
              <a:t>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pesat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</a:t>
            </a:r>
            <a:r>
              <a:rPr lang="en-US" sz="2400" dirty="0" err="1"/>
              <a:t>haruslah</a:t>
            </a:r>
            <a:r>
              <a:rPr lang="en-US" sz="2400" dirty="0"/>
              <a:t> </a:t>
            </a:r>
            <a:r>
              <a:rPr lang="en-US" sz="2400" dirty="0" err="1"/>
              <a:t>menabung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menginvestasikan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GNP-</a:t>
            </a:r>
            <a:r>
              <a:rPr lang="en-US" sz="2400" dirty="0" err="1"/>
              <a:t>nya</a:t>
            </a:r>
            <a:r>
              <a:rPr lang="en-US" sz="2400" dirty="0"/>
              <a:t>.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ditabung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diinvestasikan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6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4084"/>
            <a:ext cx="9624060" cy="1260211"/>
          </a:xfrm>
        </p:spPr>
        <p:txBody>
          <a:bodyPr/>
          <a:lstStyle/>
          <a:p>
            <a:r>
              <a:rPr lang="id-ID" dirty="0" smtClean="0"/>
              <a:t>Teori Rosenstein-Rodan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Pada</a:t>
            </a:r>
            <a:r>
              <a:rPr lang="en-US" sz="2400" dirty="0"/>
              <a:t> 1943, Rosenstein-</a:t>
            </a:r>
            <a:r>
              <a:rPr lang="en-US" sz="2400" dirty="0" err="1"/>
              <a:t>Rodan</a:t>
            </a:r>
            <a:r>
              <a:rPr lang="en-US" sz="2400" dirty="0"/>
              <a:t> </a:t>
            </a:r>
            <a:r>
              <a:rPr lang="en-US" sz="2400" dirty="0" err="1"/>
              <a:t>menulis</a:t>
            </a:r>
            <a:r>
              <a:rPr lang="en-US" sz="2400" dirty="0"/>
              <a:t> </a:t>
            </a:r>
            <a:r>
              <a:rPr lang="en-US" sz="2400" dirty="0" err="1"/>
              <a:t>artikel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”</a:t>
            </a:r>
            <a:r>
              <a:rPr lang="en-US" sz="2400" i="1" dirty="0"/>
              <a:t>Problems of </a:t>
            </a:r>
            <a:r>
              <a:rPr lang="en-US" sz="2400" i="1" dirty="0" err="1"/>
              <a:t>Industrialisation</a:t>
            </a:r>
            <a:r>
              <a:rPr lang="en-US" sz="2400" i="1" dirty="0"/>
              <a:t> of Eastern and South-Eastern Europe</a:t>
            </a:r>
            <a:r>
              <a:rPr lang="en-US" sz="2400" dirty="0"/>
              <a:t>”.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yang </a:t>
            </a:r>
            <a:r>
              <a:rPr lang="id-ID" sz="2400" dirty="0" smtClean="0"/>
              <a:t>kemudian dikenal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/>
              <a:t>”Big Push Model”,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perlunya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program </a:t>
            </a:r>
            <a:r>
              <a:rPr lang="en-US" sz="2400" dirty="0" err="1"/>
              <a:t>aksi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mempercepat</a:t>
            </a:r>
            <a:r>
              <a:rPr lang="en-US" sz="2400" dirty="0"/>
              <a:t> </a:t>
            </a:r>
            <a:r>
              <a:rPr lang="en-US" sz="2400" dirty="0" err="1"/>
              <a:t>industrialisasi</a:t>
            </a:r>
            <a:r>
              <a:rPr lang="en-US" sz="2400" dirty="0"/>
              <a:t> di </a:t>
            </a:r>
            <a:r>
              <a:rPr lang="en-US" sz="2400" dirty="0" err="1"/>
              <a:t>negara-negara</a:t>
            </a:r>
            <a:r>
              <a:rPr lang="en-US" sz="2400" dirty="0"/>
              <a:t> </a:t>
            </a:r>
            <a:r>
              <a:rPr lang="en-US" sz="2400" dirty="0" err="1"/>
              <a:t>Eropa</a:t>
            </a:r>
            <a:r>
              <a:rPr lang="en-US" sz="2400" dirty="0"/>
              <a:t> </a:t>
            </a:r>
            <a:r>
              <a:rPr lang="en-US" sz="2400" dirty="0" err="1"/>
              <a:t>Timur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Tenggara.</a:t>
            </a:r>
            <a:endParaRPr lang="id-ID" sz="2400" dirty="0" smtClean="0"/>
          </a:p>
          <a:p>
            <a:endParaRPr lang="id-ID" sz="2400" dirty="0"/>
          </a:p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memang</a:t>
            </a:r>
            <a:r>
              <a:rPr lang="en-US" sz="2400" dirty="0"/>
              <a:t> </a:t>
            </a:r>
            <a:r>
              <a:rPr lang="en-US" sz="2400" dirty="0" err="1"/>
              <a:t>negara-negara</a:t>
            </a:r>
            <a:r>
              <a:rPr lang="en-US" sz="2400" dirty="0"/>
              <a:t> di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terbelakang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stabil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penghasilan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seimbang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mengandalkan</a:t>
            </a:r>
            <a:r>
              <a:rPr lang="en-US" sz="2400" dirty="0"/>
              <a:t> surplus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di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pertanian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39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Rosenstein-</a:t>
            </a:r>
            <a:r>
              <a:rPr lang="en-US" sz="2400" dirty="0" err="1"/>
              <a:t>Rodan</a:t>
            </a:r>
            <a:r>
              <a:rPr lang="en-US" sz="2400" dirty="0"/>
              <a:t> </a:t>
            </a:r>
            <a:r>
              <a:rPr lang="en-US" sz="2400" dirty="0" err="1"/>
              <a:t>berpendapat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Big </a:t>
            </a:r>
            <a:r>
              <a:rPr lang="en-US" sz="2400" dirty="0" smtClean="0"/>
              <a:t>Push</a:t>
            </a:r>
            <a:r>
              <a:rPr lang="id-ID" sz="2400" dirty="0" smtClean="0"/>
              <a:t> (</a:t>
            </a:r>
            <a:r>
              <a:rPr lang="en-US" sz="2400" dirty="0" err="1" smtClean="0"/>
              <a:t>dorongan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 smtClean="0"/>
              <a:t>besar</a:t>
            </a:r>
            <a:r>
              <a:rPr lang="id-ID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ketertinggalan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lain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antardaerah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 </a:t>
            </a:r>
            <a:r>
              <a:rPr lang="en-US" sz="2400" i="1" dirty="0"/>
              <a:t>economies of scale and scope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perangkap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yang </a:t>
            </a:r>
            <a:r>
              <a:rPr lang="en-US" sz="2400" dirty="0" err="1"/>
              <a:t>rendah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4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Teori Solow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2800" dirty="0"/>
              <a:t>Model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yang </a:t>
            </a:r>
            <a:r>
              <a:rPr lang="en-US" sz="2800" dirty="0" err="1"/>
              <a:t>dikemukakan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Solow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model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neoklasik</a:t>
            </a:r>
            <a:r>
              <a:rPr lang="en-US" sz="2800" dirty="0" smtClean="0"/>
              <a:t>.</a:t>
            </a:r>
            <a:endParaRPr lang="en-US" sz="2800" dirty="0"/>
          </a:p>
          <a:p>
            <a:pPr fontAlgn="base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teorinya</a:t>
            </a:r>
            <a:r>
              <a:rPr lang="en-US" sz="2800" dirty="0"/>
              <a:t>, Solow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, </a:t>
            </a:r>
            <a:r>
              <a:rPr lang="en-US" sz="2800" dirty="0" err="1"/>
              <a:t>tabungan</a:t>
            </a:r>
            <a:r>
              <a:rPr lang="en-US" sz="2800" dirty="0"/>
              <a:t>,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berpengaruh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perekonomian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pertumbuhannya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19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69" y="539220"/>
            <a:ext cx="9624060" cy="1260211"/>
          </a:xfrm>
        </p:spPr>
        <p:txBody>
          <a:bodyPr/>
          <a:lstStyle/>
          <a:p>
            <a:r>
              <a:rPr lang="en-US" dirty="0" err="1" smtClean="0"/>
              <a:t>Bagan</a:t>
            </a:r>
            <a:r>
              <a:rPr lang="en-US" dirty="0" smtClean="0"/>
              <a:t> Model Pembangunan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01" t="22090" r="20258" b="7681"/>
          <a:stretch/>
        </p:blipFill>
        <p:spPr>
          <a:xfrm>
            <a:off x="1955798" y="1951831"/>
            <a:ext cx="6858002" cy="460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92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9692"/>
            <a:ext cx="9624060" cy="1260211"/>
          </a:xfrm>
        </p:spPr>
        <p:txBody>
          <a:bodyPr/>
          <a:lstStyle/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Ya All</a:t>
            </a:r>
            <a:r>
              <a:rPr lang="en-US" dirty="0" smtClean="0">
                <a:latin typeface="+mj-lt"/>
                <a:ea typeface="Arial Unicode MS" pitchFamily="34" charset="-128"/>
                <a:cs typeface="Tahoma" pitchFamily="34" charset="0"/>
              </a:rPr>
              <a:t>a</a:t>
            </a: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h Tunjukkanlah kepada kami kebenaran sehinggga kami dapat mengikutinya Dan tunjukkanlah kepada kami kejelekan sehingga kami dapat menjauhinya</a:t>
            </a:r>
          </a:p>
          <a:p>
            <a:pPr>
              <a:defRPr/>
            </a:pPr>
            <a:endParaRPr lang="id-ID" dirty="0" smtClean="0">
              <a:latin typeface="+mj-lt"/>
              <a:ea typeface="Arial Unicode MS" pitchFamily="34" charset="-128"/>
              <a:cs typeface="Tahoma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Doa</a:t>
            </a:r>
            <a:r>
              <a:rPr lang="en-US" sz="4400" dirty="0" smtClean="0"/>
              <a:t> </a:t>
            </a:r>
            <a:r>
              <a:rPr lang="en-US" sz="4400" dirty="0" err="1" smtClean="0"/>
              <a:t>Mengawali</a:t>
            </a:r>
            <a:r>
              <a:rPr lang="en-US" sz="4400" dirty="0" smtClean="0"/>
              <a:t> </a:t>
            </a:r>
            <a:r>
              <a:rPr lang="en-US" sz="4400" dirty="0" err="1" smtClean="0"/>
              <a:t>Belajar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+mj-lt"/>
              </a:rPr>
              <a:t>Kami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ridho</a:t>
            </a:r>
            <a:r>
              <a:rPr lang="en-US" dirty="0" smtClean="0">
                <a:latin typeface="+mj-lt"/>
              </a:rPr>
              <a:t> Allah SWT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Tuhanku</a:t>
            </a:r>
            <a:r>
              <a:rPr lang="en-US" dirty="0" smtClean="0">
                <a:latin typeface="+mj-lt"/>
              </a:rPr>
              <a:t>, Islam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agamaku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Muhammad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Rasul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</a:t>
            </a:r>
            <a:r>
              <a:rPr lang="en-US" dirty="0" smtClean="0">
                <a:latin typeface="+mj-lt"/>
              </a:rPr>
              <a:t> Allah, </a:t>
            </a:r>
            <a:r>
              <a:rPr lang="en-US" dirty="0" err="1" smtClean="0">
                <a:latin typeface="+mj-lt"/>
              </a:rPr>
              <a:t>tambahkanlah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ilmu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berikanlah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kefahaman</a:t>
            </a:r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40922"/>
            <a:ext cx="9624060" cy="1260211"/>
          </a:xfrm>
        </p:spPr>
        <p:txBody>
          <a:bodyPr/>
          <a:lstStyle/>
          <a:p>
            <a:r>
              <a:rPr lang="id-ID" dirty="0" smtClean="0"/>
              <a:t>Implikasi Pembangunan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di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legitimasi</a:t>
            </a:r>
            <a:r>
              <a:rPr lang="en-US" sz="2400" dirty="0"/>
              <a:t> </a:t>
            </a:r>
            <a:r>
              <a:rPr lang="en-US" sz="2400" dirty="0" err="1" smtClean="0"/>
              <a:t>kekuasaan</a:t>
            </a:r>
            <a:r>
              <a:rPr lang="id-ID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semacam</a:t>
            </a:r>
            <a:r>
              <a:rPr lang="en-US" sz="2400" dirty="0"/>
              <a:t> </a:t>
            </a:r>
            <a:r>
              <a:rPr lang="en-US" sz="2400" dirty="0" err="1"/>
              <a:t>ideologi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diganggu</a:t>
            </a:r>
            <a:r>
              <a:rPr lang="en-US" sz="2400" dirty="0"/>
              <a:t> </a:t>
            </a:r>
            <a:r>
              <a:rPr lang="en-US" sz="2400" dirty="0" err="1"/>
              <a:t>gugat</a:t>
            </a:r>
            <a:r>
              <a:rPr lang="en-US" sz="2400" dirty="0"/>
              <a:t>. </a:t>
            </a:r>
            <a:endParaRPr lang="id-ID" sz="2400" dirty="0" smtClean="0"/>
          </a:p>
          <a:p>
            <a:r>
              <a:rPr lang="en-US" sz="2400" dirty="0" err="1" smtClean="0"/>
              <a:t>Inilah</a:t>
            </a:r>
            <a:r>
              <a:rPr lang="en-US" sz="2400" dirty="0" smtClean="0"/>
              <a:t> yang</a:t>
            </a:r>
            <a:r>
              <a:rPr lang="id-ID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b="1" dirty="0" err="1"/>
              <a:t>developmentalisme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pembangunanisme</a:t>
            </a:r>
            <a:r>
              <a:rPr lang="en-US" sz="2400" dirty="0"/>
              <a:t> yang </a:t>
            </a:r>
            <a:r>
              <a:rPr lang="en-US" sz="2400" dirty="0" err="1"/>
              <a:t>justru</a:t>
            </a:r>
            <a:r>
              <a:rPr lang="en-US" sz="2400" dirty="0"/>
              <a:t> </a:t>
            </a:r>
            <a:r>
              <a:rPr lang="en-US" sz="2400" dirty="0" err="1"/>
              <a:t>menyengsarakan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demi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yang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 smtClean="0"/>
              <a:t>dari</a:t>
            </a:r>
            <a:r>
              <a:rPr lang="id-ID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/>
              <a:t>. </a:t>
            </a:r>
            <a:endParaRPr lang="id-ID" sz="2400" dirty="0" smtClean="0"/>
          </a:p>
          <a:p>
            <a:r>
              <a:rPr lang="en-US" sz="2400" dirty="0" smtClean="0"/>
              <a:t>Pembangunan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b="1" i="1" dirty="0"/>
              <a:t>public sphere </a:t>
            </a:r>
            <a:r>
              <a:rPr lang="en-US" sz="2400" dirty="0"/>
              <a:t>(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 </a:t>
            </a:r>
            <a:r>
              <a:rPr lang="en-US" sz="2400" dirty="0" err="1"/>
              <a:t>dimonopoli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negara</a:t>
            </a:r>
            <a:r>
              <a:rPr lang="id-ID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bersikap</a:t>
            </a:r>
            <a:r>
              <a:rPr lang="en-US" sz="2400" dirty="0"/>
              <a:t> </a:t>
            </a:r>
            <a:r>
              <a:rPr lang="en-US" sz="2400" dirty="0" err="1"/>
              <a:t>represif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83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membawa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Indonesia. </a:t>
            </a:r>
            <a:endParaRPr lang="id-ID" sz="2400" dirty="0" smtClean="0"/>
          </a:p>
          <a:p>
            <a:r>
              <a:rPr lang="en-US" sz="2400" dirty="0" err="1" smtClean="0"/>
              <a:t>Pertama</a:t>
            </a:r>
            <a:r>
              <a:rPr lang="en-US" sz="2400" dirty="0"/>
              <a:t>,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target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mengabaikan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demi </a:t>
            </a:r>
            <a:r>
              <a:rPr lang="en-US" sz="2400" dirty="0" err="1"/>
              <a:t>pemerataan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. </a:t>
            </a:r>
            <a:r>
              <a:rPr lang="en-US" sz="2400" dirty="0" err="1"/>
              <a:t>Kesenjangan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,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desa</a:t>
            </a:r>
            <a:r>
              <a:rPr lang="en-US" sz="2400" dirty="0"/>
              <a:t>, kaya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miskin</a:t>
            </a:r>
            <a:r>
              <a:rPr lang="en-US" sz="2400" dirty="0"/>
              <a:t>,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(modern)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pertanian</a:t>
            </a:r>
            <a:r>
              <a:rPr lang="en-US" sz="2400" dirty="0"/>
              <a:t> (</a:t>
            </a:r>
            <a:r>
              <a:rPr lang="en-US" sz="2400" dirty="0" err="1"/>
              <a:t>tradisional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91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/>
              <a:t>Kedua</a:t>
            </a:r>
            <a:r>
              <a:rPr lang="en-US" sz="2400" dirty="0"/>
              <a:t>,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mengorbankan</a:t>
            </a:r>
            <a:r>
              <a:rPr lang="en-US" sz="2400" dirty="0"/>
              <a:t> </a:t>
            </a:r>
            <a:r>
              <a:rPr lang="en-US" sz="2400" dirty="0" err="1"/>
              <a:t>pelestarian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.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modern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eksploitasi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marjinalisasi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 smtClean="0"/>
              <a:t>setempat</a:t>
            </a:r>
            <a:r>
              <a:rPr lang="en-US" sz="2400" dirty="0"/>
              <a:t>.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di </a:t>
            </a:r>
            <a:r>
              <a:rPr lang="en-US" sz="2400" dirty="0" smtClean="0"/>
              <a:t>Kalimantan</a:t>
            </a:r>
            <a:r>
              <a:rPr lang="id-ID" sz="2400" dirty="0"/>
              <a:t> </a:t>
            </a:r>
            <a:r>
              <a:rPr lang="id-ID" sz="2400" dirty="0" smtClean="0"/>
              <a:t>pada umumnya</a:t>
            </a:r>
            <a:r>
              <a:rPr lang="en-US" sz="2400" dirty="0" smtClean="0"/>
              <a:t>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/>
              <a:t>Ketiga</a:t>
            </a:r>
            <a:r>
              <a:rPr lang="en-US" sz="2400" dirty="0"/>
              <a:t>, </a:t>
            </a:r>
            <a:r>
              <a:rPr lang="en-US" sz="2400" dirty="0" err="1"/>
              <a:t>hak-hak</a:t>
            </a:r>
            <a:r>
              <a:rPr lang="en-US" sz="2400" dirty="0"/>
              <a:t> </a:t>
            </a:r>
            <a:r>
              <a:rPr lang="en-US" sz="2400" dirty="0" err="1"/>
              <a:t>sipil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dikorbankan</a:t>
            </a:r>
            <a:r>
              <a:rPr lang="en-US" sz="2400" dirty="0"/>
              <a:t> demi </a:t>
            </a:r>
            <a:r>
              <a:rPr lang="en-US" sz="2400" dirty="0" err="1"/>
              <a:t>terciptanya</a:t>
            </a:r>
            <a:r>
              <a:rPr lang="en-US" sz="2400" dirty="0"/>
              <a:t> </a:t>
            </a:r>
            <a:r>
              <a:rPr lang="en-US" sz="2400" dirty="0" err="1"/>
              <a:t>stabilitas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suksesnya</a:t>
            </a:r>
            <a:r>
              <a:rPr lang="en-US" sz="2400" dirty="0"/>
              <a:t> program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Keempat</a:t>
            </a:r>
            <a:r>
              <a:rPr lang="en-US" sz="2400" dirty="0"/>
              <a:t>, </a:t>
            </a:r>
            <a:r>
              <a:rPr lang="en-US" sz="2400" dirty="0" err="1"/>
              <a:t>berkembangnya</a:t>
            </a:r>
            <a:r>
              <a:rPr lang="en-US" sz="2400" dirty="0"/>
              <a:t> mental </a:t>
            </a:r>
            <a:r>
              <a:rPr lang="en-US" sz="2400" i="1" dirty="0"/>
              <a:t>easy going </a:t>
            </a:r>
            <a:r>
              <a:rPr lang="en-US" sz="2400" dirty="0"/>
              <a:t>di </a:t>
            </a:r>
            <a:r>
              <a:rPr lang="en-US" sz="2400" dirty="0" err="1"/>
              <a:t>kalangan</a:t>
            </a:r>
            <a:r>
              <a:rPr lang="en-US" sz="2400" dirty="0"/>
              <a:t> </a:t>
            </a:r>
            <a:r>
              <a:rPr lang="en-US" sz="2400" dirty="0" err="1"/>
              <a:t>penguasa</a:t>
            </a:r>
            <a:r>
              <a:rPr lang="en-US" sz="2400" dirty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utang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pendanaan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mempertimbangkan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mengembalikan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Utang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APBN. </a:t>
            </a:r>
          </a:p>
        </p:txBody>
      </p:sp>
    </p:spTree>
    <p:extLst>
      <p:ext uri="{BB962C8B-B14F-4D97-AF65-F5344CB8AC3E}">
        <p14:creationId xmlns:p14="http://schemas.microsoft.com/office/powerpoint/2010/main" val="32487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Kelima</a:t>
            </a:r>
            <a:r>
              <a:rPr lang="en-US" sz="2400" dirty="0"/>
              <a:t>, </a:t>
            </a:r>
            <a:r>
              <a:rPr lang="en-US" sz="2400" dirty="0" err="1"/>
              <a:t>korupsi</a:t>
            </a:r>
            <a:r>
              <a:rPr lang="en-US" sz="2400" dirty="0"/>
              <a:t> </a:t>
            </a:r>
            <a:r>
              <a:rPr lang="en-US" sz="2400" dirty="0" err="1"/>
              <a:t>merajalela</a:t>
            </a:r>
            <a:r>
              <a:rPr lang="en-US" sz="2400" dirty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penguasa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pengusaha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kolaborasi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mutlak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Keenam</a:t>
            </a:r>
            <a:r>
              <a:rPr lang="en-US" sz="2400" dirty="0"/>
              <a:t>,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memudarnya</a:t>
            </a:r>
            <a:r>
              <a:rPr lang="en-US" sz="2400" dirty="0"/>
              <a:t> </a:t>
            </a:r>
            <a:r>
              <a:rPr lang="en-US" sz="2400" dirty="0" err="1"/>
              <a:t>kreativitas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inisiatif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memikirkan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r>
              <a:rPr lang="en-US" sz="2400" dirty="0"/>
              <a:t>.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kata lain,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mental </a:t>
            </a:r>
            <a:r>
              <a:rPr lang="en-US" sz="2400" dirty="0" err="1"/>
              <a:t>ketergantungan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dirasakan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Indonesia </a:t>
            </a:r>
            <a:r>
              <a:rPr lang="en-US" sz="2400" dirty="0" err="1"/>
              <a:t>hendak</a:t>
            </a:r>
            <a:r>
              <a:rPr lang="en-US" sz="2400" dirty="0"/>
              <a:t> </a:t>
            </a:r>
            <a:r>
              <a:rPr lang="en-US" sz="2400" dirty="0" err="1"/>
              <a:t>mengakhiri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IMF. </a:t>
            </a:r>
          </a:p>
        </p:txBody>
      </p:sp>
    </p:spTree>
    <p:extLst>
      <p:ext uri="{BB962C8B-B14F-4D97-AF65-F5344CB8AC3E}">
        <p14:creationId xmlns:p14="http://schemas.microsoft.com/office/powerpoint/2010/main" val="8253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Ketujuh</a:t>
            </a:r>
            <a:r>
              <a:rPr lang="en-US" sz="2800" dirty="0"/>
              <a:t>,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keamanan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menggagalkan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mengganggu</a:t>
            </a:r>
            <a:r>
              <a:rPr lang="en-US" sz="2800" dirty="0"/>
              <a:t> </a:t>
            </a:r>
            <a:r>
              <a:rPr lang="en-US" sz="2800" dirty="0" err="1"/>
              <a:t>stabilitas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.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keamanan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menindas</a:t>
            </a:r>
            <a:r>
              <a:rPr lang="en-US" sz="2800" dirty="0"/>
              <a:t> 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separatis</a:t>
            </a:r>
            <a:r>
              <a:rPr lang="en-US" sz="2800" dirty="0"/>
              <a:t> di Aceh </a:t>
            </a:r>
            <a:r>
              <a:rPr lang="en-US" sz="2800" dirty="0" err="1"/>
              <a:t>dan</a:t>
            </a:r>
            <a:r>
              <a:rPr lang="en-US" sz="2800" dirty="0"/>
              <a:t> Papua.</a:t>
            </a:r>
          </a:p>
        </p:txBody>
      </p:sp>
    </p:spTree>
    <p:extLst>
      <p:ext uri="{BB962C8B-B14F-4D97-AF65-F5344CB8AC3E}">
        <p14:creationId xmlns:p14="http://schemas.microsoft.com/office/powerpoint/2010/main" val="41349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9692"/>
            <a:ext cx="9624060" cy="1260211"/>
          </a:xfrm>
        </p:spPr>
        <p:txBody>
          <a:bodyPr>
            <a:noAutofit/>
          </a:bodyPr>
          <a:lstStyle/>
          <a:p>
            <a:r>
              <a:rPr lang="id-ID" sz="3200" dirty="0" smtClean="0"/>
              <a:t>Alternatif Pembangunan Berkelanjutan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Pembangunan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melampaui</a:t>
            </a:r>
            <a:r>
              <a:rPr lang="en-US" sz="2400" dirty="0"/>
              <a:t> </a:t>
            </a:r>
            <a:r>
              <a:rPr lang="en-US" sz="2400" dirty="0" err="1"/>
              <a:t>ekosistem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err="1"/>
              <a:t>kehidupannya</a:t>
            </a:r>
            <a:r>
              <a:rPr lang="en-US" sz="2400" dirty="0"/>
              <a:t>. </a:t>
            </a:r>
            <a:r>
              <a:rPr lang="en-US" sz="2400" dirty="0" err="1"/>
              <a:t>Dewasa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isu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disosialisasikan</a:t>
            </a:r>
            <a:r>
              <a:rPr lang="en-US" sz="2400" dirty="0"/>
              <a:t> di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endParaRPr lang="id-ID" sz="2400" dirty="0"/>
          </a:p>
          <a:p>
            <a:r>
              <a:rPr lang="en-US" sz="2400" dirty="0"/>
              <a:t>Pembangunan </a:t>
            </a:r>
            <a:r>
              <a:rPr lang="en-US" sz="2400" dirty="0" err="1"/>
              <a:t>berkelanjutan</a:t>
            </a:r>
            <a:r>
              <a:rPr lang="en-US" sz="2400" dirty="0"/>
              <a:t> (Emil </a:t>
            </a:r>
            <a:r>
              <a:rPr lang="en-US" sz="2400" dirty="0" err="1"/>
              <a:t>Salim</a:t>
            </a:r>
            <a:r>
              <a:rPr lang="en-US" sz="2400" dirty="0"/>
              <a:t>, 1990)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aspirasi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 </a:t>
            </a:r>
            <a:endParaRPr lang="id-ID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1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Pembangunan </a:t>
            </a:r>
            <a:r>
              <a:rPr lang="en-US" sz="2400" dirty="0"/>
              <a:t>yang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hakikatnya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pemerataan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antargenerasi</a:t>
            </a:r>
            <a:r>
              <a:rPr lang="en-US" sz="2400" dirty="0"/>
              <a:t> di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mendatang</a:t>
            </a:r>
            <a:r>
              <a:rPr lang="en-US" sz="2400" dirty="0"/>
              <a:t>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/>
              <a:t>KLH (1990) </a:t>
            </a:r>
            <a:r>
              <a:rPr lang="en-US" sz="2400" dirty="0" err="1"/>
              <a:t>pembangunan</a:t>
            </a:r>
            <a:r>
              <a:rPr lang="en-US" sz="2400" dirty="0"/>
              <a:t>, yang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berorientasi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keberlanjutannya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kriteria</a:t>
            </a:r>
            <a:r>
              <a:rPr lang="en-US" sz="2400" dirty="0"/>
              <a:t>. </a:t>
            </a:r>
            <a:r>
              <a:rPr lang="en-US" sz="2400" dirty="0" err="1"/>
              <a:t>Yaitu</a:t>
            </a:r>
            <a:r>
              <a:rPr lang="en-US" sz="2400" dirty="0"/>
              <a:t>: (1)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pemborosan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 </a:t>
            </a:r>
            <a:r>
              <a:rPr lang="en-US" sz="2400" i="1" dirty="0"/>
              <a:t>depletion of natural resources; </a:t>
            </a:r>
            <a:r>
              <a:rPr lang="en-US" sz="2400" dirty="0"/>
              <a:t>(2)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polusi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; (3) </a:t>
            </a:r>
            <a:r>
              <a:rPr lang="en-US" sz="2400" dirty="0" err="1"/>
              <a:t>Kegiatannya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 </a:t>
            </a:r>
            <a:r>
              <a:rPr lang="en-US" sz="2400" i="1" dirty="0"/>
              <a:t>useable resources </a:t>
            </a:r>
            <a:r>
              <a:rPr lang="en-US" sz="2400" dirty="0" err="1"/>
              <a:t>ataupun</a:t>
            </a:r>
            <a:r>
              <a:rPr lang="en-US" sz="2400" dirty="0"/>
              <a:t> </a:t>
            </a:r>
            <a:r>
              <a:rPr lang="en-US" sz="2400" i="1" dirty="0"/>
              <a:t>replaceable resource.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6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1952</TotalTime>
  <Words>690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Cambria</vt:lpstr>
      <vt:lpstr>Tahoma</vt:lpstr>
      <vt:lpstr>Theme1</vt:lpstr>
      <vt:lpstr>PERTEMUAN 3-4  IMPLIKASI PEMBANGUNAN &amp; MODEL TEORI PEMBANGUNAN</vt:lpstr>
      <vt:lpstr>Doa Mengawali Belajar </vt:lpstr>
      <vt:lpstr>Implikasi Pembangunan</vt:lpstr>
      <vt:lpstr>PowerPoint Presentation</vt:lpstr>
      <vt:lpstr>PowerPoint Presentation</vt:lpstr>
      <vt:lpstr>PowerPoint Presentation</vt:lpstr>
      <vt:lpstr>PowerPoint Presentation</vt:lpstr>
      <vt:lpstr>Alternatif Pembangunan Berkelanjutan</vt:lpstr>
      <vt:lpstr>PowerPoint Presentation</vt:lpstr>
      <vt:lpstr>MODEL TEORI PEMBANGUNAN</vt:lpstr>
      <vt:lpstr>Teori Harold-Domar</vt:lpstr>
      <vt:lpstr>Teori Rosenstein-Rodan</vt:lpstr>
      <vt:lpstr>PowerPoint Presentation</vt:lpstr>
      <vt:lpstr>Teori Solow</vt:lpstr>
      <vt:lpstr>Bagan Model Pembangunan</vt:lpstr>
      <vt:lpstr>Doa Penutup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156</cp:revision>
  <dcterms:created xsi:type="dcterms:W3CDTF">2016-11-21T21:18:02Z</dcterms:created>
  <dcterms:modified xsi:type="dcterms:W3CDTF">2021-03-03T03:57:45Z</dcterms:modified>
</cp:coreProperties>
</file>