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86" r:id="rId4"/>
    <p:sldId id="267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81" r:id="rId13"/>
    <p:sldId id="282" r:id="rId14"/>
    <p:sldId id="287" r:id="rId15"/>
    <p:sldId id="276" r:id="rId16"/>
    <p:sldId id="284" r:id="rId17"/>
    <p:sldId id="285" r:id="rId18"/>
    <p:sldId id="277" r:id="rId19"/>
    <p:sldId id="278" r:id="rId20"/>
    <p:sldId id="279" r:id="rId21"/>
    <p:sldId id="280" r:id="rId22"/>
    <p:sldId id="283" r:id="rId23"/>
    <p:sldId id="266" r:id="rId24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028031"/>
            <a:ext cx="9089390" cy="16207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PERTEMUAN </a:t>
            </a:r>
            <a:r>
              <a:rPr lang="id-ID" sz="4000" b="1" dirty="0" smtClean="0">
                <a:solidFill>
                  <a:srgbClr val="C00000"/>
                </a:solidFill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id-ID" sz="4000" b="1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id-ID" sz="4000" b="1" dirty="0" smtClean="0">
                <a:solidFill>
                  <a:srgbClr val="C00000"/>
                </a:solidFill>
              </a:rPr>
              <a:t>TEORI PEMBANGUNAN</a:t>
            </a: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Gerry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Katon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Mahendra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, M.I.P.</a:t>
            </a:r>
          </a:p>
          <a:p>
            <a:pPr>
              <a:spcBef>
                <a:spcPts val="500"/>
              </a:spcBef>
            </a:pP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Program Studi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Administrasi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Publik</a:t>
            </a: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-F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EISHum</a:t>
            </a:r>
            <a:endParaRPr lang="id-ID" sz="2800" b="1" dirty="0" smtClean="0">
              <a:solidFill>
                <a:srgbClr val="0D6944"/>
              </a:solidFill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id-ID" sz="3600" b="1" dirty="0" smtClean="0">
                <a:solidFill>
                  <a:srgbClr val="0D6944"/>
                </a:solidFill>
                <a:latin typeface="+mj-lt"/>
              </a:rPr>
              <a:t>Universitas ‘Aisyiyah Yogyakarta</a:t>
            </a:r>
            <a:endParaRPr lang="id-ID" sz="3600" b="1" dirty="0">
              <a:solidFill>
                <a:srgbClr val="0D6944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51100" y="5533231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Mengukur Pembangunan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Masalah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pokok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berkembang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kesenjangan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ketimpangan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pendapatan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tingkat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kemiskinan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jumlah</a:t>
            </a:r>
            <a:r>
              <a:rPr lang="en-US" sz="2400" dirty="0">
                <a:latin typeface="+mj-lt"/>
              </a:rPr>
              <a:t> orang </a:t>
            </a:r>
            <a:r>
              <a:rPr lang="en-US" sz="2400" dirty="0" smtClean="0">
                <a:latin typeface="+mj-lt"/>
              </a:rPr>
              <a:t>yang </a:t>
            </a:r>
            <a:r>
              <a:rPr lang="en-US" sz="2400" dirty="0" err="1">
                <a:latin typeface="+mj-lt"/>
              </a:rPr>
              <a:t>hidup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bawah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garis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kemiskinan</a:t>
            </a:r>
            <a:r>
              <a:rPr lang="en-US" sz="2400" dirty="0">
                <a:latin typeface="+mj-lt"/>
              </a:rPr>
              <a:t>. </a:t>
            </a:r>
            <a:endParaRPr lang="id-ID" sz="2400" dirty="0" smtClean="0">
              <a:latin typeface="+mj-lt"/>
            </a:endParaRPr>
          </a:p>
          <a:p>
            <a:endParaRPr lang="id-ID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3171031"/>
            <a:ext cx="7154464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4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+mj-lt"/>
              </a:rPr>
              <a:t>Berikut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disajikan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ringkasan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Deddy</a:t>
            </a:r>
            <a:r>
              <a:rPr lang="en-US" sz="2400" dirty="0">
                <a:latin typeface="+mj-lt"/>
              </a:rPr>
              <a:t> T. </a:t>
            </a:r>
            <a:r>
              <a:rPr lang="en-US" sz="2400" dirty="0" err="1">
                <a:latin typeface="+mj-lt"/>
              </a:rPr>
              <a:t>Tikson</a:t>
            </a:r>
            <a:r>
              <a:rPr lang="en-US" sz="2400" dirty="0">
                <a:latin typeface="+mj-lt"/>
              </a:rPr>
              <a:t> (2005) </a:t>
            </a:r>
            <a:r>
              <a:rPr lang="en-US" sz="2400" dirty="0" err="1">
                <a:latin typeface="+mj-lt"/>
              </a:rPr>
              <a:t>terhadap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kelima</a:t>
            </a:r>
            <a:r>
              <a:rPr lang="en-US" sz="2400" dirty="0">
                <a:latin typeface="+mj-lt"/>
              </a:rPr>
              <a:t> indicator </a:t>
            </a:r>
            <a:r>
              <a:rPr lang="id-ID" sz="2400" dirty="0" smtClean="0">
                <a:latin typeface="+mj-lt"/>
              </a:rPr>
              <a:t>pembangunan </a:t>
            </a:r>
            <a:r>
              <a:rPr lang="en-US" sz="2400" dirty="0" smtClean="0">
                <a:latin typeface="+mj-lt"/>
              </a:rPr>
              <a:t>:</a:t>
            </a:r>
            <a:endParaRPr lang="id-ID" sz="2400" dirty="0" smtClean="0">
              <a:latin typeface="+mj-lt"/>
            </a:endParaRPr>
          </a:p>
          <a:p>
            <a:r>
              <a:rPr lang="en-US" sz="2400" b="1" dirty="0">
                <a:latin typeface="+mj-lt"/>
              </a:rPr>
              <a:t>1.  </a:t>
            </a:r>
            <a:r>
              <a:rPr lang="en-US" sz="2400" b="1" dirty="0" err="1" smtClean="0">
                <a:latin typeface="+mj-lt"/>
              </a:rPr>
              <a:t>Pendapatan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perkapita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Pendapatan</a:t>
            </a:r>
            <a:r>
              <a:rPr lang="en-US" sz="2400" dirty="0">
                <a:latin typeface="+mj-lt"/>
              </a:rPr>
              <a:t> per </a:t>
            </a:r>
            <a:r>
              <a:rPr lang="en-US" sz="2400" dirty="0" err="1">
                <a:latin typeface="+mj-lt"/>
              </a:rPr>
              <a:t>kapita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baik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ukuran</a:t>
            </a:r>
            <a:r>
              <a:rPr lang="en-US" sz="2400" dirty="0">
                <a:latin typeface="+mj-lt"/>
              </a:rPr>
              <a:t> GNP </a:t>
            </a:r>
            <a:r>
              <a:rPr lang="en-US" sz="2400" dirty="0" err="1">
                <a:latin typeface="+mj-lt"/>
              </a:rPr>
              <a:t>maupun</a:t>
            </a:r>
            <a:r>
              <a:rPr lang="en-US" sz="2400" dirty="0">
                <a:latin typeface="+mj-lt"/>
              </a:rPr>
              <a:t> PDB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indikaor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makro-ekonomi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telah</a:t>
            </a:r>
            <a:r>
              <a:rPr lang="en-US" sz="2400" dirty="0">
                <a:latin typeface="+mj-lt"/>
              </a:rPr>
              <a:t> lama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mengukur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perspektif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makroekonomi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indikator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bagian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diukur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sehingga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menggambarkan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kemakmuran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masyarakat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34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PDB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latin typeface="+mj-lt"/>
              </a:rPr>
              <a:t>Perekonomian</a:t>
            </a:r>
            <a:r>
              <a:rPr lang="en-US" sz="2400" dirty="0">
                <a:latin typeface="+mj-lt"/>
              </a:rPr>
              <a:t> Indonesia 2020 yang </a:t>
            </a:r>
            <a:r>
              <a:rPr lang="en-US" sz="2400" dirty="0" err="1">
                <a:latin typeface="+mj-lt"/>
              </a:rPr>
              <a:t>diukur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berdasarkan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Produk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Domestik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Bruto</a:t>
            </a:r>
            <a:r>
              <a:rPr lang="en-US" sz="2400" dirty="0">
                <a:latin typeface="+mj-lt"/>
              </a:rPr>
              <a:t> (PDB) </a:t>
            </a:r>
            <a:r>
              <a:rPr lang="en-US" sz="2400" dirty="0" err="1">
                <a:latin typeface="+mj-lt"/>
              </a:rPr>
              <a:t>atas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berlaku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mencapai</a:t>
            </a:r>
            <a:r>
              <a:rPr lang="en-US" sz="2400" dirty="0">
                <a:latin typeface="+mj-lt"/>
              </a:rPr>
              <a:t> Rp15.434,2 </a:t>
            </a:r>
            <a:r>
              <a:rPr lang="en-US" sz="2400" dirty="0" err="1">
                <a:latin typeface="+mj-lt"/>
              </a:rPr>
              <a:t>triliun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PDB per </a:t>
            </a:r>
            <a:r>
              <a:rPr lang="en-US" sz="2400" dirty="0" err="1">
                <a:latin typeface="+mj-lt"/>
              </a:rPr>
              <a:t>kapita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mencapai</a:t>
            </a:r>
            <a:r>
              <a:rPr lang="en-US" sz="2400" dirty="0">
                <a:latin typeface="+mj-lt"/>
              </a:rPr>
              <a:t> Rp56,9 </a:t>
            </a:r>
            <a:r>
              <a:rPr lang="en-US" sz="2400" dirty="0" err="1">
                <a:latin typeface="+mj-lt"/>
              </a:rPr>
              <a:t>Juta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US$3.911,7.</a:t>
            </a:r>
          </a:p>
          <a:p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 Indonesia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 2020 </a:t>
            </a:r>
            <a:r>
              <a:rPr lang="en-US" sz="2400" dirty="0" err="1">
                <a:latin typeface="+mj-lt"/>
              </a:rPr>
              <a:t>mengalami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2,07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 (c-to-c) </a:t>
            </a:r>
            <a:r>
              <a:rPr lang="en-US" sz="2400" dirty="0" err="1">
                <a:latin typeface="+mj-lt"/>
              </a:rPr>
              <a:t>dibandingkan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 2019. Dari </a:t>
            </a:r>
            <a:r>
              <a:rPr lang="en-US" sz="2400" dirty="0" err="1">
                <a:latin typeface="+mj-lt"/>
              </a:rPr>
              <a:t>sisi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produksi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terjadi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Lapangan</a:t>
            </a:r>
            <a:r>
              <a:rPr lang="en-US" sz="2400" dirty="0">
                <a:latin typeface="+mj-lt"/>
              </a:rPr>
              <a:t> Usaha </a:t>
            </a:r>
            <a:r>
              <a:rPr lang="en-US" sz="2400" dirty="0" err="1">
                <a:latin typeface="+mj-lt"/>
              </a:rPr>
              <a:t>Transportasi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Pergudangan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15,04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Sementara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itu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pengeluaran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hampir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semua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komponen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terkontraksi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Komponen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Ekspor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menjadi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komponen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7,70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Sementara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Impor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Jasa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faktor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pengurang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14,71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 Indonesia </a:t>
            </a:r>
            <a:r>
              <a:rPr lang="en-US" sz="2400" dirty="0" err="1">
                <a:latin typeface="+mj-lt"/>
              </a:rPr>
              <a:t>triwulan</a:t>
            </a:r>
            <a:r>
              <a:rPr lang="en-US" sz="2400" dirty="0">
                <a:latin typeface="+mj-lt"/>
              </a:rPr>
              <a:t> IV-2020 </a:t>
            </a:r>
            <a:r>
              <a:rPr lang="en-US" sz="2400" dirty="0" err="1">
                <a:latin typeface="+mj-lt"/>
              </a:rPr>
              <a:t>terhadap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triwulan</a:t>
            </a:r>
            <a:r>
              <a:rPr lang="en-US" sz="2400" dirty="0">
                <a:latin typeface="+mj-lt"/>
              </a:rPr>
              <a:t> IV-2019 </a:t>
            </a:r>
            <a:r>
              <a:rPr lang="en-US" sz="2400" dirty="0" err="1">
                <a:latin typeface="+mj-lt"/>
              </a:rPr>
              <a:t>mengalami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2,19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 (y-on-y). Dari </a:t>
            </a:r>
            <a:r>
              <a:rPr lang="en-US" sz="2400" dirty="0" err="1">
                <a:latin typeface="+mj-lt"/>
              </a:rPr>
              <a:t>sisi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produksi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Lapangan</a:t>
            </a:r>
            <a:r>
              <a:rPr lang="en-US" sz="2400" dirty="0">
                <a:latin typeface="+mj-lt"/>
              </a:rPr>
              <a:t> Usaha </a:t>
            </a:r>
            <a:r>
              <a:rPr lang="en-US" sz="2400" dirty="0" err="1">
                <a:latin typeface="+mj-lt"/>
              </a:rPr>
              <a:t>Transportasi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Pergudangan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mengalami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13,42 </a:t>
            </a:r>
            <a:r>
              <a:rPr lang="en-US" sz="2400" dirty="0" err="1" smtClean="0">
                <a:latin typeface="+mj-lt"/>
              </a:rPr>
              <a:t>persen</a:t>
            </a:r>
            <a:r>
              <a:rPr lang="en-US" sz="2400" dirty="0" smtClean="0">
                <a:latin typeface="+mj-lt"/>
              </a:rPr>
              <a:t>.</a:t>
            </a:r>
          </a:p>
          <a:p>
            <a:r>
              <a:rPr lang="en-US" sz="2400" dirty="0" smtClean="0">
                <a:latin typeface="+mj-lt"/>
              </a:rPr>
              <a:t>Dari </a:t>
            </a:r>
            <a:r>
              <a:rPr lang="en-US" sz="2400" dirty="0" err="1">
                <a:latin typeface="+mj-lt"/>
              </a:rPr>
              <a:t>sisi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pengeluaran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Komponen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Ekspor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mengalami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7,21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Sementara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Impor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Jasa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faktor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pengurang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terkontraksi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</a:t>
            </a:r>
            <a:r>
              <a:rPr lang="en-US" sz="2400" dirty="0">
                <a:latin typeface="+mj-lt"/>
              </a:rPr>
              <a:t> 13,52 </a:t>
            </a:r>
            <a:r>
              <a:rPr lang="en-US" sz="2400" dirty="0" err="1">
                <a:latin typeface="+mj-lt"/>
              </a:rPr>
              <a:t>persen</a:t>
            </a:r>
            <a:r>
              <a:rPr lang="en-US"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6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err="1"/>
              <a:t>Ekonomi</a:t>
            </a:r>
            <a:r>
              <a:rPr lang="en-GB" sz="2400" dirty="0"/>
              <a:t> Indonesia </a:t>
            </a:r>
            <a:r>
              <a:rPr lang="en-GB" sz="2400" dirty="0" err="1"/>
              <a:t>triwulan</a:t>
            </a:r>
            <a:r>
              <a:rPr lang="en-GB" sz="2400" dirty="0"/>
              <a:t> IV-2020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triwulan</a:t>
            </a:r>
            <a:r>
              <a:rPr lang="en-GB" sz="2400" dirty="0"/>
              <a:t> </a:t>
            </a:r>
            <a:r>
              <a:rPr lang="en-GB" sz="2400" dirty="0" err="1"/>
              <a:t>sebelumnya</a:t>
            </a:r>
            <a:r>
              <a:rPr lang="en-GB" sz="2400" dirty="0"/>
              <a:t> </a:t>
            </a:r>
            <a:r>
              <a:rPr lang="en-GB" sz="2400" dirty="0" err="1"/>
              <a:t>mengalami</a:t>
            </a:r>
            <a:r>
              <a:rPr lang="en-GB" sz="2400" dirty="0"/>
              <a:t> </a:t>
            </a:r>
            <a:r>
              <a:rPr lang="en-GB" sz="2400" dirty="0" err="1"/>
              <a:t>kontraksi</a:t>
            </a:r>
            <a:r>
              <a:rPr lang="en-GB" sz="2400" dirty="0"/>
              <a:t> </a:t>
            </a:r>
            <a:r>
              <a:rPr lang="en-GB" sz="2400" dirty="0" err="1"/>
              <a:t>pertumbuhan</a:t>
            </a:r>
            <a:r>
              <a:rPr lang="en-GB" sz="2400" dirty="0"/>
              <a:t> </a:t>
            </a:r>
            <a:r>
              <a:rPr lang="en-GB" sz="2400" dirty="0" err="1"/>
              <a:t>sebesar</a:t>
            </a:r>
            <a:r>
              <a:rPr lang="en-GB" sz="2400" dirty="0"/>
              <a:t> 0,42 </a:t>
            </a:r>
            <a:r>
              <a:rPr lang="en-GB" sz="2400" dirty="0" err="1"/>
              <a:t>persen</a:t>
            </a:r>
            <a:r>
              <a:rPr lang="en-GB" sz="2400" dirty="0"/>
              <a:t> (q-to-q). Dari </a:t>
            </a:r>
            <a:r>
              <a:rPr lang="en-GB" sz="2400" dirty="0" err="1"/>
              <a:t>sisi</a:t>
            </a:r>
            <a:r>
              <a:rPr lang="en-GB" sz="2400" dirty="0"/>
              <a:t> </a:t>
            </a:r>
            <a:r>
              <a:rPr lang="en-GB" sz="2400" dirty="0" err="1"/>
              <a:t>produksi</a:t>
            </a:r>
            <a:r>
              <a:rPr lang="en-GB" sz="2400" dirty="0"/>
              <a:t>, </a:t>
            </a:r>
            <a:r>
              <a:rPr lang="en-GB" sz="2400" dirty="0" err="1"/>
              <a:t>kontraksi</a:t>
            </a:r>
            <a:r>
              <a:rPr lang="en-GB" sz="2400" dirty="0"/>
              <a:t> </a:t>
            </a:r>
            <a:r>
              <a:rPr lang="en-GB" sz="2400" dirty="0" err="1"/>
              <a:t>pertumbuhan</a:t>
            </a:r>
            <a:r>
              <a:rPr lang="en-GB" sz="2400" dirty="0"/>
              <a:t> </a:t>
            </a:r>
            <a:r>
              <a:rPr lang="en-GB" sz="2400" dirty="0" err="1"/>
              <a:t>terdalam</a:t>
            </a:r>
            <a:r>
              <a:rPr lang="en-GB" sz="2400" dirty="0"/>
              <a:t> </a:t>
            </a:r>
            <a:r>
              <a:rPr lang="en-GB" sz="2400" dirty="0" err="1"/>
              <a:t>terjadi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Lapangan</a:t>
            </a:r>
            <a:r>
              <a:rPr lang="en-GB" sz="2400" dirty="0"/>
              <a:t> Usaha </a:t>
            </a:r>
            <a:r>
              <a:rPr lang="en-GB" sz="2400" dirty="0" err="1"/>
              <a:t>Pertanian</a:t>
            </a:r>
            <a:r>
              <a:rPr lang="en-GB" sz="2400" dirty="0"/>
              <a:t>, </a:t>
            </a:r>
            <a:r>
              <a:rPr lang="en-GB" sz="2400" dirty="0" err="1"/>
              <a:t>Kehutanan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Perikanan</a:t>
            </a:r>
            <a:r>
              <a:rPr lang="en-GB" sz="2400" dirty="0"/>
              <a:t> </a:t>
            </a:r>
            <a:r>
              <a:rPr lang="en-GB" sz="2400" dirty="0" err="1"/>
              <a:t>sebesar</a:t>
            </a:r>
            <a:r>
              <a:rPr lang="en-GB" sz="2400" dirty="0"/>
              <a:t> 20,15 </a:t>
            </a:r>
            <a:r>
              <a:rPr lang="en-GB" sz="2400" dirty="0" err="1"/>
              <a:t>persen</a:t>
            </a:r>
            <a:r>
              <a:rPr lang="en-GB" sz="2400" dirty="0"/>
              <a:t>. Dari </a:t>
            </a:r>
            <a:r>
              <a:rPr lang="en-GB" sz="2400" dirty="0" err="1"/>
              <a:t>sisi</a:t>
            </a:r>
            <a:r>
              <a:rPr lang="en-GB" sz="2400" dirty="0"/>
              <a:t> </a:t>
            </a:r>
            <a:r>
              <a:rPr lang="en-GB" sz="2400" dirty="0" err="1"/>
              <a:t>pengeluaran</a:t>
            </a:r>
            <a:r>
              <a:rPr lang="en-GB" sz="2400" dirty="0"/>
              <a:t>, </a:t>
            </a:r>
            <a:r>
              <a:rPr lang="en-GB" sz="2400" dirty="0" err="1"/>
              <a:t>pertumbuhan</a:t>
            </a:r>
            <a:r>
              <a:rPr lang="en-GB" sz="2400" dirty="0"/>
              <a:t> </a:t>
            </a:r>
            <a:r>
              <a:rPr lang="en-GB" sz="2400" dirty="0" err="1"/>
              <a:t>tertinggi</a:t>
            </a:r>
            <a:r>
              <a:rPr lang="en-GB" sz="2400" dirty="0"/>
              <a:t> </a:t>
            </a:r>
            <a:r>
              <a:rPr lang="en-GB" sz="2400" dirty="0" err="1"/>
              <a:t>dicapai</a:t>
            </a:r>
            <a:r>
              <a:rPr lang="en-GB" sz="2400" dirty="0"/>
              <a:t> </a:t>
            </a:r>
            <a:r>
              <a:rPr lang="en-GB" sz="2400" dirty="0" err="1"/>
              <a:t>oleh</a:t>
            </a:r>
            <a:r>
              <a:rPr lang="en-GB" sz="2400" dirty="0"/>
              <a:t> </a:t>
            </a:r>
            <a:r>
              <a:rPr lang="en-GB" sz="2400" dirty="0" err="1"/>
              <a:t>Komponen</a:t>
            </a:r>
            <a:r>
              <a:rPr lang="en-GB" sz="2400" dirty="0"/>
              <a:t> </a:t>
            </a:r>
            <a:r>
              <a:rPr lang="en-GB" sz="2400" dirty="0" err="1"/>
              <a:t>Pengeluaran</a:t>
            </a:r>
            <a:r>
              <a:rPr lang="en-GB" sz="2400" dirty="0"/>
              <a:t> </a:t>
            </a:r>
            <a:r>
              <a:rPr lang="en-GB" sz="2400" dirty="0" err="1"/>
              <a:t>Konsumsi</a:t>
            </a:r>
            <a:r>
              <a:rPr lang="en-GB" sz="2400" dirty="0"/>
              <a:t> </a:t>
            </a:r>
            <a:r>
              <a:rPr lang="en-GB" sz="2400" dirty="0" err="1"/>
              <a:t>Pemerintah</a:t>
            </a:r>
            <a:r>
              <a:rPr lang="en-GB" sz="2400" dirty="0"/>
              <a:t> (PK-P) yang </a:t>
            </a:r>
            <a:r>
              <a:rPr lang="en-GB" sz="2400" dirty="0" err="1"/>
              <a:t>tumbuh</a:t>
            </a:r>
            <a:r>
              <a:rPr lang="en-GB" sz="2400" dirty="0"/>
              <a:t> </a:t>
            </a:r>
            <a:r>
              <a:rPr lang="en-GB" sz="2400" dirty="0" err="1"/>
              <a:t>sebesar</a:t>
            </a:r>
            <a:r>
              <a:rPr lang="en-GB" sz="2400" dirty="0"/>
              <a:t> 27,15 </a:t>
            </a:r>
            <a:r>
              <a:rPr lang="en-GB" sz="2400" dirty="0" err="1"/>
              <a:t>persen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Struktur</a:t>
            </a:r>
            <a:r>
              <a:rPr lang="en-GB" sz="2400" dirty="0"/>
              <a:t> </a:t>
            </a:r>
            <a:r>
              <a:rPr lang="en-GB" sz="2400" dirty="0" err="1"/>
              <a:t>ekonomi</a:t>
            </a:r>
            <a:r>
              <a:rPr lang="en-GB" sz="2400" dirty="0"/>
              <a:t> Indonesia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spasial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2020 </a:t>
            </a:r>
            <a:r>
              <a:rPr lang="en-GB" sz="2400" dirty="0" err="1"/>
              <a:t>didominasi</a:t>
            </a:r>
            <a:r>
              <a:rPr lang="en-GB" sz="2400" dirty="0"/>
              <a:t> </a:t>
            </a:r>
            <a:r>
              <a:rPr lang="en-GB" sz="2400" dirty="0" err="1"/>
              <a:t>oleh</a:t>
            </a:r>
            <a:r>
              <a:rPr lang="en-GB" sz="2400" dirty="0"/>
              <a:t> </a:t>
            </a:r>
            <a:r>
              <a:rPr lang="en-GB" sz="2400" dirty="0" err="1"/>
              <a:t>kelompok</a:t>
            </a:r>
            <a:r>
              <a:rPr lang="en-GB" sz="2400" dirty="0"/>
              <a:t> </a:t>
            </a:r>
            <a:r>
              <a:rPr lang="en-GB" sz="2400" dirty="0" err="1"/>
              <a:t>provinsi</a:t>
            </a:r>
            <a:r>
              <a:rPr lang="en-GB" sz="2400" dirty="0"/>
              <a:t> di </a:t>
            </a:r>
            <a:r>
              <a:rPr lang="en-GB" sz="2400" dirty="0" err="1"/>
              <a:t>Pulau</a:t>
            </a:r>
            <a:r>
              <a:rPr lang="en-GB" sz="2400" dirty="0"/>
              <a:t> </a:t>
            </a:r>
            <a:r>
              <a:rPr lang="en-GB" sz="2400" dirty="0" err="1"/>
              <a:t>Jawa</a:t>
            </a:r>
            <a:r>
              <a:rPr lang="en-GB" sz="2400" dirty="0"/>
              <a:t> </a:t>
            </a:r>
            <a:r>
              <a:rPr lang="en-GB" sz="2400" dirty="0" err="1"/>
              <a:t>sebesar</a:t>
            </a:r>
            <a:r>
              <a:rPr lang="en-GB" sz="2400" dirty="0"/>
              <a:t> 58,75 </a:t>
            </a:r>
            <a:r>
              <a:rPr lang="en-GB" sz="2400" dirty="0" err="1"/>
              <a:t>persen</a:t>
            </a:r>
            <a:r>
              <a:rPr lang="en-GB" sz="2400" dirty="0"/>
              <a:t>,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kinerja</a:t>
            </a:r>
            <a:r>
              <a:rPr lang="en-GB" sz="2400" dirty="0"/>
              <a:t> </a:t>
            </a:r>
            <a:r>
              <a:rPr lang="en-GB" sz="2400" dirty="0" err="1"/>
              <a:t>ekonomi</a:t>
            </a:r>
            <a:r>
              <a:rPr lang="en-GB" sz="2400" dirty="0"/>
              <a:t> yang </a:t>
            </a:r>
            <a:r>
              <a:rPr lang="en-GB" sz="2400" dirty="0" err="1"/>
              <a:t>mengalami</a:t>
            </a:r>
            <a:r>
              <a:rPr lang="en-GB" sz="2400" dirty="0"/>
              <a:t> </a:t>
            </a:r>
            <a:r>
              <a:rPr lang="en-GB" sz="2400" dirty="0" err="1"/>
              <a:t>kontraksi</a:t>
            </a:r>
            <a:r>
              <a:rPr lang="en-GB" sz="2400" dirty="0"/>
              <a:t> </a:t>
            </a:r>
            <a:r>
              <a:rPr lang="en-GB" sz="2400" dirty="0" err="1"/>
              <a:t>pertumbuhan</a:t>
            </a:r>
            <a:r>
              <a:rPr lang="en-GB" sz="2400" dirty="0"/>
              <a:t> </a:t>
            </a:r>
            <a:r>
              <a:rPr lang="en-GB" sz="2400" dirty="0" err="1"/>
              <a:t>sebesar</a:t>
            </a:r>
            <a:r>
              <a:rPr lang="en-GB" sz="2400" dirty="0"/>
              <a:t> 2,51 </a:t>
            </a:r>
            <a:r>
              <a:rPr lang="en-GB" sz="2400" dirty="0" err="1"/>
              <a:t>persen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0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2. </a:t>
            </a:r>
            <a:r>
              <a:rPr lang="en-US" sz="2400" b="1" dirty="0" err="1" smtClean="0">
                <a:latin typeface="+mj-lt"/>
              </a:rPr>
              <a:t>Struktur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ekonomi</a:t>
            </a:r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Dengan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perkembangan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peningkatan</a:t>
            </a:r>
            <a:r>
              <a:rPr lang="en-US" sz="2400" dirty="0">
                <a:latin typeface="+mj-lt"/>
              </a:rPr>
              <a:t> per </a:t>
            </a:r>
            <a:r>
              <a:rPr lang="en-US" sz="2400" dirty="0" err="1">
                <a:latin typeface="+mj-lt"/>
              </a:rPr>
              <a:t>kapita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konstribusi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sektor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manupaktur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 err="1">
                <a:latin typeface="+mj-lt"/>
              </a:rPr>
              <a:t>industri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terhadap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pendapatan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nasional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meningkat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terus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Perkembangan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sektor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industri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perbaikan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tingkat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upah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meningkatkan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permintaan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barang-barang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industri</a:t>
            </a:r>
            <a:r>
              <a:rPr lang="en-US" sz="2400" dirty="0">
                <a:latin typeface="+mj-lt"/>
              </a:rPr>
              <a:t>, yang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diikuti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perkembangan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investasi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perluasan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tenaga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kerja</a:t>
            </a:r>
            <a:r>
              <a:rPr lang="en-US" sz="2400" dirty="0">
                <a:latin typeface="+mj-lt"/>
              </a:rPr>
              <a:t>. Di lain </a:t>
            </a:r>
            <a:r>
              <a:rPr lang="en-US" sz="2400" dirty="0" err="1">
                <a:latin typeface="+mj-lt"/>
              </a:rPr>
              <a:t>pihak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kontribusi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sektor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pertanian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terhadap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pendapatan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nasional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semakin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menurun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1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58" y="1763713"/>
            <a:ext cx="7784284" cy="4991100"/>
          </a:xfrm>
        </p:spPr>
      </p:pic>
    </p:spTree>
    <p:extLst>
      <p:ext uri="{BB962C8B-B14F-4D97-AF65-F5344CB8AC3E}">
        <p14:creationId xmlns:p14="http://schemas.microsoft.com/office/powerpoint/2010/main" val="42910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51" y="2104231"/>
            <a:ext cx="1002049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3. </a:t>
            </a:r>
            <a:r>
              <a:rPr lang="en-US" sz="2400" b="1" dirty="0" err="1" smtClean="0">
                <a:latin typeface="+mj-lt"/>
              </a:rPr>
              <a:t>Urbanisasi</a:t>
            </a:r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Ini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berarti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bahwa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kecepatan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urbanisasi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semakin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tinggi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sesuai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cepatnya</a:t>
            </a:r>
            <a:r>
              <a:rPr lang="en-US" sz="2400" dirty="0">
                <a:latin typeface="+mj-lt"/>
              </a:rPr>
              <a:t> proses </a:t>
            </a:r>
            <a:r>
              <a:rPr lang="en-US" sz="2400" dirty="0" err="1">
                <a:latin typeface="+mj-lt"/>
              </a:rPr>
              <a:t>industrialisasi</a:t>
            </a:r>
            <a:r>
              <a:rPr lang="en-US" sz="2400" dirty="0">
                <a:latin typeface="+mj-lt"/>
              </a:rPr>
              <a:t>. Di Negara-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industri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sebagain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penduduk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tinggal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wilayah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perkotaan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sedangkan</a:t>
            </a:r>
            <a:r>
              <a:rPr lang="en-US" sz="2400" dirty="0">
                <a:latin typeface="+mj-lt"/>
              </a:rPr>
              <a:t> di Negara-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sedang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berkembang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proporsi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tinggal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wilayah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pedesaan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Berdasarkan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fenomena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urbanisasi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satu</a:t>
            </a:r>
            <a:r>
              <a:rPr lang="en-US" sz="2400" dirty="0">
                <a:latin typeface="+mj-lt"/>
              </a:rPr>
              <a:t> indicator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8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4.  </a:t>
            </a:r>
            <a:r>
              <a:rPr lang="en-US" sz="2400" b="1" dirty="0" err="1" smtClean="0">
                <a:latin typeface="+mj-lt"/>
              </a:rPr>
              <a:t>Angka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Tabungan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Perkembangan</a:t>
            </a:r>
            <a:r>
              <a:rPr lang="en-US" sz="2400" dirty="0">
                <a:latin typeface="+mj-lt"/>
              </a:rPr>
              <a:t> sector </a:t>
            </a:r>
            <a:r>
              <a:rPr lang="en-US" sz="2400" dirty="0" err="1">
                <a:latin typeface="+mj-lt"/>
              </a:rPr>
              <a:t>manufaktur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 err="1">
                <a:latin typeface="+mj-lt"/>
              </a:rPr>
              <a:t>industri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selama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industrialisasi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memerlukan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investasi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modal. </a:t>
            </a:r>
            <a:r>
              <a:rPr lang="en-US" sz="2400" dirty="0" err="1">
                <a:latin typeface="+mj-lt"/>
              </a:rPr>
              <a:t>Finansial</a:t>
            </a:r>
            <a:r>
              <a:rPr lang="en-US" sz="2400" dirty="0">
                <a:latin typeface="+mj-lt"/>
              </a:rPr>
              <a:t> capital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factor </a:t>
            </a:r>
            <a:r>
              <a:rPr lang="en-US" sz="2400" dirty="0" err="1">
                <a:latin typeface="+mj-lt"/>
              </a:rPr>
              <a:t>utama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proses </a:t>
            </a:r>
            <a:r>
              <a:rPr lang="en-US" sz="2400" dirty="0" err="1">
                <a:latin typeface="+mj-lt"/>
              </a:rPr>
              <a:t>industrialisasi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sebuah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masyarakat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sebagaimana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terjadi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Inggeris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umumnya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Eropa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awal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pertumbuhan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kapitalisme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disusul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revolusi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industri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masyarakat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memiliki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produktivitas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tinggi</a:t>
            </a:r>
            <a:r>
              <a:rPr lang="en-US" sz="2400" dirty="0">
                <a:latin typeface="+mj-lt"/>
              </a:rPr>
              <a:t>, modal </a:t>
            </a:r>
            <a:r>
              <a:rPr lang="en-US" sz="2400" dirty="0" err="1">
                <a:latin typeface="+mj-lt"/>
              </a:rPr>
              <a:t>usaha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dihimpun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melalui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tabungan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baik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swasta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maupun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pemerintah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7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Doa</a:t>
            </a:r>
            <a:r>
              <a:rPr lang="en-US" sz="4400" dirty="0" smtClean="0"/>
              <a:t> </a:t>
            </a:r>
            <a:r>
              <a:rPr lang="en-US" sz="4400" dirty="0" err="1" smtClean="0"/>
              <a:t>Mengawali</a:t>
            </a:r>
            <a:r>
              <a:rPr lang="en-US" sz="4400" dirty="0" smtClean="0"/>
              <a:t> </a:t>
            </a:r>
            <a:r>
              <a:rPr lang="en-US" sz="4400" dirty="0" err="1" smtClean="0"/>
              <a:t>Belajar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+mj-lt"/>
              </a:rPr>
              <a:t>Kami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ridho</a:t>
            </a:r>
            <a:r>
              <a:rPr lang="en-US" dirty="0" smtClean="0">
                <a:latin typeface="+mj-lt"/>
              </a:rPr>
              <a:t> Allah SWT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Tuhanku</a:t>
            </a:r>
            <a:r>
              <a:rPr lang="en-US" dirty="0" smtClean="0">
                <a:latin typeface="+mj-lt"/>
              </a:rPr>
              <a:t>, Islam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agamaku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Muhammad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Rasul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</a:t>
            </a:r>
            <a:r>
              <a:rPr lang="en-US" dirty="0" smtClean="0">
                <a:latin typeface="+mj-lt"/>
              </a:rPr>
              <a:t> Allah, </a:t>
            </a:r>
            <a:r>
              <a:rPr lang="en-US" dirty="0" err="1" smtClean="0">
                <a:latin typeface="+mj-lt"/>
              </a:rPr>
              <a:t>tambahkanlah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ilmu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berikanlah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kefahaman</a:t>
            </a:r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5. </a:t>
            </a:r>
            <a:r>
              <a:rPr lang="en-US" sz="2400" b="1" dirty="0" err="1" smtClean="0">
                <a:latin typeface="+mj-lt"/>
              </a:rPr>
              <a:t>Indeks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Kualitas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Hidup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IKH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 </a:t>
            </a:r>
            <a:r>
              <a:rPr lang="en-US" sz="2400" i="1" dirty="0">
                <a:latin typeface="+mj-lt"/>
              </a:rPr>
              <a:t>Physical </a:t>
            </a:r>
            <a:r>
              <a:rPr lang="en-US" sz="2400" i="1" dirty="0" err="1">
                <a:latin typeface="+mj-lt"/>
              </a:rPr>
              <a:t>Qualty</a:t>
            </a:r>
            <a:r>
              <a:rPr lang="en-US" sz="2400" i="1" dirty="0">
                <a:latin typeface="+mj-lt"/>
              </a:rPr>
              <a:t> of life Index</a:t>
            </a:r>
            <a:r>
              <a:rPr lang="en-US" sz="2400" dirty="0">
                <a:latin typeface="+mj-lt"/>
              </a:rPr>
              <a:t> (PQLI)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mengukur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kemakmuran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masyarakat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Indeks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dibuat</a:t>
            </a:r>
            <a:r>
              <a:rPr lang="en-US" sz="2400" dirty="0">
                <a:latin typeface="+mj-lt"/>
              </a:rPr>
              <a:t> indicator </a:t>
            </a:r>
            <a:r>
              <a:rPr lang="en-US" sz="2400" dirty="0" err="1">
                <a:latin typeface="+mj-lt"/>
              </a:rPr>
              <a:t>makroekonomi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tidak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memberikan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gambaran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tentang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masyarakat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mengukur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keberhasilan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. </a:t>
            </a:r>
            <a:endParaRPr lang="id-ID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Misalnya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pendapatan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nasional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sebuah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bangsa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tumbuh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terus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tetapi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tanpa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diikuti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peningkatan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sosial</a:t>
            </a:r>
            <a:r>
              <a:rPr lang="en-US" sz="2400" dirty="0">
                <a:latin typeface="+mj-lt"/>
              </a:rPr>
              <a:t>. </a:t>
            </a:r>
            <a:endParaRPr lang="id-ID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Indeks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dihitung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berdasarkan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kepada</a:t>
            </a:r>
            <a:r>
              <a:rPr lang="en-US" sz="2400" dirty="0">
                <a:latin typeface="+mj-lt"/>
              </a:rPr>
              <a:t> (1) </a:t>
            </a:r>
            <a:r>
              <a:rPr lang="en-US" sz="2400" dirty="0" err="1">
                <a:latin typeface="+mj-lt"/>
              </a:rPr>
              <a:t>angka</a:t>
            </a:r>
            <a:r>
              <a:rPr lang="en-US" sz="2400" dirty="0">
                <a:latin typeface="+mj-lt"/>
              </a:rPr>
              <a:t> rata-rata </a:t>
            </a:r>
            <a:r>
              <a:rPr lang="en-US" sz="2400" dirty="0" err="1">
                <a:latin typeface="+mj-lt"/>
              </a:rPr>
              <a:t>harapan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hidup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umur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, (2) </a:t>
            </a:r>
            <a:r>
              <a:rPr lang="en-US" sz="2400" dirty="0" err="1">
                <a:latin typeface="+mj-lt"/>
              </a:rPr>
              <a:t>angka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kematian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bayi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(3) </a:t>
            </a:r>
            <a:r>
              <a:rPr lang="en-US" sz="2400" dirty="0" err="1">
                <a:latin typeface="+mj-lt"/>
              </a:rPr>
              <a:t>angka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melek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huruf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3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6.  </a:t>
            </a:r>
            <a:r>
              <a:rPr lang="en-US" sz="2400" b="1" dirty="0" err="1" smtClean="0">
                <a:latin typeface="+mj-lt"/>
              </a:rPr>
              <a:t>Indeks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Pembangunan </a:t>
            </a:r>
            <a:r>
              <a:rPr lang="en-US" sz="2400" b="1" dirty="0" err="1">
                <a:latin typeface="+mj-lt"/>
              </a:rPr>
              <a:t>Manusia</a:t>
            </a:r>
            <a:r>
              <a:rPr lang="en-US" sz="2400" b="1" dirty="0">
                <a:latin typeface="+mj-lt"/>
              </a:rPr>
              <a:t> (</a:t>
            </a:r>
            <a:r>
              <a:rPr lang="en-US" sz="2400" b="1" i="1" dirty="0">
                <a:latin typeface="+mj-lt"/>
              </a:rPr>
              <a:t>Human Development Index</a:t>
            </a:r>
            <a:r>
              <a:rPr lang="en-US" sz="2400" b="1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Menurut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UNDP,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hendaknya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ditujukan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kepada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sumberdaya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. </a:t>
            </a:r>
            <a:endParaRPr lang="id-ID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Dalam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pemahaman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diartikan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sebuah</a:t>
            </a:r>
            <a:r>
              <a:rPr lang="en-US" sz="2400" dirty="0">
                <a:latin typeface="+mj-lt"/>
              </a:rPr>
              <a:t> proses yang </a:t>
            </a:r>
            <a:r>
              <a:rPr lang="en-US" sz="2400" dirty="0" err="1">
                <a:latin typeface="+mj-lt"/>
              </a:rPr>
              <a:t>bertujuan</a:t>
            </a:r>
            <a:r>
              <a:rPr lang="en-US" sz="2400" dirty="0">
                <a:latin typeface="+mj-lt"/>
              </a:rPr>
              <a:t> m </a:t>
            </a:r>
            <a:r>
              <a:rPr lang="en-US" sz="2400" dirty="0" err="1">
                <a:latin typeface="+mj-lt"/>
              </a:rPr>
              <a:t>ngembangkan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pilihan-pilihan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. </a:t>
            </a:r>
            <a:endParaRPr lang="id-ID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Hal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didasari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asumsi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bahwa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peningkatan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kualitas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sumberdaya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diikuti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terbukanya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pilihan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peluang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menentukan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jalan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hidup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secara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bebas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52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24" y="1573617"/>
            <a:ext cx="1012735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Ya All</a:t>
            </a:r>
            <a:r>
              <a:rPr lang="en-US" dirty="0" smtClean="0">
                <a:latin typeface="+mj-lt"/>
                <a:ea typeface="Arial Unicode MS" pitchFamily="34" charset="-128"/>
                <a:cs typeface="Tahoma" pitchFamily="34" charset="0"/>
              </a:rPr>
              <a:t>a</a:t>
            </a: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h Tunjukkanlah kepada kami kebenaran sehinggga kami dapat mengikutinya Dan tunjukkanlah kepada kami kejelekan sehingga kami dapat menjauhinya</a:t>
            </a:r>
          </a:p>
          <a:p>
            <a:pPr>
              <a:defRPr/>
            </a:pPr>
            <a:endParaRPr lang="id-ID" dirty="0" smtClean="0">
              <a:latin typeface="+mj-lt"/>
              <a:ea typeface="Arial Unicode MS" pitchFamily="34" charset="-128"/>
              <a:cs typeface="Tahoma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 MK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Mata </a:t>
            </a:r>
            <a:r>
              <a:rPr lang="en-US" sz="3200" dirty="0" err="1">
                <a:latin typeface="+mj-lt"/>
              </a:rPr>
              <a:t>Kuliah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bertujuan</a:t>
            </a:r>
            <a:r>
              <a:rPr lang="en-US" sz="3200" dirty="0">
                <a:latin typeface="+mj-lt"/>
              </a:rPr>
              <a:t> agar </a:t>
            </a:r>
            <a:r>
              <a:rPr lang="en-US" sz="3200" dirty="0" err="1">
                <a:latin typeface="+mj-lt"/>
              </a:rPr>
              <a:t>mahasiswa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memiliki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pemahaman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mengenai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berbagai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konsep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teori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indikator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pembangunan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dapat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menjelaskan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bagaimana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pertumbuhan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membawa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perubahan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dapat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berpengaruh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terhadap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kondisi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suatu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bangsa</a:t>
            </a:r>
            <a:r>
              <a:rPr lang="en-US" sz="32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404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>
                <a:latin typeface="+mj-lt"/>
              </a:rPr>
              <a:t>Arif Budiman. Teori Pembangunan Dunia Ketiga. Gramedia</a:t>
            </a:r>
          </a:p>
          <a:p>
            <a:r>
              <a:rPr lang="id-ID" dirty="0" smtClean="0">
                <a:latin typeface="+mj-lt"/>
              </a:rPr>
              <a:t>Oekan S. Abudllah. Isu Isu Pembangunan. Gramedia</a:t>
            </a:r>
          </a:p>
          <a:p>
            <a:r>
              <a:rPr lang="en-US" dirty="0" err="1" smtClean="0">
                <a:latin typeface="+mj-lt"/>
              </a:rPr>
              <a:t>Fakih</a:t>
            </a:r>
            <a:r>
              <a:rPr lang="en-US" dirty="0">
                <a:latin typeface="+mj-lt"/>
              </a:rPr>
              <a:t>, Mansour. 2011. </a:t>
            </a:r>
            <a:r>
              <a:rPr lang="en-US" dirty="0" err="1">
                <a:latin typeface="+mj-lt"/>
              </a:rPr>
              <a:t>Runtuhnya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Teori</a:t>
            </a:r>
            <a:r>
              <a:rPr lang="en-US" dirty="0">
                <a:latin typeface="+mj-lt"/>
              </a:rPr>
              <a:t> Pembangunan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Globalisasi</a:t>
            </a:r>
            <a:r>
              <a:rPr lang="en-US" dirty="0">
                <a:latin typeface="+mj-lt"/>
              </a:rPr>
              <a:t>. Insist Press. Yogyakarta</a:t>
            </a:r>
          </a:p>
          <a:p>
            <a:r>
              <a:rPr lang="en-US" dirty="0" smtClean="0">
                <a:latin typeface="+mj-lt"/>
              </a:rPr>
              <a:t>Usman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Sunyoto</a:t>
            </a:r>
            <a:r>
              <a:rPr lang="en-US" dirty="0">
                <a:latin typeface="+mj-lt"/>
              </a:rPr>
              <a:t>. 2008. Pembangunan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Pemberdayaan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Masyarakat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Pustaka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Pelajar</a:t>
            </a:r>
            <a:r>
              <a:rPr lang="en-US" dirty="0">
                <a:latin typeface="+mj-lt"/>
              </a:rPr>
              <a:t>. Yogyakarta</a:t>
            </a:r>
          </a:p>
          <a:p>
            <a:r>
              <a:rPr lang="en-US" dirty="0" err="1" smtClean="0">
                <a:latin typeface="+mj-lt"/>
              </a:rPr>
              <a:t>Soetomo</a:t>
            </a:r>
            <a:r>
              <a:rPr lang="en-US" dirty="0">
                <a:latin typeface="+mj-lt"/>
              </a:rPr>
              <a:t>,  2013. </a:t>
            </a:r>
            <a:r>
              <a:rPr lang="en-US" dirty="0" err="1">
                <a:latin typeface="+mj-lt"/>
              </a:rPr>
              <a:t>Strategi-Strategi</a:t>
            </a:r>
            <a:r>
              <a:rPr lang="en-US" dirty="0">
                <a:latin typeface="+mj-lt"/>
              </a:rPr>
              <a:t> Pembangunan </a:t>
            </a:r>
            <a:r>
              <a:rPr lang="en-US" dirty="0" err="1">
                <a:latin typeface="+mj-lt"/>
              </a:rPr>
              <a:t>Masyarakat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Pustaka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Pelajar</a:t>
            </a:r>
            <a:r>
              <a:rPr lang="en-US" dirty="0">
                <a:latin typeface="+mj-lt"/>
              </a:rPr>
              <a:t>. Yogyakarta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0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4084"/>
            <a:ext cx="9624060" cy="1260211"/>
          </a:xfrm>
        </p:spPr>
        <p:txBody>
          <a:bodyPr/>
          <a:lstStyle/>
          <a:p>
            <a:r>
              <a:rPr lang="id-ID" dirty="0" smtClean="0"/>
              <a:t>Dasar Teori Pembangunan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Jadi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secara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umum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makna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setiap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usaha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mewujudkan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hidup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lebih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sebagaimana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didefinisikan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 “an increasing attainment of one’s own cultural values” (</a:t>
            </a:r>
            <a:r>
              <a:rPr lang="en-US" sz="2400" dirty="0" err="1">
                <a:latin typeface="+mj-lt"/>
              </a:rPr>
              <a:t>Tjokrowinoto</a:t>
            </a:r>
            <a:r>
              <a:rPr lang="en-US" sz="2400" dirty="0">
                <a:latin typeface="+mj-lt"/>
              </a:rPr>
              <a:t>, 1996: 1). </a:t>
            </a:r>
            <a:endParaRPr lang="id-ID" sz="2400" dirty="0" smtClean="0">
              <a:latin typeface="+mj-lt"/>
            </a:endParaRPr>
          </a:p>
          <a:p>
            <a:endParaRPr lang="id-ID" sz="2400" dirty="0" smtClean="0">
              <a:latin typeface="+mj-lt"/>
            </a:endParaRPr>
          </a:p>
          <a:p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itu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butuh</a:t>
            </a:r>
            <a:r>
              <a:rPr lang="en-US" sz="2400" dirty="0">
                <a:latin typeface="+mj-lt"/>
              </a:rPr>
              <a:t> proses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tahapan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terukur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Tahapan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menyentuh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bidang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yakni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pertama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ekonomi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ukuran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kemakmuran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materiil</a:t>
            </a:r>
            <a:r>
              <a:rPr lang="en-US" sz="2400" dirty="0">
                <a:latin typeface="+mj-lt"/>
              </a:rPr>
              <a:t>. </a:t>
            </a:r>
            <a:r>
              <a:rPr lang="en-US" sz="2400" i="1" dirty="0" err="1">
                <a:latin typeface="+mj-lt"/>
              </a:rPr>
              <a:t>Kedua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sosial</a:t>
            </a:r>
            <a:r>
              <a:rPr lang="en-US" sz="2400" dirty="0">
                <a:latin typeface="+mj-lt"/>
              </a:rPr>
              <a:t>. </a:t>
            </a:r>
            <a:r>
              <a:rPr lang="en-US" sz="2400" i="1" dirty="0" err="1">
                <a:latin typeface="+mj-lt"/>
              </a:rPr>
              <a:t>Ketiga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keadilan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sosial</a:t>
            </a:r>
            <a:r>
              <a:rPr lang="en-US" sz="2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6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Bab XIV UUD 1945 yang </a:t>
            </a:r>
            <a:r>
              <a:rPr lang="en-US" sz="2400" dirty="0" err="1">
                <a:latin typeface="+mj-lt"/>
              </a:rPr>
              <a:t>berjudul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Kesejahteraan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Sosial</a:t>
            </a:r>
            <a:r>
              <a:rPr lang="en-US" sz="2400" dirty="0">
                <a:latin typeface="+mj-lt"/>
              </a:rPr>
              <a:t>”, </a:t>
            </a:r>
            <a:r>
              <a:rPr lang="en-US" sz="2400" dirty="0" err="1">
                <a:latin typeface="+mj-lt"/>
              </a:rPr>
              <a:t>ditegaskan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bahwa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sistem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err="1">
                <a:latin typeface="+mj-lt"/>
              </a:rPr>
              <a:t>perekonomian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berdasar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asas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kekeluargaan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sumber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pokok-pokok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kemakmuran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rakyat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dikuasai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dipergunakan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sebesar-besar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kemakmuran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rakyat</a:t>
            </a:r>
            <a:r>
              <a:rPr lang="en-US" sz="2400" dirty="0">
                <a:latin typeface="+mj-lt"/>
              </a:rPr>
              <a:t>. </a:t>
            </a:r>
            <a:endParaRPr lang="id-ID" sz="2400" dirty="0" smtClean="0">
              <a:latin typeface="+mj-lt"/>
            </a:endParaRPr>
          </a:p>
          <a:p>
            <a:endParaRPr lang="id-ID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apabila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kemakmuran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bagi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seluruh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rakyat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belum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tercapai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maka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Pasal</a:t>
            </a:r>
            <a:r>
              <a:rPr lang="en-US" sz="2400" dirty="0">
                <a:latin typeface="+mj-lt"/>
              </a:rPr>
              <a:t> 34 UUD 1945 </a:t>
            </a:r>
            <a:r>
              <a:rPr lang="en-US" sz="2400" dirty="0" err="1">
                <a:latin typeface="+mj-lt"/>
              </a:rPr>
              <a:t>menegaskan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bahwa</a:t>
            </a:r>
            <a:r>
              <a:rPr lang="en-US" sz="2400" dirty="0">
                <a:latin typeface="+mj-lt"/>
              </a:rPr>
              <a:t> fakir </a:t>
            </a:r>
            <a:r>
              <a:rPr lang="en-US" sz="2400" dirty="0" err="1">
                <a:latin typeface="+mj-lt"/>
              </a:rPr>
              <a:t>miskin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anak-anak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terlantar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dipelihara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oleh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8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578613"/>
            <a:ext cx="9624060" cy="4990084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+mj-lt"/>
              </a:rPr>
              <a:t>Secara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umum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kita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dapat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memberikan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makna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tentang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pembangunan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sebagai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suatu</a:t>
            </a:r>
            <a:r>
              <a:rPr lang="en-US" sz="2800" dirty="0">
                <a:latin typeface="+mj-lt"/>
              </a:rPr>
              <a:t> proses </a:t>
            </a:r>
            <a:r>
              <a:rPr lang="en-US" sz="2800" dirty="0" err="1">
                <a:latin typeface="+mj-lt"/>
              </a:rPr>
              <a:t>perencanaan</a:t>
            </a:r>
            <a:r>
              <a:rPr lang="en-US" sz="2800" dirty="0">
                <a:latin typeface="+mj-lt"/>
              </a:rPr>
              <a:t> (</a:t>
            </a:r>
            <a:r>
              <a:rPr lang="en-US" sz="2800" i="1" dirty="0">
                <a:latin typeface="+mj-lt"/>
              </a:rPr>
              <a:t>social plan</a:t>
            </a:r>
            <a:r>
              <a:rPr lang="en-US" sz="2800" dirty="0">
                <a:latin typeface="+mj-lt"/>
              </a:rPr>
              <a:t>) yang </a:t>
            </a:r>
            <a:r>
              <a:rPr lang="en-US" sz="2800" dirty="0" err="1">
                <a:latin typeface="+mj-lt"/>
              </a:rPr>
              <a:t>dilakukan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oleh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birokrat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perencanaan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pembangunan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membuat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perubahan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sebagai</a:t>
            </a:r>
            <a:r>
              <a:rPr lang="en-US" sz="2800" dirty="0">
                <a:latin typeface="+mj-lt"/>
              </a:rPr>
              <a:t> proses </a:t>
            </a:r>
            <a:r>
              <a:rPr lang="en-US" sz="2800" dirty="0" err="1">
                <a:latin typeface="+mj-lt"/>
              </a:rPr>
              <a:t>peningkatan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kesejahteraan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bagi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masyarakat</a:t>
            </a:r>
            <a:r>
              <a:rPr lang="en-US" sz="2800" dirty="0">
                <a:latin typeface="+mj-lt"/>
              </a:rPr>
              <a:t>. </a:t>
            </a:r>
            <a:endParaRPr lang="id-ID" sz="2800" dirty="0" smtClean="0">
              <a:latin typeface="+mj-lt"/>
            </a:endParaRPr>
          </a:p>
          <a:p>
            <a:pPr marL="0" indent="0">
              <a:buNone/>
            </a:pPr>
            <a:endParaRPr lang="id-ID" sz="2800" dirty="0"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Konseptualisasi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pembangunan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merupakan</a:t>
            </a:r>
            <a:r>
              <a:rPr lang="en-US" sz="2800" dirty="0">
                <a:latin typeface="+mj-lt"/>
              </a:rPr>
              <a:t> proses </a:t>
            </a:r>
            <a:r>
              <a:rPr lang="en-US" sz="2800" dirty="0" err="1">
                <a:latin typeface="+mj-lt"/>
              </a:rPr>
              <a:t>perbaikan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berkesinambungan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pada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suatu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masyarakat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menuju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kehidupan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lebih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baik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atau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lebih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sejahtera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sehingga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terdapat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beberapa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cara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menentukan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tingkat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kesejahteraan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pada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suatu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negara</a:t>
            </a:r>
            <a:r>
              <a:rPr lang="en-US" sz="2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8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Pengertian Pembangunan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2332831"/>
            <a:ext cx="6610723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Beberapa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ahli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menganjurkan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bahwa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daerah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mencakup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nilai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Kuncoro</a:t>
            </a:r>
            <a:r>
              <a:rPr lang="en-US" sz="2400" dirty="0">
                <a:latin typeface="+mj-lt"/>
              </a:rPr>
              <a:t>, 2000; </a:t>
            </a:r>
            <a:r>
              <a:rPr lang="en-US" sz="2400" dirty="0" err="1">
                <a:latin typeface="+mj-lt"/>
              </a:rPr>
              <a:t>Todaro</a:t>
            </a:r>
            <a:r>
              <a:rPr lang="en-US" sz="2400" dirty="0">
                <a:latin typeface="+mj-lt"/>
              </a:rPr>
              <a:t>, 2000</a:t>
            </a:r>
            <a:r>
              <a:rPr lang="en-US" sz="2400" dirty="0" smtClean="0">
                <a:latin typeface="+mj-lt"/>
              </a:rPr>
              <a:t>):</a:t>
            </a:r>
            <a:endParaRPr lang="id-ID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1.    </a:t>
            </a:r>
            <a:r>
              <a:rPr lang="en-US" sz="2400" dirty="0" err="1">
                <a:latin typeface="+mj-lt"/>
              </a:rPr>
              <a:t>Ketahanan</a:t>
            </a:r>
            <a:r>
              <a:rPr lang="en-US" sz="2400" dirty="0">
                <a:latin typeface="+mj-lt"/>
              </a:rPr>
              <a:t> (</a:t>
            </a:r>
            <a:r>
              <a:rPr lang="en-US" sz="2400" i="1" dirty="0">
                <a:latin typeface="+mj-lt"/>
              </a:rPr>
              <a:t>Sustenance</a:t>
            </a:r>
            <a:r>
              <a:rPr lang="en-US" sz="2400" dirty="0">
                <a:latin typeface="+mj-lt"/>
              </a:rPr>
              <a:t>): </a:t>
            </a:r>
            <a:r>
              <a:rPr lang="en-US" sz="2400" dirty="0" err="1">
                <a:latin typeface="+mj-lt"/>
              </a:rPr>
              <a:t>kemampuan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memenuhi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kebutuhan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pokok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pangan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papan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kesehatan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proteksi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mempertahankan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hidup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2.    </a:t>
            </a:r>
            <a:r>
              <a:rPr lang="en-US" sz="2400" dirty="0" err="1">
                <a:latin typeface="+mj-lt"/>
              </a:rPr>
              <a:t>Harga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diri</a:t>
            </a:r>
            <a:r>
              <a:rPr lang="en-US" sz="2400" dirty="0">
                <a:latin typeface="+mj-lt"/>
              </a:rPr>
              <a:t> (</a:t>
            </a:r>
            <a:r>
              <a:rPr lang="en-US" sz="2400" i="1" dirty="0">
                <a:latin typeface="+mj-lt"/>
              </a:rPr>
              <a:t>Self Esteem</a:t>
            </a:r>
            <a:r>
              <a:rPr lang="en-US" sz="2400" dirty="0">
                <a:latin typeface="+mj-lt"/>
              </a:rPr>
              <a:t>): 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memanusiakan</a:t>
            </a:r>
            <a:r>
              <a:rPr lang="en-US" sz="2400" dirty="0">
                <a:latin typeface="+mj-lt"/>
              </a:rPr>
              <a:t> orang.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arti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luas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daerah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meningkatkan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kebanggaan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berada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daerah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itu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3.    Freedom from servitude: </a:t>
            </a:r>
            <a:r>
              <a:rPr lang="en-US" sz="2400" dirty="0" err="1">
                <a:latin typeface="+mj-lt"/>
              </a:rPr>
              <a:t>kebebasan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bagi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setiap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individu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negara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berpikir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berkembang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berperilaku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berusaha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berpartisipasi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pembangunan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8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1785</TotalTime>
  <Words>721</Words>
  <Application>Microsoft Office PowerPoint</Application>
  <PresentationFormat>Custom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Cambria</vt:lpstr>
      <vt:lpstr>Tahoma</vt:lpstr>
      <vt:lpstr>Theme1</vt:lpstr>
      <vt:lpstr>PERTEMUAN 1-2  TEORI PEMBANGUNAN</vt:lpstr>
      <vt:lpstr>Doa Mengawali Belajar </vt:lpstr>
      <vt:lpstr>Deskripsi MK</vt:lpstr>
      <vt:lpstr>Referensi</vt:lpstr>
      <vt:lpstr>Dasar Teori Pembangunan</vt:lpstr>
      <vt:lpstr>PowerPoint Presentation</vt:lpstr>
      <vt:lpstr>PowerPoint Presentation</vt:lpstr>
      <vt:lpstr>Pengertian Pembangunan</vt:lpstr>
      <vt:lpstr>PowerPoint Presentation</vt:lpstr>
      <vt:lpstr>Mengukur Pembangunan</vt:lpstr>
      <vt:lpstr>PowerPoint Presentation</vt:lpstr>
      <vt:lpstr>PDB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Doa Penutup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140</cp:revision>
  <dcterms:created xsi:type="dcterms:W3CDTF">2016-11-21T21:18:02Z</dcterms:created>
  <dcterms:modified xsi:type="dcterms:W3CDTF">2021-02-24T02:43:21Z</dcterms:modified>
</cp:coreProperties>
</file>