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62" r:id="rId6"/>
    <p:sldId id="263" r:id="rId7"/>
    <p:sldId id="258" r:id="rId8"/>
    <p:sldId id="25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D13FA68D-3424-4BFA-B68F-F5BE95A193F6}" type="datetimeFigureOut">
              <a:rPr lang="id-ID" smtClean="0"/>
              <a:t>18/03/2021</a:t>
            </a:fld>
            <a:endParaRPr lang="id-ID"/>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id-ID"/>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AFB23DC2-C405-4194-A692-FB825EBB78A8}" type="slidenum">
              <a:rPr lang="id-ID" smtClean="0"/>
              <a:t>‹#›</a:t>
            </a:fld>
            <a:endParaRPr lang="id-ID"/>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72597082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3FA68D-3424-4BFA-B68F-F5BE95A193F6}" type="datetimeFigureOut">
              <a:rPr lang="id-ID" smtClean="0"/>
              <a:t>18/03/2021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FB23DC2-C405-4194-A692-FB825EBB78A8}" type="slidenum">
              <a:rPr lang="id-ID" smtClean="0"/>
              <a:t>‹#›</a:t>
            </a:fld>
            <a:endParaRPr lang="id-ID"/>
          </a:p>
        </p:txBody>
      </p:sp>
    </p:spTree>
    <p:extLst>
      <p:ext uri="{BB962C8B-B14F-4D97-AF65-F5344CB8AC3E}">
        <p14:creationId xmlns:p14="http://schemas.microsoft.com/office/powerpoint/2010/main" val="2377216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3FA68D-3424-4BFA-B68F-F5BE95A193F6}" type="datetimeFigureOut">
              <a:rPr lang="id-ID" smtClean="0"/>
              <a:t>18/03/2021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FB23DC2-C405-4194-A692-FB825EBB78A8}" type="slidenum">
              <a:rPr lang="id-ID" smtClean="0"/>
              <a:t>‹#›</a:t>
            </a:fld>
            <a:endParaRPr lang="id-ID"/>
          </a:p>
        </p:txBody>
      </p:sp>
    </p:spTree>
    <p:extLst>
      <p:ext uri="{BB962C8B-B14F-4D97-AF65-F5344CB8AC3E}">
        <p14:creationId xmlns:p14="http://schemas.microsoft.com/office/powerpoint/2010/main" val="1239637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3FA68D-3424-4BFA-B68F-F5BE95A193F6}" type="datetimeFigureOut">
              <a:rPr lang="id-ID" smtClean="0"/>
              <a:t>18/03/2021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FB23DC2-C405-4194-A692-FB825EBB78A8}" type="slidenum">
              <a:rPr lang="id-ID" smtClean="0"/>
              <a:t>‹#›</a:t>
            </a:fld>
            <a:endParaRPr lang="id-ID"/>
          </a:p>
        </p:txBody>
      </p:sp>
    </p:spTree>
    <p:extLst>
      <p:ext uri="{BB962C8B-B14F-4D97-AF65-F5344CB8AC3E}">
        <p14:creationId xmlns:p14="http://schemas.microsoft.com/office/powerpoint/2010/main" val="2423953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D13FA68D-3424-4BFA-B68F-F5BE95A193F6}" type="datetimeFigureOut">
              <a:rPr lang="id-ID" smtClean="0"/>
              <a:t>18/03/2021</a:t>
            </a:fld>
            <a:endParaRPr lang="id-ID"/>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id-ID"/>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AFB23DC2-C405-4194-A692-FB825EBB78A8}" type="slidenum">
              <a:rPr lang="id-ID" smtClean="0"/>
              <a:t>‹#›</a:t>
            </a:fld>
            <a:endParaRPr lang="id-ID"/>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9695882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3FA68D-3424-4BFA-B68F-F5BE95A193F6}" type="datetimeFigureOut">
              <a:rPr lang="id-ID" smtClean="0"/>
              <a:t>18/03/2021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FB23DC2-C405-4194-A692-FB825EBB78A8}" type="slidenum">
              <a:rPr lang="id-ID" smtClean="0"/>
              <a:t>‹#›</a:t>
            </a:fld>
            <a:endParaRPr lang="id-ID"/>
          </a:p>
        </p:txBody>
      </p:sp>
    </p:spTree>
    <p:extLst>
      <p:ext uri="{BB962C8B-B14F-4D97-AF65-F5344CB8AC3E}">
        <p14:creationId xmlns:p14="http://schemas.microsoft.com/office/powerpoint/2010/main" val="3874668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3FA68D-3424-4BFA-B68F-F5BE95A193F6}" type="datetimeFigureOut">
              <a:rPr lang="id-ID" smtClean="0"/>
              <a:t>18/03/2021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FB23DC2-C405-4194-A692-FB825EBB78A8}" type="slidenum">
              <a:rPr lang="id-ID" smtClean="0"/>
              <a:t>‹#›</a:t>
            </a:fld>
            <a:endParaRPr lang="id-ID"/>
          </a:p>
        </p:txBody>
      </p:sp>
    </p:spTree>
    <p:extLst>
      <p:ext uri="{BB962C8B-B14F-4D97-AF65-F5344CB8AC3E}">
        <p14:creationId xmlns:p14="http://schemas.microsoft.com/office/powerpoint/2010/main" val="3841488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3FA68D-3424-4BFA-B68F-F5BE95A193F6}" type="datetimeFigureOut">
              <a:rPr lang="id-ID" smtClean="0"/>
              <a:t>18/03/2021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FB23DC2-C405-4194-A692-FB825EBB78A8}" type="slidenum">
              <a:rPr lang="id-ID" smtClean="0"/>
              <a:t>‹#›</a:t>
            </a:fld>
            <a:endParaRPr lang="id-ID"/>
          </a:p>
        </p:txBody>
      </p:sp>
    </p:spTree>
    <p:extLst>
      <p:ext uri="{BB962C8B-B14F-4D97-AF65-F5344CB8AC3E}">
        <p14:creationId xmlns:p14="http://schemas.microsoft.com/office/powerpoint/2010/main" val="3750148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FA68D-3424-4BFA-B68F-F5BE95A193F6}" type="datetimeFigureOut">
              <a:rPr lang="id-ID" smtClean="0"/>
              <a:t>18/03/2021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FB23DC2-C405-4194-A692-FB825EBB78A8}" type="slidenum">
              <a:rPr lang="id-ID" smtClean="0"/>
              <a:t>‹#›</a:t>
            </a:fld>
            <a:endParaRPr lang="id-ID"/>
          </a:p>
        </p:txBody>
      </p:sp>
    </p:spTree>
    <p:extLst>
      <p:ext uri="{BB962C8B-B14F-4D97-AF65-F5344CB8AC3E}">
        <p14:creationId xmlns:p14="http://schemas.microsoft.com/office/powerpoint/2010/main" val="2416506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13FA68D-3424-4BFA-B68F-F5BE95A193F6}" type="datetimeFigureOut">
              <a:rPr lang="id-ID" smtClean="0"/>
              <a:t>18/03/2021</a:t>
            </a:fld>
            <a:endParaRPr lang="id-ID"/>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id-ID"/>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FB23DC2-C405-4194-A692-FB825EBB78A8}" type="slidenum">
              <a:rPr lang="id-ID" smtClean="0"/>
              <a:t>‹#›</a:t>
            </a:fld>
            <a:endParaRPr lang="id-ID"/>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30250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13FA68D-3424-4BFA-B68F-F5BE95A193F6}" type="datetimeFigureOut">
              <a:rPr lang="id-ID" smtClean="0"/>
              <a:t>18/03/2021</a:t>
            </a:fld>
            <a:endParaRPr lang="id-ID"/>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id-ID"/>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FB23DC2-C405-4194-A692-FB825EBB78A8}" type="slidenum">
              <a:rPr lang="id-ID" smtClean="0"/>
              <a:t>‹#›</a:t>
            </a:fld>
            <a:endParaRPr lang="id-ID"/>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4846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D13FA68D-3424-4BFA-B68F-F5BE95A193F6}" type="datetimeFigureOut">
              <a:rPr lang="id-ID" smtClean="0"/>
              <a:t>18/03/2021</a:t>
            </a:fld>
            <a:endParaRPr lang="id-ID"/>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id-ID"/>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AFB23DC2-C405-4194-A692-FB825EBB78A8}" type="slidenum">
              <a:rPr lang="id-ID" smtClean="0"/>
              <a:t>‹#›</a:t>
            </a:fld>
            <a:endParaRPr lang="id-ID"/>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321108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884AD-A391-4D1E-A4DD-DB3E63BB9D8F}"/>
              </a:ext>
            </a:extLst>
          </p:cNvPr>
          <p:cNvSpPr>
            <a:spLocks noGrp="1"/>
          </p:cNvSpPr>
          <p:nvPr>
            <p:ph type="ctrTitle"/>
          </p:nvPr>
        </p:nvSpPr>
        <p:spPr>
          <a:xfrm>
            <a:off x="1915128" y="2057400"/>
            <a:ext cx="8361229" cy="1829280"/>
          </a:xfrm>
        </p:spPr>
        <p:txBody>
          <a:bodyPr/>
          <a:lstStyle/>
          <a:p>
            <a:r>
              <a:rPr lang="en-US" sz="6600" dirty="0"/>
              <a:t>PENGANTAR EKONOMI KEBIJAKAN PUBLIK </a:t>
            </a:r>
            <a:endParaRPr lang="id-ID" sz="6600" dirty="0"/>
          </a:p>
        </p:txBody>
      </p:sp>
      <p:sp>
        <p:nvSpPr>
          <p:cNvPr id="3" name="Subtitle 2">
            <a:extLst>
              <a:ext uri="{FF2B5EF4-FFF2-40B4-BE49-F238E27FC236}">
                <a16:creationId xmlns:a16="http://schemas.microsoft.com/office/drawing/2014/main" id="{E74441C7-B842-4D7F-8C20-277579049D42}"/>
              </a:ext>
            </a:extLst>
          </p:cNvPr>
          <p:cNvSpPr>
            <a:spLocks noGrp="1"/>
          </p:cNvSpPr>
          <p:nvPr>
            <p:ph type="subTitle" idx="1"/>
          </p:nvPr>
        </p:nvSpPr>
        <p:spPr/>
        <p:txBody>
          <a:bodyPr/>
          <a:lstStyle/>
          <a:p>
            <a:r>
              <a:rPr lang="en-US" dirty="0"/>
              <a:t>Nur </a:t>
            </a:r>
            <a:r>
              <a:rPr lang="en-US" dirty="0" err="1"/>
              <a:t>Fitri</a:t>
            </a:r>
            <a:r>
              <a:rPr lang="en-US" dirty="0"/>
              <a:t> </a:t>
            </a:r>
            <a:r>
              <a:rPr lang="en-US" dirty="0" err="1"/>
              <a:t>Mutmainah</a:t>
            </a:r>
            <a:r>
              <a:rPr lang="en-US" dirty="0"/>
              <a:t>, S.IP.,M.PA </a:t>
            </a:r>
          </a:p>
          <a:p>
            <a:r>
              <a:rPr lang="en-US" dirty="0"/>
              <a:t>April 2020 </a:t>
            </a:r>
            <a:endParaRPr lang="id-ID" dirty="0"/>
          </a:p>
        </p:txBody>
      </p:sp>
    </p:spTree>
    <p:extLst>
      <p:ext uri="{BB962C8B-B14F-4D97-AF65-F5344CB8AC3E}">
        <p14:creationId xmlns:p14="http://schemas.microsoft.com/office/powerpoint/2010/main" val="3337507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67514-294C-4C88-9460-24E1D9745A09}"/>
              </a:ext>
            </a:extLst>
          </p:cNvPr>
          <p:cNvSpPr>
            <a:spLocks noGrp="1"/>
          </p:cNvSpPr>
          <p:nvPr>
            <p:ph type="title"/>
          </p:nvPr>
        </p:nvSpPr>
        <p:spPr>
          <a:xfrm>
            <a:off x="1371600" y="685800"/>
            <a:ext cx="9601200" cy="885825"/>
          </a:xfrm>
        </p:spPr>
        <p:txBody>
          <a:bodyPr/>
          <a:lstStyle/>
          <a:p>
            <a:pPr algn="ctr"/>
            <a:r>
              <a:rPr lang="en-US" b="1" dirty="0">
                <a:solidFill>
                  <a:srgbClr val="C00000"/>
                </a:solidFill>
              </a:rPr>
              <a:t>INFLASI DAN KESEMPATAN KERJA </a:t>
            </a:r>
            <a:endParaRPr lang="id-ID" b="1" dirty="0">
              <a:solidFill>
                <a:srgbClr val="C00000"/>
              </a:solidFill>
            </a:endParaRPr>
          </a:p>
        </p:txBody>
      </p:sp>
      <p:sp>
        <p:nvSpPr>
          <p:cNvPr id="3" name="Content Placeholder 2">
            <a:extLst>
              <a:ext uri="{FF2B5EF4-FFF2-40B4-BE49-F238E27FC236}">
                <a16:creationId xmlns:a16="http://schemas.microsoft.com/office/drawing/2014/main" id="{E18B9CD9-C3EE-4E0A-9C7F-3F9D81F70C43}"/>
              </a:ext>
            </a:extLst>
          </p:cNvPr>
          <p:cNvSpPr>
            <a:spLocks noGrp="1"/>
          </p:cNvSpPr>
          <p:nvPr>
            <p:ph idx="1"/>
          </p:nvPr>
        </p:nvSpPr>
        <p:spPr>
          <a:xfrm>
            <a:off x="1371600" y="1671638"/>
            <a:ext cx="9601200" cy="4195762"/>
          </a:xfrm>
        </p:spPr>
        <p:txBody>
          <a:bodyPr/>
          <a:lstStyle/>
          <a:p>
            <a:pPr algn="just"/>
            <a:r>
              <a:rPr lang="en-US" dirty="0" err="1">
                <a:latin typeface="Arial" panose="020B0604020202020204" pitchFamily="34" charset="0"/>
                <a:cs typeface="Arial" panose="020B0604020202020204" pitchFamily="34" charset="0"/>
              </a:rPr>
              <a:t>Apa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itu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Inflasi</a:t>
            </a:r>
            <a:r>
              <a:rPr lang="en-US" dirty="0">
                <a:latin typeface="Arial" panose="020B0604020202020204" pitchFamily="34" charset="0"/>
                <a:cs typeface="Arial" panose="020B0604020202020204" pitchFamily="34" charset="0"/>
              </a:rPr>
              <a:t> ??</a:t>
            </a:r>
          </a:p>
          <a:p>
            <a:pPr marL="0" indent="0" algn="just">
              <a:lnSpc>
                <a:spcPct val="150000"/>
              </a:lnSpc>
              <a:buNone/>
            </a:pPr>
            <a:r>
              <a:rPr lang="sv-SE" dirty="0">
                <a:latin typeface="Arial" panose="020B0604020202020204" pitchFamily="34" charset="0"/>
                <a:cs typeface="Arial" panose="020B0604020202020204" pitchFamily="34" charset="0"/>
              </a:rPr>
              <a:t>Inflasi merupakan cerminan dari adanya permintaan agregat. </a:t>
            </a:r>
          </a:p>
          <a:p>
            <a:pPr marL="0" indent="0" algn="just">
              <a:lnSpc>
                <a:spcPct val="150000"/>
              </a:lnSpc>
              <a:buNone/>
            </a:pPr>
            <a:r>
              <a:rPr lang="sv-SE" dirty="0">
                <a:latin typeface="Arial" panose="020B0604020202020204" pitchFamily="34" charset="0"/>
                <a:cs typeface="Arial" panose="020B0604020202020204" pitchFamily="34" charset="0"/>
              </a:rPr>
              <a:t>Dengan asumsi sebagai berikut : ”naiknya permintaan agregat, maka harga akan naik. Dengan naiknya harga maka produsen akan meningkatkan kapasitas produksinya dengan demikian maka produsen menambah tenaga kerja. Akibat dari peningkatan </a:t>
            </a:r>
            <a:r>
              <a:rPr lang="id-ID" dirty="0">
                <a:latin typeface="Arial" panose="020B0604020202020204" pitchFamily="34" charset="0"/>
                <a:cs typeface="Arial" panose="020B0604020202020204" pitchFamily="34" charset="0"/>
              </a:rPr>
              <a:t>harga-harga maka permintaan tenaga kerja meningkat, dan pengangguran berkurang ( Prasetyo (2009:203))</a:t>
            </a:r>
            <a:r>
              <a:rPr lang="en-US" dirty="0">
                <a:latin typeface="Arial" panose="020B0604020202020204" pitchFamily="34" charset="0"/>
                <a:cs typeface="Arial" panose="020B0604020202020204" pitchFamily="34" charset="0"/>
              </a:rPr>
              <a:t>. </a:t>
            </a:r>
          </a:p>
          <a:p>
            <a:pPr marL="0" indent="0" algn="just">
              <a:lnSpc>
                <a:spcPct val="150000"/>
              </a:lnSpc>
              <a:buNone/>
            </a:pPr>
            <a:endParaRPr lang="id-ID"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8718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72E35-CABC-437F-894D-FF5CDFC09020}"/>
              </a:ext>
            </a:extLst>
          </p:cNvPr>
          <p:cNvSpPr>
            <a:spLocks noGrp="1"/>
          </p:cNvSpPr>
          <p:nvPr>
            <p:ph type="title"/>
          </p:nvPr>
        </p:nvSpPr>
        <p:spPr>
          <a:xfrm>
            <a:off x="1371600" y="685800"/>
            <a:ext cx="9601200" cy="642938"/>
          </a:xfrm>
        </p:spPr>
        <p:txBody>
          <a:bodyPr>
            <a:normAutofit fontScale="90000"/>
          </a:bodyPr>
          <a:lstStyle/>
          <a:p>
            <a:r>
              <a:rPr lang="en-US" dirty="0" err="1"/>
              <a:t>Lanjutan</a:t>
            </a:r>
            <a:r>
              <a:rPr lang="en-US" dirty="0"/>
              <a:t> </a:t>
            </a:r>
            <a:endParaRPr lang="id-ID" dirty="0"/>
          </a:p>
        </p:txBody>
      </p:sp>
      <p:sp>
        <p:nvSpPr>
          <p:cNvPr id="3" name="Content Placeholder 2">
            <a:extLst>
              <a:ext uri="{FF2B5EF4-FFF2-40B4-BE49-F238E27FC236}">
                <a16:creationId xmlns:a16="http://schemas.microsoft.com/office/drawing/2014/main" id="{74E3B810-EEFE-475D-A4DD-AEA01AE0832B}"/>
              </a:ext>
            </a:extLst>
          </p:cNvPr>
          <p:cNvSpPr>
            <a:spLocks noGrp="1"/>
          </p:cNvSpPr>
          <p:nvPr>
            <p:ph idx="1"/>
          </p:nvPr>
        </p:nvSpPr>
        <p:spPr>
          <a:xfrm>
            <a:off x="1371600" y="1585913"/>
            <a:ext cx="9601200" cy="4281487"/>
          </a:xfrm>
        </p:spPr>
        <p:txBody>
          <a:bodyPr/>
          <a:lstStyle/>
          <a:p>
            <a:pPr marL="0" indent="0" algn="just">
              <a:lnSpc>
                <a:spcPct val="150000"/>
              </a:lnSpc>
              <a:buNone/>
            </a:pPr>
            <a:r>
              <a:rPr lang="en-US" dirty="0" err="1"/>
              <a:t>Artinya</a:t>
            </a:r>
            <a:r>
              <a:rPr lang="en-US" dirty="0"/>
              <a:t> </a:t>
            </a:r>
            <a:r>
              <a:rPr lang="en-US" dirty="0" err="1"/>
              <a:t>inflasi</a:t>
            </a:r>
            <a:r>
              <a:rPr lang="en-US" dirty="0"/>
              <a:t> </a:t>
            </a:r>
            <a:r>
              <a:rPr lang="en-US" dirty="0" err="1"/>
              <a:t>sangat</a:t>
            </a:r>
            <a:r>
              <a:rPr lang="en-US" dirty="0"/>
              <a:t> </a:t>
            </a:r>
            <a:r>
              <a:rPr lang="en-US" dirty="0" err="1"/>
              <a:t>berpengaruh</a:t>
            </a:r>
            <a:r>
              <a:rPr lang="en-US" dirty="0"/>
              <a:t> </a:t>
            </a:r>
            <a:r>
              <a:rPr lang="en-US" dirty="0" err="1"/>
              <a:t>terhadap</a:t>
            </a:r>
            <a:r>
              <a:rPr lang="en-US" dirty="0"/>
              <a:t> p</a:t>
            </a:r>
            <a:r>
              <a:rPr lang="id-ID" dirty="0"/>
              <a:t>ertumbuhan ekonomi</a:t>
            </a:r>
            <a:r>
              <a:rPr lang="en-US" dirty="0"/>
              <a:t> </a:t>
            </a:r>
            <a:r>
              <a:rPr lang="en-US" dirty="0" err="1"/>
              <a:t>suatu</a:t>
            </a:r>
            <a:r>
              <a:rPr lang="en-US" dirty="0"/>
              <a:t> Negara. </a:t>
            </a:r>
            <a:r>
              <a:rPr lang="en-US" dirty="0" err="1"/>
              <a:t>Jika</a:t>
            </a:r>
            <a:r>
              <a:rPr lang="en-US" dirty="0"/>
              <a:t> </a:t>
            </a:r>
            <a:r>
              <a:rPr lang="en-US" dirty="0" err="1"/>
              <a:t>pertumbuhan</a:t>
            </a:r>
            <a:r>
              <a:rPr lang="en-US" dirty="0"/>
              <a:t> </a:t>
            </a:r>
            <a:r>
              <a:rPr lang="en-US" dirty="0" err="1"/>
              <a:t>ekonomi</a:t>
            </a:r>
            <a:r>
              <a:rPr lang="en-US" dirty="0"/>
              <a:t> </a:t>
            </a:r>
            <a:r>
              <a:rPr lang="en-US" dirty="0" err="1"/>
              <a:t>meningkat</a:t>
            </a:r>
            <a:r>
              <a:rPr lang="id-ID" dirty="0"/>
              <a:t> akan meningkatkan lapangan kerja yang berarti akan meningkatkan kesempatan kerja bagi masyarakat, adanya kesempatan kerja akan menambah penyerapan tenaga kerja dan tentu saja akan berdampak pada pengurangan pengagguran </a:t>
            </a:r>
          </a:p>
        </p:txBody>
      </p:sp>
    </p:spTree>
    <p:extLst>
      <p:ext uri="{BB962C8B-B14F-4D97-AF65-F5344CB8AC3E}">
        <p14:creationId xmlns:p14="http://schemas.microsoft.com/office/powerpoint/2010/main" val="2872680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32859-72AB-403D-A43C-33772C68B784}"/>
              </a:ext>
            </a:extLst>
          </p:cNvPr>
          <p:cNvSpPr>
            <a:spLocks noGrp="1"/>
          </p:cNvSpPr>
          <p:nvPr>
            <p:ph type="title"/>
          </p:nvPr>
        </p:nvSpPr>
        <p:spPr>
          <a:xfrm>
            <a:off x="1371600" y="442912"/>
            <a:ext cx="9601200" cy="728663"/>
          </a:xfrm>
        </p:spPr>
        <p:txBody>
          <a:bodyPr/>
          <a:lstStyle/>
          <a:p>
            <a:r>
              <a:rPr lang="en-US" dirty="0" err="1"/>
              <a:t>Lanjutan</a:t>
            </a:r>
            <a:r>
              <a:rPr lang="en-US" dirty="0"/>
              <a:t> </a:t>
            </a:r>
            <a:endParaRPr lang="id-ID" dirty="0"/>
          </a:p>
        </p:txBody>
      </p:sp>
      <p:sp>
        <p:nvSpPr>
          <p:cNvPr id="3" name="Content Placeholder 2">
            <a:extLst>
              <a:ext uri="{FF2B5EF4-FFF2-40B4-BE49-F238E27FC236}">
                <a16:creationId xmlns:a16="http://schemas.microsoft.com/office/drawing/2014/main" id="{21B4E57A-F9F8-45E4-B848-B73AEB174B5A}"/>
              </a:ext>
            </a:extLst>
          </p:cNvPr>
          <p:cNvSpPr>
            <a:spLocks noGrp="1"/>
          </p:cNvSpPr>
          <p:nvPr>
            <p:ph idx="1"/>
          </p:nvPr>
        </p:nvSpPr>
        <p:spPr>
          <a:xfrm>
            <a:off x="1295400" y="1171575"/>
            <a:ext cx="9601200" cy="4152900"/>
          </a:xfrm>
        </p:spPr>
        <p:txBody>
          <a:bodyPr>
            <a:noAutofit/>
          </a:bodyPr>
          <a:lstStyle/>
          <a:p>
            <a:pPr marL="0" indent="0" algn="just">
              <a:lnSpc>
                <a:spcPct val="120000"/>
              </a:lnSpc>
              <a:buNone/>
            </a:pPr>
            <a:r>
              <a:rPr lang="en-US" dirty="0">
                <a:latin typeface="Arial" panose="020B0604020202020204" pitchFamily="34" charset="0"/>
                <a:cs typeface="Arial" panose="020B0604020202020204" pitchFamily="34" charset="0"/>
              </a:rPr>
              <a:t>I</a:t>
            </a:r>
            <a:r>
              <a:rPr lang="id-ID" dirty="0">
                <a:latin typeface="Arial" panose="020B0604020202020204" pitchFamily="34" charset="0"/>
                <a:cs typeface="Arial" panose="020B0604020202020204" pitchFamily="34" charset="0"/>
              </a:rPr>
              <a:t>nflasi didasarkan atas perubahan harga</a:t>
            </a:r>
            <a:endParaRPr lang="en-US" dirty="0">
              <a:latin typeface="Arial" panose="020B0604020202020204" pitchFamily="34" charset="0"/>
              <a:cs typeface="Arial" panose="020B0604020202020204" pitchFamily="34" charset="0"/>
            </a:endParaRPr>
          </a:p>
          <a:p>
            <a:pPr marL="0" indent="0" algn="just">
              <a:lnSpc>
                <a:spcPct val="120000"/>
              </a:lnSpc>
              <a:buNone/>
            </a:pPr>
            <a:r>
              <a:rPr lang="id-ID" dirty="0">
                <a:latin typeface="Arial" panose="020B0604020202020204" pitchFamily="34" charset="0"/>
                <a:cs typeface="Arial" panose="020B0604020202020204" pitchFamily="34" charset="0"/>
              </a:rPr>
              <a:t>Inflasi = (P1 –P0)/P0P1</a:t>
            </a:r>
            <a:endParaRPr lang="en-US" dirty="0">
              <a:latin typeface="Arial" panose="020B0604020202020204" pitchFamily="34" charset="0"/>
              <a:cs typeface="Arial" panose="020B0604020202020204" pitchFamily="34" charset="0"/>
            </a:endParaRPr>
          </a:p>
          <a:p>
            <a:pPr marL="0" indent="0" algn="just">
              <a:lnSpc>
                <a:spcPct val="120000"/>
              </a:lnSpc>
              <a:buNone/>
            </a:pPr>
            <a:r>
              <a:rPr lang="id-ID" dirty="0">
                <a:latin typeface="Arial" panose="020B0604020202020204" pitchFamily="34" charset="0"/>
                <a:cs typeface="Arial" panose="020B0604020202020204" pitchFamily="34" charset="0"/>
              </a:rPr>
              <a:t> harga barang atau jasa di akhir periode</a:t>
            </a:r>
            <a:r>
              <a:rPr lang="en-US" dirty="0">
                <a:latin typeface="Arial" panose="020B0604020202020204" pitchFamily="34" charset="0"/>
                <a:cs typeface="Arial" panose="020B0604020202020204" pitchFamily="34" charset="0"/>
              </a:rPr>
              <a:t> </a:t>
            </a:r>
            <a:r>
              <a:rPr lang="id-ID" dirty="0">
                <a:latin typeface="Arial" panose="020B0604020202020204" pitchFamily="34" charset="0"/>
                <a:cs typeface="Arial" panose="020B0604020202020204" pitchFamily="34" charset="0"/>
              </a:rPr>
              <a:t>P0 : harga barang dan jasa di awal periode</a:t>
            </a:r>
            <a:endParaRPr lang="en-US" dirty="0">
              <a:latin typeface="Arial" panose="020B0604020202020204" pitchFamily="34" charset="0"/>
              <a:cs typeface="Arial" panose="020B0604020202020204" pitchFamily="34" charset="0"/>
            </a:endParaRPr>
          </a:p>
          <a:p>
            <a:pPr marL="0" indent="0" algn="just">
              <a:lnSpc>
                <a:spcPct val="120000"/>
              </a:lnSpc>
              <a:buNone/>
            </a:pPr>
            <a:r>
              <a:rPr lang="id-ID" dirty="0">
                <a:latin typeface="Arial" panose="020B0604020202020204" pitchFamily="34" charset="0"/>
                <a:cs typeface="Arial" panose="020B0604020202020204" pitchFamily="34" charset="0"/>
              </a:rPr>
              <a:t>Jenis Inflasi</a:t>
            </a:r>
            <a:r>
              <a:rPr lang="en-US" dirty="0">
                <a:latin typeface="Arial" panose="020B0604020202020204" pitchFamily="34" charset="0"/>
                <a:cs typeface="Arial" panose="020B0604020202020204" pitchFamily="34" charset="0"/>
              </a:rPr>
              <a:t> m</a:t>
            </a:r>
            <a:r>
              <a:rPr lang="id-ID" dirty="0">
                <a:latin typeface="Arial" panose="020B0604020202020204" pitchFamily="34" charset="0"/>
                <a:cs typeface="Arial" panose="020B0604020202020204" pitchFamily="34" charset="0"/>
              </a:rPr>
              <a:t>enurut besarnya</a:t>
            </a:r>
            <a:endParaRPr lang="en-US" dirty="0">
              <a:latin typeface="Arial" panose="020B0604020202020204" pitchFamily="34" charset="0"/>
              <a:cs typeface="Arial" panose="020B0604020202020204" pitchFamily="34" charset="0"/>
            </a:endParaRPr>
          </a:p>
          <a:p>
            <a:pPr marL="457200" indent="-457200" algn="just">
              <a:lnSpc>
                <a:spcPct val="120000"/>
              </a:lnSpc>
              <a:buAutoNum type="arabicPeriod"/>
            </a:pPr>
            <a:r>
              <a:rPr lang="id-ID" dirty="0">
                <a:latin typeface="Arial" panose="020B0604020202020204" pitchFamily="34" charset="0"/>
                <a:cs typeface="Arial" panose="020B0604020202020204" pitchFamily="34" charset="0"/>
              </a:rPr>
              <a:t>Inflasi ringan ( dibawah 10%)</a:t>
            </a:r>
            <a:endParaRPr lang="en-US" dirty="0">
              <a:latin typeface="Arial" panose="020B0604020202020204" pitchFamily="34" charset="0"/>
              <a:cs typeface="Arial" panose="020B0604020202020204" pitchFamily="34" charset="0"/>
            </a:endParaRPr>
          </a:p>
          <a:p>
            <a:pPr marL="457200" indent="-457200" algn="just">
              <a:lnSpc>
                <a:spcPct val="120000"/>
              </a:lnSpc>
              <a:buAutoNum type="arabicPeriod"/>
            </a:pPr>
            <a:r>
              <a:rPr lang="id-ID" dirty="0">
                <a:latin typeface="Arial" panose="020B0604020202020204" pitchFamily="34" charset="0"/>
                <a:cs typeface="Arial" panose="020B0604020202020204" pitchFamily="34" charset="0"/>
              </a:rPr>
              <a:t>Inflasi sedang ( antara 10% s/p 30%)</a:t>
            </a:r>
            <a:endParaRPr lang="en-US" dirty="0">
              <a:latin typeface="Arial" panose="020B0604020202020204" pitchFamily="34" charset="0"/>
              <a:cs typeface="Arial" panose="020B0604020202020204" pitchFamily="34" charset="0"/>
            </a:endParaRPr>
          </a:p>
          <a:p>
            <a:pPr marL="457200" indent="-457200" algn="just">
              <a:lnSpc>
                <a:spcPct val="120000"/>
              </a:lnSpc>
              <a:buAutoNum type="arabicPeriod"/>
            </a:pPr>
            <a:r>
              <a:rPr lang="id-ID" dirty="0">
                <a:latin typeface="Arial" panose="020B0604020202020204" pitchFamily="34" charset="0"/>
                <a:cs typeface="Arial" panose="020B0604020202020204" pitchFamily="34" charset="0"/>
              </a:rPr>
              <a:t>Inflasi berat ( 30% s/p 100%)</a:t>
            </a:r>
            <a:endParaRPr lang="en-US" dirty="0">
              <a:latin typeface="Arial" panose="020B0604020202020204" pitchFamily="34" charset="0"/>
              <a:cs typeface="Arial" panose="020B0604020202020204" pitchFamily="34" charset="0"/>
            </a:endParaRPr>
          </a:p>
          <a:p>
            <a:pPr marL="457200" indent="-457200" algn="just">
              <a:lnSpc>
                <a:spcPct val="120000"/>
              </a:lnSpc>
              <a:buAutoNum type="arabicPeriod"/>
            </a:pPr>
            <a:r>
              <a:rPr lang="id-ID" dirty="0">
                <a:latin typeface="Arial" panose="020B0604020202020204" pitchFamily="34" charset="0"/>
                <a:cs typeface="Arial" panose="020B0604020202020204" pitchFamily="34" charset="0"/>
              </a:rPr>
              <a:t>Hiperinflasi ( di atas 100%)</a:t>
            </a:r>
            <a:endParaRPr lang="en-US" dirty="0">
              <a:latin typeface="Arial" panose="020B0604020202020204" pitchFamily="34" charset="0"/>
              <a:cs typeface="Arial" panose="020B0604020202020204" pitchFamily="34" charset="0"/>
            </a:endParaRPr>
          </a:p>
          <a:p>
            <a:pPr marL="0" indent="0" algn="just">
              <a:lnSpc>
                <a:spcPct val="120000"/>
              </a:lnSpc>
              <a:buNone/>
            </a:pPr>
            <a:r>
              <a:rPr lang="id-ID" dirty="0">
                <a:latin typeface="Arial" panose="020B0604020202020204" pitchFamily="34" charset="0"/>
                <a:cs typeface="Arial" panose="020B0604020202020204" pitchFamily="34" charset="0"/>
              </a:rPr>
              <a:t>Samuelson dan Nordhaus mengkategorikan</a:t>
            </a:r>
            <a:r>
              <a:rPr lang="en-US" dirty="0">
                <a:latin typeface="Arial" panose="020B0604020202020204" pitchFamily="34" charset="0"/>
                <a:cs typeface="Arial" panose="020B0604020202020204" pitchFamily="34" charset="0"/>
              </a:rPr>
              <a:t> : </a:t>
            </a:r>
            <a:r>
              <a:rPr lang="id-ID" dirty="0">
                <a:latin typeface="Arial" panose="020B0604020202020204" pitchFamily="34" charset="0"/>
                <a:cs typeface="Arial" panose="020B0604020202020204" pitchFamily="34" charset="0"/>
              </a:rPr>
              <a:t>Low inflation (single digit inflation)</a:t>
            </a:r>
            <a:r>
              <a:rPr lang="en-US" dirty="0">
                <a:latin typeface="Arial" panose="020B0604020202020204" pitchFamily="34" charset="0"/>
                <a:cs typeface="Arial" panose="020B0604020202020204" pitchFamily="34" charset="0"/>
              </a:rPr>
              <a:t> </a:t>
            </a:r>
            <a:r>
              <a:rPr lang="id-ID" dirty="0">
                <a:latin typeface="Arial" panose="020B0604020202020204" pitchFamily="34" charset="0"/>
                <a:cs typeface="Arial" panose="020B0604020202020204" pitchFamily="34" charset="0"/>
              </a:rPr>
              <a:t>di bawah 10%</a:t>
            </a:r>
            <a:r>
              <a:rPr lang="en-US" dirty="0">
                <a:latin typeface="Arial" panose="020B0604020202020204" pitchFamily="34" charset="0"/>
                <a:cs typeface="Arial" panose="020B0604020202020204" pitchFamily="34" charset="0"/>
              </a:rPr>
              <a:t> ; </a:t>
            </a:r>
            <a:r>
              <a:rPr lang="id-ID" dirty="0">
                <a:latin typeface="Arial" panose="020B0604020202020204" pitchFamily="34" charset="0"/>
                <a:cs typeface="Arial" panose="020B0604020202020204" pitchFamily="34" charset="0"/>
              </a:rPr>
              <a:t>Galloping inflation (double digit bahkan triple digit inflation) </a:t>
            </a:r>
            <a:r>
              <a:rPr lang="en-US" dirty="0">
                <a:latin typeface="Arial" panose="020B0604020202020204" pitchFamily="34" charset="0"/>
                <a:cs typeface="Arial" panose="020B0604020202020204" pitchFamily="34" charset="0"/>
              </a:rPr>
              <a:t>; </a:t>
            </a:r>
            <a:r>
              <a:rPr lang="id-ID" dirty="0">
                <a:latin typeface="Arial" panose="020B0604020202020204" pitchFamily="34" charset="0"/>
                <a:cs typeface="Arial" panose="020B0604020202020204" pitchFamily="34" charset="0"/>
              </a:rPr>
              <a:t>20% </a:t>
            </a:r>
            <a:r>
              <a:rPr lang="en-US" dirty="0">
                <a:latin typeface="Arial" panose="020B0604020202020204" pitchFamily="34" charset="0"/>
                <a:cs typeface="Arial" panose="020B0604020202020204" pitchFamily="34" charset="0"/>
              </a:rPr>
              <a:t>and </a:t>
            </a:r>
            <a:r>
              <a:rPr lang="id-ID" dirty="0">
                <a:latin typeface="Arial" panose="020B0604020202020204" pitchFamily="34" charset="0"/>
                <a:cs typeface="Arial" panose="020B0604020202020204" pitchFamily="34" charset="0"/>
              </a:rPr>
              <a:t>Hiperinflation di atas 200%</a:t>
            </a:r>
          </a:p>
        </p:txBody>
      </p:sp>
    </p:spTree>
    <p:extLst>
      <p:ext uri="{BB962C8B-B14F-4D97-AF65-F5344CB8AC3E}">
        <p14:creationId xmlns:p14="http://schemas.microsoft.com/office/powerpoint/2010/main" val="1453362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EBE5C-11A9-4F21-8930-A159510B581D}"/>
              </a:ext>
            </a:extLst>
          </p:cNvPr>
          <p:cNvSpPr>
            <a:spLocks noGrp="1"/>
          </p:cNvSpPr>
          <p:nvPr>
            <p:ph type="title"/>
          </p:nvPr>
        </p:nvSpPr>
        <p:spPr>
          <a:xfrm>
            <a:off x="1371600" y="685800"/>
            <a:ext cx="9601200" cy="728663"/>
          </a:xfrm>
        </p:spPr>
        <p:txBody>
          <a:bodyPr/>
          <a:lstStyle/>
          <a:p>
            <a:r>
              <a:rPr lang="en-US" dirty="0" err="1"/>
              <a:t>Lanjutan</a:t>
            </a:r>
            <a:endParaRPr lang="id-ID" dirty="0"/>
          </a:p>
        </p:txBody>
      </p:sp>
      <p:sp>
        <p:nvSpPr>
          <p:cNvPr id="3" name="Content Placeholder 2">
            <a:extLst>
              <a:ext uri="{FF2B5EF4-FFF2-40B4-BE49-F238E27FC236}">
                <a16:creationId xmlns:a16="http://schemas.microsoft.com/office/drawing/2014/main" id="{8B00CE0E-FCC2-40BB-AA32-68D688C9F1B2}"/>
              </a:ext>
            </a:extLst>
          </p:cNvPr>
          <p:cNvSpPr>
            <a:spLocks noGrp="1"/>
          </p:cNvSpPr>
          <p:nvPr>
            <p:ph idx="1"/>
          </p:nvPr>
        </p:nvSpPr>
        <p:spPr>
          <a:xfrm>
            <a:off x="1371600" y="1414463"/>
            <a:ext cx="9601200" cy="4452937"/>
          </a:xfrm>
        </p:spPr>
        <p:txBody>
          <a:bodyPr>
            <a:normAutofit fontScale="92500" lnSpcReduction="20000"/>
          </a:bodyPr>
          <a:lstStyle/>
          <a:p>
            <a:pPr marL="0" indent="0" algn="just">
              <a:buNone/>
            </a:pPr>
            <a:r>
              <a:rPr lang="id-ID" sz="2400" dirty="0">
                <a:latin typeface="Arial" panose="020B0604020202020204" pitchFamily="34" charset="0"/>
                <a:cs typeface="Arial" panose="020B0604020202020204" pitchFamily="34" charset="0"/>
              </a:rPr>
              <a:t>Berdasarkan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penyebab</a:t>
            </a:r>
            <a:r>
              <a:rPr lang="id-ID" sz="2400" dirty="0">
                <a:latin typeface="Arial" panose="020B0604020202020204" pitchFamily="34" charset="0"/>
                <a:cs typeface="Arial" panose="020B0604020202020204" pitchFamily="34" charset="0"/>
              </a:rPr>
              <a:t> inflasi</a:t>
            </a:r>
            <a:endParaRPr lang="en-US" sz="2400" dirty="0">
              <a:latin typeface="Arial" panose="020B0604020202020204" pitchFamily="34" charset="0"/>
              <a:cs typeface="Arial" panose="020B0604020202020204" pitchFamily="34" charset="0"/>
            </a:endParaRPr>
          </a:p>
          <a:p>
            <a:pPr algn="just">
              <a:buFont typeface="Wingdings" panose="05000000000000000000" pitchFamily="2" charset="2"/>
              <a:buChar char="v"/>
            </a:pPr>
            <a:r>
              <a:rPr lang="id-ID" sz="2400" dirty="0">
                <a:latin typeface="Arial" panose="020B0604020202020204" pitchFamily="34" charset="0"/>
                <a:cs typeface="Arial" panose="020B0604020202020204" pitchFamily="34" charset="0"/>
              </a:rPr>
              <a:t>Demand pull inflation, inflasi karena tarikan permintaan</a:t>
            </a:r>
            <a:endParaRPr lang="en-US" sz="2400" dirty="0">
              <a:latin typeface="Arial" panose="020B0604020202020204" pitchFamily="34" charset="0"/>
              <a:cs typeface="Arial" panose="020B0604020202020204" pitchFamily="34" charset="0"/>
            </a:endParaRPr>
          </a:p>
          <a:p>
            <a:pPr marL="0" indent="0" algn="just">
              <a:buNone/>
            </a:pPr>
            <a:r>
              <a:rPr lang="en-US" dirty="0"/>
              <a:t>T</a:t>
            </a:r>
            <a:r>
              <a:rPr lang="id-ID" dirty="0"/>
              <a:t>erjadi kenaikan permintaan total yang sangat berlebihan namun jumlah produksi tidak dapat meningkat lagi sehingga bertambahnya permintaan akan berdampak pada terjadinya perubahan peningkatan harga</a:t>
            </a:r>
            <a:r>
              <a:rPr lang="en-US" dirty="0"/>
              <a:t>. Exp : </a:t>
            </a:r>
            <a:r>
              <a:rPr lang="en-US" dirty="0" err="1"/>
              <a:t>ketika</a:t>
            </a:r>
            <a:r>
              <a:rPr lang="en-US" dirty="0"/>
              <a:t> </a:t>
            </a:r>
            <a:r>
              <a:rPr lang="en-US" dirty="0" err="1"/>
              <a:t>terjadi</a:t>
            </a:r>
            <a:r>
              <a:rPr lang="en-US" dirty="0"/>
              <a:t> pandemic </a:t>
            </a:r>
            <a:r>
              <a:rPr lang="en-US" dirty="0" err="1"/>
              <a:t>Covid</a:t>
            </a:r>
            <a:r>
              <a:rPr lang="en-US" dirty="0"/>
              <a:t> 19 </a:t>
            </a:r>
            <a:r>
              <a:rPr lang="en-US" dirty="0" err="1"/>
              <a:t>permintaan</a:t>
            </a:r>
            <a:r>
              <a:rPr lang="en-US" dirty="0"/>
              <a:t> </a:t>
            </a:r>
            <a:r>
              <a:rPr lang="en-US" dirty="0" err="1"/>
              <a:t>akan</a:t>
            </a:r>
            <a:r>
              <a:rPr lang="en-US" dirty="0"/>
              <a:t> masker, hand sanitizer, hand wash, alcohol </a:t>
            </a:r>
            <a:r>
              <a:rPr lang="en-US" dirty="0" err="1"/>
              <a:t>meningkat</a:t>
            </a:r>
            <a:r>
              <a:rPr lang="en-US" dirty="0"/>
              <a:t> </a:t>
            </a:r>
            <a:r>
              <a:rPr lang="en-US" dirty="0" err="1"/>
              <a:t>tajam</a:t>
            </a:r>
            <a:r>
              <a:rPr lang="en-US" dirty="0"/>
              <a:t>, </a:t>
            </a:r>
            <a:r>
              <a:rPr lang="en-US" dirty="0" err="1"/>
              <a:t>tetapi</a:t>
            </a:r>
            <a:r>
              <a:rPr lang="en-US" dirty="0"/>
              <a:t> </a:t>
            </a:r>
            <a:r>
              <a:rPr lang="en-US" dirty="0" err="1"/>
              <a:t>disatu</a:t>
            </a:r>
            <a:r>
              <a:rPr lang="en-US" dirty="0"/>
              <a:t> </a:t>
            </a:r>
            <a:r>
              <a:rPr lang="en-US" dirty="0" err="1"/>
              <a:t>sisi</a:t>
            </a:r>
            <a:r>
              <a:rPr lang="en-US" dirty="0"/>
              <a:t> </a:t>
            </a:r>
            <a:r>
              <a:rPr lang="en-US" dirty="0" err="1"/>
              <a:t>jumlah</a:t>
            </a:r>
            <a:r>
              <a:rPr lang="en-US" dirty="0"/>
              <a:t> </a:t>
            </a:r>
            <a:r>
              <a:rPr lang="en-US" dirty="0" err="1"/>
              <a:t>barang</a:t>
            </a:r>
            <a:r>
              <a:rPr lang="en-US" dirty="0"/>
              <a:t> yang </a:t>
            </a:r>
            <a:r>
              <a:rPr lang="en-US" dirty="0" err="1"/>
              <a:t>diproduksi</a:t>
            </a:r>
            <a:r>
              <a:rPr lang="en-US" dirty="0"/>
              <a:t> </a:t>
            </a:r>
            <a:r>
              <a:rPr lang="en-US" dirty="0" err="1"/>
              <a:t>tidak</a:t>
            </a:r>
            <a:r>
              <a:rPr lang="en-US" dirty="0"/>
              <a:t> </a:t>
            </a:r>
            <a:r>
              <a:rPr lang="en-US" dirty="0" err="1"/>
              <a:t>dapat</a:t>
            </a:r>
            <a:r>
              <a:rPr lang="en-US" dirty="0"/>
              <a:t> </a:t>
            </a:r>
            <a:r>
              <a:rPr lang="en-US" dirty="0" err="1"/>
              <a:t>mengcover</a:t>
            </a:r>
            <a:r>
              <a:rPr lang="en-US" dirty="0"/>
              <a:t> </a:t>
            </a:r>
            <a:r>
              <a:rPr lang="en-US" dirty="0" err="1"/>
              <a:t>peningkatan</a:t>
            </a:r>
            <a:r>
              <a:rPr lang="en-US" dirty="0"/>
              <a:t> </a:t>
            </a:r>
            <a:r>
              <a:rPr lang="en-US" dirty="0" err="1"/>
              <a:t>permintaan</a:t>
            </a:r>
            <a:r>
              <a:rPr lang="en-US" dirty="0"/>
              <a:t> </a:t>
            </a:r>
            <a:r>
              <a:rPr lang="en-US" dirty="0" err="1"/>
              <a:t>dari</a:t>
            </a:r>
            <a:r>
              <a:rPr lang="en-US" dirty="0"/>
              <a:t> </a:t>
            </a:r>
            <a:r>
              <a:rPr lang="en-US" dirty="0" err="1"/>
              <a:t>masyarakat</a:t>
            </a:r>
            <a:r>
              <a:rPr lang="en-US" dirty="0"/>
              <a:t> </a:t>
            </a:r>
            <a:r>
              <a:rPr lang="en-US" dirty="0" err="1"/>
              <a:t>sehingga</a:t>
            </a:r>
            <a:r>
              <a:rPr lang="en-US" dirty="0"/>
              <a:t> yang </a:t>
            </a:r>
            <a:r>
              <a:rPr lang="en-US" dirty="0" err="1"/>
              <a:t>terjadi</a:t>
            </a:r>
            <a:r>
              <a:rPr lang="en-US" dirty="0"/>
              <a:t> </a:t>
            </a:r>
            <a:r>
              <a:rPr lang="en-US" dirty="0" err="1"/>
              <a:t>peningkatan</a:t>
            </a:r>
            <a:r>
              <a:rPr lang="en-US" dirty="0"/>
              <a:t> </a:t>
            </a:r>
            <a:r>
              <a:rPr lang="en-US" dirty="0" err="1"/>
              <a:t>terhadap</a:t>
            </a:r>
            <a:r>
              <a:rPr lang="en-US" dirty="0"/>
              <a:t> </a:t>
            </a:r>
            <a:r>
              <a:rPr lang="en-US" dirty="0" err="1"/>
              <a:t>harga</a:t>
            </a:r>
            <a:r>
              <a:rPr lang="en-US" dirty="0"/>
              <a:t> </a:t>
            </a:r>
            <a:r>
              <a:rPr lang="en-US" dirty="0" err="1"/>
              <a:t>barang-barang</a:t>
            </a:r>
            <a:r>
              <a:rPr lang="en-US" dirty="0"/>
              <a:t> </a:t>
            </a:r>
            <a:r>
              <a:rPr lang="en-US" dirty="0" err="1"/>
              <a:t>tersebut</a:t>
            </a:r>
            <a:r>
              <a:rPr lang="en-US" dirty="0"/>
              <a:t> yang </a:t>
            </a:r>
            <a:r>
              <a:rPr lang="en-US" dirty="0" err="1"/>
              <a:t>tadinya</a:t>
            </a:r>
            <a:r>
              <a:rPr lang="en-US" dirty="0"/>
              <a:t> 1 pack masker </a:t>
            </a:r>
            <a:r>
              <a:rPr lang="en-US" dirty="0" err="1"/>
              <a:t>seharga</a:t>
            </a:r>
            <a:r>
              <a:rPr lang="en-US" dirty="0"/>
              <a:t> @15 </a:t>
            </a:r>
            <a:r>
              <a:rPr lang="en-US" dirty="0" err="1"/>
              <a:t>ribu</a:t>
            </a:r>
            <a:r>
              <a:rPr lang="en-US" dirty="0"/>
              <a:t> </a:t>
            </a:r>
            <a:r>
              <a:rPr lang="en-US" dirty="0" err="1"/>
              <a:t>menjadi</a:t>
            </a:r>
            <a:r>
              <a:rPr lang="en-US" dirty="0"/>
              <a:t> @100 </a:t>
            </a:r>
            <a:r>
              <a:rPr lang="en-US" dirty="0" err="1"/>
              <a:t>ribu</a:t>
            </a:r>
            <a:r>
              <a:rPr lang="en-US" dirty="0"/>
              <a:t>. </a:t>
            </a:r>
            <a:endParaRPr lang="en-US" sz="2400" dirty="0">
              <a:latin typeface="Arial" panose="020B0604020202020204" pitchFamily="34" charset="0"/>
              <a:cs typeface="Arial" panose="020B0604020202020204" pitchFamily="34" charset="0"/>
            </a:endParaRPr>
          </a:p>
          <a:p>
            <a:pPr algn="just">
              <a:buFont typeface="Wingdings" panose="05000000000000000000" pitchFamily="2" charset="2"/>
              <a:buChar char="v"/>
            </a:pPr>
            <a:r>
              <a:rPr lang="id-ID" sz="2400" dirty="0">
                <a:latin typeface="Arial" panose="020B0604020202020204" pitchFamily="34" charset="0"/>
                <a:cs typeface="Arial" panose="020B0604020202020204" pitchFamily="34" charset="0"/>
              </a:rPr>
              <a:t>Cost push inflation, inflasi karena dorongan biaya.</a:t>
            </a:r>
            <a:endParaRPr lang="en-US" sz="2400" dirty="0">
              <a:latin typeface="Arial" panose="020B0604020202020204" pitchFamily="34" charset="0"/>
              <a:cs typeface="Arial" panose="020B0604020202020204" pitchFamily="34" charset="0"/>
            </a:endParaRPr>
          </a:p>
          <a:p>
            <a:pPr marL="0" indent="0" algn="just">
              <a:buNone/>
            </a:pPr>
            <a:r>
              <a:rPr lang="en-US" sz="2400" dirty="0"/>
              <a:t>T</a:t>
            </a:r>
            <a:r>
              <a:rPr lang="id-ID" sz="2400" dirty="0"/>
              <a:t>erjadi kenaikan </a:t>
            </a:r>
            <a:r>
              <a:rPr lang="en-US" sz="2400" dirty="0" err="1"/>
              <a:t>harga</a:t>
            </a:r>
            <a:r>
              <a:rPr lang="en-US" sz="2400" dirty="0"/>
              <a:t> </a:t>
            </a:r>
            <a:r>
              <a:rPr lang="en-US" sz="2400" dirty="0" err="1"/>
              <a:t>karena</a:t>
            </a:r>
            <a:r>
              <a:rPr lang="en-US" sz="2400" dirty="0"/>
              <a:t> </a:t>
            </a:r>
            <a:r>
              <a:rPr lang="en-US" sz="2400" dirty="0" err="1"/>
              <a:t>adanya</a:t>
            </a:r>
            <a:r>
              <a:rPr lang="en-US" sz="2400" dirty="0"/>
              <a:t> </a:t>
            </a:r>
            <a:r>
              <a:rPr lang="en-US" sz="2400" dirty="0" err="1"/>
              <a:t>imbas</a:t>
            </a:r>
            <a:r>
              <a:rPr lang="en-US" sz="2400" dirty="0"/>
              <a:t> </a:t>
            </a:r>
            <a:r>
              <a:rPr lang="en-US" sz="2400" dirty="0" err="1"/>
              <a:t>dari</a:t>
            </a:r>
            <a:r>
              <a:rPr lang="en-US" sz="2400" dirty="0"/>
              <a:t> </a:t>
            </a:r>
            <a:r>
              <a:rPr lang="en-US" sz="2400" dirty="0" err="1"/>
              <a:t>biaya</a:t>
            </a:r>
            <a:r>
              <a:rPr lang="en-US" sz="2400" dirty="0"/>
              <a:t> </a:t>
            </a:r>
            <a:r>
              <a:rPr lang="en-US" sz="2400" dirty="0" err="1"/>
              <a:t>produksi</a:t>
            </a:r>
            <a:r>
              <a:rPr lang="en-US" sz="2400" dirty="0"/>
              <a:t> yang </a:t>
            </a:r>
            <a:r>
              <a:rPr lang="en-US" sz="2400" dirty="0" err="1"/>
              <a:t>dilakukan</a:t>
            </a:r>
            <a:r>
              <a:rPr lang="en-US" sz="2400" dirty="0"/>
              <a:t> oleh </a:t>
            </a:r>
            <a:r>
              <a:rPr lang="en-US" sz="2400" dirty="0" err="1"/>
              <a:t>rumah</a:t>
            </a:r>
            <a:r>
              <a:rPr lang="en-US" sz="2400" dirty="0"/>
              <a:t> </a:t>
            </a:r>
            <a:r>
              <a:rPr lang="en-US" sz="2400" dirty="0" err="1"/>
              <a:t>tangga</a:t>
            </a:r>
            <a:r>
              <a:rPr lang="en-US" sz="2400" dirty="0"/>
              <a:t>. </a:t>
            </a:r>
            <a:r>
              <a:rPr lang="en-US" sz="2400" dirty="0" err="1"/>
              <a:t>Sebagai</a:t>
            </a:r>
            <a:r>
              <a:rPr lang="en-US" sz="2400" dirty="0"/>
              <a:t> </a:t>
            </a:r>
            <a:r>
              <a:rPr lang="en-US" sz="2400" dirty="0" err="1"/>
              <a:t>contoh</a:t>
            </a:r>
            <a:r>
              <a:rPr lang="en-US" sz="2400" dirty="0"/>
              <a:t> : </a:t>
            </a:r>
            <a:r>
              <a:rPr lang="en-US" sz="2400" dirty="0" err="1"/>
              <a:t>ketika</a:t>
            </a:r>
            <a:r>
              <a:rPr lang="en-US" sz="2400" dirty="0"/>
              <a:t> </a:t>
            </a:r>
            <a:r>
              <a:rPr lang="en-US" sz="2400" dirty="0" err="1"/>
              <a:t>harga</a:t>
            </a:r>
            <a:r>
              <a:rPr lang="en-US" sz="2400" dirty="0"/>
              <a:t> hand sanitizer </a:t>
            </a:r>
            <a:r>
              <a:rPr lang="en-US" sz="2400" dirty="0" err="1"/>
              <a:t>melambung</a:t>
            </a:r>
            <a:r>
              <a:rPr lang="en-US" sz="2400" dirty="0"/>
              <a:t> </a:t>
            </a:r>
            <a:r>
              <a:rPr lang="en-US" sz="2400" dirty="0" err="1"/>
              <a:t>tinggi</a:t>
            </a:r>
            <a:r>
              <a:rPr lang="en-US" sz="2400" dirty="0"/>
              <a:t> </a:t>
            </a:r>
            <a:r>
              <a:rPr lang="en-US" sz="2400" dirty="0" err="1"/>
              <a:t>saat</a:t>
            </a:r>
            <a:r>
              <a:rPr lang="en-US" sz="2400" dirty="0"/>
              <a:t> </a:t>
            </a:r>
            <a:r>
              <a:rPr lang="en-US" sz="2400" dirty="0" err="1"/>
              <a:t>ini</a:t>
            </a:r>
            <a:r>
              <a:rPr lang="en-US" sz="2400" dirty="0"/>
              <a:t> </a:t>
            </a:r>
            <a:r>
              <a:rPr lang="en-US" sz="2400" dirty="0" err="1"/>
              <a:t>merupakan</a:t>
            </a:r>
            <a:r>
              <a:rPr lang="en-US" sz="2400" dirty="0"/>
              <a:t> </a:t>
            </a:r>
            <a:r>
              <a:rPr lang="en-US" sz="2400" dirty="0" err="1"/>
              <a:t>imbas</a:t>
            </a:r>
            <a:r>
              <a:rPr lang="en-US" sz="2400" dirty="0"/>
              <a:t> </a:t>
            </a:r>
            <a:r>
              <a:rPr lang="en-US" sz="2400" dirty="0" err="1"/>
              <a:t>dari</a:t>
            </a:r>
            <a:r>
              <a:rPr lang="en-US" sz="2400" dirty="0"/>
              <a:t> </a:t>
            </a:r>
            <a:r>
              <a:rPr lang="en-US" sz="2400" dirty="0" err="1"/>
              <a:t>adanya</a:t>
            </a:r>
            <a:r>
              <a:rPr lang="en-US" sz="2400" dirty="0"/>
              <a:t> </a:t>
            </a:r>
            <a:r>
              <a:rPr lang="en-US" sz="2400" dirty="0" err="1"/>
              <a:t>kenaikan</a:t>
            </a:r>
            <a:r>
              <a:rPr lang="en-US" sz="2400" dirty="0"/>
              <a:t> </a:t>
            </a:r>
            <a:r>
              <a:rPr lang="en-US" sz="2400" dirty="0" err="1"/>
              <a:t>harga</a:t>
            </a:r>
            <a:r>
              <a:rPr lang="en-US" sz="2400" dirty="0"/>
              <a:t> alcohol yang </a:t>
            </a:r>
            <a:r>
              <a:rPr lang="en-US" sz="2400" dirty="0" err="1"/>
              <a:t>menjadi</a:t>
            </a:r>
            <a:r>
              <a:rPr lang="en-US" sz="2400" dirty="0"/>
              <a:t> salah </a:t>
            </a:r>
            <a:r>
              <a:rPr lang="en-US" sz="2400" dirty="0" err="1"/>
              <a:t>satu</a:t>
            </a:r>
            <a:r>
              <a:rPr lang="en-US" sz="2400" dirty="0"/>
              <a:t> </a:t>
            </a:r>
            <a:r>
              <a:rPr lang="en-US" sz="2400" dirty="0" err="1"/>
              <a:t>bahan</a:t>
            </a:r>
            <a:r>
              <a:rPr lang="en-US" sz="2400" dirty="0"/>
              <a:t> </a:t>
            </a:r>
            <a:r>
              <a:rPr lang="en-US" sz="2400" dirty="0" err="1"/>
              <a:t>pembuatan</a:t>
            </a:r>
            <a:r>
              <a:rPr lang="en-US" sz="2400" dirty="0"/>
              <a:t> hand sanitizer </a:t>
            </a:r>
            <a:r>
              <a:rPr lang="en-US" sz="2400" dirty="0" err="1"/>
              <a:t>sehingga</a:t>
            </a:r>
            <a:r>
              <a:rPr lang="en-US" sz="2400" dirty="0"/>
              <a:t> </a:t>
            </a:r>
            <a:r>
              <a:rPr lang="en-US" sz="2400" dirty="0" err="1"/>
              <a:t>secara</a:t>
            </a:r>
            <a:r>
              <a:rPr lang="en-US" sz="2400" dirty="0"/>
              <a:t> </a:t>
            </a:r>
            <a:r>
              <a:rPr lang="en-US" sz="2400" dirty="0" err="1"/>
              <a:t>tidak</a:t>
            </a:r>
            <a:r>
              <a:rPr lang="en-US" sz="2400" dirty="0"/>
              <a:t> </a:t>
            </a:r>
            <a:r>
              <a:rPr lang="en-US" sz="2400" dirty="0" err="1"/>
              <a:t>langsung</a:t>
            </a:r>
            <a:r>
              <a:rPr lang="en-US" sz="2400" dirty="0"/>
              <a:t> </a:t>
            </a:r>
            <a:r>
              <a:rPr lang="en-US" sz="2400" dirty="0" err="1"/>
              <a:t>harga</a:t>
            </a:r>
            <a:r>
              <a:rPr lang="en-US" sz="2400" dirty="0"/>
              <a:t> hand sanitizer juga </a:t>
            </a:r>
            <a:r>
              <a:rPr lang="en-US" sz="2400" dirty="0" err="1"/>
              <a:t>akan</a:t>
            </a:r>
            <a:r>
              <a:rPr lang="en-US" sz="2400" dirty="0"/>
              <a:t> </a:t>
            </a:r>
            <a:r>
              <a:rPr lang="en-US" sz="2400" dirty="0" err="1"/>
              <a:t>mengalami</a:t>
            </a:r>
            <a:r>
              <a:rPr lang="en-US" sz="2400" dirty="0"/>
              <a:t> </a:t>
            </a:r>
            <a:r>
              <a:rPr lang="en-US" sz="2400" dirty="0" err="1"/>
              <a:t>peningkatan</a:t>
            </a:r>
            <a:r>
              <a:rPr lang="en-US" sz="2400" dirty="0"/>
              <a:t> yang </a:t>
            </a:r>
            <a:r>
              <a:rPr lang="en-US" sz="2400" dirty="0" err="1"/>
              <a:t>signifikan</a:t>
            </a:r>
            <a:r>
              <a:rPr lang="en-US" sz="2400" dirty="0"/>
              <a:t>. </a:t>
            </a:r>
            <a:r>
              <a:rPr lang="fi-FI" sz="2400" dirty="0"/>
              <a:t>kenaikan harga seringkali diikuti oleh kelesuan usaha.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0084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80DAF-BD4F-40B1-B967-CCF6172C4806}"/>
              </a:ext>
            </a:extLst>
          </p:cNvPr>
          <p:cNvSpPr>
            <a:spLocks noGrp="1"/>
          </p:cNvSpPr>
          <p:nvPr>
            <p:ph type="title"/>
          </p:nvPr>
        </p:nvSpPr>
        <p:spPr>
          <a:xfrm>
            <a:off x="1371600" y="685800"/>
            <a:ext cx="9601200" cy="742950"/>
          </a:xfrm>
        </p:spPr>
        <p:txBody>
          <a:bodyPr/>
          <a:lstStyle/>
          <a:p>
            <a:r>
              <a:rPr lang="en-US" dirty="0" err="1"/>
              <a:t>Lanjutan</a:t>
            </a:r>
            <a:r>
              <a:rPr lang="en-US" dirty="0"/>
              <a:t> </a:t>
            </a:r>
            <a:endParaRPr lang="id-ID" dirty="0"/>
          </a:p>
        </p:txBody>
      </p:sp>
      <p:sp>
        <p:nvSpPr>
          <p:cNvPr id="3" name="Content Placeholder 2">
            <a:extLst>
              <a:ext uri="{FF2B5EF4-FFF2-40B4-BE49-F238E27FC236}">
                <a16:creationId xmlns:a16="http://schemas.microsoft.com/office/drawing/2014/main" id="{C4689DD9-4E84-45A4-8409-879DC496ABC0}"/>
              </a:ext>
            </a:extLst>
          </p:cNvPr>
          <p:cNvSpPr>
            <a:spLocks noGrp="1"/>
          </p:cNvSpPr>
          <p:nvPr>
            <p:ph idx="1"/>
          </p:nvPr>
        </p:nvSpPr>
        <p:spPr>
          <a:xfrm>
            <a:off x="1371600" y="1428750"/>
            <a:ext cx="9601200" cy="4438650"/>
          </a:xfrm>
        </p:spPr>
        <p:txBody>
          <a:bodyPr>
            <a:normAutofit fontScale="92500" lnSpcReduction="10000"/>
          </a:bodyPr>
          <a:lstStyle/>
          <a:p>
            <a:pPr marL="0" indent="0" algn="just">
              <a:lnSpc>
                <a:spcPct val="150000"/>
              </a:lnSpc>
              <a:buNone/>
            </a:pPr>
            <a:r>
              <a:rPr lang="en-US" dirty="0" err="1">
                <a:latin typeface="Arial" panose="020B0604020202020204" pitchFamily="34" charset="0"/>
                <a:cs typeface="Arial" panose="020B0604020202020204" pitchFamily="34" charset="0"/>
              </a:rPr>
              <a:t>Berdasarkan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sumber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inflasi</a:t>
            </a:r>
            <a:r>
              <a:rPr lang="en-US" dirty="0">
                <a:latin typeface="Arial" panose="020B0604020202020204" pitchFamily="34" charset="0"/>
                <a:cs typeface="Arial" panose="020B0604020202020204" pitchFamily="34" charset="0"/>
              </a:rPr>
              <a:t> </a:t>
            </a:r>
          </a:p>
          <a:p>
            <a:pPr algn="just">
              <a:lnSpc>
                <a:spcPct val="150000"/>
              </a:lnSpc>
              <a:buFont typeface="Wingdings" panose="05000000000000000000" pitchFamily="2" charset="2"/>
              <a:buChar char="ü"/>
            </a:pPr>
            <a:r>
              <a:rPr lang="id-ID" dirty="0">
                <a:latin typeface="Arial" panose="020B0604020202020204" pitchFamily="34" charset="0"/>
                <a:cs typeface="Arial" panose="020B0604020202020204" pitchFamily="34" charset="0"/>
              </a:rPr>
              <a:t>Domestic inflation, yaitu inflasi yang sepenuhnya disebabkan oleh kesalahan pengelolaan perekonomian baik di sektor riil ataupun di sektor moneter di dalam negeri oleh para pelaku ekonomi dan masyarakat. </a:t>
            </a:r>
            <a:endParaRPr lang="en-US"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ü"/>
            </a:pPr>
            <a:r>
              <a:rPr lang="id-ID" dirty="0">
                <a:latin typeface="Arial" panose="020B0604020202020204" pitchFamily="34" charset="0"/>
                <a:cs typeface="Arial" panose="020B0604020202020204" pitchFamily="34" charset="0"/>
              </a:rPr>
              <a:t>Imported inflation, yaitu inflasi yang disebabkan oleh adanya kenaikan harga-harga komoditi di luar negeri (di negara asing yang memiliki hubungan perdagangan dengan negara yang bersangkutan). Inflasi ini hanya dapat terjadi pada negara yang menganut sistem perekonomian terbuka (open economy system). Dan, inflasi ini dapat ‘menular’ baik melalui harga barang-barang impor maupun harga barang-barang ekspor.</a:t>
            </a:r>
            <a:r>
              <a:rPr lang="en-US" dirty="0">
                <a:latin typeface="Arial" panose="020B0604020202020204" pitchFamily="34" charset="0"/>
                <a:cs typeface="Arial" panose="020B0604020202020204" pitchFamily="34" charset="0"/>
              </a:rPr>
              <a:t> </a:t>
            </a:r>
            <a:endParaRPr lang="id-ID"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428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65B1831-5929-4403-8238-7EF9103987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9975" y="314326"/>
            <a:ext cx="5419725" cy="4972050"/>
          </a:xfrm>
          <a:prstGeom prst="rect">
            <a:avLst/>
          </a:prstGeom>
        </p:spPr>
      </p:pic>
      <p:sp>
        <p:nvSpPr>
          <p:cNvPr id="6" name="Speech Bubble: Oval 5">
            <a:extLst>
              <a:ext uri="{FF2B5EF4-FFF2-40B4-BE49-F238E27FC236}">
                <a16:creationId xmlns:a16="http://schemas.microsoft.com/office/drawing/2014/main" id="{CD3B8F10-D7BE-47CC-90D5-CF6D793369EA}"/>
              </a:ext>
            </a:extLst>
          </p:cNvPr>
          <p:cNvSpPr/>
          <p:nvPr/>
        </p:nvSpPr>
        <p:spPr>
          <a:xfrm>
            <a:off x="709612" y="3700463"/>
            <a:ext cx="2900363" cy="2443162"/>
          </a:xfrm>
          <a:prstGeom prst="wedgeEllipseCallou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ANALISIS SAUDARA TERHADAP DATA DIATAS ?? </a:t>
            </a:r>
            <a:endParaRPr lang="id-ID" b="1" dirty="0">
              <a:solidFill>
                <a:srgbClr val="C00000"/>
              </a:solidFill>
            </a:endParaRPr>
          </a:p>
        </p:txBody>
      </p:sp>
    </p:spTree>
    <p:extLst>
      <p:ext uri="{BB962C8B-B14F-4D97-AF65-F5344CB8AC3E}">
        <p14:creationId xmlns:p14="http://schemas.microsoft.com/office/powerpoint/2010/main" val="3767393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91D27-A8CF-4097-AE3F-67F65185DC09}"/>
              </a:ext>
            </a:extLst>
          </p:cNvPr>
          <p:cNvSpPr>
            <a:spLocks noGrp="1"/>
          </p:cNvSpPr>
          <p:nvPr>
            <p:ph type="title"/>
          </p:nvPr>
        </p:nvSpPr>
        <p:spPr>
          <a:xfrm>
            <a:off x="1371600" y="685800"/>
            <a:ext cx="9601200" cy="742950"/>
          </a:xfrm>
        </p:spPr>
        <p:txBody>
          <a:bodyPr/>
          <a:lstStyle/>
          <a:p>
            <a:r>
              <a:rPr lang="en-US" dirty="0" err="1"/>
              <a:t>Kasus</a:t>
            </a:r>
            <a:r>
              <a:rPr lang="en-US" dirty="0"/>
              <a:t> </a:t>
            </a:r>
            <a:endParaRPr lang="id-ID" dirty="0"/>
          </a:p>
        </p:txBody>
      </p:sp>
      <p:sp>
        <p:nvSpPr>
          <p:cNvPr id="3" name="Content Placeholder 2">
            <a:extLst>
              <a:ext uri="{FF2B5EF4-FFF2-40B4-BE49-F238E27FC236}">
                <a16:creationId xmlns:a16="http://schemas.microsoft.com/office/drawing/2014/main" id="{34690078-F612-420B-8A87-70FA885E0B55}"/>
              </a:ext>
            </a:extLst>
          </p:cNvPr>
          <p:cNvSpPr>
            <a:spLocks noGrp="1"/>
          </p:cNvSpPr>
          <p:nvPr>
            <p:ph idx="1"/>
          </p:nvPr>
        </p:nvSpPr>
        <p:spPr>
          <a:xfrm>
            <a:off x="1371600" y="1428750"/>
            <a:ext cx="9601200" cy="4438650"/>
          </a:xfrm>
        </p:spPr>
        <p:txBody>
          <a:bodyPr/>
          <a:lstStyle/>
          <a:p>
            <a:pPr marL="0" indent="0" algn="just">
              <a:lnSpc>
                <a:spcPct val="150000"/>
              </a:lnSpc>
              <a:buNone/>
            </a:pPr>
            <a:r>
              <a:rPr lang="en-US" dirty="0" err="1">
                <a:latin typeface="Arial" panose="020B0604020202020204" pitchFamily="34" charset="0"/>
                <a:cs typeface="Arial" panose="020B0604020202020204" pitchFamily="34" charset="0"/>
              </a:rPr>
              <a:t>Awal</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tahun</a:t>
            </a:r>
            <a:r>
              <a:rPr lang="en-US" dirty="0">
                <a:latin typeface="Arial" panose="020B0604020202020204" pitchFamily="34" charset="0"/>
                <a:cs typeface="Arial" panose="020B0604020202020204" pitchFamily="34" charset="0"/>
              </a:rPr>
              <a:t> 2014 </a:t>
            </a:r>
            <a:r>
              <a:rPr lang="id-ID" dirty="0">
                <a:latin typeface="Arial" panose="020B0604020202020204" pitchFamily="34" charset="0"/>
                <a:cs typeface="Arial" panose="020B0604020202020204" pitchFamily="34" charset="0"/>
              </a:rPr>
              <a:t>harga minyak global </a:t>
            </a:r>
            <a:r>
              <a:rPr lang="en-US" dirty="0" err="1">
                <a:latin typeface="Arial" panose="020B0604020202020204" pitchFamily="34" charset="0"/>
                <a:cs typeface="Arial" panose="020B0604020202020204" pitchFamily="34" charset="0"/>
              </a:rPr>
              <a:t>mengalami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penurunan</a:t>
            </a:r>
            <a:r>
              <a:rPr lang="en-US" dirty="0">
                <a:latin typeface="Arial" panose="020B0604020202020204" pitchFamily="34" charset="0"/>
                <a:cs typeface="Arial" panose="020B0604020202020204" pitchFamily="34" charset="0"/>
              </a:rPr>
              <a:t>,</a:t>
            </a:r>
            <a:r>
              <a:rPr lang="id-ID" dirty="0">
                <a:latin typeface="Arial" panose="020B0604020202020204" pitchFamily="34" charset="0"/>
                <a:cs typeface="Arial" panose="020B0604020202020204" pitchFamily="34" charset="0"/>
              </a:rPr>
              <a:t> keputusan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Pemerintah</a:t>
            </a:r>
            <a:r>
              <a:rPr lang="en-US" dirty="0">
                <a:latin typeface="Arial" panose="020B0604020202020204" pitchFamily="34" charset="0"/>
                <a:cs typeface="Arial" panose="020B0604020202020204" pitchFamily="34" charset="0"/>
              </a:rPr>
              <a:t> </a:t>
            </a:r>
            <a:r>
              <a:rPr lang="id-ID" dirty="0">
                <a:latin typeface="Arial" panose="020B0604020202020204" pitchFamily="34" charset="0"/>
                <a:cs typeface="Arial" panose="020B0604020202020204" pitchFamily="34" charset="0"/>
              </a:rPr>
              <a:t>untuk memotong subsidi BBM pada akhir 2014 mendorong laju inflasi bulanan Indonesia menjadi 1,50 persen dan 2,46 persen pada bulan November dan Desember 2014, masing-masing. Tingkat inflasi bulanan yang sangat tinggi ini bisa saja mendorong sebagian penduduk yang hidup sedikit di atas garis kemiskinan jatuh di bawah garis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kemiskinan</a:t>
            </a:r>
            <a:r>
              <a:rPr lang="id-ID" dirty="0">
                <a:latin typeface="Arial" panose="020B0604020202020204" pitchFamily="34" charset="0"/>
                <a:cs typeface="Arial" panose="020B0604020202020204" pitchFamily="34" charset="0"/>
              </a:rPr>
              <a:t>. Oleh karena itu, </a:t>
            </a:r>
            <a:r>
              <a:rPr lang="en-US" dirty="0" err="1">
                <a:latin typeface="Arial" panose="020B0604020202020204" pitchFamily="34" charset="0"/>
                <a:cs typeface="Arial" panose="020B0604020202020204" pitchFamily="34" charset="0"/>
              </a:rPr>
              <a:t>apa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langkah</a:t>
            </a:r>
            <a:r>
              <a:rPr lang="en-US" dirty="0">
                <a:latin typeface="Arial" panose="020B0604020202020204" pitchFamily="34" charset="0"/>
                <a:cs typeface="Arial" panose="020B0604020202020204" pitchFamily="34" charset="0"/>
              </a:rPr>
              <a:t> yang </a:t>
            </a:r>
            <a:r>
              <a:rPr lang="en-US" dirty="0" err="1">
                <a:latin typeface="Arial" panose="020B0604020202020204" pitchFamily="34" charset="0"/>
                <a:cs typeface="Arial" panose="020B0604020202020204" pitchFamily="34" charset="0"/>
              </a:rPr>
              <a:t>harus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dilakukan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Pemerintah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untuk</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mengatasi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persoalan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tersebut</a:t>
            </a:r>
            <a:r>
              <a:rPr lang="en-US" dirty="0">
                <a:latin typeface="Arial" panose="020B0604020202020204" pitchFamily="34" charset="0"/>
                <a:cs typeface="Arial" panose="020B0604020202020204" pitchFamily="34" charset="0"/>
              </a:rPr>
              <a:t> ??</a:t>
            </a:r>
            <a:endParaRPr lang="id-ID"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910585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43</TotalTime>
  <Words>585</Words>
  <Application>Microsoft Office PowerPoint</Application>
  <PresentationFormat>Widescreen</PresentationFormat>
  <Paragraphs>32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Franklin Gothic Book</vt:lpstr>
      <vt:lpstr>Wingdings</vt:lpstr>
      <vt:lpstr>Crop</vt:lpstr>
      <vt:lpstr>PENGANTAR EKONOMI KEBIJAKAN PUBLIK </vt:lpstr>
      <vt:lpstr>INFLASI DAN KESEMPATAN KERJA </vt:lpstr>
      <vt:lpstr>Lanjutan </vt:lpstr>
      <vt:lpstr>Lanjutan </vt:lpstr>
      <vt:lpstr>Lanjutan</vt:lpstr>
      <vt:lpstr>Lanjutan </vt:lpstr>
      <vt:lpstr>PowerPoint Presentation</vt:lpstr>
      <vt:lpstr>Kasus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EKONOMI KEBIJAKAN PUBLIK</dc:title>
  <dc:creator>Lenovo</dc:creator>
  <cp:lastModifiedBy>Nur Fitri Mutmainah</cp:lastModifiedBy>
  <cp:revision>5</cp:revision>
  <dcterms:created xsi:type="dcterms:W3CDTF">2020-04-05T23:46:24Z</dcterms:created>
  <dcterms:modified xsi:type="dcterms:W3CDTF">2021-03-18T04:00:53Z</dcterms:modified>
</cp:coreProperties>
</file>