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305" r:id="rId3"/>
    <p:sldId id="258" r:id="rId4"/>
    <p:sldId id="257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3" r:id="rId48"/>
    <p:sldId id="304" r:id="rId49"/>
    <p:sldId id="302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6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9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4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3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8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0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3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3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6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3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7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/>
              <a:t>PRINSIP DASAR PENCITRAAN MRI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smtClean="0"/>
              <a:t>Ike Ade </a:t>
            </a:r>
            <a:r>
              <a:rPr lang="en-ID" dirty="0" err="1" smtClean="0"/>
              <a:t>Nur</a:t>
            </a:r>
            <a:r>
              <a:rPr lang="en-ID" dirty="0" smtClean="0"/>
              <a:t> </a:t>
            </a:r>
            <a:r>
              <a:rPr lang="en-ID" dirty="0" err="1" smtClean="0"/>
              <a:t>Liscyaningsih</a:t>
            </a:r>
            <a:r>
              <a:rPr lang="en-ID" dirty="0" smtClean="0"/>
              <a:t>, </a:t>
            </a:r>
            <a:r>
              <a:rPr lang="en-ID" dirty="0" err="1" smtClean="0"/>
              <a:t>S.Tr.Rad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2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asil gambar untuk volume co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29" y="261080"/>
            <a:ext cx="3299395" cy="269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3253" y="2981654"/>
            <a:ext cx="132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Volume Coil</a:t>
            </a:r>
            <a:endParaRPr lang="en-US" dirty="0"/>
          </a:p>
        </p:txBody>
      </p:sp>
      <p:pic>
        <p:nvPicPr>
          <p:cNvPr id="4100" name="Picture 4" descr="Hasil gambar untuk surface c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80" y="241352"/>
            <a:ext cx="3617809" cy="27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22516" y="2952313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Surface coil</a:t>
            </a:r>
            <a:endParaRPr lang="en-US" dirty="0"/>
          </a:p>
        </p:txBody>
      </p:sp>
      <p:pic>
        <p:nvPicPr>
          <p:cNvPr id="4102" name="Picture 6" descr="Hasil gambar untuk quadrature co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28" y="3771817"/>
            <a:ext cx="3299395" cy="22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7498" y="605939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Quadrature coil</a:t>
            </a:r>
            <a:endParaRPr lang="en-US" dirty="0"/>
          </a:p>
        </p:txBody>
      </p:sp>
      <p:pic>
        <p:nvPicPr>
          <p:cNvPr id="4104" name="Picture 8" descr="Hasil gambar untuk phased array co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92" y="3771817"/>
            <a:ext cx="2287582" cy="22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64451" y="6059399"/>
            <a:ext cx="182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Phased Array 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7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Bertugas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pengendali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setiap</a:t>
            </a:r>
            <a:r>
              <a:rPr lang="en-ID" dirty="0" smtClean="0"/>
              <a:t> </a:t>
            </a:r>
            <a:r>
              <a:rPr lang="en-ID" dirty="0" err="1" smtClean="0"/>
              <a:t>tindakan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MRI </a:t>
            </a:r>
            <a:r>
              <a:rPr lang="en-ID" dirty="0" err="1" smtClean="0"/>
              <a:t>seperti</a:t>
            </a:r>
            <a:r>
              <a:rPr lang="en-ID" dirty="0" smtClean="0"/>
              <a:t> : input data, control system </a:t>
            </a:r>
            <a:r>
              <a:rPr lang="en-ID" dirty="0" err="1" smtClean="0"/>
              <a:t>gradien</a:t>
            </a:r>
            <a:r>
              <a:rPr lang="en-ID" dirty="0" smtClean="0"/>
              <a:t>, control </a:t>
            </a:r>
            <a:r>
              <a:rPr lang="en-ID" dirty="0" err="1" smtClean="0"/>
              <a:t>sinyal</a:t>
            </a:r>
            <a:r>
              <a:rPr lang="en-ID" dirty="0" smtClean="0"/>
              <a:t> RF, </a:t>
            </a:r>
            <a:r>
              <a:rPr lang="en-ID" dirty="0" err="1" smtClean="0"/>
              <a:t>dll</a:t>
            </a:r>
            <a:endParaRPr lang="en-ID" dirty="0" smtClean="0"/>
          </a:p>
          <a:p>
            <a:r>
              <a:rPr lang="en-ID" dirty="0" err="1" smtClean="0"/>
              <a:t>Bertugas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mengolah</a:t>
            </a:r>
            <a:r>
              <a:rPr lang="en-ID" dirty="0" smtClean="0"/>
              <a:t> </a:t>
            </a:r>
            <a:r>
              <a:rPr lang="en-ID" dirty="0" err="1" smtClean="0"/>
              <a:t>sinyal</a:t>
            </a:r>
            <a:r>
              <a:rPr lang="en-ID" dirty="0" smtClean="0"/>
              <a:t> </a:t>
            </a:r>
            <a:r>
              <a:rPr lang="en-ID" dirty="0" err="1" smtClean="0"/>
              <a:t>hingga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citra</a:t>
            </a:r>
            <a:r>
              <a:rPr lang="en-ID" dirty="0" smtClean="0"/>
              <a:t> 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1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Dasar</a:t>
            </a:r>
            <a:r>
              <a:rPr lang="en-ID" dirty="0" smtClean="0"/>
              <a:t> </a:t>
            </a:r>
            <a:r>
              <a:rPr lang="en-ID" dirty="0" err="1" smtClean="0"/>
              <a:t>fisika</a:t>
            </a:r>
            <a:r>
              <a:rPr lang="en-ID" dirty="0" smtClean="0"/>
              <a:t> </a:t>
            </a:r>
            <a:r>
              <a:rPr lang="en-ID" dirty="0" err="1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ID" dirty="0" smtClean="0"/>
              <a:t>MR Active Nuclei</a:t>
            </a:r>
          </a:p>
          <a:p>
            <a:r>
              <a:rPr lang="en-ID" dirty="0" err="1" smtClean="0"/>
              <a:t>Prinsip</a:t>
            </a:r>
            <a:r>
              <a:rPr lang="en-ID" dirty="0" smtClean="0"/>
              <a:t> yang </a:t>
            </a:r>
            <a:r>
              <a:rPr lang="en-ID" dirty="0" err="1" smtClean="0"/>
              <a:t>mendasar</a:t>
            </a:r>
            <a:r>
              <a:rPr lang="en-ID" dirty="0" smtClean="0"/>
              <a:t> MRI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gerakan</a:t>
            </a:r>
            <a:r>
              <a:rPr lang="en-ID" dirty="0" smtClean="0"/>
              <a:t> spin </a:t>
            </a:r>
            <a:r>
              <a:rPr lang="en-ID" dirty="0" err="1" smtClean="0"/>
              <a:t>dari</a:t>
            </a:r>
            <a:r>
              <a:rPr lang="en-ID" dirty="0" smtClean="0"/>
              <a:t> nucleus </a:t>
            </a:r>
            <a:r>
              <a:rPr lang="en-ID" dirty="0" err="1" smtClean="0"/>
              <a:t>aktif</a:t>
            </a:r>
            <a:r>
              <a:rPr lang="en-ID" dirty="0" smtClean="0"/>
              <a:t> MR </a:t>
            </a:r>
            <a:r>
              <a:rPr lang="en-ID" dirty="0" err="1" smtClean="0"/>
              <a:t>yaitu</a:t>
            </a:r>
            <a:r>
              <a:rPr lang="en-ID" dirty="0" smtClean="0"/>
              <a:t> </a:t>
            </a:r>
            <a:r>
              <a:rPr lang="en-ID" dirty="0" err="1" smtClean="0"/>
              <a:t>inti</a:t>
            </a:r>
            <a:r>
              <a:rPr lang="en-ID" dirty="0" smtClean="0"/>
              <a:t> atom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tubuh</a:t>
            </a:r>
            <a:r>
              <a:rPr lang="en-ID" dirty="0" smtClean="0"/>
              <a:t> </a:t>
            </a:r>
            <a:r>
              <a:rPr lang="en-ID" dirty="0" err="1" smtClean="0"/>
              <a:t>manusia</a:t>
            </a:r>
            <a:r>
              <a:rPr lang="en-ID" dirty="0" smtClean="0"/>
              <a:t> yang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nomor</a:t>
            </a:r>
            <a:r>
              <a:rPr lang="en-ID" dirty="0" smtClean="0"/>
              <a:t> </a:t>
            </a:r>
            <a:r>
              <a:rPr lang="en-ID" dirty="0" err="1" smtClean="0"/>
              <a:t>massa</a:t>
            </a:r>
            <a:r>
              <a:rPr lang="en-ID" dirty="0" smtClean="0"/>
              <a:t> </a:t>
            </a:r>
            <a:r>
              <a:rPr lang="en-ID" dirty="0" err="1" smtClean="0"/>
              <a:t>ganjil</a:t>
            </a:r>
            <a:r>
              <a:rPr lang="en-ID" dirty="0" smtClean="0"/>
              <a:t>.</a:t>
            </a:r>
          </a:p>
          <a:p>
            <a:r>
              <a:rPr lang="en-ID" dirty="0" err="1" smtClean="0"/>
              <a:t>Beberapa</a:t>
            </a:r>
            <a:r>
              <a:rPr lang="en-ID" dirty="0" smtClean="0"/>
              <a:t> MR Active Nucleus : Hidrogen-1, Carbon-13, Phospor-31, Sodium-23, Oksigen-17, </a:t>
            </a:r>
            <a:r>
              <a:rPr lang="en-ID" dirty="0" err="1" smtClean="0"/>
              <a:t>dan</a:t>
            </a:r>
            <a:r>
              <a:rPr lang="en-ID" dirty="0" smtClean="0"/>
              <a:t> Nitrogen-15.</a:t>
            </a:r>
          </a:p>
          <a:p>
            <a:r>
              <a:rPr lang="en-ID" dirty="0" smtClean="0"/>
              <a:t>Paling </a:t>
            </a:r>
            <a:r>
              <a:rPr lang="en-ID" dirty="0" err="1" smtClean="0"/>
              <a:t>banyak</a:t>
            </a:r>
            <a:r>
              <a:rPr lang="en-ID" dirty="0" smtClean="0"/>
              <a:t>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MRI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Hidrogen</a:t>
            </a:r>
            <a:endParaRPr lang="en-ID" dirty="0" smtClean="0"/>
          </a:p>
          <a:p>
            <a:r>
              <a:rPr lang="en-ID" dirty="0" err="1" smtClean="0"/>
              <a:t>Arah</a:t>
            </a:r>
            <a:r>
              <a:rPr lang="en-ID" dirty="0" smtClean="0"/>
              <a:t> </a:t>
            </a:r>
            <a:r>
              <a:rPr lang="en-ID" dirty="0" err="1" smtClean="0"/>
              <a:t>momen</a:t>
            </a:r>
            <a:r>
              <a:rPr lang="en-ID" dirty="0" smtClean="0"/>
              <a:t> magnetic </a:t>
            </a:r>
            <a:r>
              <a:rPr lang="en-ID" dirty="0" err="1" smtClean="0"/>
              <a:t>inti</a:t>
            </a:r>
            <a:r>
              <a:rPr lang="en-ID" dirty="0" smtClean="0"/>
              <a:t> hydrogen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kondisi</a:t>
            </a:r>
            <a:r>
              <a:rPr lang="en-ID" dirty="0" smtClean="0"/>
              <a:t> normal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acak</a:t>
            </a:r>
            <a:endParaRPr lang="en-ID" dirty="0" smtClean="0"/>
          </a:p>
          <a:p>
            <a:r>
              <a:rPr lang="en-ID" dirty="0" err="1" smtClean="0"/>
              <a:t>Ketika</a:t>
            </a:r>
            <a:r>
              <a:rPr lang="en-ID" dirty="0" smtClean="0"/>
              <a:t> </a:t>
            </a:r>
            <a:r>
              <a:rPr lang="en-ID" dirty="0" err="1" smtClean="0"/>
              <a:t>ditempatkan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 yang </a:t>
            </a:r>
            <a:r>
              <a:rPr lang="en-ID" dirty="0" err="1" smtClean="0"/>
              <a:t>kuat</a:t>
            </a:r>
            <a:r>
              <a:rPr lang="en-ID" dirty="0" smtClean="0"/>
              <a:t>, moment magnetic </a:t>
            </a:r>
            <a:r>
              <a:rPr lang="en-ID" dirty="0" err="1" smtClean="0"/>
              <a:t>inti</a:t>
            </a:r>
            <a:r>
              <a:rPr lang="en-ID" dirty="0" smtClean="0"/>
              <a:t> atom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menyesuaikan</a:t>
            </a:r>
            <a:r>
              <a:rPr lang="en-ID" dirty="0" smtClean="0"/>
              <a:t> </a:t>
            </a:r>
            <a:r>
              <a:rPr lang="en-ID" dirty="0" err="1" smtClean="0"/>
              <a:t>arah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 </a:t>
            </a:r>
            <a:r>
              <a:rPr lang="en-ID" dirty="0" err="1" smtClean="0"/>
              <a:t>statis</a:t>
            </a:r>
            <a:r>
              <a:rPr lang="en-ID" dirty="0" smtClean="0"/>
              <a:t>. </a:t>
            </a:r>
          </a:p>
          <a:p>
            <a:r>
              <a:rPr lang="en-ID" dirty="0" err="1" smtClean="0"/>
              <a:t>Inti</a:t>
            </a:r>
            <a:r>
              <a:rPr lang="en-ID" dirty="0" smtClean="0"/>
              <a:t> atom yang </a:t>
            </a:r>
            <a:r>
              <a:rPr lang="en-ID" dirty="0" err="1" smtClean="0"/>
              <a:t>berenergi</a:t>
            </a:r>
            <a:r>
              <a:rPr lang="en-ID" dirty="0" smtClean="0"/>
              <a:t> </a:t>
            </a:r>
            <a:r>
              <a:rPr lang="en-ID" dirty="0" err="1" smtClean="0"/>
              <a:t>rendah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parallel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 </a:t>
            </a:r>
            <a:r>
              <a:rPr lang="en-ID" dirty="0" err="1" smtClean="0"/>
              <a:t>statis</a:t>
            </a:r>
            <a:endParaRPr lang="en-ID" dirty="0" smtClean="0"/>
          </a:p>
          <a:p>
            <a:r>
              <a:rPr lang="en-ID" dirty="0" err="1" smtClean="0"/>
              <a:t>Inti</a:t>
            </a:r>
            <a:r>
              <a:rPr lang="en-ID" dirty="0" smtClean="0"/>
              <a:t> atom yang </a:t>
            </a:r>
            <a:r>
              <a:rPr lang="en-ID" dirty="0" err="1" smtClean="0"/>
              <a:t>berenergi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anti-parallel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1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Faktor-Faktor</a:t>
            </a:r>
            <a:r>
              <a:rPr lang="en-ID" dirty="0" smtClean="0"/>
              <a:t> yang </a:t>
            </a:r>
            <a:r>
              <a:rPr lang="en-ID" dirty="0" err="1" smtClean="0"/>
              <a:t>mempengaruhi</a:t>
            </a:r>
            <a:r>
              <a:rPr lang="en-ID" dirty="0" smtClean="0"/>
              <a:t> </a:t>
            </a:r>
            <a:r>
              <a:rPr lang="en-ID" dirty="0" err="1" smtClean="0"/>
              <a:t>penyesuaian</a:t>
            </a:r>
            <a:r>
              <a:rPr lang="en-ID" dirty="0" smtClean="0"/>
              <a:t> </a:t>
            </a:r>
            <a:r>
              <a:rPr lang="en-ID" dirty="0" err="1" smtClean="0"/>
              <a:t>inti</a:t>
            </a:r>
            <a:r>
              <a:rPr lang="en-ID" dirty="0" smtClean="0"/>
              <a:t> atom hydrogen </a:t>
            </a:r>
            <a:r>
              <a:rPr lang="en-ID" dirty="0" err="1" smtClean="0"/>
              <a:t>terhadap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 </a:t>
            </a:r>
            <a:r>
              <a:rPr lang="en-ID" dirty="0" err="1" smtClean="0"/>
              <a:t>statis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kuat</a:t>
            </a:r>
            <a:r>
              <a:rPr lang="en-ID" dirty="0" smtClean="0"/>
              <a:t> </a:t>
            </a:r>
            <a:r>
              <a:rPr lang="en-ID" dirty="0" err="1" smtClean="0"/>
              <a:t>lemahnya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 </a:t>
            </a:r>
            <a:r>
              <a:rPr lang="en-ID" dirty="0" err="1" smtClean="0"/>
              <a:t>statis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energy thermal </a:t>
            </a:r>
            <a:r>
              <a:rPr lang="en-ID" dirty="0" err="1" smtClean="0"/>
              <a:t>inti</a:t>
            </a:r>
            <a:r>
              <a:rPr lang="en-ID" dirty="0" smtClean="0"/>
              <a:t> atom</a:t>
            </a:r>
          </a:p>
          <a:p>
            <a:r>
              <a:rPr lang="en-ID" dirty="0" err="1" smtClean="0"/>
              <a:t>Bila</a:t>
            </a:r>
            <a:r>
              <a:rPr lang="en-ID" dirty="0" smtClean="0"/>
              <a:t> energy thermal </a:t>
            </a:r>
            <a:r>
              <a:rPr lang="en-ID" dirty="0" err="1" smtClean="0"/>
              <a:t>lemah</a:t>
            </a:r>
            <a:r>
              <a:rPr lang="en-ID" dirty="0" smtClean="0"/>
              <a:t> </a:t>
            </a:r>
            <a:r>
              <a:rPr lang="en-ID" dirty="0" err="1" smtClean="0"/>
              <a:t>maka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cukup</a:t>
            </a:r>
            <a:r>
              <a:rPr lang="en-ID" dirty="0" smtClean="0"/>
              <a:t> </a:t>
            </a:r>
            <a:r>
              <a:rPr lang="en-ID" dirty="0" err="1" smtClean="0"/>
              <a:t>kuat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berlawanan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 </a:t>
            </a:r>
            <a:r>
              <a:rPr lang="en-ID" dirty="0" err="1" smtClean="0"/>
              <a:t>statis</a:t>
            </a:r>
            <a:r>
              <a:rPr lang="en-ID" dirty="0" smtClean="0"/>
              <a:t> (Bo)</a:t>
            </a:r>
          </a:p>
          <a:p>
            <a:r>
              <a:rPr lang="en-ID" dirty="0" err="1" smtClean="0"/>
              <a:t>Bila</a:t>
            </a:r>
            <a:r>
              <a:rPr lang="en-ID" dirty="0" smtClean="0"/>
              <a:t> energy thermal </a:t>
            </a:r>
            <a:r>
              <a:rPr lang="en-ID" dirty="0" err="1" smtClean="0"/>
              <a:t>kuat</a:t>
            </a:r>
            <a:r>
              <a:rPr lang="en-ID" dirty="0" smtClean="0"/>
              <a:t> </a:t>
            </a:r>
            <a:r>
              <a:rPr lang="en-ID" dirty="0" err="1" smtClean="0"/>
              <a:t>maka</a:t>
            </a:r>
            <a:r>
              <a:rPr lang="en-ID" dirty="0" smtClean="0"/>
              <a:t> </a:t>
            </a:r>
            <a:r>
              <a:rPr lang="en-ID" dirty="0" err="1" smtClean="0"/>
              <a:t>inti</a:t>
            </a:r>
            <a:r>
              <a:rPr lang="en-ID" dirty="0" smtClean="0"/>
              <a:t> atom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melawan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 </a:t>
            </a:r>
            <a:r>
              <a:rPr lang="en-ID" dirty="0" err="1" smtClean="0"/>
              <a:t>statis</a:t>
            </a:r>
            <a:r>
              <a:rPr lang="en-ID" dirty="0" smtClean="0"/>
              <a:t> (Bo) yang </a:t>
            </a:r>
            <a:r>
              <a:rPr lang="en-ID" dirty="0" err="1" smtClean="0"/>
              <a:t>dinamakan</a:t>
            </a:r>
            <a:r>
              <a:rPr lang="en-ID" dirty="0" smtClean="0"/>
              <a:t> anti-parallel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9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Presesi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1792936"/>
            <a:ext cx="4754880" cy="5065064"/>
          </a:xfrm>
        </p:spPr>
        <p:txBody>
          <a:bodyPr>
            <a:normAutofit fontScale="85000" lnSpcReduction="20000"/>
          </a:bodyPr>
          <a:lstStyle/>
          <a:p>
            <a:r>
              <a:rPr lang="en-ID" dirty="0" err="1" smtClean="0"/>
              <a:t>Tiap-tiap</a:t>
            </a:r>
            <a:r>
              <a:rPr lang="en-ID" dirty="0" smtClean="0"/>
              <a:t> hydrogen </a:t>
            </a:r>
            <a:r>
              <a:rPr lang="en-ID" dirty="0" err="1" smtClean="0"/>
              <a:t>membentuk</a:t>
            </a:r>
            <a:r>
              <a:rPr lang="en-ID" dirty="0" smtClean="0"/>
              <a:t> NMV (Net Magnetic Vector) spin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sumbu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porosnya</a:t>
            </a:r>
            <a:r>
              <a:rPr lang="en-ID" dirty="0" smtClean="0"/>
              <a:t>.</a:t>
            </a:r>
          </a:p>
          <a:p>
            <a:r>
              <a:rPr lang="en-ID" dirty="0" err="1" smtClean="0"/>
              <a:t>Pengaruh</a:t>
            </a:r>
            <a:r>
              <a:rPr lang="en-ID" dirty="0" smtClean="0"/>
              <a:t> Bo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menghasilkan</a:t>
            </a:r>
            <a:r>
              <a:rPr lang="en-ID" dirty="0" smtClean="0"/>
              <a:t> spin </a:t>
            </a:r>
            <a:r>
              <a:rPr lang="en-ID" dirty="0" err="1" smtClean="0"/>
              <a:t>sekunder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“</a:t>
            </a:r>
            <a:r>
              <a:rPr lang="en-ID" dirty="0" err="1" smtClean="0"/>
              <a:t>gerakan</a:t>
            </a:r>
            <a:r>
              <a:rPr lang="en-ID" dirty="0" smtClean="0"/>
              <a:t>” NMV </a:t>
            </a:r>
            <a:r>
              <a:rPr lang="en-ID" dirty="0" err="1" smtClean="0"/>
              <a:t>mengelilingi</a:t>
            </a:r>
            <a:r>
              <a:rPr lang="en-ID" dirty="0" smtClean="0"/>
              <a:t> Bo.</a:t>
            </a:r>
          </a:p>
          <a:p>
            <a:r>
              <a:rPr lang="en-ID" dirty="0" smtClean="0"/>
              <a:t>Spin </a:t>
            </a:r>
            <a:r>
              <a:rPr lang="en-ID" dirty="0" err="1" smtClean="0"/>
              <a:t>sekunder</a:t>
            </a:r>
            <a:r>
              <a:rPr lang="en-ID" dirty="0" smtClean="0"/>
              <a:t> </a:t>
            </a:r>
            <a:r>
              <a:rPr lang="en-ID" dirty="0" err="1" smtClean="0"/>
              <a:t>inilah</a:t>
            </a:r>
            <a:r>
              <a:rPr lang="en-ID" dirty="0" smtClean="0"/>
              <a:t> yang </a:t>
            </a:r>
            <a:r>
              <a:rPr lang="en-ID" dirty="0" err="1" smtClean="0"/>
              <a:t>disebut</a:t>
            </a:r>
            <a:r>
              <a:rPr lang="en-ID" dirty="0" smtClean="0"/>
              <a:t> Precession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menyebabkan</a:t>
            </a:r>
            <a:r>
              <a:rPr lang="en-ID" dirty="0" smtClean="0"/>
              <a:t> magnetic moment </a:t>
            </a:r>
            <a:r>
              <a:rPr lang="en-ID" dirty="0" err="1" smtClean="0"/>
              <a:t>bergerak</a:t>
            </a:r>
            <a:r>
              <a:rPr lang="en-ID" dirty="0" smtClean="0"/>
              <a:t> </a:t>
            </a:r>
            <a:r>
              <a:rPr lang="en-ID" dirty="0" err="1" smtClean="0"/>
              <a:t>secara</a:t>
            </a:r>
            <a:r>
              <a:rPr lang="en-ID" dirty="0" smtClean="0"/>
              <a:t> circular </a:t>
            </a:r>
            <a:r>
              <a:rPr lang="en-ID" dirty="0" err="1" smtClean="0"/>
              <a:t>mengelili</a:t>
            </a:r>
            <a:r>
              <a:rPr lang="en-ID" dirty="0" smtClean="0"/>
              <a:t> Bo.</a:t>
            </a:r>
          </a:p>
          <a:p>
            <a:r>
              <a:rPr lang="en-ID" dirty="0" err="1" smtClean="0"/>
              <a:t>Jalur</a:t>
            </a:r>
            <a:r>
              <a:rPr lang="en-ID" dirty="0" smtClean="0"/>
              <a:t> </a:t>
            </a:r>
            <a:r>
              <a:rPr lang="en-ID" dirty="0" err="1" smtClean="0"/>
              <a:t>sirkulasi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disebut</a:t>
            </a:r>
            <a:r>
              <a:rPr lang="en-ID" dirty="0" smtClean="0"/>
              <a:t> </a:t>
            </a:r>
            <a:r>
              <a:rPr lang="en-ID" dirty="0" err="1" smtClean="0"/>
              <a:t>Precessional</a:t>
            </a:r>
            <a:r>
              <a:rPr lang="en-ID" dirty="0" smtClean="0"/>
              <a:t> path. </a:t>
            </a:r>
          </a:p>
          <a:p>
            <a:r>
              <a:rPr lang="en-ID" dirty="0" err="1" smtClean="0"/>
              <a:t>Kecepatan</a:t>
            </a:r>
            <a:r>
              <a:rPr lang="en-ID" dirty="0" smtClean="0"/>
              <a:t> </a:t>
            </a:r>
            <a:r>
              <a:rPr lang="en-ID" dirty="0" err="1" smtClean="0"/>
              <a:t>gerakan</a:t>
            </a:r>
            <a:r>
              <a:rPr lang="en-ID" dirty="0" smtClean="0"/>
              <a:t> NMV </a:t>
            </a:r>
            <a:r>
              <a:rPr lang="en-ID" dirty="0" err="1" smtClean="0"/>
              <a:t>mengelili</a:t>
            </a:r>
            <a:r>
              <a:rPr lang="en-ID" dirty="0" smtClean="0"/>
              <a:t> Bo </a:t>
            </a:r>
            <a:r>
              <a:rPr lang="en-ID" dirty="0" err="1" smtClean="0"/>
              <a:t>disebut</a:t>
            </a:r>
            <a:r>
              <a:rPr lang="en-ID" dirty="0" smtClean="0"/>
              <a:t> </a:t>
            </a:r>
            <a:r>
              <a:rPr lang="en-ID" dirty="0" err="1" smtClean="0"/>
              <a:t>frekuensi</a:t>
            </a:r>
            <a:r>
              <a:rPr lang="en-ID" dirty="0" smtClean="0"/>
              <a:t> </a:t>
            </a:r>
            <a:r>
              <a:rPr lang="en-ID" dirty="0" err="1" smtClean="0"/>
              <a:t>presesi</a:t>
            </a:r>
            <a:r>
              <a:rPr lang="en-ID" dirty="0" smtClean="0"/>
              <a:t>. 1 Hz = 1 </a:t>
            </a:r>
            <a:r>
              <a:rPr lang="en-ID" dirty="0" err="1" smtClean="0"/>
              <a:t>putaran</a:t>
            </a:r>
            <a:r>
              <a:rPr lang="en-ID" dirty="0" smtClean="0"/>
              <a:t> per </a:t>
            </a:r>
            <a:r>
              <a:rPr lang="en-ID" dirty="0" err="1" smtClean="0"/>
              <a:t>detik</a:t>
            </a:r>
            <a:r>
              <a:rPr lang="en-ID" dirty="0" smtClean="0"/>
              <a:t>. </a:t>
            </a:r>
            <a:r>
              <a:rPr lang="en-ID" dirty="0" err="1" smtClean="0"/>
              <a:t>Satuan</a:t>
            </a:r>
            <a:r>
              <a:rPr lang="en-ID" dirty="0" smtClean="0"/>
              <a:t> </a:t>
            </a:r>
            <a:r>
              <a:rPr lang="en-ID" dirty="0" err="1" smtClean="0"/>
              <a:t>frekuenzi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MHz.</a:t>
            </a:r>
            <a:endParaRPr lang="en-ID" dirty="0" smtClean="0"/>
          </a:p>
          <a:p>
            <a:r>
              <a:rPr lang="en-ID" dirty="0" err="1" smtClean="0"/>
              <a:t>Semakin</a:t>
            </a:r>
            <a:r>
              <a:rPr lang="en-ID" dirty="0" smtClean="0"/>
              <a:t> </a:t>
            </a:r>
            <a:r>
              <a:rPr lang="en-ID" dirty="0" err="1" smtClean="0"/>
              <a:t>kuat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</a:t>
            </a:r>
            <a:r>
              <a:rPr lang="en-ID" dirty="0" err="1" smtClean="0"/>
              <a:t>maka</a:t>
            </a:r>
            <a:r>
              <a:rPr lang="en-ID" dirty="0" smtClean="0"/>
              <a:t> </a:t>
            </a:r>
            <a:r>
              <a:rPr lang="en-ID" dirty="0" err="1" smtClean="0"/>
              <a:t>semakin</a:t>
            </a:r>
            <a:r>
              <a:rPr lang="en-ID" dirty="0" smtClean="0"/>
              <a:t> </a:t>
            </a:r>
            <a:r>
              <a:rPr lang="en-ID" dirty="0" err="1" smtClean="0"/>
              <a:t>cepat</a:t>
            </a:r>
            <a:r>
              <a:rPr lang="en-ID" dirty="0" smtClean="0"/>
              <a:t> </a:t>
            </a:r>
            <a:r>
              <a:rPr lang="en-ID" dirty="0" err="1" smtClean="0"/>
              <a:t>presesi</a:t>
            </a:r>
            <a:r>
              <a:rPr lang="en-ID" dirty="0" smtClean="0"/>
              <a:t> proton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frekuensi</a:t>
            </a:r>
            <a:r>
              <a:rPr lang="en-ID" dirty="0" smtClean="0"/>
              <a:t> </a:t>
            </a:r>
            <a:r>
              <a:rPr lang="en-ID" dirty="0" err="1" smtClean="0"/>
              <a:t>presesi</a:t>
            </a:r>
            <a:r>
              <a:rPr lang="en-ID" dirty="0" smtClean="0"/>
              <a:t> yang </a:t>
            </a:r>
            <a:r>
              <a:rPr lang="en-ID" dirty="0" err="1" smtClean="0"/>
              <a:t>tergantuk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 </a:t>
            </a:r>
            <a:r>
              <a:rPr lang="en-ID" dirty="0" err="1" smtClean="0"/>
              <a:t>disebut</a:t>
            </a:r>
            <a:r>
              <a:rPr lang="en-ID" dirty="0" smtClean="0"/>
              <a:t> </a:t>
            </a:r>
            <a:r>
              <a:rPr lang="en-ID" dirty="0" err="1" smtClean="0"/>
              <a:t>frekuensi</a:t>
            </a:r>
            <a:r>
              <a:rPr lang="en-ID" dirty="0" smtClean="0"/>
              <a:t> </a:t>
            </a:r>
            <a:r>
              <a:rPr lang="en-ID" dirty="0" err="1" smtClean="0"/>
              <a:t>Larmor</a:t>
            </a:r>
            <a:endParaRPr lang="en-ID" dirty="0" smtClean="0"/>
          </a:p>
          <a:p>
            <a:endParaRPr lang="en-ID" dirty="0" smtClean="0"/>
          </a:p>
        </p:txBody>
      </p:sp>
      <p:pic>
        <p:nvPicPr>
          <p:cNvPr id="5124" name="Picture 4" descr="Hasil gambar untuk kurva T1 pada M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26" y="2124593"/>
            <a:ext cx="4754562" cy="36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5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Resonansi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fenomena</a:t>
            </a:r>
            <a:r>
              <a:rPr lang="en-ID" dirty="0" smtClean="0"/>
              <a:t> </a:t>
            </a:r>
            <a:r>
              <a:rPr lang="en-ID" dirty="0" err="1" smtClean="0"/>
              <a:t>ketika</a:t>
            </a:r>
            <a:r>
              <a:rPr lang="en-ID" dirty="0" smtClean="0"/>
              <a:t> </a:t>
            </a:r>
            <a:r>
              <a:rPr lang="en-ID" dirty="0" err="1" smtClean="0"/>
              <a:t>objek</a:t>
            </a:r>
            <a:r>
              <a:rPr lang="en-ID" dirty="0" smtClean="0"/>
              <a:t> </a:t>
            </a:r>
            <a:r>
              <a:rPr lang="en-ID" dirty="0" err="1" smtClean="0"/>
              <a:t>diberikan</a:t>
            </a:r>
            <a:r>
              <a:rPr lang="en-ID" dirty="0" smtClean="0"/>
              <a:t> </a:t>
            </a:r>
            <a:r>
              <a:rPr lang="en-ID" dirty="0" err="1" smtClean="0"/>
              <a:t>pulsa</a:t>
            </a:r>
            <a:r>
              <a:rPr lang="en-ID" dirty="0" smtClean="0"/>
              <a:t> yang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frekuensi</a:t>
            </a:r>
            <a:r>
              <a:rPr lang="en-ID" dirty="0" smtClean="0"/>
              <a:t> yang </a:t>
            </a:r>
            <a:r>
              <a:rPr lang="en-ID" dirty="0" err="1" smtClean="0"/>
              <a:t>sama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frekuensi</a:t>
            </a:r>
            <a:r>
              <a:rPr lang="en-ID" dirty="0" smtClean="0"/>
              <a:t> </a:t>
            </a:r>
            <a:r>
              <a:rPr lang="en-ID" dirty="0" err="1" smtClean="0"/>
              <a:t>Larmor</a:t>
            </a:r>
            <a:r>
              <a:rPr lang="en-ID" dirty="0" smtClean="0"/>
              <a:t>.</a:t>
            </a:r>
          </a:p>
          <a:p>
            <a:r>
              <a:rPr lang="nl-BE" dirty="0"/>
              <a:t>Apabila tubuh pasien diletakkan dalam </a:t>
            </a:r>
            <a:r>
              <a:rPr lang="nl-BE" dirty="0" smtClean="0"/>
              <a:t>medan magnet </a:t>
            </a:r>
            <a:r>
              <a:rPr lang="nl-BE" dirty="0"/>
              <a:t>eksternal yang sangat kuat, maka inti-inti atomnya </a:t>
            </a:r>
            <a:r>
              <a:rPr lang="nl-BE" dirty="0" smtClean="0"/>
              <a:t>akan berada </a:t>
            </a:r>
            <a:r>
              <a:rPr lang="nl-BE" dirty="0"/>
              <a:t>pada arah yang </a:t>
            </a:r>
            <a:r>
              <a:rPr lang="nl-BE" dirty="0" smtClean="0"/>
              <a:t>parallel </a:t>
            </a:r>
            <a:r>
              <a:rPr lang="nl-BE" dirty="0"/>
              <a:t>atau </a:t>
            </a:r>
            <a:r>
              <a:rPr lang="nl-BE" dirty="0" smtClean="0"/>
              <a:t>anti-parallel dengan medan magnet </a:t>
            </a:r>
            <a:r>
              <a:rPr lang="nl-BE" dirty="0"/>
              <a:t>luar dan inti-inti itu akan mengalami perpindahan </a:t>
            </a:r>
            <a:r>
              <a:rPr lang="nl-BE" dirty="0" smtClean="0"/>
              <a:t>dari suatu </a:t>
            </a:r>
            <a:r>
              <a:rPr lang="nl-BE" dirty="0"/>
              <a:t>energi ke tingkat energi yang lain. </a:t>
            </a:r>
            <a:endParaRPr lang="nl-BE" dirty="0" smtClean="0"/>
          </a:p>
          <a:p>
            <a:r>
              <a:rPr lang="nl-BE" dirty="0" smtClean="0"/>
              <a:t>Proses perpindahan energi </a:t>
            </a:r>
            <a:r>
              <a:rPr lang="nl-BE" dirty="0"/>
              <a:t>ini seringkali merubah arah dari NMV, akibatnya </a:t>
            </a:r>
            <a:r>
              <a:rPr lang="nl-BE" dirty="0" smtClean="0"/>
              <a:t>vektor dapat </a:t>
            </a:r>
            <a:r>
              <a:rPr lang="nl-BE" dirty="0"/>
              <a:t>berubah arah dari arah longitudinal atau parallel </a:t>
            </a:r>
            <a:r>
              <a:rPr lang="nl-BE" dirty="0" smtClean="0"/>
              <a:t>medan magnet </a:t>
            </a:r>
            <a:r>
              <a:rPr lang="nl-BE" dirty="0"/>
              <a:t>luar, ke arah yang lain. </a:t>
            </a:r>
            <a:endParaRPr lang="nl-BE" dirty="0" smtClean="0"/>
          </a:p>
          <a:p>
            <a:r>
              <a:rPr lang="nl-BE" dirty="0" smtClean="0"/>
              <a:t>Peristiwa </a:t>
            </a:r>
            <a:r>
              <a:rPr lang="nl-BE" dirty="0"/>
              <a:t>ini terjadi apabila </a:t>
            </a:r>
            <a:r>
              <a:rPr lang="nl-BE" dirty="0" smtClean="0"/>
              <a:t>inti atom </a:t>
            </a:r>
            <a:r>
              <a:rPr lang="nl-BE" dirty="0"/>
              <a:t>menyerap energi untuk berpindah energi yang lebih </a:t>
            </a:r>
            <a:r>
              <a:rPr lang="nl-BE" dirty="0" smtClean="0"/>
              <a:t>tinggi atau </a:t>
            </a:r>
            <a:r>
              <a:rPr lang="nl-BE" dirty="0"/>
              <a:t>melepaskan energi untuk berpindah ke tingkat yang </a:t>
            </a:r>
            <a:r>
              <a:rPr lang="nl-BE" dirty="0" smtClean="0"/>
              <a:t>lebih rendah</a:t>
            </a:r>
            <a:r>
              <a:rPr lang="nl-BE" dirty="0"/>
              <a:t>. </a:t>
            </a:r>
            <a:endParaRPr lang="nl-BE" dirty="0" smtClean="0"/>
          </a:p>
          <a:p>
            <a:r>
              <a:rPr lang="nl-BE" dirty="0" smtClean="0"/>
              <a:t>Energi </a:t>
            </a:r>
            <a:r>
              <a:rPr lang="nl-BE" dirty="0"/>
              <a:t>untuk terjadinya proses ini di dapat dari </a:t>
            </a:r>
            <a:r>
              <a:rPr lang="nl-BE" dirty="0" smtClean="0"/>
              <a:t>energi pulsa </a:t>
            </a:r>
            <a:r>
              <a:rPr lang="nl-BE" dirty="0"/>
              <a:t>radiofrekuensi. </a:t>
            </a:r>
            <a:endParaRPr lang="nl-BE" dirty="0" smtClean="0"/>
          </a:p>
          <a:p>
            <a:r>
              <a:rPr lang="nl-BE" dirty="0" smtClean="0"/>
              <a:t>Pulsa </a:t>
            </a:r>
            <a:r>
              <a:rPr lang="nl-BE" dirty="0"/>
              <a:t>radio frekuensi ini harus </a:t>
            </a:r>
            <a:r>
              <a:rPr lang="nl-BE" dirty="0" smtClean="0"/>
              <a:t>mempunyai frekuensi </a:t>
            </a:r>
            <a:r>
              <a:rPr lang="nl-BE" dirty="0"/>
              <a:t>tertentu untuk dapat berperan dalam proses transisi, </a:t>
            </a:r>
            <a:r>
              <a:rPr lang="nl-BE" dirty="0" smtClean="0"/>
              <a:t>dan harus </a:t>
            </a:r>
            <a:r>
              <a:rPr lang="nl-BE" dirty="0"/>
              <a:t>disesuaikan dengan kekuatan medan magnet </a:t>
            </a:r>
            <a:r>
              <a:rPr lang="nl-BE" dirty="0" smtClean="0"/>
              <a:t>eksternal. </a:t>
            </a:r>
          </a:p>
          <a:p>
            <a:r>
              <a:rPr lang="nl-BE" dirty="0" smtClean="0"/>
              <a:t>Untuk </a:t>
            </a:r>
            <a:r>
              <a:rPr lang="nl-BE" dirty="0"/>
              <a:t>magnet dengan kekuatan 1 Tesla (10.000 gauss), </a:t>
            </a:r>
            <a:r>
              <a:rPr lang="nl-BE" dirty="0" smtClean="0"/>
              <a:t>frekuensi RF </a:t>
            </a:r>
            <a:r>
              <a:rPr lang="nl-BE" dirty="0"/>
              <a:t>yang diperlukan adalah 42,6 Mhz, sedangkan untuk 1,5 </a:t>
            </a:r>
            <a:r>
              <a:rPr lang="nl-BE" dirty="0" smtClean="0"/>
              <a:t>Tesla diperlukan </a:t>
            </a:r>
            <a:r>
              <a:rPr lang="nl-BE" dirty="0"/>
              <a:t>63,9 Mhz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16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MR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resonansi</a:t>
            </a:r>
            <a:r>
              <a:rPr lang="en-US" dirty="0"/>
              <a:t> NMV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 smtClean="0"/>
              <a:t>inphase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bidang</a:t>
            </a:r>
            <a:r>
              <a:rPr lang="en-US" dirty="0"/>
              <a:t> transversal. </a:t>
            </a:r>
            <a:endParaRPr lang="en-US" dirty="0" smtClean="0"/>
          </a:p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/>
              <a:t>Faraday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 smtClean="0"/>
              <a:t>jika</a:t>
            </a:r>
            <a:r>
              <a:rPr lang="en-US" dirty="0"/>
              <a:t> </a:t>
            </a:r>
            <a:r>
              <a:rPr lang="en-US" dirty="0" smtClean="0"/>
              <a:t>receiver </a:t>
            </a:r>
            <a:r>
              <a:rPr lang="en-US" dirty="0" err="1"/>
              <a:t>koil</a:t>
            </a:r>
            <a:r>
              <a:rPr lang="en-US" dirty="0"/>
              <a:t> </a:t>
            </a:r>
            <a:r>
              <a:rPr lang="en-US" dirty="0" err="1"/>
              <a:t>ditempatkan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area </a:t>
            </a:r>
            <a:r>
              <a:rPr lang="en-US" dirty="0" err="1"/>
              <a:t>medan</a:t>
            </a:r>
            <a:r>
              <a:rPr lang="en-US" dirty="0"/>
              <a:t> magnet yang </a:t>
            </a:r>
            <a:r>
              <a:rPr lang="en-US" dirty="0" err="1" smtClean="0"/>
              <a:t>bergerak</a:t>
            </a:r>
            <a:r>
              <a:rPr lang="en-US" dirty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/>
              <a:t>NMV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presesi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smtClean="0"/>
              <a:t>transversal </a:t>
            </a:r>
            <a:r>
              <a:rPr lang="en-US" dirty="0" err="1" smtClean="0"/>
              <a:t>tadi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voltage </a:t>
            </a:r>
            <a:r>
              <a:rPr lang="en-US" dirty="0" err="1"/>
              <a:t>dalam</a:t>
            </a:r>
            <a:r>
              <a:rPr lang="en-US" dirty="0"/>
              <a:t> receiver </a:t>
            </a:r>
            <a:r>
              <a:rPr lang="en-US" dirty="0" err="1"/>
              <a:t>koil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 smtClean="0"/>
              <a:t>itu</a:t>
            </a:r>
            <a:r>
              <a:rPr lang="en-US" dirty="0"/>
              <a:t> </a:t>
            </a:r>
            <a:r>
              <a:rPr lang="en-US" dirty="0" smtClean="0"/>
              <a:t>NMV </a:t>
            </a:r>
            <a:r>
              <a:rPr lang="en-US" dirty="0"/>
              <a:t>yang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magnet </a:t>
            </a:r>
            <a:r>
              <a:rPr lang="en-US" dirty="0" smtClean="0"/>
              <a:t>yang </a:t>
            </a:r>
            <a:r>
              <a:rPr lang="en-US" dirty="0" err="1" smtClean="0"/>
              <a:t>berfluktuasi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koil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NMV </a:t>
            </a:r>
            <a:r>
              <a:rPr lang="en-US" dirty="0" err="1"/>
              <a:t>berpresesi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 smtClean="0"/>
              <a:t>frekuensi</a:t>
            </a:r>
            <a:r>
              <a:rPr lang="en-US" dirty="0"/>
              <a:t> </a:t>
            </a:r>
            <a:r>
              <a:rPr lang="en-US" dirty="0" err="1" smtClean="0"/>
              <a:t>Larmor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transversal,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smtClean="0"/>
              <a:t>voltage.</a:t>
            </a:r>
          </a:p>
          <a:p>
            <a:r>
              <a:rPr lang="en-US" dirty="0" smtClean="0"/>
              <a:t>Voltage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MR signal.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signal </a:t>
            </a:r>
            <a:r>
              <a:rPr lang="en-US" dirty="0" err="1" smtClean="0"/>
              <a:t>adalah</a:t>
            </a:r>
            <a:r>
              <a:rPr lang="en-US" dirty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Larmor</a:t>
            </a:r>
            <a:r>
              <a:rPr lang="en-US" dirty="0"/>
              <a:t>,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kecilnya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 smtClean="0"/>
              <a:t>tergantung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magnetisasi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transversal. </a:t>
            </a:r>
            <a:endParaRPr lang="en-US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/>
              <a:t>banyak</a:t>
            </a:r>
            <a:r>
              <a:rPr lang="en-US" dirty="0"/>
              <a:t> NMV,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/>
              <a:t>terang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NMV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sedikit</a:t>
            </a:r>
            <a:r>
              <a:rPr lang="en-US" dirty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gelap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6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Signal fid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723971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Pada saat mengalami relaksasi, NMV akan mengeluarkan </a:t>
            </a:r>
            <a:r>
              <a:rPr lang="nl-BE" dirty="0" smtClean="0"/>
              <a:t>energi dalam </a:t>
            </a:r>
            <a:r>
              <a:rPr lang="nl-BE" dirty="0"/>
              <a:t>bentuk sinyal. </a:t>
            </a:r>
            <a:endParaRPr lang="nl-BE" dirty="0" smtClean="0"/>
          </a:p>
          <a:p>
            <a:r>
              <a:rPr lang="nl-BE" dirty="0" smtClean="0"/>
              <a:t>Ekposi </a:t>
            </a:r>
            <a:r>
              <a:rPr lang="nl-BE" dirty="0"/>
              <a:t>pulsa </a:t>
            </a:r>
            <a:r>
              <a:rPr lang="nl-BE" dirty="0" smtClean="0"/>
              <a:t>90 derajat </a:t>
            </a:r>
            <a:r>
              <a:rPr lang="nl-BE" dirty="0"/>
              <a:t>RF menghasilkan </a:t>
            </a:r>
            <a:r>
              <a:rPr lang="nl-BE" dirty="0" smtClean="0"/>
              <a:t>sinyal yang </a:t>
            </a:r>
            <a:r>
              <a:rPr lang="nl-BE" dirty="0"/>
              <a:t>dikenal dengan nama peluruhan induksi bebas ( </a:t>
            </a:r>
            <a:r>
              <a:rPr lang="nl-BE" i="1" dirty="0" smtClean="0"/>
              <a:t>Free</a:t>
            </a:r>
            <a:r>
              <a:rPr lang="nl-BE" dirty="0"/>
              <a:t> </a:t>
            </a:r>
            <a:r>
              <a:rPr lang="nl-BE" i="1" dirty="0" smtClean="0"/>
              <a:t>Induction </a:t>
            </a:r>
            <a:r>
              <a:rPr lang="nl-BE" i="1" dirty="0"/>
              <a:t>Decay </a:t>
            </a:r>
            <a:r>
              <a:rPr lang="nl-BE" dirty="0"/>
              <a:t>= FID ), tetapi sinyal ini sulit dicatat. </a:t>
            </a:r>
            <a:r>
              <a:rPr lang="nl-BE" dirty="0" smtClean="0"/>
              <a:t>Untuk mendapatkan </a:t>
            </a:r>
            <a:r>
              <a:rPr lang="nl-BE" dirty="0"/>
              <a:t>sinyal </a:t>
            </a:r>
            <a:r>
              <a:rPr lang="nl-BE" i="1" dirty="0"/>
              <a:t>echo </a:t>
            </a:r>
            <a:r>
              <a:rPr lang="nl-BE" dirty="0"/>
              <a:t>yang memiliki energi besar </a:t>
            </a:r>
            <a:r>
              <a:rPr lang="nl-BE" dirty="0" smtClean="0"/>
              <a:t>dibutuhkan lagi </a:t>
            </a:r>
            <a:r>
              <a:rPr lang="nl-BE" dirty="0"/>
              <a:t>pulsa </a:t>
            </a:r>
            <a:r>
              <a:rPr lang="nl-BE" dirty="0" smtClean="0"/>
              <a:t>180 derajat. </a:t>
            </a:r>
          </a:p>
          <a:p>
            <a:r>
              <a:rPr lang="nl-BE" dirty="0" smtClean="0"/>
              <a:t>Sinyal</a:t>
            </a:r>
            <a:r>
              <a:rPr lang="nl-BE" dirty="0"/>
              <a:t> </a:t>
            </a:r>
            <a:r>
              <a:rPr lang="nl-BE" i="1" dirty="0"/>
              <a:t>echo </a:t>
            </a:r>
            <a:r>
              <a:rPr lang="nl-BE" dirty="0"/>
              <a:t>ini yang akan ditangkap koil </a:t>
            </a:r>
            <a:r>
              <a:rPr lang="nl-BE" dirty="0" smtClean="0"/>
              <a:t>sebagai data </a:t>
            </a:r>
            <a:r>
              <a:rPr lang="nl-BE" dirty="0"/>
              <a:t>awal proses pembentukan </a:t>
            </a:r>
            <a:r>
              <a:rPr lang="nl-BE" dirty="0" smtClean="0"/>
              <a:t>citra. Pembentukan </a:t>
            </a:r>
            <a:r>
              <a:rPr lang="nl-BE" dirty="0"/>
              <a:t>citra ini ketika energi RF diberikan pada </a:t>
            </a:r>
            <a:r>
              <a:rPr lang="nl-BE" dirty="0" smtClean="0"/>
              <a:t>pasien menyebabkan </a:t>
            </a:r>
            <a:r>
              <a:rPr lang="nl-BE" dirty="0"/>
              <a:t>obyek akan mengalami eksitasi dan </a:t>
            </a:r>
            <a:r>
              <a:rPr lang="nl-BE" dirty="0" smtClean="0"/>
              <a:t>sinyal terakuisisi </a:t>
            </a:r>
            <a:r>
              <a:rPr lang="nl-BE" dirty="0"/>
              <a:t>dalam daerah yang terlokalisasi menjadi dua </a:t>
            </a:r>
            <a:r>
              <a:rPr lang="nl-BE" dirty="0" smtClean="0"/>
              <a:t>dimensi. </a:t>
            </a:r>
          </a:p>
          <a:p>
            <a:r>
              <a:rPr lang="nl-BE" dirty="0" smtClean="0"/>
              <a:t>Metode </a:t>
            </a:r>
            <a:r>
              <a:rPr lang="nl-BE" dirty="0"/>
              <a:t>yang digunakan tersebut dikenal dengan </a:t>
            </a:r>
            <a:r>
              <a:rPr lang="nl-BE" dirty="0" smtClean="0"/>
              <a:t>metode Transformasi </a:t>
            </a:r>
            <a:r>
              <a:rPr lang="nl-BE" dirty="0"/>
              <a:t>Fourier 2 </a:t>
            </a:r>
            <a:r>
              <a:rPr lang="nl-BE" dirty="0" smtClean="0"/>
              <a:t>dimensi. Masing-masing </a:t>
            </a:r>
            <a:r>
              <a:rPr lang="nl-BE" dirty="0"/>
              <a:t>sinyal yang didapatkan oleh </a:t>
            </a:r>
            <a:r>
              <a:rPr lang="nl-BE" dirty="0" smtClean="0"/>
              <a:t>masing-masing elemen</a:t>
            </a:r>
            <a:r>
              <a:rPr lang="nl-BE" dirty="0"/>
              <a:t> </a:t>
            </a:r>
            <a:r>
              <a:rPr lang="nl-BE" i="1" dirty="0"/>
              <a:t>voxel </a:t>
            </a:r>
            <a:r>
              <a:rPr lang="nl-BE" dirty="0"/>
              <a:t>akan terukur dalam peralatan MRI menjadi </a:t>
            </a:r>
            <a:r>
              <a:rPr lang="nl-BE" dirty="0" smtClean="0"/>
              <a:t>suatu nilai</a:t>
            </a:r>
            <a:r>
              <a:rPr lang="nl-BE" dirty="0"/>
              <a:t> </a:t>
            </a:r>
            <a:r>
              <a:rPr lang="nl-BE" i="1" dirty="0"/>
              <a:t>Signal to Noise Ratio </a:t>
            </a:r>
            <a:r>
              <a:rPr lang="nl-BE" dirty="0"/>
              <a:t>(SNR), yaitu perbandingan </a:t>
            </a:r>
            <a:r>
              <a:rPr lang="nl-BE" dirty="0" smtClean="0"/>
              <a:t>yang diperoleh </a:t>
            </a:r>
            <a:r>
              <a:rPr lang="nl-BE" dirty="0"/>
              <a:t>masing-masing elemen </a:t>
            </a:r>
            <a:r>
              <a:rPr lang="nl-BE" i="1" dirty="0"/>
              <a:t>voxel </a:t>
            </a:r>
            <a:r>
              <a:rPr lang="nl-BE" dirty="0"/>
              <a:t>terhadap noise. </a:t>
            </a:r>
            <a:endParaRPr lang="nl-BE" dirty="0" smtClean="0"/>
          </a:p>
          <a:p>
            <a:r>
              <a:rPr lang="nl-BE" dirty="0" smtClean="0"/>
              <a:t>SNR ini akan </a:t>
            </a:r>
            <a:r>
              <a:rPr lang="nl-BE" dirty="0"/>
              <a:t>menentukan citra yang diperoleh. SNR </a:t>
            </a:r>
            <a:r>
              <a:rPr lang="nl-BE" dirty="0" smtClean="0"/>
              <a:t>akan menggambarkan </a:t>
            </a:r>
            <a:r>
              <a:rPr lang="nl-BE" dirty="0"/>
              <a:t>besar intensitas signal yang didapat </a:t>
            </a:r>
            <a:r>
              <a:rPr lang="nl-BE" dirty="0" smtClean="0"/>
              <a:t>pada elemen</a:t>
            </a:r>
            <a:r>
              <a:rPr lang="nl-BE" dirty="0"/>
              <a:t> </a:t>
            </a:r>
            <a:r>
              <a:rPr lang="nl-BE" i="1" dirty="0" smtClean="0"/>
              <a:t>voxel</a:t>
            </a:r>
            <a:r>
              <a:rPr lang="nl-BE" dirty="0" smtClean="0"/>
              <a:t>. Besarnya </a:t>
            </a:r>
            <a:r>
              <a:rPr lang="nl-BE" dirty="0"/>
              <a:t>matriks menentukan jumlah </a:t>
            </a:r>
            <a:r>
              <a:rPr lang="nl-BE" i="1" dirty="0"/>
              <a:t>pixel </a:t>
            </a:r>
            <a:r>
              <a:rPr lang="nl-BE" dirty="0"/>
              <a:t>atau </a:t>
            </a:r>
            <a:r>
              <a:rPr lang="nl-BE" dirty="0" smtClean="0"/>
              <a:t>satuan pembentuk </a:t>
            </a:r>
            <a:r>
              <a:rPr lang="nl-BE" dirty="0"/>
              <a:t>citra. </a:t>
            </a:r>
            <a:endParaRPr lang="nl-BE" dirty="0" smtClean="0"/>
          </a:p>
          <a:p>
            <a:r>
              <a:rPr lang="nl-BE" dirty="0" smtClean="0"/>
              <a:t>Ukuran </a:t>
            </a:r>
            <a:r>
              <a:rPr lang="nl-BE" dirty="0"/>
              <a:t>matriks bertambah besar maka </a:t>
            </a:r>
            <a:r>
              <a:rPr lang="nl-BE" dirty="0" smtClean="0"/>
              <a:t>jumlah </a:t>
            </a:r>
            <a:r>
              <a:rPr lang="nl-BE" i="1" dirty="0" smtClean="0"/>
              <a:t>pixel</a:t>
            </a:r>
            <a:r>
              <a:rPr lang="nl-BE" i="1" dirty="0"/>
              <a:t> </a:t>
            </a:r>
            <a:r>
              <a:rPr lang="nl-BE" dirty="0"/>
              <a:t>akan bertambah banyak tetapi ukuran </a:t>
            </a:r>
            <a:r>
              <a:rPr lang="nl-BE" i="1" dirty="0"/>
              <a:t>pixel </a:t>
            </a:r>
            <a:r>
              <a:rPr lang="nl-BE" dirty="0"/>
              <a:t>bertambah </a:t>
            </a:r>
            <a:r>
              <a:rPr lang="nl-BE" dirty="0" smtClean="0"/>
              <a:t>kecil. </a:t>
            </a:r>
          </a:p>
          <a:p>
            <a:r>
              <a:rPr lang="nl-BE" dirty="0" smtClean="0"/>
              <a:t>Jika </a:t>
            </a:r>
            <a:r>
              <a:rPr lang="nl-BE" dirty="0"/>
              <a:t>ukuran matriks bertambah besar maka resolusi </a:t>
            </a:r>
            <a:r>
              <a:rPr lang="nl-BE" dirty="0" smtClean="0"/>
              <a:t>spasial meningkat </a:t>
            </a:r>
            <a:r>
              <a:rPr lang="nl-BE" dirty="0"/>
              <a:t>(bertambah baik), karena ukuran </a:t>
            </a:r>
            <a:r>
              <a:rPr lang="nl-BE" i="1" dirty="0"/>
              <a:t>pixel</a:t>
            </a:r>
            <a:r>
              <a:rPr lang="nl-BE" dirty="0"/>
              <a:t>nya menjadi </a:t>
            </a:r>
            <a:r>
              <a:rPr lang="nl-BE" dirty="0" smtClean="0"/>
              <a:t>lebih kecil</a:t>
            </a:r>
            <a:r>
              <a:rPr lang="nl-BE" dirty="0"/>
              <a:t>. Namun hal tersebut akan mengurangi banyaknya </a:t>
            </a:r>
            <a:r>
              <a:rPr lang="nl-BE" dirty="0" smtClean="0"/>
              <a:t>sinyal yang </a:t>
            </a:r>
            <a:r>
              <a:rPr lang="nl-BE" dirty="0"/>
              <a:t>diterima oleh setiap </a:t>
            </a:r>
            <a:r>
              <a:rPr lang="nl-BE" i="1" dirty="0"/>
              <a:t>pixel </a:t>
            </a:r>
            <a:r>
              <a:rPr lang="nl-BE" dirty="0"/>
              <a:t>sehingga </a:t>
            </a:r>
            <a:r>
              <a:rPr lang="nl-BE" dirty="0" smtClean="0"/>
              <a:t>memperoleh perbandingan </a:t>
            </a:r>
            <a:r>
              <a:rPr lang="nl-BE" dirty="0"/>
              <a:t>SNR yang baik (Friedman &amp; Barry, 1989).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00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RELAKSASI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relaksasi</a:t>
            </a:r>
            <a:r>
              <a:rPr lang="en-US" dirty="0"/>
              <a:t> NMV </a:t>
            </a:r>
            <a:r>
              <a:rPr lang="en-US" dirty="0" err="1"/>
              <a:t>membuang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energinya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diserap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Bo.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/>
              <a:t>moment </a:t>
            </a:r>
            <a:r>
              <a:rPr lang="en-US" dirty="0" err="1"/>
              <a:t>magnetik</a:t>
            </a:r>
            <a:r>
              <a:rPr lang="en-US" dirty="0"/>
              <a:t> NMV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 smtClean="0"/>
              <a:t>magnetisasi</a:t>
            </a:r>
            <a:r>
              <a:rPr lang="en-US" dirty="0"/>
              <a:t> </a:t>
            </a:r>
            <a:r>
              <a:rPr lang="en-US" dirty="0" smtClean="0"/>
              <a:t>transversal </a:t>
            </a:r>
            <a:r>
              <a:rPr lang="en-US" dirty="0"/>
              <a:t>yang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dephasing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dirty="0" err="1" smtClean="0"/>
              <a:t>Relaksasi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/>
              <a:t> </a:t>
            </a:r>
            <a:r>
              <a:rPr lang="en-US" dirty="0" err="1" smtClean="0"/>
              <a:t>recoveri</a:t>
            </a:r>
            <a:r>
              <a:rPr lang="en-US" dirty="0" smtClean="0"/>
              <a:t> </a:t>
            </a:r>
            <a:r>
              <a:rPr lang="en-US" dirty="0" err="1"/>
              <a:t>magnetisasi</a:t>
            </a:r>
            <a:r>
              <a:rPr lang="en-US" dirty="0"/>
              <a:t> longitudinal </a:t>
            </a:r>
            <a:r>
              <a:rPr lang="en-US" dirty="0" err="1"/>
              <a:t>dan</a:t>
            </a:r>
            <a:r>
              <a:rPr lang="en-US" dirty="0"/>
              <a:t> decay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magnetisasi</a:t>
            </a:r>
            <a:r>
              <a:rPr lang="en-US" dirty="0"/>
              <a:t> </a:t>
            </a:r>
            <a:r>
              <a:rPr lang="en-US" dirty="0" smtClean="0"/>
              <a:t>transversal</a:t>
            </a:r>
            <a:r>
              <a:rPr lang="en-US" dirty="0"/>
              <a:t>.</a:t>
            </a:r>
          </a:p>
          <a:p>
            <a:pPr marL="457200" indent="-457200">
              <a:buAutoNum type="alphaLcPeriod"/>
            </a:pPr>
            <a:r>
              <a:rPr lang="en-US" dirty="0" err="1" smtClean="0"/>
              <a:t>Recoveri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magnetisasi</a:t>
            </a:r>
            <a:r>
              <a:rPr lang="en-US" dirty="0"/>
              <a:t> longitudinal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smtClean="0"/>
              <a:t>proses yang </a:t>
            </a:r>
            <a:r>
              <a:rPr lang="en-US" dirty="0" err="1"/>
              <a:t>dinamakan</a:t>
            </a:r>
            <a:r>
              <a:rPr lang="en-US" dirty="0"/>
              <a:t> T1 </a:t>
            </a:r>
            <a:r>
              <a:rPr lang="en-US" dirty="0" err="1" smtClean="0"/>
              <a:t>recoveri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Decay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magnetisasi</a:t>
            </a:r>
            <a:r>
              <a:rPr lang="en-US" dirty="0"/>
              <a:t> transverse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smtClean="0"/>
              <a:t>proses yang </a:t>
            </a:r>
            <a:r>
              <a:rPr lang="en-US" dirty="0" err="1"/>
              <a:t>dinamakan</a:t>
            </a:r>
            <a:r>
              <a:rPr lang="en-US" dirty="0"/>
              <a:t> T2 decay</a:t>
            </a:r>
          </a:p>
        </p:txBody>
      </p:sp>
    </p:spTree>
    <p:extLst>
      <p:ext uri="{BB962C8B-B14F-4D97-AF65-F5344CB8AC3E}">
        <p14:creationId xmlns:p14="http://schemas.microsoft.com/office/powerpoint/2010/main" val="329908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T1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inti-inti</a:t>
            </a:r>
            <a:r>
              <a:rPr lang="en-US" dirty="0"/>
              <a:t> atom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energinya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/>
              <a:t>sekitarnya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lattice,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spin </a:t>
            </a:r>
            <a:r>
              <a:rPr lang="en-US" dirty="0" smtClean="0"/>
              <a:t>lattice </a:t>
            </a:r>
            <a:r>
              <a:rPr lang="en-US" dirty="0" err="1" smtClean="0"/>
              <a:t>relaksasi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dibebaskan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sekeliling</a:t>
            </a:r>
            <a:r>
              <a:rPr lang="en-US" dirty="0"/>
              <a:t> </a:t>
            </a:r>
            <a:r>
              <a:rPr lang="en-US" dirty="0" smtClean="0"/>
              <a:t>lattice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/>
              <a:t>inti-inti</a:t>
            </a:r>
            <a:r>
              <a:rPr lang="en-US" dirty="0"/>
              <a:t> atom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recoveri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magnetisasi</a:t>
            </a:r>
            <a:r>
              <a:rPr lang="en-US" dirty="0"/>
              <a:t> </a:t>
            </a:r>
            <a:r>
              <a:rPr lang="en-US" dirty="0" smtClean="0"/>
              <a:t>longitudinal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Rate </a:t>
            </a:r>
            <a:r>
              <a:rPr lang="en-US" dirty="0" err="1"/>
              <a:t>recoveri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eksponensial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konstan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T1. </a:t>
            </a:r>
            <a:endParaRPr lang="en-US" dirty="0" smtClean="0"/>
          </a:p>
          <a:p>
            <a:r>
              <a:rPr lang="en-US" dirty="0" smtClean="0"/>
              <a:t>T1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saat</a:t>
            </a:r>
            <a:r>
              <a:rPr lang="en-US" dirty="0"/>
              <a:t> </a:t>
            </a:r>
            <a:r>
              <a:rPr lang="en-US" dirty="0" smtClean="0"/>
              <a:t>63</a:t>
            </a:r>
            <a:r>
              <a:rPr lang="en-US" dirty="0"/>
              <a:t>% </a:t>
            </a:r>
            <a:r>
              <a:rPr lang="en-US" dirty="0" err="1"/>
              <a:t>magnetisasi</a:t>
            </a:r>
            <a:r>
              <a:rPr lang="en-US" dirty="0"/>
              <a:t> longitudinal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recoveri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7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D:\Doa Sebelum Belaj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678781"/>
            <a:ext cx="7239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05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asil gambar untuk kurva T1 pada M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024981"/>
            <a:ext cx="304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58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T2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atom </a:t>
            </a:r>
            <a:r>
              <a:rPr lang="en-US" dirty="0" err="1"/>
              <a:t>dengan</a:t>
            </a:r>
            <a:r>
              <a:rPr lang="en-US" dirty="0"/>
              <a:t> atom </a:t>
            </a:r>
            <a:r>
              <a:rPr lang="en-US" dirty="0" smtClean="0"/>
              <a:t>yang lain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magnet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tiap-tiap</a:t>
            </a:r>
            <a:r>
              <a:rPr lang="en-US" dirty="0" smtClean="0"/>
              <a:t> </a:t>
            </a:r>
            <a:r>
              <a:rPr lang="en-US" dirty="0" err="1"/>
              <a:t>inti</a:t>
            </a:r>
            <a:r>
              <a:rPr lang="en-US" dirty="0"/>
              <a:t> atom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atom lain. </a:t>
            </a:r>
            <a:endParaRPr lang="en-US" dirty="0" smtClean="0"/>
          </a:p>
          <a:p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/>
              <a:t>spin-spin </a:t>
            </a:r>
            <a:r>
              <a:rPr lang="en-US" dirty="0" err="1"/>
              <a:t>relaksasi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decay </a:t>
            </a:r>
            <a:r>
              <a:rPr lang="en-US" dirty="0" err="1" smtClean="0"/>
              <a:t>atau</a:t>
            </a:r>
            <a:r>
              <a:rPr lang="en-US" dirty="0"/>
              <a:t> </a:t>
            </a:r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/>
              <a:t>magnetisasi</a:t>
            </a:r>
            <a:r>
              <a:rPr lang="en-US" dirty="0"/>
              <a:t> transverse. </a:t>
            </a:r>
            <a:endParaRPr lang="en-US" dirty="0" smtClean="0"/>
          </a:p>
          <a:p>
            <a:r>
              <a:rPr lang="en-US" dirty="0" smtClean="0"/>
              <a:t>Rate </a:t>
            </a:r>
            <a:r>
              <a:rPr lang="en-US" dirty="0"/>
              <a:t>decay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/>
              <a:t> </a:t>
            </a:r>
            <a:r>
              <a:rPr lang="en-US" dirty="0" smtClean="0"/>
              <a:t>proses </a:t>
            </a:r>
            <a:r>
              <a:rPr lang="en-US" dirty="0" err="1"/>
              <a:t>eksponensial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relaksasi</a:t>
            </a:r>
            <a:r>
              <a:rPr lang="en-US" dirty="0"/>
              <a:t> T2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jaringan</a:t>
            </a:r>
            <a:r>
              <a:rPr lang="en-US" dirty="0"/>
              <a:t> </a:t>
            </a:r>
            <a:r>
              <a:rPr lang="en-US" dirty="0" smtClean="0"/>
              <a:t>soft </a:t>
            </a:r>
            <a:r>
              <a:rPr lang="en-US" dirty="0"/>
              <a:t>tissue </a:t>
            </a:r>
            <a:r>
              <a:rPr lang="en-US" dirty="0" err="1"/>
              <a:t>konstan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T2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63% </a:t>
            </a:r>
            <a:r>
              <a:rPr lang="en-US" dirty="0" err="1" smtClean="0"/>
              <a:t>magnetisasi</a:t>
            </a:r>
            <a:r>
              <a:rPr lang="en-US" dirty="0"/>
              <a:t> </a:t>
            </a:r>
            <a:r>
              <a:rPr lang="en-US" dirty="0" smtClean="0"/>
              <a:t>transverse </a:t>
            </a:r>
            <a:r>
              <a:rPr lang="en-US" dirty="0" err="1"/>
              <a:t>menghilang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37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asil gambar untuk kurva T2 pada M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029744"/>
            <a:ext cx="3048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Besarnya dan proses waktu frekuensi T1 dan T2 </a:t>
            </a:r>
            <a:r>
              <a:rPr lang="nl-BE" dirty="0" smtClean="0"/>
              <a:t>sangat berpengaruh </a:t>
            </a:r>
            <a:r>
              <a:rPr lang="nl-BE" dirty="0"/>
              <a:t>pada sinyal keluaran yang akan </a:t>
            </a:r>
            <a:r>
              <a:rPr lang="nl-BE" dirty="0" smtClean="0"/>
              <a:t>ditransformasikan sebagai </a:t>
            </a:r>
            <a:r>
              <a:rPr lang="nl-BE" dirty="0"/>
              <a:t>kontras gambar, sebab kurva T1 akan </a:t>
            </a:r>
            <a:r>
              <a:rPr lang="nl-BE" dirty="0" smtClean="0"/>
              <a:t>menentukan magnetisasi </a:t>
            </a:r>
            <a:r>
              <a:rPr lang="nl-BE" dirty="0"/>
              <a:t>transversal. </a:t>
            </a:r>
            <a:endParaRPr lang="nl-BE" dirty="0" smtClean="0"/>
          </a:p>
          <a:p>
            <a:r>
              <a:rPr lang="nl-BE" dirty="0" smtClean="0"/>
              <a:t>Peluruhan </a:t>
            </a:r>
            <a:r>
              <a:rPr lang="nl-BE" dirty="0"/>
              <a:t>T2 ( waktu relaksasi T2 </a:t>
            </a:r>
            <a:r>
              <a:rPr lang="nl-BE" dirty="0" smtClean="0"/>
              <a:t>) adalah </a:t>
            </a:r>
            <a:r>
              <a:rPr lang="nl-BE" dirty="0"/>
              <a:t>efek yang paling berkontribusi pada gambar citra, </a:t>
            </a:r>
            <a:r>
              <a:rPr lang="nl-BE" dirty="0" smtClean="0"/>
              <a:t>sebab pada </a:t>
            </a:r>
            <a:r>
              <a:rPr lang="nl-BE" dirty="0"/>
              <a:t>proses </a:t>
            </a:r>
            <a:r>
              <a:rPr lang="nl-BE" i="1" dirty="0"/>
              <a:t>dephase </a:t>
            </a:r>
            <a:r>
              <a:rPr lang="nl-BE" dirty="0"/>
              <a:t>proton akan dihasilkan suatu induksi </a:t>
            </a:r>
            <a:r>
              <a:rPr lang="nl-BE" dirty="0" smtClean="0"/>
              <a:t>sinyal.</a:t>
            </a:r>
          </a:p>
          <a:p>
            <a:r>
              <a:rPr lang="nl-BE" dirty="0" smtClean="0"/>
              <a:t>Pengulangan </a:t>
            </a:r>
            <a:r>
              <a:rPr lang="nl-BE" dirty="0"/>
              <a:t>pulsa sekuen terjadi sebelum kurva </a:t>
            </a:r>
            <a:r>
              <a:rPr lang="nl-BE" i="1" dirty="0" smtClean="0"/>
              <a:t>recovery</a:t>
            </a:r>
            <a:r>
              <a:rPr lang="nl-BE" dirty="0"/>
              <a:t> </a:t>
            </a:r>
            <a:r>
              <a:rPr lang="nl-BE" dirty="0" smtClean="0"/>
              <a:t>menjadi </a:t>
            </a:r>
            <a:r>
              <a:rPr lang="nl-BE" dirty="0"/>
              <a:t>maksimal sehingga obyek jaringan dengan T1 pendek </a:t>
            </a:r>
            <a:r>
              <a:rPr lang="nl-BE" dirty="0" smtClean="0"/>
              <a:t>(cepat </a:t>
            </a:r>
            <a:r>
              <a:rPr lang="nl-BE" dirty="0"/>
              <a:t>kembali ke kondisi kesetimbangan ) akan </a:t>
            </a:r>
            <a:r>
              <a:rPr lang="nl-BE" dirty="0" smtClean="0"/>
              <a:t>mempunyai jumlah </a:t>
            </a:r>
            <a:r>
              <a:rPr lang="nl-BE" i="1" dirty="0" smtClean="0"/>
              <a:t>recovery </a:t>
            </a:r>
            <a:r>
              <a:rPr lang="nl-BE" dirty="0" smtClean="0"/>
              <a:t>yang banyak dibandingkan dengan jaringan yang mempunyai </a:t>
            </a:r>
            <a:r>
              <a:rPr lang="nl-BE" dirty="0"/>
              <a:t>waktu yang panjang, sehingga dalam citra MRI </a:t>
            </a:r>
            <a:r>
              <a:rPr lang="nl-BE" dirty="0" smtClean="0"/>
              <a:t>akan di </a:t>
            </a:r>
            <a:r>
              <a:rPr lang="nl-BE" dirty="0"/>
              <a:t>dapatkan gambar yang hitam pada pembobotan T1 </a:t>
            </a:r>
            <a:r>
              <a:rPr lang="nl-BE" i="1" dirty="0"/>
              <a:t>spin echo</a:t>
            </a:r>
            <a:r>
              <a:rPr lang="nl-BE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56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Setelah pulsa RF </a:t>
            </a:r>
            <a:r>
              <a:rPr lang="nl-BE" dirty="0" smtClean="0"/>
              <a:t>90 derajat  </a:t>
            </a:r>
            <a:r>
              <a:rPr lang="nl-BE" dirty="0"/>
              <a:t>diberikan pada obyek, </a:t>
            </a:r>
            <a:r>
              <a:rPr lang="nl-BE" dirty="0" smtClean="0"/>
              <a:t>magnetisasi longitudinal </a:t>
            </a:r>
            <a:r>
              <a:rPr lang="nl-BE" dirty="0"/>
              <a:t>akan diputar </a:t>
            </a:r>
            <a:r>
              <a:rPr lang="nl-BE" dirty="0" smtClean="0"/>
              <a:t>90 derajat </a:t>
            </a:r>
            <a:r>
              <a:rPr lang="nl-BE" dirty="0"/>
              <a:t>ke bidang transversal dan </a:t>
            </a:r>
            <a:r>
              <a:rPr lang="nl-BE" dirty="0" smtClean="0"/>
              <a:t>terjadi proses </a:t>
            </a:r>
            <a:r>
              <a:rPr lang="nl-BE" dirty="0"/>
              <a:t>relaksasi T2. </a:t>
            </a:r>
            <a:endParaRPr lang="nl-BE" dirty="0" smtClean="0"/>
          </a:p>
          <a:p>
            <a:r>
              <a:rPr lang="nl-BE" dirty="0" smtClean="0"/>
              <a:t>Jaringan </a:t>
            </a:r>
            <a:r>
              <a:rPr lang="nl-BE" dirty="0"/>
              <a:t>yang mempunyai nilai T2 </a:t>
            </a:r>
            <a:r>
              <a:rPr lang="nl-BE" dirty="0" smtClean="0"/>
              <a:t>pendek, </a:t>
            </a:r>
            <a:r>
              <a:rPr lang="nl-BE" i="1" dirty="0" smtClean="0"/>
              <a:t>dephase</a:t>
            </a:r>
            <a:r>
              <a:rPr lang="nl-BE" i="1" dirty="0"/>
              <a:t> </a:t>
            </a:r>
            <a:r>
              <a:rPr lang="nl-BE" dirty="0"/>
              <a:t>yang terjadi sangat cepat sehingga intensitas sinyal </a:t>
            </a:r>
            <a:r>
              <a:rPr lang="nl-BE" dirty="0" smtClean="0"/>
              <a:t>yang dihasilkan </a:t>
            </a:r>
            <a:r>
              <a:rPr lang="nl-BE" dirty="0"/>
              <a:t>sangat besar dan jaringan dengan waktu relaksasi </a:t>
            </a:r>
            <a:r>
              <a:rPr lang="nl-BE" dirty="0" smtClean="0"/>
              <a:t>T2 pendek </a:t>
            </a:r>
            <a:r>
              <a:rPr lang="nl-BE" dirty="0"/>
              <a:t>ini akan kelihatan hitam pada pembobotan nilai T2. </a:t>
            </a:r>
            <a:endParaRPr lang="nl-BE" dirty="0" smtClean="0"/>
          </a:p>
          <a:p>
            <a:r>
              <a:rPr lang="nl-BE" dirty="0" smtClean="0"/>
              <a:t>Proses relaksasi </a:t>
            </a:r>
            <a:r>
              <a:rPr lang="nl-BE" dirty="0"/>
              <a:t>T1 dan T2 adalah suatu kerja yang berlawanan </a:t>
            </a:r>
            <a:r>
              <a:rPr lang="nl-BE" dirty="0" smtClean="0"/>
              <a:t>yaitu pada </a:t>
            </a:r>
            <a:r>
              <a:rPr lang="nl-BE" dirty="0"/>
              <a:t>saat proses pertumbuhan kembali magnetisasi </a:t>
            </a:r>
            <a:r>
              <a:rPr lang="nl-BE" dirty="0" smtClean="0"/>
              <a:t>longitudinal diimbangi </a:t>
            </a:r>
            <a:r>
              <a:rPr lang="nl-BE" dirty="0"/>
              <a:t>dengan peluruhan yang cepat pada kurva relaksasi </a:t>
            </a:r>
            <a:r>
              <a:rPr lang="nl-BE" dirty="0" smtClean="0"/>
              <a:t>T2. </a:t>
            </a:r>
          </a:p>
          <a:p>
            <a:r>
              <a:rPr lang="nl-BE" dirty="0" smtClean="0"/>
              <a:t>Dua </a:t>
            </a:r>
            <a:r>
              <a:rPr lang="nl-BE" dirty="0"/>
              <a:t>efek relaksasi T1 dan T2 terjadi ketika objek </a:t>
            </a:r>
            <a:r>
              <a:rPr lang="nl-BE" dirty="0" smtClean="0"/>
              <a:t>diberikan gelombang </a:t>
            </a:r>
            <a:r>
              <a:rPr lang="nl-BE" dirty="0"/>
              <a:t>radio RF yang merupakan bentuk pulsa </a:t>
            </a:r>
            <a:r>
              <a:rPr lang="nl-BE" dirty="0" smtClean="0"/>
              <a:t>sekuen. </a:t>
            </a:r>
          </a:p>
          <a:p>
            <a:r>
              <a:rPr lang="nl-BE" dirty="0" smtClean="0"/>
              <a:t>Pulsa </a:t>
            </a:r>
            <a:r>
              <a:rPr lang="nl-BE" dirty="0"/>
              <a:t>sekuen dalam pencitraan MRI dibentuk </a:t>
            </a:r>
            <a:r>
              <a:rPr lang="nl-BE" dirty="0" smtClean="0"/>
              <a:t>untuk mengetahui </a:t>
            </a:r>
            <a:r>
              <a:rPr lang="nl-BE" dirty="0"/>
              <a:t>bagaimana efek T1 pada pembobotan citra T1, </a:t>
            </a:r>
            <a:r>
              <a:rPr lang="nl-BE" dirty="0" smtClean="0"/>
              <a:t>efek T2 </a:t>
            </a:r>
            <a:r>
              <a:rPr lang="nl-BE" dirty="0"/>
              <a:t>pada pembobotan citra T2 dan pembobotan citra </a:t>
            </a:r>
            <a:r>
              <a:rPr lang="nl-BE" i="1" dirty="0" smtClean="0"/>
              <a:t>proton</a:t>
            </a:r>
            <a:r>
              <a:rPr lang="nl-BE" dirty="0"/>
              <a:t> </a:t>
            </a:r>
            <a:r>
              <a:rPr lang="nl-BE" i="1" dirty="0" smtClean="0"/>
              <a:t>density</a:t>
            </a:r>
            <a:r>
              <a:rPr lang="nl-BE" dirty="0"/>
              <a:t>. </a:t>
            </a:r>
            <a:endParaRPr lang="nl-BE" dirty="0" smtClean="0"/>
          </a:p>
          <a:p>
            <a:r>
              <a:rPr lang="nl-BE" dirty="0" smtClean="0"/>
              <a:t>Rangkaian </a:t>
            </a:r>
            <a:r>
              <a:rPr lang="nl-BE" dirty="0"/>
              <a:t>pulsa RF </a:t>
            </a:r>
            <a:r>
              <a:rPr lang="nl-BE" i="1" dirty="0"/>
              <a:t>dephasing phase echo </a:t>
            </a:r>
            <a:r>
              <a:rPr lang="nl-BE" dirty="0" smtClean="0"/>
              <a:t>dalam mendapatkan </a:t>
            </a:r>
            <a:r>
              <a:rPr lang="nl-BE" dirty="0"/>
              <a:t>citra MRI dilakukan pengulangan untuk </a:t>
            </a:r>
            <a:r>
              <a:rPr lang="nl-BE" dirty="0" smtClean="0"/>
              <a:t>satu pemeriksaan</a:t>
            </a:r>
            <a:r>
              <a:rPr lang="nl-BE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40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pengulangan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pulsa</a:t>
            </a:r>
            <a:r>
              <a:rPr lang="en-US" dirty="0"/>
              <a:t> </a:t>
            </a:r>
            <a:r>
              <a:rPr lang="en-US" dirty="0" err="1"/>
              <a:t>sekuen</a:t>
            </a:r>
            <a:r>
              <a:rPr lang="en-US" dirty="0"/>
              <a:t> yang </a:t>
            </a:r>
            <a:r>
              <a:rPr lang="en-US" dirty="0" err="1" smtClean="0"/>
              <a:t>satu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i="1" dirty="0"/>
              <a:t>Time Repetition </a:t>
            </a:r>
            <a:r>
              <a:rPr lang="en-US" dirty="0"/>
              <a:t>(TR</a:t>
            </a:r>
            <a:r>
              <a:rPr lang="en-US" dirty="0" smtClean="0"/>
              <a:t>),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pulsa</a:t>
            </a:r>
            <a:r>
              <a:rPr lang="en-US" dirty="0"/>
              <a:t> </a:t>
            </a:r>
            <a:r>
              <a:rPr lang="en-US" dirty="0" smtClean="0"/>
              <a:t>90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 smtClean="0"/>
              <a:t>maksimum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echo</a:t>
            </a:r>
            <a:r>
              <a:rPr lang="en-US" dirty="0"/>
              <a:t>)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i="1" dirty="0"/>
              <a:t>Time Echo </a:t>
            </a:r>
            <a:r>
              <a:rPr lang="en-US" dirty="0"/>
              <a:t>(TE).</a:t>
            </a:r>
          </a:p>
          <a:p>
            <a:r>
              <a:rPr lang="en-US" dirty="0"/>
              <a:t>Parameter T1 </a:t>
            </a:r>
            <a:r>
              <a:rPr lang="en-US" dirty="0" err="1"/>
              <a:t>dan</a:t>
            </a:r>
            <a:r>
              <a:rPr lang="en-US" dirty="0"/>
              <a:t> T2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intrinsik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 smtClean="0"/>
              <a:t>serta</a:t>
            </a:r>
            <a:r>
              <a:rPr lang="en-US" dirty="0"/>
              <a:t> </a:t>
            </a:r>
            <a:r>
              <a:rPr lang="en-US" dirty="0" smtClean="0"/>
              <a:t>TE </a:t>
            </a:r>
            <a:r>
              <a:rPr lang="en-US" dirty="0" err="1"/>
              <a:t>dan</a:t>
            </a:r>
            <a:r>
              <a:rPr lang="en-US" dirty="0"/>
              <a:t> TR </a:t>
            </a:r>
            <a:r>
              <a:rPr lang="en-US" dirty="0" err="1"/>
              <a:t>sebagai</a:t>
            </a:r>
            <a:r>
              <a:rPr lang="en-US" dirty="0"/>
              <a:t> parameter </a:t>
            </a:r>
            <a:r>
              <a:rPr lang="en-US" dirty="0" err="1"/>
              <a:t>teknis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kehitaman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MRI.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T2 </a:t>
            </a:r>
            <a:r>
              <a:rPr lang="en-US" dirty="0" smtClean="0"/>
              <a:t>Weighting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/>
              <a:t>kehitaman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dikontrol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T2,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T1 Weighting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kehitaman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dikontrol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/>
              <a:t>TR </a:t>
            </a:r>
            <a:r>
              <a:rPr lang="en-US" dirty="0" err="1"/>
              <a:t>dan</a:t>
            </a:r>
            <a:r>
              <a:rPr lang="en-US" dirty="0"/>
              <a:t> T1 </a:t>
            </a:r>
            <a:r>
              <a:rPr lang="en-US" dirty="0" err="1"/>
              <a:t>serta</a:t>
            </a:r>
            <a:r>
              <a:rPr lang="en-US" dirty="0"/>
              <a:t> </a:t>
            </a:r>
            <a:r>
              <a:rPr lang="en-US" i="1" dirty="0"/>
              <a:t>proton density weighting 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tergantung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densitas</a:t>
            </a:r>
            <a:r>
              <a:rPr lang="en-US" dirty="0"/>
              <a:t> proton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r>
              <a:rPr lang="en-US" dirty="0"/>
              <a:t> </a:t>
            </a:r>
            <a:r>
              <a:rPr lang="en-US" dirty="0" err="1" smtClean="0"/>
              <a:t>kecilnya</a:t>
            </a:r>
            <a:r>
              <a:rPr lang="en-US" dirty="0" smtClean="0"/>
              <a:t> </a:t>
            </a:r>
            <a:r>
              <a:rPr lang="en-US" dirty="0" err="1"/>
              <a:t>sinyal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umum</a:t>
            </a:r>
            <a:r>
              <a:rPr lang="en-US" dirty="0"/>
              <a:t> T1 </a:t>
            </a:r>
            <a:r>
              <a:rPr lang="en-US" i="1" dirty="0"/>
              <a:t>weighting 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menunjukkan</a:t>
            </a:r>
            <a:r>
              <a:rPr lang="en-US" dirty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/>
              <a:t>anatomi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T2 </a:t>
            </a:r>
            <a:r>
              <a:rPr lang="en-US" i="1" dirty="0"/>
              <a:t>weighting 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 smtClean="0"/>
              <a:t>patologi</a:t>
            </a:r>
            <a:r>
              <a:rPr lang="en-US" dirty="0"/>
              <a:t> </a:t>
            </a:r>
            <a:r>
              <a:rPr lang="en-US" dirty="0" smtClean="0"/>
              <a:t>(Westbrook </a:t>
            </a:r>
            <a:r>
              <a:rPr lang="en-US" dirty="0"/>
              <a:t>&amp; </a:t>
            </a:r>
            <a:r>
              <a:rPr lang="en-US" dirty="0" err="1"/>
              <a:t>Kaut</a:t>
            </a:r>
            <a:r>
              <a:rPr lang="en-US" dirty="0"/>
              <a:t>, 1995)</a:t>
            </a:r>
          </a:p>
        </p:txBody>
      </p:sp>
    </p:spTree>
    <p:extLst>
      <p:ext uri="{BB962C8B-B14F-4D97-AF65-F5344CB8AC3E}">
        <p14:creationId xmlns:p14="http://schemas.microsoft.com/office/powerpoint/2010/main" val="4248629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PEMBENTUKAN CITRA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Pulse Radio </a:t>
            </a:r>
            <a:r>
              <a:rPr lang="en-ID" dirty="0" err="1" smtClean="0"/>
              <a:t>Frekuensi</a:t>
            </a:r>
            <a:endParaRPr lang="en-ID" dirty="0" smtClean="0"/>
          </a:p>
          <a:p>
            <a:r>
              <a:rPr lang="en-ID" dirty="0" err="1" smtClean="0"/>
              <a:t>Waktu</a:t>
            </a:r>
            <a:r>
              <a:rPr lang="en-ID" dirty="0" smtClean="0"/>
              <a:t> </a:t>
            </a:r>
            <a:r>
              <a:rPr lang="en-ID" dirty="0" err="1" smtClean="0"/>
              <a:t>Relaksasi</a:t>
            </a:r>
            <a:r>
              <a:rPr lang="en-ID" dirty="0" smtClean="0"/>
              <a:t> Longitudinal (T1)</a:t>
            </a:r>
          </a:p>
          <a:p>
            <a:r>
              <a:rPr lang="en-ID" dirty="0" err="1" smtClean="0"/>
              <a:t>Waktu</a:t>
            </a:r>
            <a:r>
              <a:rPr lang="en-ID" dirty="0" smtClean="0"/>
              <a:t> </a:t>
            </a:r>
            <a:r>
              <a:rPr lang="en-ID" dirty="0" err="1" smtClean="0"/>
              <a:t>Relaksasi</a:t>
            </a:r>
            <a:r>
              <a:rPr lang="en-ID" dirty="0" smtClean="0"/>
              <a:t> </a:t>
            </a:r>
            <a:r>
              <a:rPr lang="en-ID" dirty="0" err="1" smtClean="0"/>
              <a:t>Tranversal</a:t>
            </a:r>
            <a:r>
              <a:rPr lang="en-ID" dirty="0" smtClean="0"/>
              <a:t> (T2)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96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Pulse 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Pulsa RF merupakan gelombang elektromagnetik yang </a:t>
            </a:r>
            <a:r>
              <a:rPr lang="nl-BE" dirty="0" smtClean="0"/>
              <a:t>memiliki frekuensi </a:t>
            </a:r>
            <a:r>
              <a:rPr lang="nl-BE" dirty="0"/>
              <a:t>antar 30-120 MHz. </a:t>
            </a:r>
            <a:endParaRPr lang="nl-BE" dirty="0" smtClean="0"/>
          </a:p>
          <a:p>
            <a:r>
              <a:rPr lang="nl-BE" dirty="0" smtClean="0"/>
              <a:t>Apabila </a:t>
            </a:r>
            <a:r>
              <a:rPr lang="nl-BE" dirty="0"/>
              <a:t>spin diberikan </a:t>
            </a:r>
            <a:r>
              <a:rPr lang="nl-BE" dirty="0" smtClean="0"/>
              <a:t>sejumlah pulsa </a:t>
            </a:r>
            <a:r>
              <a:rPr lang="nl-BE" dirty="0"/>
              <a:t>yang mempunyai frekuensi sama dengan </a:t>
            </a:r>
            <a:r>
              <a:rPr lang="nl-BE" dirty="0" smtClean="0"/>
              <a:t>frekuensi Larmornya </a:t>
            </a:r>
            <a:r>
              <a:rPr lang="nl-BE" dirty="0"/>
              <a:t>, maka terjadilah resonansi. </a:t>
            </a:r>
            <a:endParaRPr lang="nl-BE" dirty="0" smtClean="0"/>
          </a:p>
          <a:p>
            <a:r>
              <a:rPr lang="nl-BE" dirty="0" smtClean="0"/>
              <a:t>Spin </a:t>
            </a:r>
            <a:r>
              <a:rPr lang="nl-BE" dirty="0"/>
              <a:t>akan </a:t>
            </a:r>
            <a:r>
              <a:rPr lang="nl-BE" dirty="0" smtClean="0"/>
              <a:t>menyerap energi </a:t>
            </a:r>
            <a:r>
              <a:rPr lang="nl-BE" dirty="0"/>
              <a:t>pulsa dan mengakibatkan sudut presesi semakin besar.</a:t>
            </a:r>
          </a:p>
          <a:p>
            <a:r>
              <a:rPr lang="nl-BE" dirty="0" smtClean="0"/>
              <a:t>Peristiwa </a:t>
            </a:r>
            <a:r>
              <a:rPr lang="nl-BE" dirty="0"/>
              <a:t>tersebut dikenal dengan nama </a:t>
            </a:r>
            <a:r>
              <a:rPr lang="nl-BE" i="1" dirty="0"/>
              <a:t>Nuclear </a:t>
            </a:r>
            <a:r>
              <a:rPr lang="nl-BE" i="1" dirty="0" smtClean="0"/>
              <a:t>Magnetic</a:t>
            </a:r>
            <a:r>
              <a:rPr lang="nl-BE" dirty="0"/>
              <a:t> </a:t>
            </a:r>
            <a:r>
              <a:rPr lang="nl-BE" i="1" dirty="0" smtClean="0"/>
              <a:t>Resonance</a:t>
            </a:r>
            <a:r>
              <a:rPr lang="nl-BE" i="1" dirty="0"/>
              <a:t>.</a:t>
            </a:r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1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Waktu</a:t>
            </a:r>
            <a:r>
              <a:rPr lang="en-ID" dirty="0" smtClean="0"/>
              <a:t> </a:t>
            </a:r>
            <a:r>
              <a:rPr lang="en-ID" dirty="0" err="1" smtClean="0"/>
              <a:t>relaksasi</a:t>
            </a:r>
            <a:r>
              <a:rPr lang="en-ID" dirty="0" smtClean="0"/>
              <a:t> longitudinal (t1)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Relaksasi</a:t>
            </a:r>
            <a:r>
              <a:rPr lang="en-US" dirty="0" smtClean="0"/>
              <a:t> </a:t>
            </a:r>
            <a:r>
              <a:rPr lang="en-US" dirty="0"/>
              <a:t>longitudinal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relaksasi</a:t>
            </a:r>
            <a:r>
              <a:rPr lang="en-US" dirty="0"/>
              <a:t> </a:t>
            </a:r>
            <a:r>
              <a:rPr lang="en-US" dirty="0" smtClean="0"/>
              <a:t>spin-</a:t>
            </a:r>
            <a:r>
              <a:rPr lang="en-US" dirty="0" err="1" smtClean="0"/>
              <a:t>kisi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/>
              <a:t>relaksasi</a:t>
            </a:r>
            <a:r>
              <a:rPr lang="en-US" dirty="0"/>
              <a:t> longitudinal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pembobotan</a:t>
            </a:r>
            <a:r>
              <a:rPr lang="en-US" dirty="0"/>
              <a:t> T1 </a:t>
            </a:r>
            <a:r>
              <a:rPr lang="en-US" dirty="0" err="1" smtClean="0"/>
              <a:t>yaitu</a:t>
            </a:r>
            <a:r>
              <a:rPr lang="en-US" dirty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kontrasnya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T1 </a:t>
            </a:r>
            <a:r>
              <a:rPr lang="en-US" i="1" dirty="0"/>
              <a:t>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T1 time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NMV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kembalinya</a:t>
            </a:r>
            <a:r>
              <a:rPr lang="en-US" dirty="0"/>
              <a:t> </a:t>
            </a:r>
            <a:r>
              <a:rPr lang="en-US" dirty="0" smtClean="0"/>
              <a:t>63% </a:t>
            </a:r>
            <a:r>
              <a:rPr lang="en-US" dirty="0" err="1" smtClean="0"/>
              <a:t>magnetisasi</a:t>
            </a:r>
            <a:r>
              <a:rPr lang="en-US" dirty="0" smtClean="0"/>
              <a:t> </a:t>
            </a:r>
            <a:r>
              <a:rPr lang="en-US" dirty="0"/>
              <a:t>longitudinal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dikontrol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TR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smtClean="0"/>
              <a:t>TR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vector </a:t>
            </a:r>
            <a:r>
              <a:rPr lang="en-US" dirty="0" err="1"/>
              <a:t>dapat</a:t>
            </a:r>
            <a:r>
              <a:rPr lang="en-US" dirty="0"/>
              <a:t> recover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 smtClean="0"/>
              <a:t>diaplikasi</a:t>
            </a:r>
            <a:r>
              <a:rPr lang="en-US" dirty="0"/>
              <a:t> </a:t>
            </a:r>
            <a:r>
              <a:rPr lang="en-US" dirty="0" smtClean="0"/>
              <a:t>RF </a:t>
            </a:r>
            <a:r>
              <a:rPr lang="en-US" dirty="0" err="1"/>
              <a:t>berikutnya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pembobotan</a:t>
            </a:r>
            <a:r>
              <a:rPr lang="en-US" dirty="0"/>
              <a:t> T1, </a:t>
            </a:r>
            <a:r>
              <a:rPr lang="en-US" dirty="0" smtClean="0"/>
              <a:t>TR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air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cukup</a:t>
            </a:r>
            <a:r>
              <a:rPr lang="en-US" dirty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Bo,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air </a:t>
            </a:r>
            <a:r>
              <a:rPr lang="en-US" dirty="0" err="1" smtClean="0"/>
              <a:t>dapat</a:t>
            </a:r>
            <a:r>
              <a:rPr lang="en-US" dirty="0"/>
              <a:t> </a:t>
            </a:r>
            <a:r>
              <a:rPr lang="en-US" dirty="0" err="1" smtClean="0"/>
              <a:t>tervisualisasi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/>
              <a:t>TR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air </a:t>
            </a:r>
            <a:r>
              <a:rPr lang="en-US" dirty="0" err="1" smtClean="0"/>
              <a:t>akan</a:t>
            </a:r>
            <a:r>
              <a:rPr lang="en-US" dirty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Bo </a:t>
            </a:r>
            <a:r>
              <a:rPr lang="en-US" dirty="0" err="1"/>
              <a:t>dan</a:t>
            </a:r>
            <a:r>
              <a:rPr lang="en-US" dirty="0"/>
              <a:t> recover </a:t>
            </a:r>
            <a:r>
              <a:rPr lang="en-US" dirty="0" err="1" smtClean="0"/>
              <a:t>magnetisasi</a:t>
            </a:r>
            <a:r>
              <a:rPr lang="en-US" dirty="0"/>
              <a:t> </a:t>
            </a:r>
            <a:r>
              <a:rPr lang="en-US" dirty="0" smtClean="0"/>
              <a:t>longitudinal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 smtClean="0"/>
              <a:t>mendemontrasikan</a:t>
            </a:r>
            <a:r>
              <a:rPr lang="en-US" dirty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54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Relaksasi</a:t>
            </a:r>
            <a:r>
              <a:rPr lang="en-US" b="1" dirty="0"/>
              <a:t> Transversal (T2)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magnetisasi</a:t>
            </a:r>
            <a:r>
              <a:rPr lang="en-US" dirty="0"/>
              <a:t> transversal (</a:t>
            </a:r>
            <a:r>
              <a:rPr lang="en-US" dirty="0" err="1" smtClean="0"/>
              <a:t>Mxy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meluruh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37 %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 smtClean="0"/>
              <a:t>waktu</a:t>
            </a:r>
            <a:r>
              <a:rPr lang="en-US" dirty="0"/>
              <a:t> </a:t>
            </a:r>
            <a:r>
              <a:rPr lang="en-US" dirty="0" err="1" smtClean="0"/>
              <a:t>relaksasi</a:t>
            </a:r>
            <a:r>
              <a:rPr lang="en-US" dirty="0" smtClean="0"/>
              <a:t> </a:t>
            </a:r>
            <a:r>
              <a:rPr lang="en-US" dirty="0"/>
              <a:t>transversal </a:t>
            </a:r>
            <a:r>
              <a:rPr lang="en-US" dirty="0" err="1"/>
              <a:t>atau</a:t>
            </a:r>
            <a:r>
              <a:rPr lang="en-US" dirty="0"/>
              <a:t> T2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/>
              <a:t>T1 </a:t>
            </a:r>
            <a:r>
              <a:rPr lang="en-US" dirty="0" err="1"/>
              <a:t>dan</a:t>
            </a:r>
            <a:r>
              <a:rPr lang="en-US" dirty="0"/>
              <a:t> T2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konstan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magnet </a:t>
            </a:r>
            <a:r>
              <a:rPr lang="en-US" dirty="0" err="1"/>
              <a:t>tertentu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/>
              <a:t>relaksasi</a:t>
            </a:r>
            <a:r>
              <a:rPr lang="en-US" dirty="0"/>
              <a:t> </a:t>
            </a:r>
            <a:r>
              <a:rPr lang="en-US" dirty="0" smtClean="0"/>
              <a:t>transversal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/>
              <a:t>pembobotan</a:t>
            </a:r>
            <a:r>
              <a:rPr lang="en-US" dirty="0"/>
              <a:t> T2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 smtClean="0"/>
              <a:t>kontrasnya</a:t>
            </a:r>
            <a:r>
              <a:rPr lang="en-US" dirty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/>
              <a:t>perbedaan</a:t>
            </a:r>
            <a:r>
              <a:rPr lang="en-US" dirty="0"/>
              <a:t> T2 time.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mendapatkan</a:t>
            </a:r>
            <a:r>
              <a:rPr lang="en-US" dirty="0"/>
              <a:t> T2 </a:t>
            </a:r>
            <a:r>
              <a:rPr lang="en-US" i="1" dirty="0" smtClean="0"/>
              <a:t>weighting</a:t>
            </a:r>
            <a:r>
              <a:rPr lang="en-US" dirty="0" smtClean="0"/>
              <a:t>, TE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air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/>
              <a:t>decay,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air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tervisualisasi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/>
              <a:t>TE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lamak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air </a:t>
            </a:r>
            <a:r>
              <a:rPr lang="en-US" dirty="0" err="1" smtClean="0"/>
              <a:t>tidak</a:t>
            </a:r>
            <a:r>
              <a:rPr lang="en-US" dirty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decay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Apa</a:t>
            </a:r>
            <a:r>
              <a:rPr lang="en-ID" dirty="0" smtClean="0"/>
              <a:t> </a:t>
            </a:r>
            <a:r>
              <a:rPr lang="en-ID" dirty="0" err="1" smtClean="0"/>
              <a:t>itu</a:t>
            </a:r>
            <a:r>
              <a:rPr lang="en-ID" dirty="0" smtClean="0"/>
              <a:t> </a:t>
            </a:r>
            <a:r>
              <a:rPr lang="en-ID" dirty="0" err="1" smtClean="0"/>
              <a:t>mri</a:t>
            </a:r>
            <a:r>
              <a:rPr lang="en-ID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MRI : Magnetic Resonance Imaging</a:t>
            </a:r>
          </a:p>
          <a:p>
            <a:r>
              <a:rPr lang="en-ID" dirty="0" smtClean="0"/>
              <a:t>MRI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alat</a:t>
            </a:r>
            <a:r>
              <a:rPr lang="en-ID" dirty="0" smtClean="0"/>
              <a:t> imaging diagnostic </a:t>
            </a:r>
            <a:r>
              <a:rPr lang="en-ID" dirty="0" err="1" smtClean="0"/>
              <a:t>berteknologi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r>
              <a:rPr lang="en-ID" dirty="0" smtClean="0"/>
              <a:t> yang </a:t>
            </a:r>
            <a:r>
              <a:rPr lang="en-ID" dirty="0" err="1" smtClean="0"/>
              <a:t>menggunakan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magnet, radio </a:t>
            </a:r>
            <a:r>
              <a:rPr lang="en-ID" dirty="0" err="1" smtClean="0"/>
              <a:t>frekuensi</a:t>
            </a:r>
            <a:r>
              <a:rPr lang="en-ID" dirty="0" smtClean="0"/>
              <a:t> </a:t>
            </a:r>
            <a:r>
              <a:rPr lang="en-ID" dirty="0" err="1" smtClean="0"/>
              <a:t>tertentu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system computer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menghasilkan</a:t>
            </a:r>
            <a:r>
              <a:rPr lang="en-ID" dirty="0" smtClean="0"/>
              <a:t> </a:t>
            </a:r>
            <a:r>
              <a:rPr lang="en-ID" dirty="0" err="1" smtClean="0"/>
              <a:t>gambar</a:t>
            </a:r>
            <a:r>
              <a:rPr lang="en-ID" dirty="0" smtClean="0"/>
              <a:t> </a:t>
            </a:r>
            <a:r>
              <a:rPr lang="en-ID" dirty="0" err="1" smtClean="0"/>
              <a:t>berupa</a:t>
            </a:r>
            <a:r>
              <a:rPr lang="en-ID" dirty="0" smtClean="0"/>
              <a:t> </a:t>
            </a:r>
            <a:r>
              <a:rPr lang="en-ID" dirty="0" err="1" smtClean="0"/>
              <a:t>irisan-irisan</a:t>
            </a:r>
            <a:r>
              <a:rPr lang="en-ID" dirty="0" smtClean="0"/>
              <a:t> </a:t>
            </a:r>
            <a:r>
              <a:rPr lang="en-ID" dirty="0" err="1" smtClean="0"/>
              <a:t>penampang</a:t>
            </a:r>
            <a:r>
              <a:rPr lang="en-ID" dirty="0" smtClean="0"/>
              <a:t> </a:t>
            </a:r>
            <a:r>
              <a:rPr lang="en-ID" dirty="0" err="1" smtClean="0"/>
              <a:t>tubuh</a:t>
            </a:r>
            <a:r>
              <a:rPr lang="en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16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asil gambar untuk citra T1 pada M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49" y="1792936"/>
            <a:ext cx="6670020" cy="44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30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asil gambar untuk citra T1 pada M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7037" y="1972469"/>
            <a:ext cx="62579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7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919" y="1986120"/>
            <a:ext cx="9784080" cy="42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56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Kualitas</a:t>
            </a:r>
            <a:r>
              <a:rPr lang="en-ID" dirty="0" smtClean="0"/>
              <a:t> Citra </a:t>
            </a:r>
            <a:r>
              <a:rPr lang="en-ID" dirty="0" err="1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Signal to Noise Ratio (SNR)</a:t>
            </a:r>
          </a:p>
          <a:p>
            <a:r>
              <a:rPr lang="en-ID" dirty="0" smtClean="0"/>
              <a:t>Contrast to Noise Ratio (CNR)</a:t>
            </a:r>
          </a:p>
          <a:p>
            <a:r>
              <a:rPr lang="en-ID" dirty="0" smtClean="0"/>
              <a:t>Spatial Resolution</a:t>
            </a:r>
          </a:p>
          <a:p>
            <a:r>
              <a:rPr lang="en-ID" dirty="0" smtClean="0"/>
              <a:t>Scan Time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1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Signal to noise ratio (</a:t>
            </a:r>
            <a:r>
              <a:rPr lang="en-ID" dirty="0" err="1" smtClean="0"/>
              <a:t>snr</a:t>
            </a:r>
            <a:r>
              <a:rPr lang="en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SNR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signal </a:t>
            </a:r>
            <a:r>
              <a:rPr lang="en-US" dirty="0" smtClean="0"/>
              <a:t>amplitude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besarnya</a:t>
            </a:r>
            <a:r>
              <a:rPr lang="en-US" dirty="0"/>
              <a:t> noise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MRI. </a:t>
            </a:r>
            <a:endParaRPr lang="en-US" dirty="0" smtClean="0"/>
          </a:p>
          <a:p>
            <a:r>
              <a:rPr lang="en-US" dirty="0" smtClean="0"/>
              <a:t>Noise </a:t>
            </a:r>
            <a:r>
              <a:rPr lang="en-US" dirty="0" err="1" smtClean="0"/>
              <a:t>dapat</a:t>
            </a:r>
            <a:r>
              <a:rPr lang="en-US" dirty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system </a:t>
            </a:r>
            <a:r>
              <a:rPr lang="en-US" dirty="0" err="1"/>
              <a:t>komponen</a:t>
            </a:r>
            <a:r>
              <a:rPr lang="en-US" dirty="0"/>
              <a:t> MRI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/>
              <a:t>signal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smtClean="0"/>
              <a:t>SNR. </a:t>
            </a:r>
          </a:p>
          <a:p>
            <a:r>
              <a:rPr lang="en-US" dirty="0" smtClean="0"/>
              <a:t>SNR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densitas</a:t>
            </a:r>
            <a:r>
              <a:rPr lang="en-US" dirty="0"/>
              <a:t> proton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diperiksa</a:t>
            </a:r>
            <a:r>
              <a:rPr lang="en-US" dirty="0"/>
              <a:t>, </a:t>
            </a:r>
            <a:r>
              <a:rPr lang="en-US" i="1" dirty="0"/>
              <a:t>voxel </a:t>
            </a:r>
            <a:r>
              <a:rPr lang="en-US" dirty="0"/>
              <a:t>volume, TR, TE, </a:t>
            </a:r>
            <a:r>
              <a:rPr lang="en-US" i="1" dirty="0"/>
              <a:t>flip angel</a:t>
            </a:r>
            <a:r>
              <a:rPr lang="en-US" dirty="0"/>
              <a:t>, </a:t>
            </a:r>
            <a:r>
              <a:rPr lang="en-US" dirty="0" smtClean="0"/>
              <a:t>NEX, </a:t>
            </a:r>
            <a:r>
              <a:rPr lang="en-US" i="1" dirty="0" smtClean="0"/>
              <a:t>receive </a:t>
            </a:r>
            <a:r>
              <a:rPr lang="en-US" i="1" dirty="0"/>
              <a:t>bandwidth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koil</a:t>
            </a:r>
            <a:endParaRPr lang="en-US" dirty="0" smtClean="0"/>
          </a:p>
          <a:p>
            <a:r>
              <a:rPr lang="en-US" dirty="0"/>
              <a:t>Daerah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densitas</a:t>
            </a:r>
            <a:r>
              <a:rPr lang="en-US" dirty="0"/>
              <a:t> proton yang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 smtClean="0"/>
              <a:t>menghasilkan</a:t>
            </a:r>
            <a:r>
              <a:rPr lang="en-US" dirty="0"/>
              <a:t> </a:t>
            </a:r>
            <a:r>
              <a:rPr lang="en-US" dirty="0" smtClean="0"/>
              <a:t>signal </a:t>
            </a:r>
            <a:r>
              <a:rPr lang="en-US" dirty="0"/>
              <a:t>yang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SNR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 smtClean="0"/>
              <a:t>juga</a:t>
            </a:r>
            <a:r>
              <a:rPr lang="en-US" dirty="0"/>
              <a:t> </a:t>
            </a:r>
            <a:r>
              <a:rPr lang="en-US" dirty="0" err="1" smtClean="0"/>
              <a:t>rendah</a:t>
            </a:r>
            <a:r>
              <a:rPr lang="en-US" dirty="0"/>
              <a:t>.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densitas</a:t>
            </a:r>
            <a:r>
              <a:rPr lang="en-US" dirty="0"/>
              <a:t> proton yang </a:t>
            </a:r>
            <a:r>
              <a:rPr lang="en-US" dirty="0" err="1" smtClean="0"/>
              <a:t>tinggi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SNR </a:t>
            </a:r>
            <a:r>
              <a:rPr lang="en-US" dirty="0" smtClean="0"/>
              <a:t>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70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Voxel </a:t>
            </a:r>
            <a:r>
              <a:rPr lang="nl-BE" dirty="0"/>
              <a:t>volume berbanding lurus dengan SNR, semakin </a:t>
            </a:r>
            <a:r>
              <a:rPr lang="nl-BE" dirty="0" smtClean="0"/>
              <a:t>besar </a:t>
            </a:r>
            <a:r>
              <a:rPr lang="nl-BE" i="1" dirty="0" smtClean="0"/>
              <a:t>voxel</a:t>
            </a:r>
            <a:r>
              <a:rPr lang="nl-BE" i="1" dirty="0"/>
              <a:t> </a:t>
            </a:r>
            <a:r>
              <a:rPr lang="nl-BE" dirty="0"/>
              <a:t>volume maka semakin besar SNR yang dihasilkan.</a:t>
            </a:r>
          </a:p>
          <a:p>
            <a:r>
              <a:rPr lang="nl-BE" dirty="0" smtClean="0"/>
              <a:t>Pada </a:t>
            </a:r>
            <a:r>
              <a:rPr lang="nl-BE" dirty="0"/>
              <a:t>pulse sekuence </a:t>
            </a:r>
            <a:r>
              <a:rPr lang="nl-BE" i="1" dirty="0"/>
              <a:t>spin echo</a:t>
            </a:r>
            <a:r>
              <a:rPr lang="nl-BE" dirty="0"/>
              <a:t>, SNR yang dihasilkan </a:t>
            </a:r>
            <a:r>
              <a:rPr lang="nl-BE" dirty="0" smtClean="0"/>
              <a:t>akan lebih </a:t>
            </a:r>
            <a:r>
              <a:rPr lang="nl-BE" dirty="0"/>
              <a:t>baik karena menggunakan </a:t>
            </a:r>
            <a:r>
              <a:rPr lang="nl-BE" i="1" dirty="0"/>
              <a:t>flip angle </a:t>
            </a:r>
            <a:r>
              <a:rPr lang="nl-BE" dirty="0"/>
              <a:t>90 derajat </a:t>
            </a:r>
            <a:r>
              <a:rPr lang="nl-BE" dirty="0" smtClean="0"/>
              <a:t>sehingga megnetisasi </a:t>
            </a:r>
            <a:r>
              <a:rPr lang="nl-BE" dirty="0"/>
              <a:t>longitudinal menjadi magnetisasi </a:t>
            </a:r>
            <a:r>
              <a:rPr lang="nl-BE" dirty="0" smtClean="0"/>
              <a:t>transversal dibandingkan </a:t>
            </a:r>
            <a:r>
              <a:rPr lang="nl-BE" dirty="0"/>
              <a:t>dengan </a:t>
            </a:r>
            <a:r>
              <a:rPr lang="nl-BE" i="1" dirty="0"/>
              <a:t>gradient echo </a:t>
            </a:r>
            <a:r>
              <a:rPr lang="nl-BE" dirty="0"/>
              <a:t>yang </a:t>
            </a:r>
            <a:r>
              <a:rPr lang="nl-BE" i="1" dirty="0"/>
              <a:t>flip angle</a:t>
            </a:r>
            <a:r>
              <a:rPr lang="nl-BE" dirty="0"/>
              <a:t>nya </a:t>
            </a:r>
            <a:r>
              <a:rPr lang="nl-BE" dirty="0" smtClean="0"/>
              <a:t>kurang dari </a:t>
            </a:r>
            <a:r>
              <a:rPr lang="nl-BE" dirty="0"/>
              <a:t>90 derajat. </a:t>
            </a:r>
            <a:r>
              <a:rPr lang="nl-BE" i="1" dirty="0"/>
              <a:t>Flip angle </a:t>
            </a:r>
            <a:r>
              <a:rPr lang="nl-BE" dirty="0"/>
              <a:t>berpengaruh terhadap </a:t>
            </a:r>
            <a:r>
              <a:rPr lang="nl-BE" dirty="0" smtClean="0"/>
              <a:t>jumlah magnetisasi </a:t>
            </a:r>
            <a:r>
              <a:rPr lang="nl-BE" dirty="0"/>
              <a:t>transversal.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44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ambar terka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08" y="2125014"/>
            <a:ext cx="4938303" cy="23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30391" y="1792936"/>
            <a:ext cx="4754880" cy="4424984"/>
          </a:xfrm>
        </p:spPr>
        <p:txBody>
          <a:bodyPr>
            <a:normAutofit lnSpcReduction="10000"/>
          </a:bodyPr>
          <a:lstStyle/>
          <a:p>
            <a:r>
              <a:rPr lang="nl-BE" dirty="0"/>
              <a:t>TR merupakan parameter yang mengontrol jumlah magnetisasi longitudinal yang recoveri sebelum RF pulse berikutnya. TR yang panjang memungkinkan </a:t>
            </a:r>
            <a:r>
              <a:rPr lang="nl-BE" i="1" dirty="0"/>
              <a:t>full recovery</a:t>
            </a:r>
            <a:r>
              <a:rPr lang="nl-BE" dirty="0"/>
              <a:t> sehingga lebih banyak yang akan mengalami magnetisasi transversal pada RF pulse berikutnya. TR yang panjang akan meningkatkan SNR dan TR yang pendek menurunkan SNR</a:t>
            </a:r>
            <a:r>
              <a:rPr lang="nl-BE" dirty="0" smtClean="0"/>
              <a:t>.</a:t>
            </a:r>
          </a:p>
          <a:p>
            <a:r>
              <a:rPr lang="en-US" dirty="0" err="1"/>
              <a:t>Sedangkan</a:t>
            </a:r>
            <a:r>
              <a:rPr lang="en-US" dirty="0"/>
              <a:t> TE </a:t>
            </a:r>
            <a:r>
              <a:rPr lang="en-US" dirty="0" err="1"/>
              <a:t>merupakan</a:t>
            </a:r>
            <a:r>
              <a:rPr lang="en-US" dirty="0"/>
              <a:t> parameter yang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 smtClean="0"/>
              <a:t>jumlah</a:t>
            </a:r>
            <a:r>
              <a:rPr lang="en-US" dirty="0"/>
              <a:t> </a:t>
            </a:r>
            <a:r>
              <a:rPr lang="en-US" dirty="0" err="1" smtClean="0"/>
              <a:t>magnetisasi</a:t>
            </a:r>
            <a:r>
              <a:rPr lang="en-US" dirty="0" smtClean="0"/>
              <a:t> </a:t>
            </a:r>
            <a:r>
              <a:rPr lang="en-US" dirty="0" err="1"/>
              <a:t>transvesal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akan</a:t>
            </a:r>
            <a:r>
              <a:rPr lang="en-US" dirty="0"/>
              <a:t> </a:t>
            </a:r>
            <a:r>
              <a:rPr lang="en-US" i="1" dirty="0"/>
              <a:t>decay </a:t>
            </a:r>
            <a:r>
              <a:rPr lang="en-US" dirty="0" err="1"/>
              <a:t>sebelum</a:t>
            </a:r>
            <a:r>
              <a:rPr lang="en-US" dirty="0"/>
              <a:t> </a:t>
            </a:r>
            <a:r>
              <a:rPr lang="en-US" i="1" dirty="0"/>
              <a:t>echo </a:t>
            </a:r>
            <a:r>
              <a:rPr lang="en-US" dirty="0" err="1" smtClean="0"/>
              <a:t>itudicatat</a:t>
            </a:r>
            <a:r>
              <a:rPr lang="en-US" dirty="0"/>
              <a:t>.</a:t>
            </a:r>
          </a:p>
          <a:p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55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NEX ( </a:t>
            </a:r>
            <a:r>
              <a:rPr lang="en-US" i="1" dirty="0"/>
              <a:t>Number of excitation</a:t>
            </a:r>
            <a:r>
              <a:rPr lang="en-US" dirty="0"/>
              <a:t>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berapa</a:t>
            </a:r>
            <a:r>
              <a:rPr lang="en-US" dirty="0"/>
              <a:t> kali data </a:t>
            </a:r>
            <a:r>
              <a:rPr lang="en-US" dirty="0" err="1"/>
              <a:t>disampling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Receive </a:t>
            </a:r>
            <a:r>
              <a:rPr lang="en-US" dirty="0" err="1" smtClean="0"/>
              <a:t>Bandwitch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sampling </a:t>
            </a:r>
            <a:r>
              <a:rPr lang="en-US" dirty="0" err="1" smtClean="0"/>
              <a:t>datapada</a:t>
            </a:r>
            <a:r>
              <a:rPr lang="en-US" dirty="0" smtClean="0"/>
              <a:t> </a:t>
            </a:r>
            <a:r>
              <a:rPr lang="en-US" dirty="0" err="1"/>
              <a:t>obyek</a:t>
            </a:r>
            <a:r>
              <a:rPr lang="en-US" dirty="0"/>
              <a:t> yang di scan. 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 </a:t>
            </a:r>
            <a:r>
              <a:rPr lang="en-US" i="1" dirty="0"/>
              <a:t>bandwidth </a:t>
            </a:r>
            <a:r>
              <a:rPr lang="en-US" dirty="0" err="1" smtClean="0"/>
              <a:t>maka</a:t>
            </a:r>
            <a:r>
              <a:rPr lang="en-US" dirty="0"/>
              <a:t> </a:t>
            </a:r>
            <a:r>
              <a:rPr lang="en-US" dirty="0" smtClean="0"/>
              <a:t>noise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TE minimal </a:t>
            </a:r>
            <a:r>
              <a:rPr lang="en-US" dirty="0"/>
              <a:t>yang </a:t>
            </a:r>
            <a:r>
              <a:rPr lang="en-US" dirty="0" err="1"/>
              <a:t>dipilih</a:t>
            </a:r>
            <a:r>
              <a:rPr lang="en-US" dirty="0"/>
              <a:t>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prinsipnya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koil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organ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smtClean="0"/>
              <a:t>SNR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30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Contrast to noise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Adalah perbedaan SNR antara organ yang saling berdekatan.</a:t>
            </a:r>
          </a:p>
          <a:p>
            <a:r>
              <a:rPr lang="nl-BE" dirty="0"/>
              <a:t>CNR yang baik dapat menunjukan perbedaan daerah </a:t>
            </a:r>
            <a:r>
              <a:rPr lang="nl-BE" dirty="0" smtClean="0"/>
              <a:t>yang patologis </a:t>
            </a:r>
            <a:r>
              <a:rPr lang="nl-BE" dirty="0"/>
              <a:t>dengan daerah yang sehat. Dalam hal ini, CNR </a:t>
            </a:r>
            <a:r>
              <a:rPr lang="nl-BE" dirty="0" smtClean="0"/>
              <a:t>dapat ditingkatkan </a:t>
            </a:r>
            <a:r>
              <a:rPr lang="nl-BE" dirty="0"/>
              <a:t>dengan cara:</a:t>
            </a:r>
          </a:p>
          <a:p>
            <a:pPr marL="0" indent="0">
              <a:buNone/>
            </a:pPr>
            <a:r>
              <a:rPr lang="nl-BE" dirty="0"/>
              <a:t>a) Menggunakan kontras media</a:t>
            </a:r>
          </a:p>
          <a:p>
            <a:pPr marL="0" indent="0">
              <a:buNone/>
            </a:pPr>
            <a:r>
              <a:rPr lang="nl-BE" dirty="0"/>
              <a:t>b) Menggunakan pembobotan gambar T2</a:t>
            </a:r>
          </a:p>
          <a:p>
            <a:pPr marL="0" indent="0">
              <a:buNone/>
            </a:pPr>
            <a:r>
              <a:rPr lang="nl-BE" dirty="0"/>
              <a:t>c) Memilih </a:t>
            </a:r>
            <a:r>
              <a:rPr lang="nl-BE" i="1" dirty="0"/>
              <a:t>magnetization transfer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d) Menghilangkan gambaran jaringan normal dengan </a:t>
            </a:r>
            <a:r>
              <a:rPr lang="nl-BE" i="1" dirty="0" smtClean="0"/>
              <a:t>spectral</a:t>
            </a:r>
            <a:r>
              <a:rPr lang="nl-BE" dirty="0"/>
              <a:t> </a:t>
            </a:r>
            <a:r>
              <a:rPr lang="nl-BE" i="1" dirty="0" smtClean="0"/>
              <a:t>presaturation</a:t>
            </a:r>
            <a:r>
              <a:rPr lang="nl-BE" i="1" dirty="0"/>
              <a:t>.</a:t>
            </a:r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62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Spatial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Adalah kemampuan untuk membedaan antara dua titik </a:t>
            </a:r>
            <a:r>
              <a:rPr lang="nl-BE" dirty="0" smtClean="0"/>
              <a:t>secara terpisah </a:t>
            </a:r>
            <a:r>
              <a:rPr lang="nl-BE" dirty="0"/>
              <a:t>dan jelas. </a:t>
            </a:r>
          </a:p>
          <a:p>
            <a:r>
              <a:rPr lang="nl-BE" dirty="0" smtClean="0"/>
              <a:t>Spatial </a:t>
            </a:r>
            <a:r>
              <a:rPr lang="nl-BE" dirty="0"/>
              <a:t>resolution dikontrol oleh voxel. </a:t>
            </a:r>
            <a:r>
              <a:rPr lang="nl-BE" dirty="0" smtClean="0"/>
              <a:t>Semakin kecil </a:t>
            </a:r>
            <a:r>
              <a:rPr lang="nl-BE" dirty="0"/>
              <a:t>ukuran voxel maka resolusi akan semakin baik. </a:t>
            </a:r>
            <a:endParaRPr lang="nl-BE" dirty="0" smtClean="0"/>
          </a:p>
          <a:p>
            <a:r>
              <a:rPr lang="nl-BE" dirty="0" smtClean="0"/>
              <a:t>Spatial</a:t>
            </a:r>
            <a:r>
              <a:rPr lang="nl-BE" dirty="0"/>
              <a:t> </a:t>
            </a:r>
            <a:r>
              <a:rPr lang="nl-BE" dirty="0" smtClean="0"/>
              <a:t>resolution </a:t>
            </a:r>
            <a:r>
              <a:rPr lang="nl-BE" dirty="0"/>
              <a:t>dapat ditingkatkan dengan:</a:t>
            </a:r>
          </a:p>
          <a:p>
            <a:pPr marL="0" indent="0">
              <a:buNone/>
            </a:pPr>
            <a:r>
              <a:rPr lang="nl-BE" dirty="0"/>
              <a:t>a) Irisan yang tipis</a:t>
            </a:r>
          </a:p>
          <a:p>
            <a:pPr marL="0" indent="0">
              <a:buNone/>
            </a:pPr>
            <a:r>
              <a:rPr lang="nl-BE" dirty="0"/>
              <a:t>b) Matrik yang halus atau kecil.</a:t>
            </a:r>
          </a:p>
          <a:p>
            <a:pPr marL="0" indent="0">
              <a:buNone/>
            </a:pPr>
            <a:r>
              <a:rPr lang="nl-BE" dirty="0"/>
              <a:t>c) FOV kecil</a:t>
            </a:r>
          </a:p>
          <a:p>
            <a:pPr marL="0" indent="0">
              <a:buNone/>
            </a:pPr>
            <a:r>
              <a:rPr lang="nl-BE" dirty="0"/>
              <a:t>d) Menggunakan rectangular FOV bila memungkinkan</a:t>
            </a:r>
          </a:p>
          <a:p>
            <a:pPr marL="0" indent="0">
              <a:buNone/>
            </a:pPr>
            <a:r>
              <a:rPr lang="nl-BE" dirty="0"/>
              <a:t/>
            </a:r>
            <a:br>
              <a:rPr lang="nl-B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5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asil gambar untuk komponen dasar m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36" y="540912"/>
            <a:ext cx="9023245" cy="60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70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Scan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Scan time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menyelesaikan</a:t>
            </a:r>
            <a:r>
              <a:rPr lang="en-US" dirty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/>
              <a:t>data. </a:t>
            </a:r>
            <a:endParaRPr lang="en-US" dirty="0" smtClean="0"/>
          </a:p>
          <a:p>
            <a:r>
              <a:rPr lang="en-US" i="1" dirty="0" smtClean="0"/>
              <a:t>Scan </a:t>
            </a:r>
            <a:r>
              <a:rPr lang="en-US" i="1" dirty="0"/>
              <a:t>time 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scanning yang lama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menyebabkan</a:t>
            </a:r>
            <a:r>
              <a:rPr lang="en-US" dirty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 </a:t>
            </a:r>
            <a:r>
              <a:rPr lang="en-US" i="1" dirty="0"/>
              <a:t>scan time </a:t>
            </a:r>
            <a:r>
              <a:rPr lang="en-US" dirty="0" err="1"/>
              <a:t>adalah</a:t>
            </a:r>
            <a:r>
              <a:rPr lang="en-US" dirty="0"/>
              <a:t> TR, </a:t>
            </a:r>
            <a:r>
              <a:rPr lang="en-US" dirty="0" err="1"/>
              <a:t>jumlah</a:t>
            </a:r>
            <a:r>
              <a:rPr lang="en-US" dirty="0"/>
              <a:t> </a:t>
            </a:r>
            <a:r>
              <a:rPr lang="en-US" i="1" dirty="0" smtClean="0"/>
              <a:t>phase</a:t>
            </a:r>
            <a:r>
              <a:rPr lang="en-US" dirty="0"/>
              <a:t> </a:t>
            </a:r>
            <a:r>
              <a:rPr lang="en-US" i="1" dirty="0" err="1" smtClean="0"/>
              <a:t>enchoding</a:t>
            </a:r>
            <a:r>
              <a:rPr lang="en-US" i="1" dirty="0"/>
              <a:t>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(NEX).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26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Pulse sequence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5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SPIN echo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Spin echo </a:t>
            </a:r>
            <a:r>
              <a:rPr lang="en-US" dirty="0" err="1"/>
              <a:t>konvensional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sekuen</a:t>
            </a:r>
            <a:r>
              <a:rPr lang="en-US" dirty="0"/>
              <a:t> yang paling </a:t>
            </a:r>
            <a:r>
              <a:rPr lang="en-US" dirty="0" err="1" smtClean="0"/>
              <a:t>banyak</a:t>
            </a:r>
            <a:r>
              <a:rPr lang="en-US" dirty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MRI.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/>
              <a:t> </a:t>
            </a:r>
            <a:r>
              <a:rPr lang="en-US" i="1" dirty="0"/>
              <a:t>spin </a:t>
            </a:r>
            <a:r>
              <a:rPr lang="en-US" i="1" dirty="0" smtClean="0"/>
              <a:t>echo</a:t>
            </a:r>
            <a:r>
              <a:rPr lang="en-US" dirty="0"/>
              <a:t> </a:t>
            </a:r>
            <a:r>
              <a:rPr lang="en-US" dirty="0" err="1" smtClean="0"/>
              <a:t>konvensional</a:t>
            </a:r>
            <a:r>
              <a:rPr lang="en-US" dirty="0"/>
              <a:t>,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pulsa</a:t>
            </a:r>
            <a:r>
              <a:rPr lang="en-US" dirty="0"/>
              <a:t> RF 90 </a:t>
            </a:r>
            <a:r>
              <a:rPr lang="en-US" dirty="0" err="1"/>
              <a:t>diberikan</a:t>
            </a:r>
            <a:r>
              <a:rPr lang="en-US" dirty="0"/>
              <a:t>, </a:t>
            </a:r>
            <a:r>
              <a:rPr lang="en-US" dirty="0" err="1" smtClean="0"/>
              <a:t>sebuah</a:t>
            </a:r>
            <a:r>
              <a:rPr lang="en-US" dirty="0"/>
              <a:t> </a:t>
            </a:r>
            <a:r>
              <a:rPr lang="en-US" dirty="0" smtClean="0"/>
              <a:t>FID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smtClean="0"/>
              <a:t>radio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sesuai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transfer NMV </a:t>
            </a:r>
            <a:r>
              <a:rPr lang="en-US" dirty="0" err="1"/>
              <a:t>bersudut</a:t>
            </a:r>
            <a:r>
              <a:rPr lang="en-US" dirty="0"/>
              <a:t> </a:t>
            </a:r>
            <a:r>
              <a:rPr lang="en-US" dirty="0" smtClean="0"/>
              <a:t>90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rephasing</a:t>
            </a:r>
            <a:r>
              <a:rPr lang="en-US" dirty="0"/>
              <a:t> pulse </a:t>
            </a:r>
            <a:r>
              <a:rPr lang="en-US" dirty="0" err="1"/>
              <a:t>bersudut</a:t>
            </a:r>
            <a:r>
              <a:rPr lang="en-US" dirty="0"/>
              <a:t> 180.</a:t>
            </a:r>
          </a:p>
          <a:p>
            <a:endParaRPr lang="en-US" dirty="0"/>
          </a:p>
        </p:txBody>
      </p:sp>
      <p:pic>
        <p:nvPicPr>
          <p:cNvPr id="2050" name="Picture 2" descr="Hasil gambar untuk spin ech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8200" y="3024981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48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Fast spin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Fast spin echo </a:t>
            </a:r>
            <a:r>
              <a:rPr lang="en-US" dirty="0" err="1"/>
              <a:t>adalah</a:t>
            </a:r>
            <a:r>
              <a:rPr lang="en-US" dirty="0"/>
              <a:t> </a:t>
            </a:r>
            <a:r>
              <a:rPr lang="en-US" i="1" dirty="0"/>
              <a:t>spin echo 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 </a:t>
            </a:r>
            <a:r>
              <a:rPr lang="en-US" i="1" dirty="0" smtClean="0"/>
              <a:t>scanning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dipersingkat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Waktu</a:t>
            </a:r>
            <a:r>
              <a:rPr lang="en-US" dirty="0"/>
              <a:t> </a:t>
            </a:r>
            <a:r>
              <a:rPr lang="en-US" i="1" dirty="0"/>
              <a:t>scanning </a:t>
            </a:r>
            <a:r>
              <a:rPr lang="en-US" dirty="0" err="1"/>
              <a:t>dipersingkat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 </a:t>
            </a:r>
            <a:r>
              <a:rPr lang="en-US" i="1" dirty="0"/>
              <a:t>phase </a:t>
            </a:r>
            <a:r>
              <a:rPr lang="en-US" i="1" dirty="0" err="1"/>
              <a:t>enchode</a:t>
            </a:r>
            <a:r>
              <a:rPr lang="en-US" i="1" dirty="0"/>
              <a:t> </a:t>
            </a:r>
            <a:r>
              <a:rPr lang="en-US" dirty="0"/>
              <a:t>per TR yang </a:t>
            </a:r>
            <a:r>
              <a:rPr lang="en-US" dirty="0" err="1" smtClean="0"/>
              <a:t>dikenal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/>
              <a:t> </a:t>
            </a:r>
            <a:r>
              <a:rPr lang="en-US" i="1" dirty="0"/>
              <a:t>echo Train Length 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RF </a:t>
            </a:r>
            <a:r>
              <a:rPr lang="en-US" i="1" dirty="0" smtClean="0"/>
              <a:t>pulse</a:t>
            </a:r>
            <a:r>
              <a:rPr lang="en-US" dirty="0"/>
              <a:t> </a:t>
            </a:r>
            <a:r>
              <a:rPr lang="en-US" dirty="0" smtClean="0"/>
              <a:t>per </a:t>
            </a:r>
            <a:r>
              <a:rPr lang="en-US" dirty="0"/>
              <a:t>TR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masing</a:t>
            </a:r>
            <a:r>
              <a:rPr lang="en-US" dirty="0" smtClean="0"/>
              <a:t> -</a:t>
            </a:r>
            <a:r>
              <a:rPr lang="en-US" dirty="0" err="1" smtClean="0"/>
              <a:t>masing</a:t>
            </a:r>
            <a:r>
              <a:rPr lang="en-US" dirty="0"/>
              <a:t> </a:t>
            </a:r>
            <a:r>
              <a:rPr lang="en-US" i="1" dirty="0" err="1"/>
              <a:t>rephasing</a:t>
            </a:r>
            <a:r>
              <a:rPr lang="en-US" i="1" dirty="0"/>
              <a:t> </a:t>
            </a:r>
            <a:r>
              <a:rPr lang="en-US" dirty="0" err="1"/>
              <a:t>atau</a:t>
            </a:r>
            <a:r>
              <a:rPr lang="en-US" dirty="0"/>
              <a:t> </a:t>
            </a:r>
            <a:r>
              <a:rPr lang="en-US" i="1" dirty="0" smtClean="0"/>
              <a:t>refocusing</a:t>
            </a:r>
            <a:r>
              <a:rPr lang="en-US" dirty="0"/>
              <a:t> </a:t>
            </a:r>
            <a:r>
              <a:rPr lang="en-US" dirty="0" err="1" smtClean="0"/>
              <a:t>dihasilkan</a:t>
            </a:r>
            <a:r>
              <a:rPr lang="en-US" dirty="0"/>
              <a:t> </a:t>
            </a:r>
            <a:r>
              <a:rPr lang="en-US" i="1" dirty="0" err="1"/>
              <a:t>satu</a:t>
            </a:r>
            <a:r>
              <a:rPr lang="en-US" i="1" dirty="0"/>
              <a:t> echo 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 </a:t>
            </a:r>
            <a:r>
              <a:rPr lang="en-US" i="1" dirty="0" smtClean="0"/>
              <a:t>phase</a:t>
            </a:r>
            <a:r>
              <a:rPr lang="en-US" dirty="0"/>
              <a:t> </a:t>
            </a:r>
            <a:r>
              <a:rPr lang="en-US" i="1" dirty="0" err="1" smtClean="0"/>
              <a:t>enchode</a:t>
            </a:r>
            <a:r>
              <a:rPr lang="en-US" i="1" dirty="0"/>
              <a:t> </a:t>
            </a:r>
            <a:r>
              <a:rPr lang="en-US" dirty="0"/>
              <a:t>yang lain.</a:t>
            </a:r>
          </a:p>
          <a:p>
            <a:endParaRPr lang="en-US" dirty="0"/>
          </a:p>
        </p:txBody>
      </p:sp>
      <p:pic>
        <p:nvPicPr>
          <p:cNvPr id="3074" name="Picture 2" descr="Gambar terka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46" y="2011679"/>
            <a:ext cx="4168697" cy="41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82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ETL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/>
              <a:t>jumlah</a:t>
            </a:r>
            <a:r>
              <a:rPr lang="en-US" dirty="0"/>
              <a:t> </a:t>
            </a:r>
            <a:r>
              <a:rPr lang="en-US" i="1" dirty="0" err="1"/>
              <a:t>rephasing</a:t>
            </a:r>
            <a:r>
              <a:rPr lang="en-US" i="1" dirty="0"/>
              <a:t> </a:t>
            </a:r>
            <a:r>
              <a:rPr lang="en-US" dirty="0" err="1"/>
              <a:t>pulsa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multiple </a:t>
            </a:r>
            <a:r>
              <a:rPr lang="en-US" dirty="0" err="1"/>
              <a:t>pulsa</a:t>
            </a:r>
            <a:r>
              <a:rPr lang="en-US" dirty="0"/>
              <a:t> </a:t>
            </a:r>
            <a:r>
              <a:rPr lang="en-US" dirty="0" smtClean="0"/>
              <a:t>180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setiap</a:t>
            </a:r>
            <a:r>
              <a:rPr lang="en-US" dirty="0"/>
              <a:t> TR. </a:t>
            </a:r>
            <a:endParaRPr lang="en-US" dirty="0" smtClean="0"/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/>
              <a:t>ETL </a:t>
            </a:r>
            <a:r>
              <a:rPr lang="en-US" dirty="0" err="1"/>
              <a:t>atau</a:t>
            </a:r>
            <a:r>
              <a:rPr lang="en-US" dirty="0"/>
              <a:t> </a:t>
            </a:r>
            <a:r>
              <a:rPr lang="en-US" i="1" dirty="0"/>
              <a:t>turbo factor </a:t>
            </a:r>
            <a:r>
              <a:rPr lang="en-US" dirty="0"/>
              <a:t>yang </a:t>
            </a:r>
            <a:r>
              <a:rPr lang="en-US" dirty="0" err="1" smtClean="0"/>
              <a:t>dapat</a:t>
            </a:r>
            <a:r>
              <a:rPr lang="en-US" dirty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2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63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Echo planar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Sekuen</a:t>
            </a:r>
            <a:r>
              <a:rPr lang="en-US" dirty="0"/>
              <a:t> </a:t>
            </a:r>
            <a:r>
              <a:rPr lang="en-US" i="1" dirty="0"/>
              <a:t>echo planar imaging </a:t>
            </a:r>
            <a:r>
              <a:rPr lang="en-US" dirty="0"/>
              <a:t>(EPI)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 </a:t>
            </a:r>
            <a:r>
              <a:rPr lang="en-US" i="1" dirty="0" smtClean="0"/>
              <a:t>K</a:t>
            </a:r>
            <a:r>
              <a:rPr lang="en-US" dirty="0"/>
              <a:t> </a:t>
            </a:r>
            <a:r>
              <a:rPr lang="en-US" i="1" dirty="0" smtClean="0"/>
              <a:t>space</a:t>
            </a:r>
            <a:r>
              <a:rPr lang="en-US" i="1" dirty="0"/>
              <a:t> 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repetisi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TR </a:t>
            </a:r>
            <a:r>
              <a:rPr lang="en-US" dirty="0" smtClean="0"/>
              <a:t>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/>
              <a:t>panjang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i="1" dirty="0" smtClean="0"/>
              <a:t>Echo</a:t>
            </a:r>
            <a:r>
              <a:rPr lang="en-US" i="1" dirty="0"/>
              <a:t> 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multiple </a:t>
            </a:r>
            <a:r>
              <a:rPr lang="en-US" dirty="0" err="1" smtClean="0"/>
              <a:t>pulsa</a:t>
            </a:r>
            <a:r>
              <a:rPr lang="en-US" dirty="0"/>
              <a:t> </a:t>
            </a:r>
            <a:r>
              <a:rPr lang="en-US" dirty="0" smtClean="0"/>
              <a:t>180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spin echo EPI [SE-EPI])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/>
              <a:t>gradient (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i="1" dirty="0"/>
              <a:t>gradient echo </a:t>
            </a:r>
            <a:r>
              <a:rPr lang="en-US" dirty="0"/>
              <a:t>EPI [GEEPI</a:t>
            </a:r>
            <a:r>
              <a:rPr lang="en-US" dirty="0" smtClean="0"/>
              <a:t>]).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 </a:t>
            </a:r>
            <a:r>
              <a:rPr lang="en-US" i="1" dirty="0"/>
              <a:t>K space </a:t>
            </a:r>
            <a:r>
              <a:rPr lang="en-US" dirty="0" err="1"/>
              <a:t>terisi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smtClean="0"/>
              <a:t>kali </a:t>
            </a:r>
            <a:r>
              <a:rPr lang="en-US" dirty="0" err="1" smtClean="0"/>
              <a:t>repetisi</a:t>
            </a:r>
            <a:r>
              <a:rPr lang="en-US" dirty="0" smtClean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 </a:t>
            </a:r>
            <a:r>
              <a:rPr lang="en-US" i="1" dirty="0"/>
              <a:t>single shot </a:t>
            </a:r>
            <a:r>
              <a:rPr lang="en-US" dirty="0"/>
              <a:t>EPI (SS-EPI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SS-EPI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cepat</a:t>
            </a:r>
            <a:r>
              <a:rPr lang="en-US" dirty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/>
              <a:t>SS-FSE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TR yang </a:t>
            </a:r>
            <a:r>
              <a:rPr lang="en-US" dirty="0" err="1" smtClean="0"/>
              <a:t>lebih</a:t>
            </a:r>
            <a:r>
              <a:rPr lang="en-US" dirty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 </a:t>
            </a:r>
            <a:r>
              <a:rPr lang="en-US" i="1" dirty="0"/>
              <a:t>gradient echo 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i="1" dirty="0" smtClean="0"/>
              <a:t>spin </a:t>
            </a:r>
            <a:r>
              <a:rPr lang="en-US" i="1" dirty="0"/>
              <a:t>echo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 </a:t>
            </a:r>
            <a:r>
              <a:rPr lang="en-US" i="1" dirty="0"/>
              <a:t>K space 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hitungan</a:t>
            </a:r>
            <a:r>
              <a:rPr lang="en-US" dirty="0"/>
              <a:t> </a:t>
            </a:r>
            <a:r>
              <a:rPr lang="en-US" dirty="0" err="1" smtClean="0"/>
              <a:t>detik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/>
              <a:t>sekuen</a:t>
            </a:r>
            <a:r>
              <a:rPr lang="en-US" dirty="0"/>
              <a:t> SS-EPI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artefact </a:t>
            </a:r>
            <a:r>
              <a:rPr lang="en-US" dirty="0" err="1" smtClean="0"/>
              <a:t>seperti</a:t>
            </a:r>
            <a:r>
              <a:rPr lang="en-US" dirty="0"/>
              <a:t> </a:t>
            </a:r>
            <a:r>
              <a:rPr lang="en-US" i="1" dirty="0" smtClean="0"/>
              <a:t>chemical </a:t>
            </a:r>
            <a:r>
              <a:rPr lang="en-US" i="1" dirty="0"/>
              <a:t>shift</a:t>
            </a:r>
            <a:r>
              <a:rPr lang="en-US" dirty="0"/>
              <a:t>, </a:t>
            </a:r>
            <a:r>
              <a:rPr lang="en-US" dirty="0" err="1"/>
              <a:t>distorsi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i="1" dirty="0"/>
              <a:t>blurring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 smtClean="0"/>
              <a:t>sekuen</a:t>
            </a:r>
            <a:r>
              <a:rPr lang="en-US" dirty="0"/>
              <a:t> </a:t>
            </a:r>
            <a:r>
              <a:rPr lang="en-US" dirty="0" smtClean="0"/>
              <a:t>EPI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mode </a:t>
            </a:r>
            <a:r>
              <a:rPr lang="en-US" i="1" dirty="0"/>
              <a:t>multi-shot </a:t>
            </a:r>
            <a:r>
              <a:rPr lang="en-US" dirty="0" err="1" smtClean="0"/>
              <a:t>dimana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seperempat</a:t>
            </a:r>
            <a:r>
              <a:rPr lang="en-US" dirty="0"/>
              <a:t> </a:t>
            </a:r>
            <a:r>
              <a:rPr lang="en-US" dirty="0" err="1" smtClean="0"/>
              <a:t>atausetengah</a:t>
            </a:r>
            <a:r>
              <a:rPr lang="en-US" dirty="0"/>
              <a:t> </a:t>
            </a:r>
            <a:r>
              <a:rPr lang="en-US" i="1" dirty="0"/>
              <a:t>K space 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smtClean="0"/>
              <a:t>TR. </a:t>
            </a:r>
          </a:p>
          <a:p>
            <a:r>
              <a:rPr lang="en-US" dirty="0" smtClean="0"/>
              <a:t>EPI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 </a:t>
            </a:r>
            <a:r>
              <a:rPr lang="en-US" i="1" dirty="0"/>
              <a:t>fast 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sekuen</a:t>
            </a:r>
            <a:r>
              <a:rPr lang="en-US" dirty="0"/>
              <a:t> GRE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/>
              <a:t> </a:t>
            </a:r>
            <a:r>
              <a:rPr lang="en-US" dirty="0" smtClean="0"/>
              <a:t>mode </a:t>
            </a:r>
            <a:r>
              <a:rPr lang="en-US" dirty="0" err="1"/>
              <a:t>akuisisi</a:t>
            </a:r>
            <a:r>
              <a:rPr lang="en-US" dirty="0"/>
              <a:t> yang paling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MRI,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MRI </a:t>
            </a:r>
            <a:r>
              <a:rPr lang="en-US" i="1" dirty="0"/>
              <a:t>real-time</a:t>
            </a:r>
            <a:r>
              <a:rPr lang="en-US" dirty="0"/>
              <a:t>, </a:t>
            </a:r>
            <a:r>
              <a:rPr lang="en-US" dirty="0" err="1"/>
              <a:t>dinamik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fungsional</a:t>
            </a:r>
            <a:r>
              <a:rPr lang="en-US" dirty="0"/>
              <a:t> </a:t>
            </a:r>
            <a:r>
              <a:rPr lang="en-US" dirty="0" smtClean="0"/>
              <a:t>MRI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94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asil gambar untuk echo planar imag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79" y="1792936"/>
            <a:ext cx="6635560" cy="420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87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20056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075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D:\Doa Setelah Belaj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678781"/>
            <a:ext cx="7239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52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Terima</a:t>
            </a:r>
            <a:r>
              <a:rPr lang="en-ID" dirty="0" smtClean="0"/>
              <a:t> </a:t>
            </a:r>
            <a:r>
              <a:rPr lang="en-ID" smtClean="0"/>
              <a:t>kasih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7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Komponen</a:t>
            </a:r>
            <a:r>
              <a:rPr lang="en-ID" dirty="0" smtClean="0"/>
              <a:t> </a:t>
            </a:r>
            <a:r>
              <a:rPr lang="en-ID" dirty="0" err="1" smtClean="0"/>
              <a:t>dasar</a:t>
            </a:r>
            <a:r>
              <a:rPr lang="en-ID" dirty="0" smtClean="0"/>
              <a:t> </a:t>
            </a:r>
            <a:r>
              <a:rPr lang="en-ID" dirty="0" err="1" smtClean="0"/>
              <a:t>mri</a:t>
            </a:r>
            <a:endParaRPr lang="en-US" dirty="0"/>
          </a:p>
        </p:txBody>
      </p:sp>
      <p:pic>
        <p:nvPicPr>
          <p:cNvPr id="4" name="Picture 4" descr="Hasil gambar untuk M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8625" y="2434431"/>
            <a:ext cx="371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2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asil gambar untuk komponen dasar m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04" y="284176"/>
            <a:ext cx="7431110" cy="64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1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Magnet </a:t>
            </a:r>
            <a:r>
              <a:rPr lang="en-ID" dirty="0" err="1" smtClean="0"/>
              <a:t>utama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D" dirty="0" smtClean="0"/>
              <a:t>Magnet </a:t>
            </a:r>
            <a:r>
              <a:rPr lang="en-ID" dirty="0" err="1" smtClean="0"/>
              <a:t>Utama</a:t>
            </a:r>
            <a:r>
              <a:rPr lang="en-ID" dirty="0" smtClean="0"/>
              <a:t>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membangkitkan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 </a:t>
            </a:r>
            <a:r>
              <a:rPr lang="en-ID" dirty="0" err="1" smtClean="0"/>
              <a:t>berkekuatan</a:t>
            </a:r>
            <a:r>
              <a:rPr lang="en-ID" dirty="0" smtClean="0"/>
              <a:t> </a:t>
            </a:r>
            <a:r>
              <a:rPr lang="en-ID" dirty="0" err="1" smtClean="0"/>
              <a:t>besar</a:t>
            </a:r>
            <a:r>
              <a:rPr lang="en-ID" dirty="0" smtClean="0"/>
              <a:t> yang </a:t>
            </a:r>
            <a:r>
              <a:rPr lang="en-ID" dirty="0" err="1" smtClean="0"/>
              <a:t>mampu</a:t>
            </a:r>
            <a:r>
              <a:rPr lang="en-ID" dirty="0" smtClean="0"/>
              <a:t> </a:t>
            </a:r>
            <a:r>
              <a:rPr lang="en-ID" dirty="0" err="1" smtClean="0"/>
              <a:t>menginduksi</a:t>
            </a:r>
            <a:r>
              <a:rPr lang="en-ID" dirty="0" smtClean="0"/>
              <a:t> </a:t>
            </a:r>
            <a:r>
              <a:rPr lang="en-ID" dirty="0" err="1" smtClean="0"/>
              <a:t>jaringan</a:t>
            </a:r>
            <a:r>
              <a:rPr lang="en-ID" dirty="0" smtClean="0"/>
              <a:t> </a:t>
            </a:r>
            <a:r>
              <a:rPr lang="en-ID" dirty="0" err="1" smtClean="0"/>
              <a:t>sehingga</a:t>
            </a:r>
            <a:r>
              <a:rPr lang="en-ID" dirty="0" smtClean="0"/>
              <a:t> </a:t>
            </a:r>
            <a:r>
              <a:rPr lang="en-ID" dirty="0" err="1" smtClean="0"/>
              <a:t>menimbulkan</a:t>
            </a:r>
            <a:r>
              <a:rPr lang="en-ID" dirty="0" smtClean="0"/>
              <a:t> </a:t>
            </a:r>
            <a:r>
              <a:rPr lang="en-ID" dirty="0" err="1" smtClean="0"/>
              <a:t>magnetisasi</a:t>
            </a:r>
            <a:r>
              <a:rPr lang="en-ID" dirty="0" smtClean="0"/>
              <a:t>.</a:t>
            </a:r>
          </a:p>
          <a:p>
            <a:pPr marL="0" indent="0">
              <a:buNone/>
            </a:pPr>
            <a:r>
              <a:rPr lang="en-ID" dirty="0" err="1" smtClean="0"/>
              <a:t>Jenis</a:t>
            </a:r>
            <a:r>
              <a:rPr lang="en-ID" dirty="0" smtClean="0"/>
              <a:t> – </a:t>
            </a:r>
            <a:r>
              <a:rPr lang="en-ID" dirty="0" err="1" smtClean="0"/>
              <a:t>jenis</a:t>
            </a:r>
            <a:r>
              <a:rPr lang="en-ID" dirty="0" smtClean="0"/>
              <a:t> magnet </a:t>
            </a:r>
            <a:r>
              <a:rPr lang="en-ID" dirty="0" err="1" smtClean="0"/>
              <a:t>utama</a:t>
            </a:r>
            <a:r>
              <a:rPr lang="en-ID" dirty="0" smtClean="0"/>
              <a:t> :</a:t>
            </a:r>
          </a:p>
          <a:p>
            <a:pPr marL="0" indent="0">
              <a:buNone/>
            </a:pPr>
            <a:r>
              <a:rPr lang="en-ID" dirty="0" smtClean="0"/>
              <a:t>a. Magnet </a:t>
            </a:r>
            <a:r>
              <a:rPr lang="en-ID" dirty="0" err="1" smtClean="0"/>
              <a:t>Permanen</a:t>
            </a:r>
            <a:endParaRPr lang="en-ID" dirty="0"/>
          </a:p>
          <a:p>
            <a:pPr marL="0" indent="0">
              <a:buNone/>
            </a:pPr>
            <a:r>
              <a:rPr lang="en-ID" dirty="0" smtClean="0"/>
              <a:t>Magnet </a:t>
            </a:r>
            <a:r>
              <a:rPr lang="en-ID" dirty="0" err="1" smtClean="0"/>
              <a:t>permanen</a:t>
            </a:r>
            <a:r>
              <a:rPr lang="en-ID" dirty="0" smtClean="0"/>
              <a:t> </a:t>
            </a:r>
            <a:r>
              <a:rPr lang="en-ID" dirty="0" err="1" smtClean="0"/>
              <a:t>terbuat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beberapa</a:t>
            </a:r>
            <a:r>
              <a:rPr lang="en-ID" dirty="0" smtClean="0"/>
              <a:t> lapis ferromagnetic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kuat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 </a:t>
            </a:r>
            <a:r>
              <a:rPr lang="en-ID" dirty="0" err="1" smtClean="0"/>
              <a:t>maksimal</a:t>
            </a:r>
            <a:r>
              <a:rPr lang="en-ID" dirty="0" smtClean="0"/>
              <a:t> 0,3 Tesla. Magnet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dirancang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bentuk</a:t>
            </a:r>
            <a:r>
              <a:rPr lang="en-ID" dirty="0" smtClean="0"/>
              <a:t> </a:t>
            </a:r>
            <a:r>
              <a:rPr lang="en-ID" dirty="0" err="1" smtClean="0"/>
              <a:t>tertutup</a:t>
            </a:r>
            <a:r>
              <a:rPr lang="en-ID" dirty="0" smtClean="0"/>
              <a:t> </a:t>
            </a:r>
            <a:r>
              <a:rPr lang="en-ID" dirty="0" err="1" smtClean="0"/>
              <a:t>maupun</a:t>
            </a:r>
            <a:r>
              <a:rPr lang="en-ID" dirty="0" smtClean="0"/>
              <a:t> </a:t>
            </a:r>
            <a:r>
              <a:rPr lang="en-ID" dirty="0" err="1" smtClean="0"/>
              <a:t>terbuka</a:t>
            </a:r>
            <a:r>
              <a:rPr lang="en-ID" dirty="0" smtClean="0"/>
              <a:t> (C-shape)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arah</a:t>
            </a:r>
            <a:r>
              <a:rPr lang="en-ID" dirty="0" smtClean="0"/>
              <a:t> </a:t>
            </a:r>
            <a:r>
              <a:rPr lang="en-ID" dirty="0" err="1" smtClean="0"/>
              <a:t>garis</a:t>
            </a:r>
            <a:r>
              <a:rPr lang="en-ID" dirty="0" smtClean="0"/>
              <a:t> </a:t>
            </a:r>
            <a:r>
              <a:rPr lang="en-ID" dirty="0" err="1" smtClean="0"/>
              <a:t>magnetnya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antero</a:t>
            </a:r>
            <a:r>
              <a:rPr lang="en-ID" dirty="0" smtClean="0"/>
              <a:t>-posterior</a:t>
            </a:r>
          </a:p>
          <a:p>
            <a:pPr marL="0" indent="0">
              <a:buNone/>
            </a:pPr>
            <a:r>
              <a:rPr lang="en-ID" dirty="0" smtClean="0"/>
              <a:t>b. Magnet </a:t>
            </a:r>
            <a:r>
              <a:rPr lang="en-ID" dirty="0" err="1" smtClean="0"/>
              <a:t>Resistif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Medan magnet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jenis</a:t>
            </a:r>
            <a:r>
              <a:rPr lang="en-ID" dirty="0" smtClean="0"/>
              <a:t> </a:t>
            </a:r>
            <a:r>
              <a:rPr lang="en-ID" dirty="0" err="1" smtClean="0"/>
              <a:t>resistif</a:t>
            </a:r>
            <a:r>
              <a:rPr lang="en-ID" dirty="0" smtClean="0"/>
              <a:t> </a:t>
            </a:r>
            <a:r>
              <a:rPr lang="en-ID" dirty="0" err="1" smtClean="0"/>
              <a:t>dibangkitkan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memberi</a:t>
            </a:r>
            <a:r>
              <a:rPr lang="en-ID" dirty="0" smtClean="0"/>
              <a:t> </a:t>
            </a:r>
            <a:r>
              <a:rPr lang="en-ID" dirty="0" err="1" smtClean="0"/>
              <a:t>arus</a:t>
            </a:r>
            <a:r>
              <a:rPr lang="en-ID" dirty="0" smtClean="0"/>
              <a:t> </a:t>
            </a:r>
            <a:r>
              <a:rPr lang="en-ID" dirty="0" err="1" smtClean="0"/>
              <a:t>listrik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kumparan</a:t>
            </a:r>
            <a:r>
              <a:rPr lang="en-ID" dirty="0" smtClean="0"/>
              <a:t>. </a:t>
            </a:r>
            <a:r>
              <a:rPr lang="en-ID" dirty="0" err="1" smtClean="0"/>
              <a:t>Kuat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 yang </a:t>
            </a:r>
            <a:r>
              <a:rPr lang="en-ID" dirty="0" err="1" smtClean="0"/>
              <a:t>mampu</a:t>
            </a:r>
            <a:r>
              <a:rPr lang="en-ID" dirty="0" smtClean="0"/>
              <a:t> </a:t>
            </a:r>
            <a:r>
              <a:rPr lang="en-ID" dirty="0" err="1" smtClean="0"/>
              <a:t>dihasilkan</a:t>
            </a:r>
            <a:r>
              <a:rPr lang="en-ID" dirty="0" smtClean="0"/>
              <a:t> </a:t>
            </a:r>
            <a:r>
              <a:rPr lang="en-ID" dirty="0" err="1" smtClean="0"/>
              <a:t>mencapai</a:t>
            </a:r>
            <a:r>
              <a:rPr lang="en-ID" dirty="0" smtClean="0"/>
              <a:t> 0,3 Tesla.</a:t>
            </a:r>
          </a:p>
          <a:p>
            <a:pPr marL="0" indent="0">
              <a:buNone/>
            </a:pPr>
            <a:r>
              <a:rPr lang="en-ID" dirty="0" smtClean="0"/>
              <a:t>c. Magnet Superconductor </a:t>
            </a:r>
          </a:p>
          <a:p>
            <a:pPr marL="0" indent="0">
              <a:buNone/>
            </a:pPr>
            <a:r>
              <a:rPr lang="en-ID" dirty="0" smtClean="0"/>
              <a:t>Magnet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mampu</a:t>
            </a:r>
            <a:r>
              <a:rPr lang="en-ID" dirty="0" smtClean="0"/>
              <a:t> </a:t>
            </a:r>
            <a:r>
              <a:rPr lang="en-ID" dirty="0" err="1" smtClean="0"/>
              <a:t>menghasilkan</a:t>
            </a:r>
            <a:r>
              <a:rPr lang="en-ID" dirty="0" smtClean="0"/>
              <a:t> magnet </a:t>
            </a:r>
            <a:r>
              <a:rPr lang="en-ID" dirty="0" err="1" smtClean="0"/>
              <a:t>hingga</a:t>
            </a:r>
            <a:r>
              <a:rPr lang="en-ID" dirty="0" smtClean="0"/>
              <a:t> </a:t>
            </a:r>
            <a:r>
              <a:rPr lang="en-ID" dirty="0" err="1" smtClean="0"/>
              <a:t>berkekuatan</a:t>
            </a:r>
            <a:r>
              <a:rPr lang="en-ID" dirty="0" smtClean="0"/>
              <a:t> 0,5 – 3,0 Tesla. Magnet </a:t>
            </a:r>
            <a:r>
              <a:rPr lang="en-ID" dirty="0" err="1" smtClean="0"/>
              <a:t>jenis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sering</a:t>
            </a:r>
            <a:r>
              <a:rPr lang="en-ID" dirty="0" smtClean="0"/>
              <a:t> </a:t>
            </a:r>
            <a:r>
              <a:rPr lang="en-ID" dirty="0" err="1" smtClean="0"/>
              <a:t>dipakai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kepentingan</a:t>
            </a:r>
            <a:r>
              <a:rPr lang="en-ID" dirty="0" smtClean="0"/>
              <a:t> diagnostic. Helium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mempertahankan</a:t>
            </a:r>
            <a:r>
              <a:rPr lang="en-ID" dirty="0" smtClean="0"/>
              <a:t> </a:t>
            </a:r>
            <a:r>
              <a:rPr lang="en-ID" dirty="0" err="1" smtClean="0"/>
              <a:t>kondisi</a:t>
            </a:r>
            <a:r>
              <a:rPr lang="en-ID" dirty="0" smtClean="0"/>
              <a:t> </a:t>
            </a:r>
            <a:r>
              <a:rPr lang="en-ID" dirty="0" err="1" smtClean="0"/>
              <a:t>superkonduktor</a:t>
            </a:r>
            <a:r>
              <a:rPr lang="en-ID" dirty="0" smtClean="0"/>
              <a:t> agar </a:t>
            </a:r>
            <a:r>
              <a:rPr lang="en-ID" dirty="0" err="1" smtClean="0"/>
              <a:t>selalu</a:t>
            </a:r>
            <a:r>
              <a:rPr lang="en-ID" dirty="0" smtClean="0"/>
              <a:t> </a:t>
            </a:r>
            <a:r>
              <a:rPr lang="en-ID" dirty="0" err="1" smtClean="0"/>
              <a:t>berada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temperature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diperlukan</a:t>
            </a:r>
            <a:r>
              <a:rPr lang="en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2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Gradien</a:t>
            </a:r>
            <a:r>
              <a:rPr lang="en-ID" dirty="0" smtClean="0"/>
              <a:t> coil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dirty="0" err="1" smtClean="0"/>
              <a:t>Dipakai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membangkitkan</a:t>
            </a:r>
            <a:r>
              <a:rPr lang="en-ID" dirty="0" smtClean="0"/>
              <a:t> </a:t>
            </a:r>
            <a:r>
              <a:rPr lang="en-ID" dirty="0" err="1" smtClean="0"/>
              <a:t>medan</a:t>
            </a:r>
            <a:r>
              <a:rPr lang="en-ID" dirty="0" smtClean="0"/>
              <a:t> magnet </a:t>
            </a:r>
            <a:r>
              <a:rPr lang="en-ID" dirty="0" err="1" smtClean="0"/>
              <a:t>gradien</a:t>
            </a:r>
            <a:r>
              <a:rPr lang="en-ID" dirty="0" smtClean="0"/>
              <a:t> yang </a:t>
            </a:r>
            <a:r>
              <a:rPr lang="en-ID" dirty="0" err="1" smtClean="0"/>
              <a:t>berfungsi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menentukan</a:t>
            </a:r>
            <a:r>
              <a:rPr lang="en-ID" dirty="0" smtClean="0"/>
              <a:t> </a:t>
            </a:r>
            <a:r>
              <a:rPr lang="en-ID" dirty="0" err="1" smtClean="0"/>
              <a:t>irisan</a:t>
            </a:r>
            <a:r>
              <a:rPr lang="en-ID" dirty="0" smtClean="0"/>
              <a:t>, </a:t>
            </a:r>
            <a:r>
              <a:rPr lang="en-ID" dirty="0" err="1" smtClean="0"/>
              <a:t>frekuensi</a:t>
            </a:r>
            <a:r>
              <a:rPr lang="en-ID" dirty="0" smtClean="0"/>
              <a:t> encoding,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fase</a:t>
            </a:r>
            <a:r>
              <a:rPr lang="en-ID" dirty="0" smtClean="0"/>
              <a:t> encoding.</a:t>
            </a:r>
          </a:p>
          <a:p>
            <a:r>
              <a:rPr lang="en-ID" dirty="0" err="1" smtClean="0"/>
              <a:t>Terdapat</a:t>
            </a:r>
            <a:r>
              <a:rPr lang="en-ID" dirty="0" smtClean="0"/>
              <a:t> 3 </a:t>
            </a:r>
            <a:r>
              <a:rPr lang="en-ID" dirty="0" err="1" smtClean="0"/>
              <a:t>medan</a:t>
            </a:r>
            <a:r>
              <a:rPr lang="en-ID" dirty="0" smtClean="0"/>
              <a:t> yang </a:t>
            </a:r>
            <a:r>
              <a:rPr lang="en-ID" dirty="0" err="1" smtClean="0"/>
              <a:t>saling</a:t>
            </a:r>
            <a:r>
              <a:rPr lang="en-ID" dirty="0" smtClean="0"/>
              <a:t> </a:t>
            </a:r>
            <a:r>
              <a:rPr lang="en-ID" dirty="0" err="1" smtClean="0"/>
              <a:t>tegak</a:t>
            </a:r>
            <a:r>
              <a:rPr lang="en-ID" dirty="0" smtClean="0"/>
              <a:t> </a:t>
            </a:r>
            <a:r>
              <a:rPr lang="en-ID" dirty="0" err="1" smtClean="0"/>
              <a:t>lurus</a:t>
            </a:r>
            <a:r>
              <a:rPr lang="en-ID" dirty="0" smtClean="0"/>
              <a:t>, </a:t>
            </a:r>
            <a:r>
              <a:rPr lang="en-ID" dirty="0" err="1" smtClean="0"/>
              <a:t>yaitu</a:t>
            </a:r>
            <a:r>
              <a:rPr lang="en-ID" dirty="0" smtClean="0"/>
              <a:t> </a:t>
            </a:r>
            <a:r>
              <a:rPr lang="en-ID" dirty="0" err="1" smtClean="0"/>
              <a:t>bidang</a:t>
            </a:r>
            <a:r>
              <a:rPr lang="en-ID" dirty="0" smtClean="0"/>
              <a:t> x, y </a:t>
            </a:r>
            <a:r>
              <a:rPr lang="en-ID" dirty="0" err="1" smtClean="0"/>
              <a:t>dan</a:t>
            </a:r>
            <a:r>
              <a:rPr lang="en-ID" dirty="0" smtClean="0"/>
              <a:t> z</a:t>
            </a:r>
          </a:p>
          <a:p>
            <a:r>
              <a:rPr lang="en-ID" dirty="0" err="1" smtClean="0"/>
              <a:t>Kumparan</a:t>
            </a:r>
            <a:r>
              <a:rPr lang="en-ID" dirty="0" smtClean="0"/>
              <a:t> </a:t>
            </a:r>
            <a:r>
              <a:rPr lang="en-ID" dirty="0" err="1" smtClean="0"/>
              <a:t>gradien</a:t>
            </a:r>
            <a:r>
              <a:rPr lang="en-ID" dirty="0" smtClean="0"/>
              <a:t> </a:t>
            </a:r>
            <a:r>
              <a:rPr lang="en-ID" dirty="0" err="1" smtClean="0"/>
              <a:t>dibagi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3 :</a:t>
            </a:r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dirty="0" smtClean="0"/>
              <a:t>1. </a:t>
            </a:r>
            <a:r>
              <a:rPr lang="en-ID" dirty="0" err="1" smtClean="0"/>
              <a:t>Kumparan</a:t>
            </a:r>
            <a:r>
              <a:rPr lang="en-ID" dirty="0" smtClean="0"/>
              <a:t> </a:t>
            </a:r>
            <a:r>
              <a:rPr lang="en-ID" dirty="0" err="1" smtClean="0"/>
              <a:t>gradien</a:t>
            </a:r>
            <a:r>
              <a:rPr lang="en-ID" dirty="0" smtClean="0"/>
              <a:t> </a:t>
            </a:r>
            <a:r>
              <a:rPr lang="en-ID" dirty="0" err="1" smtClean="0"/>
              <a:t>pemilihan</a:t>
            </a:r>
            <a:r>
              <a:rPr lang="en-ID" dirty="0" smtClean="0"/>
              <a:t> </a:t>
            </a:r>
            <a:r>
              <a:rPr lang="en-ID" dirty="0" err="1" smtClean="0"/>
              <a:t>irisan</a:t>
            </a:r>
            <a:r>
              <a:rPr lang="en-ID" dirty="0" smtClean="0"/>
              <a:t> (slice) = </a:t>
            </a:r>
            <a:r>
              <a:rPr lang="en-ID" dirty="0" err="1" smtClean="0"/>
              <a:t>Gz</a:t>
            </a:r>
            <a:endParaRPr lang="en-ID" dirty="0" smtClean="0"/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dirty="0" smtClean="0"/>
              <a:t>2. </a:t>
            </a:r>
            <a:r>
              <a:rPr lang="en-ID" dirty="0" err="1" smtClean="0"/>
              <a:t>Kumparan</a:t>
            </a:r>
            <a:r>
              <a:rPr lang="en-ID" dirty="0" smtClean="0"/>
              <a:t> </a:t>
            </a:r>
            <a:r>
              <a:rPr lang="en-ID" dirty="0" err="1" smtClean="0"/>
              <a:t>gradien</a:t>
            </a:r>
            <a:r>
              <a:rPr lang="en-ID" dirty="0" smtClean="0"/>
              <a:t> </a:t>
            </a:r>
            <a:r>
              <a:rPr lang="en-ID" dirty="0" err="1" smtClean="0"/>
              <a:t>pemilihan</a:t>
            </a:r>
            <a:r>
              <a:rPr lang="en-ID" dirty="0" smtClean="0"/>
              <a:t> </a:t>
            </a:r>
            <a:r>
              <a:rPr lang="en-ID" dirty="0" err="1" smtClean="0"/>
              <a:t>fase</a:t>
            </a:r>
            <a:r>
              <a:rPr lang="en-ID" dirty="0" smtClean="0"/>
              <a:t> encoding = </a:t>
            </a:r>
            <a:r>
              <a:rPr lang="en-ID" dirty="0" err="1" smtClean="0"/>
              <a:t>Gy</a:t>
            </a:r>
            <a:endParaRPr lang="en-ID" dirty="0" smtClean="0"/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dirty="0" smtClean="0"/>
              <a:t>3. </a:t>
            </a:r>
            <a:r>
              <a:rPr lang="en-ID" dirty="0" err="1" smtClean="0"/>
              <a:t>Kumparan</a:t>
            </a:r>
            <a:r>
              <a:rPr lang="en-ID" dirty="0" smtClean="0"/>
              <a:t> </a:t>
            </a:r>
            <a:r>
              <a:rPr lang="en-ID" dirty="0" err="1" smtClean="0"/>
              <a:t>gradien</a:t>
            </a:r>
            <a:r>
              <a:rPr lang="en-ID" dirty="0" smtClean="0"/>
              <a:t> </a:t>
            </a:r>
            <a:r>
              <a:rPr lang="en-ID" dirty="0" err="1" smtClean="0"/>
              <a:t>pemilihan</a:t>
            </a:r>
            <a:r>
              <a:rPr lang="en-ID" dirty="0" smtClean="0"/>
              <a:t> </a:t>
            </a:r>
            <a:r>
              <a:rPr lang="en-ID" dirty="0" err="1" smtClean="0"/>
              <a:t>frekuensi</a:t>
            </a:r>
            <a:r>
              <a:rPr lang="en-ID" dirty="0" smtClean="0"/>
              <a:t> encoding = </a:t>
            </a:r>
            <a:r>
              <a:rPr lang="en-ID" dirty="0" err="1" smtClean="0"/>
              <a:t>Gx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9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Radio </a:t>
            </a:r>
            <a:r>
              <a:rPr lang="en-ID" dirty="0" err="1" smtClean="0"/>
              <a:t>Frekuensi</a:t>
            </a:r>
            <a:r>
              <a:rPr lang="en-ID" dirty="0" smtClean="0"/>
              <a:t> coil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Terdiri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2 </a:t>
            </a:r>
            <a:r>
              <a:rPr lang="en-ID" dirty="0" err="1" smtClean="0"/>
              <a:t>jenis</a:t>
            </a:r>
            <a:r>
              <a:rPr lang="en-ID" dirty="0" smtClean="0"/>
              <a:t> </a:t>
            </a:r>
            <a:r>
              <a:rPr lang="en-ID" dirty="0" err="1" smtClean="0"/>
              <a:t>koil</a:t>
            </a:r>
            <a:r>
              <a:rPr lang="en-ID" dirty="0" smtClean="0"/>
              <a:t> :</a:t>
            </a:r>
          </a:p>
          <a:p>
            <a:r>
              <a:rPr lang="en-ID" dirty="0" err="1" smtClean="0"/>
              <a:t>Koil</a:t>
            </a:r>
            <a:r>
              <a:rPr lang="en-ID" dirty="0" smtClean="0"/>
              <a:t> </a:t>
            </a:r>
            <a:r>
              <a:rPr lang="en-ID" dirty="0" err="1" smtClean="0"/>
              <a:t>pemancar</a:t>
            </a:r>
            <a:r>
              <a:rPr lang="en-ID" dirty="0" smtClean="0"/>
              <a:t> </a:t>
            </a:r>
            <a:r>
              <a:rPr lang="en-ID" dirty="0" err="1" smtClean="0"/>
              <a:t>berfungsi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memancarkan</a:t>
            </a:r>
            <a:r>
              <a:rPr lang="en-ID" dirty="0" smtClean="0"/>
              <a:t> </a:t>
            </a:r>
            <a:r>
              <a:rPr lang="en-ID" dirty="0" err="1" smtClean="0"/>
              <a:t>gelombang</a:t>
            </a:r>
            <a:r>
              <a:rPr lang="en-ID" dirty="0" smtClean="0"/>
              <a:t> radio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inti</a:t>
            </a:r>
            <a:r>
              <a:rPr lang="en-ID" dirty="0" smtClean="0"/>
              <a:t> yang </a:t>
            </a:r>
            <a:r>
              <a:rPr lang="en-ID" dirty="0" err="1" smtClean="0"/>
              <a:t>terlokalisir</a:t>
            </a:r>
            <a:r>
              <a:rPr lang="en-ID" dirty="0" smtClean="0"/>
              <a:t> </a:t>
            </a:r>
            <a:r>
              <a:rPr lang="en-ID" dirty="0" err="1" smtClean="0"/>
              <a:t>sehingga</a:t>
            </a:r>
            <a:r>
              <a:rPr lang="en-ID" dirty="0" smtClean="0"/>
              <a:t> </a:t>
            </a:r>
            <a:r>
              <a:rPr lang="en-ID" dirty="0" err="1" smtClean="0"/>
              <a:t>terjadi</a:t>
            </a:r>
            <a:r>
              <a:rPr lang="en-ID" dirty="0" smtClean="0"/>
              <a:t> </a:t>
            </a:r>
            <a:r>
              <a:rPr lang="en-ID" dirty="0" err="1" smtClean="0"/>
              <a:t>eksitasi</a:t>
            </a:r>
            <a:r>
              <a:rPr lang="en-ID" dirty="0" smtClean="0"/>
              <a:t>.</a:t>
            </a:r>
          </a:p>
          <a:p>
            <a:r>
              <a:rPr lang="en-ID" dirty="0" err="1" smtClean="0"/>
              <a:t>Koil</a:t>
            </a:r>
            <a:r>
              <a:rPr lang="en-ID" dirty="0" smtClean="0"/>
              <a:t> </a:t>
            </a:r>
            <a:r>
              <a:rPr lang="en-ID" dirty="0" err="1" smtClean="0"/>
              <a:t>penerima</a:t>
            </a:r>
            <a:r>
              <a:rPr lang="en-ID" dirty="0" smtClean="0"/>
              <a:t> </a:t>
            </a:r>
            <a:r>
              <a:rPr lang="en-ID" dirty="0" err="1" smtClean="0"/>
              <a:t>berfungsi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menerima</a:t>
            </a:r>
            <a:r>
              <a:rPr lang="en-ID" dirty="0" smtClean="0"/>
              <a:t> </a:t>
            </a:r>
            <a:r>
              <a:rPr lang="en-ID" dirty="0" err="1" smtClean="0"/>
              <a:t>sinyal</a:t>
            </a:r>
            <a:r>
              <a:rPr lang="en-ID" dirty="0" smtClean="0"/>
              <a:t> output </a:t>
            </a:r>
            <a:r>
              <a:rPr lang="en-ID" dirty="0" err="1" smtClean="0"/>
              <a:t>setelah</a:t>
            </a:r>
            <a:r>
              <a:rPr lang="en-ID" dirty="0" smtClean="0"/>
              <a:t> proses </a:t>
            </a:r>
            <a:r>
              <a:rPr lang="en-ID" dirty="0" err="1" smtClean="0"/>
              <a:t>eksitasi</a:t>
            </a:r>
            <a:r>
              <a:rPr lang="en-ID" dirty="0" smtClean="0"/>
              <a:t> </a:t>
            </a:r>
            <a:r>
              <a:rPr lang="en-ID" dirty="0" err="1" smtClean="0"/>
              <a:t>terjadi</a:t>
            </a:r>
            <a:r>
              <a:rPr lang="en-ID" dirty="0" smtClean="0"/>
              <a:t>.</a:t>
            </a:r>
            <a:endParaRPr lang="en-US" dirty="0" smtClean="0"/>
          </a:p>
          <a:p>
            <a:r>
              <a:rPr lang="en-ID" dirty="0" err="1" smtClean="0"/>
              <a:t>Macam-macam</a:t>
            </a:r>
            <a:r>
              <a:rPr lang="en-ID" dirty="0" smtClean="0"/>
              <a:t> </a:t>
            </a:r>
            <a:r>
              <a:rPr lang="en-ID" dirty="0" err="1" smtClean="0"/>
              <a:t>koil</a:t>
            </a:r>
            <a:r>
              <a:rPr lang="en-ID" dirty="0" smtClean="0"/>
              <a:t> : volume coil, Surface coil, Linier coil, </a:t>
            </a:r>
            <a:r>
              <a:rPr lang="en-ID" dirty="0" err="1" smtClean="0"/>
              <a:t>Kuadratur</a:t>
            </a:r>
            <a:r>
              <a:rPr lang="en-ID" dirty="0" smtClean="0"/>
              <a:t> Coil, </a:t>
            </a:r>
            <a:r>
              <a:rPr lang="en-ID" dirty="0" err="1" smtClean="0"/>
              <a:t>dan</a:t>
            </a:r>
            <a:r>
              <a:rPr lang="en-ID" dirty="0" smtClean="0"/>
              <a:t> Phase array coil</a:t>
            </a:r>
          </a:p>
        </p:txBody>
      </p:sp>
    </p:spTree>
    <p:extLst>
      <p:ext uri="{BB962C8B-B14F-4D97-AF65-F5344CB8AC3E}">
        <p14:creationId xmlns:p14="http://schemas.microsoft.com/office/powerpoint/2010/main" val="277579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1349</Words>
  <Application>Microsoft Office PowerPoint</Application>
  <PresentationFormat>Custom</PresentationFormat>
  <Paragraphs>182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PRINSIP DASAR PENCITRAAN MRI</vt:lpstr>
      <vt:lpstr>PowerPoint Presentation</vt:lpstr>
      <vt:lpstr>Apa itu mri ?</vt:lpstr>
      <vt:lpstr>PowerPoint Presentation</vt:lpstr>
      <vt:lpstr>Komponen dasar mri</vt:lpstr>
      <vt:lpstr>PowerPoint Presentation</vt:lpstr>
      <vt:lpstr>Magnet utama</vt:lpstr>
      <vt:lpstr>Gradien coil</vt:lpstr>
      <vt:lpstr>Radio Frekuensi coil</vt:lpstr>
      <vt:lpstr>PowerPoint Presentation</vt:lpstr>
      <vt:lpstr>Sistem komputer</vt:lpstr>
      <vt:lpstr>Dasar fisika mri</vt:lpstr>
      <vt:lpstr>PowerPoint Presentation</vt:lpstr>
      <vt:lpstr>Presesi</vt:lpstr>
      <vt:lpstr>Resonansi</vt:lpstr>
      <vt:lpstr>MR Signal</vt:lpstr>
      <vt:lpstr>Signal fid</vt:lpstr>
      <vt:lpstr>RELAKSASI</vt:lpstr>
      <vt:lpstr>T1 Recovery</vt:lpstr>
      <vt:lpstr>PowerPoint Presentation</vt:lpstr>
      <vt:lpstr>T2 Decay</vt:lpstr>
      <vt:lpstr>PowerPoint Presentation</vt:lpstr>
      <vt:lpstr>PowerPoint Presentation</vt:lpstr>
      <vt:lpstr>PowerPoint Presentation</vt:lpstr>
      <vt:lpstr>PowerPoint Presentation</vt:lpstr>
      <vt:lpstr>PEMBENTUKAN CITRA MRI</vt:lpstr>
      <vt:lpstr>Pulse RF</vt:lpstr>
      <vt:lpstr>Waktu relaksasi longitudinal (t1)</vt:lpstr>
      <vt:lpstr>Waktu Relaksasi Transversal (T2) </vt:lpstr>
      <vt:lpstr>PowerPoint Presentation</vt:lpstr>
      <vt:lpstr>PowerPoint Presentation</vt:lpstr>
      <vt:lpstr>PowerPoint Presentation</vt:lpstr>
      <vt:lpstr>Kualitas Citra mri</vt:lpstr>
      <vt:lpstr>Signal to noise ratio (snr)</vt:lpstr>
      <vt:lpstr>PowerPoint Presentation</vt:lpstr>
      <vt:lpstr>PowerPoint Presentation</vt:lpstr>
      <vt:lpstr>PowerPoint Presentation</vt:lpstr>
      <vt:lpstr>Contrast to noise ratio</vt:lpstr>
      <vt:lpstr>Spatial resolution</vt:lpstr>
      <vt:lpstr>Scan time</vt:lpstr>
      <vt:lpstr>Pulse sequence</vt:lpstr>
      <vt:lpstr>SPIN echo</vt:lpstr>
      <vt:lpstr>Fast spin echo</vt:lpstr>
      <vt:lpstr>PowerPoint Presentation</vt:lpstr>
      <vt:lpstr>Echo planar imaging</vt:lpstr>
      <vt:lpstr>PowerPoint Presentation</vt:lpstr>
      <vt:lpstr>PowerPoint Presentation</vt:lpstr>
      <vt:lpstr>PowerPoint Presentation</vt:lpstr>
      <vt:lpstr>Terima kasih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PRINSIP DASAR PENCITRAAN MRI</dc:title>
  <dc:creator>HP</dc:creator>
  <cp:lastModifiedBy>semesta</cp:lastModifiedBy>
  <cp:revision>20</cp:revision>
  <dcterms:created xsi:type="dcterms:W3CDTF">2018-03-21T11:16:09Z</dcterms:created>
  <dcterms:modified xsi:type="dcterms:W3CDTF">2019-04-09T05:56:25Z</dcterms:modified>
</cp:coreProperties>
</file>