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8" r:id="rId2"/>
    <p:sldMasterId id="2147483690" r:id="rId3"/>
    <p:sldMasterId id="2147483693" r:id="rId4"/>
  </p:sldMasterIdLst>
  <p:notesMasterIdLst>
    <p:notesMasterId r:id="rId135"/>
  </p:notesMasterIdLst>
  <p:sldIdLst>
    <p:sldId id="578" r:id="rId5"/>
    <p:sldId id="307" r:id="rId6"/>
    <p:sldId id="568" r:id="rId7"/>
    <p:sldId id="569" r:id="rId8"/>
    <p:sldId id="594" r:id="rId9"/>
    <p:sldId id="595" r:id="rId10"/>
    <p:sldId id="596" r:id="rId11"/>
    <p:sldId id="597" r:id="rId12"/>
    <p:sldId id="598" r:id="rId13"/>
    <p:sldId id="599" r:id="rId14"/>
    <p:sldId id="600" r:id="rId15"/>
    <p:sldId id="601" r:id="rId16"/>
    <p:sldId id="602" r:id="rId17"/>
    <p:sldId id="603" r:id="rId18"/>
    <p:sldId id="622" r:id="rId19"/>
    <p:sldId id="623" r:id="rId20"/>
    <p:sldId id="624" r:id="rId21"/>
    <p:sldId id="625" r:id="rId22"/>
    <p:sldId id="626" r:id="rId23"/>
    <p:sldId id="627" r:id="rId24"/>
    <p:sldId id="628" r:id="rId25"/>
    <p:sldId id="629" r:id="rId26"/>
    <p:sldId id="630" r:id="rId27"/>
    <p:sldId id="631" r:id="rId28"/>
    <p:sldId id="632" r:id="rId29"/>
    <p:sldId id="634" r:id="rId30"/>
    <p:sldId id="635" r:id="rId31"/>
    <p:sldId id="636" r:id="rId32"/>
    <p:sldId id="637" r:id="rId33"/>
    <p:sldId id="638" r:id="rId34"/>
    <p:sldId id="639" r:id="rId35"/>
    <p:sldId id="640" r:id="rId36"/>
    <p:sldId id="641" r:id="rId37"/>
    <p:sldId id="642" r:id="rId38"/>
    <p:sldId id="643" r:id="rId39"/>
    <p:sldId id="644" r:id="rId40"/>
    <p:sldId id="645" r:id="rId41"/>
    <p:sldId id="646" r:id="rId42"/>
    <p:sldId id="647" r:id="rId43"/>
    <p:sldId id="648" r:id="rId44"/>
    <p:sldId id="649" r:id="rId45"/>
    <p:sldId id="650" r:id="rId46"/>
    <p:sldId id="651" r:id="rId47"/>
    <p:sldId id="652" r:id="rId48"/>
    <p:sldId id="653" r:id="rId49"/>
    <p:sldId id="654" r:id="rId50"/>
    <p:sldId id="655" r:id="rId51"/>
    <p:sldId id="656" r:id="rId52"/>
    <p:sldId id="657" r:id="rId53"/>
    <p:sldId id="658" r:id="rId54"/>
    <p:sldId id="659" r:id="rId55"/>
    <p:sldId id="660" r:id="rId56"/>
    <p:sldId id="661" r:id="rId57"/>
    <p:sldId id="662" r:id="rId58"/>
    <p:sldId id="663" r:id="rId59"/>
    <p:sldId id="664" r:id="rId60"/>
    <p:sldId id="665" r:id="rId61"/>
    <p:sldId id="666" r:id="rId62"/>
    <p:sldId id="667" r:id="rId63"/>
    <p:sldId id="668" r:id="rId64"/>
    <p:sldId id="669" r:id="rId65"/>
    <p:sldId id="670" r:id="rId66"/>
    <p:sldId id="671" r:id="rId67"/>
    <p:sldId id="672" r:id="rId68"/>
    <p:sldId id="673" r:id="rId69"/>
    <p:sldId id="674" r:id="rId70"/>
    <p:sldId id="675" r:id="rId71"/>
    <p:sldId id="676" r:id="rId72"/>
    <p:sldId id="677" r:id="rId73"/>
    <p:sldId id="678" r:id="rId74"/>
    <p:sldId id="679" r:id="rId75"/>
    <p:sldId id="680" r:id="rId76"/>
    <p:sldId id="681" r:id="rId77"/>
    <p:sldId id="682" r:id="rId78"/>
    <p:sldId id="683" r:id="rId79"/>
    <p:sldId id="684" r:id="rId80"/>
    <p:sldId id="685" r:id="rId81"/>
    <p:sldId id="686" r:id="rId82"/>
    <p:sldId id="687" r:id="rId83"/>
    <p:sldId id="688" r:id="rId84"/>
    <p:sldId id="689" r:id="rId85"/>
    <p:sldId id="690" r:id="rId86"/>
    <p:sldId id="691" r:id="rId87"/>
    <p:sldId id="692" r:id="rId88"/>
    <p:sldId id="693" r:id="rId89"/>
    <p:sldId id="694" r:id="rId90"/>
    <p:sldId id="695" r:id="rId91"/>
    <p:sldId id="696" r:id="rId92"/>
    <p:sldId id="697" r:id="rId93"/>
    <p:sldId id="698" r:id="rId94"/>
    <p:sldId id="699" r:id="rId95"/>
    <p:sldId id="700" r:id="rId96"/>
    <p:sldId id="701" r:id="rId97"/>
    <p:sldId id="702" r:id="rId98"/>
    <p:sldId id="703" r:id="rId99"/>
    <p:sldId id="704" r:id="rId100"/>
    <p:sldId id="705" r:id="rId101"/>
    <p:sldId id="706" r:id="rId102"/>
    <p:sldId id="707" r:id="rId103"/>
    <p:sldId id="708" r:id="rId104"/>
    <p:sldId id="709" r:id="rId105"/>
    <p:sldId id="710" r:id="rId106"/>
    <p:sldId id="711" r:id="rId107"/>
    <p:sldId id="712" r:id="rId108"/>
    <p:sldId id="713" r:id="rId109"/>
    <p:sldId id="714" r:id="rId110"/>
    <p:sldId id="715" r:id="rId111"/>
    <p:sldId id="716" r:id="rId112"/>
    <p:sldId id="717" r:id="rId113"/>
    <p:sldId id="718" r:id="rId114"/>
    <p:sldId id="719" r:id="rId115"/>
    <p:sldId id="720" r:id="rId116"/>
    <p:sldId id="633" r:id="rId117"/>
    <p:sldId id="606" r:id="rId118"/>
    <p:sldId id="607" r:id="rId119"/>
    <p:sldId id="608" r:id="rId120"/>
    <p:sldId id="609" r:id="rId121"/>
    <p:sldId id="610" r:id="rId122"/>
    <p:sldId id="611" r:id="rId123"/>
    <p:sldId id="620" r:id="rId124"/>
    <p:sldId id="613" r:id="rId125"/>
    <p:sldId id="614" r:id="rId126"/>
    <p:sldId id="615" r:id="rId127"/>
    <p:sldId id="616" r:id="rId128"/>
    <p:sldId id="617" r:id="rId129"/>
    <p:sldId id="618" r:id="rId130"/>
    <p:sldId id="619" r:id="rId131"/>
    <p:sldId id="592" r:id="rId132"/>
    <p:sldId id="564" r:id="rId133"/>
    <p:sldId id="322" r:id="rId1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57784-342D-44BE-B767-95A842046E5E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8EA17-E508-4A61-8A44-62AF7F5543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161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4869160"/>
            <a:ext cx="10515600" cy="936104"/>
          </a:xfrm>
          <a:prstGeom prst="rect">
            <a:avLst/>
          </a:prstGeom>
        </p:spPr>
        <p:txBody>
          <a:bodyPr anchor="b" anchorCtr="0"/>
          <a:lstStyle>
            <a:lvl1pPr algn="l">
              <a:defRPr sz="2800" b="1" baseline="0">
                <a:solidFill>
                  <a:srgbClr val="326041"/>
                </a:solidFill>
              </a:defRPr>
            </a:lvl1pPr>
          </a:lstStyle>
          <a:p>
            <a:r>
              <a:rPr lang="en-US" dirty="0" smtClean="0"/>
              <a:t>The </a:t>
            </a:r>
            <a:r>
              <a:rPr lang="en-US" dirty="0" err="1" smtClean="0"/>
              <a:t>Powerpoint</a:t>
            </a:r>
            <a:r>
              <a:rPr lang="en-US" dirty="0" smtClean="0"/>
              <a:t> 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805488"/>
            <a:ext cx="105156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Secondary Title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6" y="6459793"/>
            <a:ext cx="2472271" cy="365125"/>
          </a:xfrm>
          <a:prstGeom prst="rect">
            <a:avLst/>
          </a:prstGeom>
        </p:spPr>
        <p:txBody>
          <a:bodyPr/>
          <a:lstStyle/>
          <a:p>
            <a:fld id="{ADCE2944-63AC-4794-98B7-F3081A371F1E}" type="datetimeFigureOut">
              <a:rPr lang="id-ID" smtClean="0"/>
              <a:pPr/>
              <a:t>16/06/2020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7" y="6459793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4" y="6459793"/>
            <a:ext cx="1312025" cy="365125"/>
          </a:xfrm>
          <a:prstGeom prst="rect">
            <a:avLst/>
          </a:prstGeom>
        </p:spPr>
        <p:txBody>
          <a:bodyPr/>
          <a:lstStyle/>
          <a:p>
            <a:fld id="{517929AE-1FB3-475D-8916-B36598A6E66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97023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51" y="1844972"/>
            <a:ext cx="10515600" cy="936104"/>
          </a:xfrm>
          <a:prstGeom prst="rect">
            <a:avLst/>
          </a:prstGeom>
        </p:spPr>
        <p:txBody>
          <a:bodyPr anchor="b" anchorCtr="0"/>
          <a:lstStyle>
            <a:lvl1pPr algn="ctr">
              <a:defRPr sz="2800" b="1" baseline="0">
                <a:solidFill>
                  <a:srgbClr val="326041"/>
                </a:solidFill>
              </a:defRPr>
            </a:lvl1pPr>
          </a:lstStyle>
          <a:p>
            <a:r>
              <a:rPr lang="en-US" dirty="0" smtClean="0"/>
              <a:t>The Chapter 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976" y="2781300"/>
            <a:ext cx="10515600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The Secondary Chapter 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47803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26369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67" y="1556792"/>
            <a:ext cx="10081120" cy="43204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d-ID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</a:t>
            </a:r>
            <a:endParaRPr lang="id-ID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95403" y="2133600"/>
            <a:ext cx="10081684" cy="43195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51" y="1844972"/>
            <a:ext cx="10515600" cy="936104"/>
          </a:xfrm>
          <a:prstGeom prst="rect">
            <a:avLst/>
          </a:prstGeom>
        </p:spPr>
        <p:txBody>
          <a:bodyPr anchor="b" anchorCtr="0"/>
          <a:lstStyle>
            <a:lvl1pPr algn="ctr">
              <a:defRPr sz="2800" b="1" baseline="0">
                <a:solidFill>
                  <a:srgbClr val="326041"/>
                </a:solidFill>
              </a:defRPr>
            </a:lvl1pPr>
          </a:lstStyle>
          <a:p>
            <a:r>
              <a:rPr lang="en-US" dirty="0" smtClean="0"/>
              <a:t>The Chapter 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976" y="2781300"/>
            <a:ext cx="10515600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The Secondary Chapter 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47803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9D397E2-8387-492C-8E72-7B25F433014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27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.png"/>
          <p:cNvPicPr>
            <a:picLocks noChangeAspect="1"/>
          </p:cNvPicPr>
          <p:nvPr/>
        </p:nvPicPr>
        <p:blipFill>
          <a:blip r:embed="rId3" cstate="print"/>
          <a:srcRect t="63542"/>
          <a:stretch>
            <a:fillRect/>
          </a:stretch>
        </p:blipFill>
        <p:spPr>
          <a:xfrm>
            <a:off x="1642" y="4357694"/>
            <a:ext cx="12188729" cy="2500306"/>
          </a:xfrm>
          <a:prstGeom prst="rect">
            <a:avLst/>
          </a:prstGeom>
        </p:spPr>
      </p:pic>
      <p:pic>
        <p:nvPicPr>
          <p:cNvPr id="3" name="Picture 2" descr="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" y="1306"/>
            <a:ext cx="12188728" cy="1617934"/>
          </a:xfrm>
          <a:prstGeom prst="rect">
            <a:avLst/>
          </a:prstGeom>
        </p:spPr>
      </p:pic>
      <p:pic>
        <p:nvPicPr>
          <p:cNvPr id="4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16" y="214290"/>
            <a:ext cx="2190765" cy="592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668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" y="920"/>
            <a:ext cx="12188729" cy="6856160"/>
          </a:xfrm>
          <a:prstGeom prst="rect">
            <a:avLst/>
          </a:prstGeom>
        </p:spPr>
      </p:pic>
      <p:pic>
        <p:nvPicPr>
          <p:cNvPr id="4" name="Picture 3" descr="Cov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" y="1306"/>
            <a:ext cx="12188728" cy="1617934"/>
          </a:xfrm>
          <a:prstGeom prst="rect">
            <a:avLst/>
          </a:prstGeom>
        </p:spPr>
      </p:pic>
      <p:pic>
        <p:nvPicPr>
          <p:cNvPr id="5" name="Picture 3" descr="D:\ARTWORK\UNISA\BRAND BOOK\CDR\__MASTER TEMPLATE\TEMPLATE PPT\JPG\1,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16" y="214290"/>
            <a:ext cx="2190765" cy="5927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  <p:sldLayoutId id="2147483697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ARTWORK\UNISA\BRAND BOOK\CDR\__MASTER TEMPLATE\TEMPLATE PPT\JPG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198412" cy="6858000"/>
          </a:xfrm>
          <a:prstGeom prst="rect">
            <a:avLst/>
          </a:prstGeom>
          <a:noFill/>
        </p:spPr>
      </p:pic>
      <p:pic>
        <p:nvPicPr>
          <p:cNvPr id="4" name="Picture 4" descr="D:\ARTWORK\UNISA\BRAND BOOK\CDR\__MASTER TEMPLATE\TEMPLATE PPT\JPG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40" y="2214554"/>
            <a:ext cx="2762269" cy="236364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VertiliaDesy/manual-musle-testing" TargetMode="Externa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3600" dirty="0" smtClean="0">
                <a:latin typeface="Franklin Gothic Heavy" pitchFamily="34" charset="0"/>
                <a:ea typeface="Arial Unicode MS" pitchFamily="34" charset="-128"/>
                <a:cs typeface="Tahoma" pitchFamily="34" charset="0"/>
              </a:rPr>
              <a:t>PEMBUKA BELAJAR</a:t>
            </a:r>
            <a:endParaRPr lang="id-ID" sz="3600" dirty="0" smtClean="0">
              <a:latin typeface="Franklin Gothic Heavy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4624" y="4668982"/>
            <a:ext cx="9753599" cy="16053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“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Kami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ridho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Allah SWT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sebagai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Tuhanku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, Islam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sebagai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agamaku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Nabi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Muhammad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sebagai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Nabi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Rasul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Ya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Allah,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tambahkanlah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kepadaku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ilmu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berikanlah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aku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Gill Sans MT Condensed" pitchFamily="34" charset="0"/>
              </a:rPr>
              <a:t>kefahaman</a:t>
            </a:r>
            <a:r>
              <a:rPr lang="en-US" sz="2800" dirty="0">
                <a:solidFill>
                  <a:schemeClr val="tx1"/>
                </a:solidFill>
                <a:latin typeface="Gill Sans MT Condensed" pitchFamily="34" charset="0"/>
              </a:rPr>
              <a:t>”</a:t>
            </a:r>
          </a:p>
        </p:txBody>
      </p:sp>
      <p:pic>
        <p:nvPicPr>
          <p:cNvPr id="15364" name="Picture 5" descr="C:\Users\Suryani\Pictures\doa-belaj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277" y="1390651"/>
            <a:ext cx="10432473" cy="277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96145" y="304801"/>
            <a:ext cx="7827819" cy="581891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DOA BELAJAR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67098" y="1489166"/>
            <a:ext cx="9914708" cy="465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1074" y="1214847"/>
            <a:ext cx="11286309" cy="517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9897" y="1123406"/>
            <a:ext cx="10672354" cy="532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7017" y="1188720"/>
            <a:ext cx="10789920" cy="526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3143" y="1214847"/>
            <a:ext cx="10750731" cy="531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828" y="1084217"/>
            <a:ext cx="10920549" cy="540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708" y="1332411"/>
            <a:ext cx="10541725" cy="496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657" y="1463040"/>
            <a:ext cx="9810206" cy="47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658" y="1240971"/>
            <a:ext cx="10097588" cy="521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269" y="1267097"/>
            <a:ext cx="10829108" cy="518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1783" y="1489166"/>
            <a:ext cx="9927771" cy="489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845" y="1449977"/>
            <a:ext cx="10136777" cy="491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2514" y="1280160"/>
            <a:ext cx="11077303" cy="502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4217" y="1293223"/>
            <a:ext cx="10358846" cy="510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3223" y="1219948"/>
            <a:ext cx="10215154" cy="497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https://www.slideshare.net/VertiliaDesy/manual-musle-testing</a:t>
            </a:r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09800" y="812417"/>
            <a:ext cx="7772400" cy="81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4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</a:t>
            </a:r>
            <a:br>
              <a:rPr lang="en-US" sz="4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1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1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1 Repetition Maximum test)</a:t>
            </a:r>
            <a:r>
              <a:rPr lang="en-US" sz="5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828800" y="2286000"/>
            <a:ext cx="8610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Yaitu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jumlah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tahanan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maksimal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yang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mampu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dilawan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oleh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pasien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/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pada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satu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gerakan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saja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Umumnya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dilakukan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utk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latihan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kekuatan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Metode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cukup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sederhana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Ditujukan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pada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satu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gerakan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yang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spesifik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88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09800" y="401638"/>
            <a:ext cx="77724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Prosedur</a:t>
            </a:r>
            <a: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38103" y="1304109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dilakukan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seperti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dalam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latihan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2AA68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diposisikan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dengan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benar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nyaman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2AA68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Tahanan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diatur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diberikan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dengan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perkiraan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seberat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mungkin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tapi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masih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bisa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dilawan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2AA68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diminta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menggerakkan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dalam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ROM yang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penuh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2AA68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Gerakan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diulang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tahanan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ditingkatkan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terus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hingga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hanya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mampu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menggerakkan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tahanan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tersebut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kali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pengulangan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inilah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nilai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 yang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sebenarnya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88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33600" y="700088"/>
            <a:ext cx="77724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Submaksimal</a:t>
            </a:r>
            <a:endParaRPr lang="en-US" sz="4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Tujuan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memperkirakan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kekuatan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maksimal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Nilai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RM)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Dilakukan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mirip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dengan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RM,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perbedaannya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pasien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/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diminta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mengulang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mengangkat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beban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hingga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tak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mampu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lagi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Nilai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dihitung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dengan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cara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membandingkan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dengan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tabel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Holten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kemudian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dimasukkan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dalam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rumus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tertentu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3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/>
          <p:cNvSpPr>
            <a:spLocks noChangeArrowheads="1"/>
          </p:cNvSpPr>
          <p:nvPr/>
        </p:nvSpPr>
        <p:spPr bwMode="auto">
          <a:xfrm>
            <a:off x="3429000" y="2362200"/>
            <a:ext cx="5029200" cy="32766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srgbClr val="FFFFFF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DIAGRAM HOLTEN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62200" y="1676401"/>
            <a:ext cx="7620000" cy="437832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	%							Reps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100%  -------------------------------------------	1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95%	  -------------------------------------------	2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90%	  -------------------------------------------	4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85%	  -------------------------------------------	7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80%	  -------------------------------------------	11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75%	  -------------------------------------------	16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70%	  -------------------------------------------	22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65%	  -------------------------------------------	25</a:t>
            </a:r>
          </a:p>
        </p:txBody>
      </p:sp>
    </p:spTree>
    <p:extLst>
      <p:ext uri="{BB962C8B-B14F-4D97-AF65-F5344CB8AC3E}">
        <p14:creationId xmlns="" xmlns:p14="http://schemas.microsoft.com/office/powerpoint/2010/main" val="13173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09800" y="204789"/>
            <a:ext cx="7772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Pelaksanaan</a:t>
            </a:r>
            <a: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Submaksimal</a:t>
            </a:r>
            <a:endParaRPr lang="en-US" sz="4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09800" y="1981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Tentukan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gerakan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Tentukan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berat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tahanan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bebas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diminta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melakukan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pengulangan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gerak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semaksimal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mungkin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sampai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lelah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Hitunglah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dari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jumlah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pengulangannya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2AA68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Kg. x 100% / B% = 1 R.M.</a:t>
            </a:r>
          </a:p>
        </p:txBody>
      </p:sp>
    </p:spTree>
    <p:extLst>
      <p:ext uri="{BB962C8B-B14F-4D97-AF65-F5344CB8AC3E}">
        <p14:creationId xmlns="" xmlns:p14="http://schemas.microsoft.com/office/powerpoint/2010/main" val="32729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209800" y="814389"/>
            <a:ext cx="77724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Contoh</a:t>
            </a:r>
            <a:endParaRPr lang="en-US" sz="4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981200" y="1752600"/>
            <a:ext cx="8001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Pada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gerakan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fleksi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elbow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oleh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otot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biceps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brachii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beban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diberikan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6 kg.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Klien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menyelesaikan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dengan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16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pengulangan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Berapakah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nilai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 RM ???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2AA68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kg. x 100% / B% = 1 R.M.</a:t>
            </a:r>
          </a:p>
        </p:txBody>
      </p:sp>
    </p:spTree>
    <p:extLst>
      <p:ext uri="{BB962C8B-B14F-4D97-AF65-F5344CB8AC3E}">
        <p14:creationId xmlns="" xmlns:p14="http://schemas.microsoft.com/office/powerpoint/2010/main" val="1378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0971" y="1267098"/>
            <a:ext cx="10175965" cy="50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1337" y="1293223"/>
            <a:ext cx="10711543" cy="51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b="1"/>
              <a:t>GENERAL ENDURANCE TEST</a:t>
            </a:r>
          </a:p>
        </p:txBody>
      </p:sp>
      <p:graphicFrame>
        <p:nvGraphicFramePr>
          <p:cNvPr id="17460" name="Group 52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664079"/>
        </p:xfrm>
        <a:graphic>
          <a:graphicData uri="http://schemas.openxmlformats.org/drawingml/2006/table">
            <a:tbl>
              <a:tblPr/>
              <a:tblGrid>
                <a:gridCol w="3200400"/>
                <a:gridCol w="2438400"/>
                <a:gridCol w="2590800"/>
              </a:tblGrid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Test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For men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For women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Bent-leg curl-up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Push-up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Modified push-up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Static push-up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Pull-up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Flexed arm hang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Modified pull-up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No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Bench jump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539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Img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981200" y="19812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m.deltoideus</a:t>
            </a:r>
          </a:p>
        </p:txBody>
      </p:sp>
      <p:pic>
        <p:nvPicPr>
          <p:cNvPr id="26632" name="Picture 8" descr="Img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800600" y="19812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m.Biceps brachii</a:t>
            </a:r>
          </a:p>
        </p:txBody>
      </p:sp>
      <p:pic>
        <p:nvPicPr>
          <p:cNvPr id="26635" name="Picture 11" descr="Img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4801"/>
            <a:ext cx="2438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543800" y="19050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m.triceps</a:t>
            </a:r>
          </a:p>
        </p:txBody>
      </p:sp>
      <p:pic>
        <p:nvPicPr>
          <p:cNvPr id="26638" name="Picture 14" descr="Img0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1981200" y="41910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Wrist extensor</a:t>
            </a:r>
          </a:p>
        </p:txBody>
      </p:sp>
      <p:pic>
        <p:nvPicPr>
          <p:cNvPr id="26641" name="Picture 17" descr="Img0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633664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4953000" y="41148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Finger flexion</a:t>
            </a:r>
          </a:p>
        </p:txBody>
      </p:sp>
      <p:pic>
        <p:nvPicPr>
          <p:cNvPr id="26644" name="Picture 20" descr="Img00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96200" y="41148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Finger abduction</a:t>
            </a:r>
          </a:p>
        </p:txBody>
      </p:sp>
      <p:pic>
        <p:nvPicPr>
          <p:cNvPr id="26647" name="Picture 23" descr="Img00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4876800" y="6491288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Thumb oposition</a:t>
            </a:r>
          </a:p>
        </p:txBody>
      </p:sp>
    </p:spTree>
    <p:extLst>
      <p:ext uri="{BB962C8B-B14F-4D97-AF65-F5344CB8AC3E}">
        <p14:creationId xmlns="" xmlns:p14="http://schemas.microsoft.com/office/powerpoint/2010/main" val="5791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26633" grpId="0"/>
      <p:bldP spid="26636" grpId="0"/>
      <p:bldP spid="26639" grpId="0"/>
      <p:bldP spid="26642" grpId="0"/>
      <p:bldP spid="26645" grpId="0"/>
      <p:bldP spid="2664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Img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905000" y="20574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Hip flexion</a:t>
            </a:r>
          </a:p>
        </p:txBody>
      </p:sp>
      <p:pic>
        <p:nvPicPr>
          <p:cNvPr id="27656" name="Picture 8" descr="Img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724400" y="20574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Hip adduction</a:t>
            </a:r>
          </a:p>
        </p:txBody>
      </p:sp>
      <p:pic>
        <p:nvPicPr>
          <p:cNvPr id="27659" name="Picture 11" descr="Img0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848600" y="19812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Hip abduction</a:t>
            </a:r>
          </a:p>
        </p:txBody>
      </p:sp>
      <p:pic>
        <p:nvPicPr>
          <p:cNvPr id="27662" name="Picture 14" descr="Img0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908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905000" y="41148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Hip extension</a:t>
            </a:r>
          </a:p>
        </p:txBody>
      </p:sp>
      <p:pic>
        <p:nvPicPr>
          <p:cNvPr id="27665" name="Picture 17" descr="Img0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800600" y="41148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Knee extension</a:t>
            </a:r>
          </a:p>
        </p:txBody>
      </p:sp>
      <p:pic>
        <p:nvPicPr>
          <p:cNvPr id="27668" name="Picture 20" descr="Img00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908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8001000" y="41910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Knee flexion</a:t>
            </a:r>
          </a:p>
        </p:txBody>
      </p:sp>
      <p:pic>
        <p:nvPicPr>
          <p:cNvPr id="27671" name="Picture 23" descr="Img00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1905000" y="61722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Ankle dorsiflexion</a:t>
            </a:r>
          </a:p>
        </p:txBody>
      </p:sp>
      <p:pic>
        <p:nvPicPr>
          <p:cNvPr id="27674" name="Picture 26" descr="Img00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482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4648200" y="61722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Ankle plantar flexion</a:t>
            </a:r>
          </a:p>
        </p:txBody>
      </p:sp>
      <p:pic>
        <p:nvPicPr>
          <p:cNvPr id="27677" name="Picture 29" descr="Img00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64820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7848600" y="61722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m.Extensor halucis longus</a:t>
            </a:r>
          </a:p>
        </p:txBody>
      </p:sp>
    </p:spTree>
    <p:extLst>
      <p:ext uri="{BB962C8B-B14F-4D97-AF65-F5344CB8AC3E}">
        <p14:creationId xmlns="" xmlns:p14="http://schemas.microsoft.com/office/powerpoint/2010/main" val="7853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7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7" grpId="0"/>
      <p:bldP spid="27660" grpId="0"/>
      <p:bldP spid="27663" grpId="0"/>
      <p:bldP spid="27666" grpId="0"/>
      <p:bldP spid="27669" grpId="0"/>
      <p:bldP spid="27672" grpId="0"/>
      <p:bldP spid="27675" grpId="0"/>
      <p:bldP spid="2767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239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/>
              <a:t>Skala Ugo Fisch</a:t>
            </a:r>
            <a:endParaRPr lang="en-AU" sz="5400" b="1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981200"/>
            <a:ext cx="84582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5 posisi pemeriksaan: diam, mengerutkan dahi, menutup mata, tersenyum dan bersiul.</a:t>
            </a:r>
          </a:p>
          <a:p>
            <a:pPr eaLnBrk="1" hangingPunct="1">
              <a:defRPr/>
            </a:pPr>
            <a:r>
              <a:rPr lang="en-US" smtClean="0"/>
              <a:t>4 skala penilaian</a:t>
            </a:r>
          </a:p>
          <a:p>
            <a:pPr lvl="1" eaLnBrk="1" hangingPunct="1">
              <a:defRPr/>
            </a:pPr>
            <a:r>
              <a:rPr lang="en-US" sz="2400"/>
              <a:t>0%  :zero, asimetri komplit, tak ada gerak volunter</a:t>
            </a:r>
          </a:p>
          <a:p>
            <a:pPr lvl="1" eaLnBrk="1" hangingPunct="1">
              <a:defRPr/>
            </a:pPr>
            <a:r>
              <a:rPr lang="en-US" sz="2400"/>
              <a:t>30%:poor, kesembuhan ke arah asimetri</a:t>
            </a:r>
          </a:p>
          <a:p>
            <a:pPr lvl="1" eaLnBrk="1" hangingPunct="1">
              <a:defRPr/>
            </a:pPr>
            <a:r>
              <a:rPr lang="en-US" sz="2400"/>
              <a:t>70%:fair, kesembuhan parsial ke arah simetri</a:t>
            </a:r>
          </a:p>
          <a:p>
            <a:pPr lvl="1" eaLnBrk="1" hangingPunct="1">
              <a:defRPr/>
            </a:pPr>
            <a:r>
              <a:rPr lang="en-US" sz="2400"/>
              <a:t>100%:normal, simetris komplit</a:t>
            </a:r>
            <a:endParaRPr lang="en-AU" sz="2400"/>
          </a:p>
        </p:txBody>
      </p:sp>
    </p:spTree>
    <p:extLst>
      <p:ext uri="{BB962C8B-B14F-4D97-AF65-F5344CB8AC3E}">
        <p14:creationId xmlns="" xmlns:p14="http://schemas.microsoft.com/office/powerpoint/2010/main" val="3539182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2960" y="1711234"/>
            <a:ext cx="10241280" cy="4384766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/>
              <a:t>Utk</a:t>
            </a:r>
            <a:r>
              <a:rPr lang="en-US" sz="3600" dirty="0"/>
              <a:t> </a:t>
            </a:r>
            <a:r>
              <a:rPr lang="en-US" sz="3600" dirty="0" err="1"/>
              <a:t>kategori</a:t>
            </a:r>
            <a:r>
              <a:rPr lang="en-US" sz="3600" dirty="0"/>
              <a:t> global </a:t>
            </a:r>
            <a:r>
              <a:rPr lang="en-US" sz="3600" dirty="0" err="1"/>
              <a:t>evaluasi</a:t>
            </a:r>
            <a:r>
              <a:rPr lang="en-US" sz="3600" dirty="0"/>
              <a:t> (physician global evaluation) </a:t>
            </a:r>
            <a:r>
              <a:rPr lang="en-US" sz="3600" dirty="0" err="1"/>
              <a:t>penilaiannya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jumlah</a:t>
            </a:r>
            <a:r>
              <a:rPr lang="en-US" sz="3600" dirty="0"/>
              <a:t> </a:t>
            </a:r>
            <a:r>
              <a:rPr lang="en-US" sz="3600" dirty="0" err="1"/>
              <a:t>skor</a:t>
            </a:r>
            <a:r>
              <a:rPr lang="en-US" sz="3600" dirty="0"/>
              <a:t> (</a:t>
            </a:r>
            <a:r>
              <a:rPr lang="en-US" sz="3600" dirty="0" err="1"/>
              <a:t>prosenstase</a:t>
            </a:r>
            <a:r>
              <a:rPr lang="en-US" sz="3600" dirty="0"/>
              <a:t>) </a:t>
            </a:r>
            <a:r>
              <a:rPr lang="en-US" sz="3600" dirty="0" err="1"/>
              <a:t>utk</a:t>
            </a:r>
            <a:r>
              <a:rPr lang="en-US" sz="3600" dirty="0"/>
              <a:t> lima </a:t>
            </a:r>
            <a:r>
              <a:rPr lang="en-US" sz="3600" dirty="0" err="1"/>
              <a:t>aspek</a:t>
            </a:r>
            <a:r>
              <a:rPr lang="en-US" sz="3600" dirty="0"/>
              <a:t> </a:t>
            </a:r>
            <a:r>
              <a:rPr lang="en-US" sz="3600" dirty="0" err="1"/>
              <a:t>penilaian</a:t>
            </a:r>
            <a:r>
              <a:rPr lang="en-US" sz="3600" dirty="0"/>
              <a:t> </a:t>
            </a:r>
            <a:r>
              <a:rPr lang="en-US" sz="3600" dirty="0" err="1"/>
              <a:t>dibagi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5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/>
              <a:t>Utk</a:t>
            </a:r>
            <a:r>
              <a:rPr lang="en-US" sz="3600" dirty="0"/>
              <a:t> </a:t>
            </a:r>
            <a:r>
              <a:rPr lang="en-US" sz="3600" dirty="0" err="1"/>
              <a:t>kategori</a:t>
            </a:r>
            <a:r>
              <a:rPr lang="en-US" sz="3600" dirty="0"/>
              <a:t> </a:t>
            </a:r>
            <a:r>
              <a:rPr lang="en-US" sz="3600" dirty="0" err="1"/>
              <a:t>detil</a:t>
            </a:r>
            <a:r>
              <a:rPr lang="en-US" sz="3600" dirty="0"/>
              <a:t> </a:t>
            </a:r>
            <a:r>
              <a:rPr lang="en-US" sz="3600" dirty="0" err="1"/>
              <a:t>evaluasi</a:t>
            </a:r>
            <a:r>
              <a:rPr lang="en-US" sz="3600" dirty="0"/>
              <a:t> (</a:t>
            </a:r>
            <a:r>
              <a:rPr lang="en-US" sz="3600" dirty="0" err="1"/>
              <a:t>physicoan</a:t>
            </a:r>
            <a:r>
              <a:rPr lang="en-US" sz="3600" dirty="0"/>
              <a:t> detailed evaluation) </a:t>
            </a:r>
            <a:r>
              <a:rPr lang="en-US" sz="3600" dirty="0" err="1"/>
              <a:t>penilaiannya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mengubah</a:t>
            </a:r>
            <a:r>
              <a:rPr lang="en-US" sz="3600" dirty="0"/>
              <a:t> </a:t>
            </a:r>
            <a:r>
              <a:rPr lang="en-US" sz="3600" dirty="0" err="1"/>
              <a:t>nilai</a:t>
            </a:r>
            <a:r>
              <a:rPr lang="en-US" sz="3600" dirty="0"/>
              <a:t> </a:t>
            </a:r>
            <a:r>
              <a:rPr lang="en-US" sz="3600" dirty="0" err="1"/>
              <a:t>prosentase</a:t>
            </a:r>
            <a:r>
              <a:rPr lang="en-US" sz="3600" dirty="0"/>
              <a:t> </a:t>
            </a:r>
            <a:r>
              <a:rPr lang="en-US" sz="3600" dirty="0" err="1"/>
              <a:t>menjadi</a:t>
            </a:r>
            <a:r>
              <a:rPr lang="en-US" sz="3600" dirty="0"/>
              <a:t> </a:t>
            </a:r>
            <a:r>
              <a:rPr lang="en-US" sz="3600" dirty="0" err="1"/>
              <a:t>nilai</a:t>
            </a:r>
            <a:r>
              <a:rPr lang="en-US" sz="3600" dirty="0"/>
              <a:t> point </a:t>
            </a:r>
            <a:endParaRPr lang="en-AU" sz="3600" dirty="0"/>
          </a:p>
        </p:txBody>
      </p:sp>
    </p:spTree>
    <p:extLst>
      <p:ext uri="{BB962C8B-B14F-4D97-AF65-F5344CB8AC3E}">
        <p14:creationId xmlns="" xmlns:p14="http://schemas.microsoft.com/office/powerpoint/2010/main" val="2766926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05840" y="1188720"/>
            <a:ext cx="10450286" cy="4983479"/>
          </a:xfrm>
          <a:prstGeom prst="rect">
            <a:avLst/>
          </a:prstGeo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/>
              <a:t>Diam</a:t>
            </a:r>
            <a:r>
              <a:rPr lang="en-US" dirty="0" smtClean="0"/>
              <a:t> 				= 20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/>
              <a:t>Mengerutkan</a:t>
            </a:r>
            <a:r>
              <a:rPr lang="en-US" dirty="0" smtClean="0"/>
              <a:t> </a:t>
            </a:r>
            <a:r>
              <a:rPr lang="en-US" dirty="0" err="1" smtClean="0"/>
              <a:t>dahi</a:t>
            </a:r>
            <a:r>
              <a:rPr lang="en-US" dirty="0" smtClean="0"/>
              <a:t> 	= 10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/>
              <a:t>Menutup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		= 30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/>
              <a:t>Tersenyum</a:t>
            </a:r>
            <a:r>
              <a:rPr lang="en-US" dirty="0" smtClean="0"/>
              <a:t>			= 30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/>
              <a:t>Bersiul</a:t>
            </a:r>
            <a:r>
              <a:rPr lang="en-US" dirty="0" smtClean="0"/>
              <a:t>			= 10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/>
              <a:t>Misal</a:t>
            </a:r>
            <a:r>
              <a:rPr lang="en-US" sz="3600" dirty="0"/>
              <a:t> </a:t>
            </a:r>
            <a:r>
              <a:rPr lang="en-US" sz="3600" dirty="0" err="1"/>
              <a:t>menutup</a:t>
            </a:r>
            <a:r>
              <a:rPr lang="en-US" sz="3600" dirty="0"/>
              <a:t> </a:t>
            </a:r>
            <a:r>
              <a:rPr lang="en-US" sz="3600" dirty="0" err="1"/>
              <a:t>mata</a:t>
            </a:r>
            <a:r>
              <a:rPr lang="en-US" sz="3600" dirty="0"/>
              <a:t> </a:t>
            </a:r>
            <a:r>
              <a:rPr lang="en-US" sz="3600" dirty="0" err="1"/>
              <a:t>dinilai</a:t>
            </a:r>
            <a:r>
              <a:rPr lang="en-US" sz="3600" dirty="0"/>
              <a:t> fair, </a:t>
            </a:r>
            <a:r>
              <a:rPr lang="en-US" sz="3600" dirty="0" err="1"/>
              <a:t>maka</a:t>
            </a:r>
            <a:r>
              <a:rPr lang="en-US" sz="3600" dirty="0"/>
              <a:t> </a:t>
            </a:r>
            <a:r>
              <a:rPr lang="en-US" sz="3600" dirty="0" err="1"/>
              <a:t>skornya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70% x 30 = 21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/>
              <a:t>Nilai</a:t>
            </a:r>
            <a:r>
              <a:rPr lang="en-US" sz="3600" dirty="0"/>
              <a:t> </a:t>
            </a:r>
            <a:r>
              <a:rPr lang="en-US" sz="3600" dirty="0" err="1"/>
              <a:t>akhir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jumlah</a:t>
            </a:r>
            <a:r>
              <a:rPr lang="en-US" sz="3600" dirty="0"/>
              <a:t> </a:t>
            </a:r>
            <a:r>
              <a:rPr lang="en-US" sz="3600" dirty="0" err="1"/>
              <a:t>skor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5 </a:t>
            </a:r>
            <a:r>
              <a:rPr lang="en-US" sz="3600" dirty="0" err="1"/>
              <a:t>aspek</a:t>
            </a:r>
            <a:r>
              <a:rPr lang="en-US" sz="3600" dirty="0"/>
              <a:t> </a:t>
            </a:r>
            <a:r>
              <a:rPr lang="en-US" sz="3600" dirty="0" err="1"/>
              <a:t>penilaian</a:t>
            </a:r>
            <a:endParaRPr lang="en-AU" sz="3600" dirty="0"/>
          </a:p>
        </p:txBody>
      </p:sp>
    </p:spTree>
    <p:extLst>
      <p:ext uri="{BB962C8B-B14F-4D97-AF65-F5344CB8AC3E}">
        <p14:creationId xmlns="" xmlns:p14="http://schemas.microsoft.com/office/powerpoint/2010/main" val="304928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240" y="1390106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/>
              <a:t>MMT </a:t>
            </a:r>
            <a:r>
              <a:rPr lang="en-US" sz="5400" b="1" dirty="0" err="1"/>
              <a:t>Otot</a:t>
            </a:r>
            <a:r>
              <a:rPr lang="en-US" sz="5400" b="1" dirty="0"/>
              <a:t> </a:t>
            </a:r>
            <a:r>
              <a:rPr lang="en-US" sz="5400" b="1" dirty="0" err="1"/>
              <a:t>wajah</a:t>
            </a:r>
            <a:endParaRPr lang="en-AU" sz="5400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468880"/>
            <a:ext cx="10972800" cy="366204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 Zero 		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kontraksi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1 Trace 	</a:t>
            </a:r>
            <a:r>
              <a:rPr lang="en-US" dirty="0" err="1" smtClean="0"/>
              <a:t>kontraksi</a:t>
            </a:r>
            <a:r>
              <a:rPr lang="en-US" dirty="0" smtClean="0"/>
              <a:t> minimal</a:t>
            </a:r>
          </a:p>
          <a:p>
            <a:pPr eaLnBrk="1" hangingPunct="1">
              <a:defRPr/>
            </a:pPr>
            <a:r>
              <a:rPr lang="en-US" dirty="0" smtClean="0"/>
              <a:t>3 Fair 		</a:t>
            </a:r>
            <a:r>
              <a:rPr lang="en-US" dirty="0" err="1" smtClean="0"/>
              <a:t>kontraksi</a:t>
            </a:r>
            <a:r>
              <a:rPr lang="en-US" dirty="0" smtClean="0"/>
              <a:t>,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susah</a:t>
            </a:r>
            <a:r>
              <a:rPr lang="en-US" dirty="0" smtClean="0"/>
              <a:t> 			</a:t>
            </a:r>
            <a:r>
              <a:rPr lang="en-US" dirty="0" err="1" smtClean="0"/>
              <a:t>payah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5 Normal 	</a:t>
            </a:r>
            <a:r>
              <a:rPr lang="en-US" dirty="0" err="1" smtClean="0"/>
              <a:t>kontraksi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terkontrol</a:t>
            </a:r>
            <a:endParaRPr lang="en-AU" dirty="0" smtClean="0"/>
          </a:p>
        </p:txBody>
      </p:sp>
    </p:spTree>
    <p:extLst>
      <p:ext uri="{BB962C8B-B14F-4D97-AF65-F5344CB8AC3E}">
        <p14:creationId xmlns="" xmlns:p14="http://schemas.microsoft.com/office/powerpoint/2010/main" val="226954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Silahkan</a:t>
            </a:r>
            <a:r>
              <a:rPr lang="en-US" dirty="0" smtClean="0"/>
              <a:t> </a:t>
            </a:r>
            <a:r>
              <a:rPr lang="en-US" dirty="0" err="1" smtClean="0"/>
              <a:t>jawab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err="1" smtClean="0"/>
              <a:t>Deskripsikan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MMT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gerak</a:t>
            </a:r>
            <a:r>
              <a:rPr lang="en-US" dirty="0" smtClean="0"/>
              <a:t> </a:t>
            </a:r>
            <a:r>
              <a:rPr lang="en-US" dirty="0" err="1" smtClean="0"/>
              <a:t>shouder</a:t>
            </a:r>
            <a:r>
              <a:rPr lang="en-US" dirty="0" smtClean="0"/>
              <a:t> </a:t>
            </a:r>
            <a:r>
              <a:rPr lang="en-US" dirty="0" err="1" smtClean="0"/>
              <a:t>fleksi</a:t>
            </a:r>
            <a:r>
              <a:rPr lang="en-US" dirty="0" smtClean="0"/>
              <a:t> </a:t>
            </a:r>
            <a:r>
              <a:rPr lang="en-US" dirty="0" err="1" smtClean="0"/>
              <a:t>beserta</a:t>
            </a:r>
            <a:r>
              <a:rPr lang="en-US" dirty="0" smtClean="0"/>
              <a:t> </a:t>
            </a:r>
            <a:r>
              <a:rPr lang="en-US" dirty="0" err="1" smtClean="0"/>
              <a:t>Fikasasi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stabilitinya</a:t>
            </a:r>
            <a:r>
              <a:rPr lang="en-US" dirty="0" smtClean="0"/>
              <a:t> </a:t>
            </a:r>
            <a:r>
              <a:rPr lang="en-US" dirty="0" err="1" smtClean="0"/>
              <a:t>berserta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penggeraknya</a:t>
            </a:r>
            <a:r>
              <a:rPr lang="en-US" dirty="0" smtClean="0"/>
              <a:t>.</a:t>
            </a:r>
          </a:p>
          <a:p>
            <a:pPr marL="457200" indent="-457200">
              <a:buAutoNum type="arabicPeriod"/>
            </a:pPr>
            <a:r>
              <a:rPr lang="en-US" dirty="0" err="1" smtClean="0"/>
              <a:t>Deskripsikan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MMT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gerak</a:t>
            </a:r>
            <a:r>
              <a:rPr lang="en-US" dirty="0" smtClean="0"/>
              <a:t> </a:t>
            </a:r>
            <a:r>
              <a:rPr lang="en-US" dirty="0" err="1" smtClean="0"/>
              <a:t>shouder</a:t>
            </a:r>
            <a:r>
              <a:rPr lang="en-US" dirty="0" smtClean="0"/>
              <a:t> </a:t>
            </a:r>
            <a:r>
              <a:rPr lang="en-US" dirty="0" err="1" smtClean="0"/>
              <a:t>ekstensi</a:t>
            </a:r>
            <a:r>
              <a:rPr lang="en-US" dirty="0" smtClean="0"/>
              <a:t> </a:t>
            </a:r>
            <a:r>
              <a:rPr lang="en-US" dirty="0" err="1" smtClean="0"/>
              <a:t>beserta</a:t>
            </a:r>
            <a:r>
              <a:rPr lang="en-US" dirty="0" smtClean="0"/>
              <a:t> </a:t>
            </a:r>
            <a:r>
              <a:rPr lang="en-US" dirty="0" err="1" smtClean="0"/>
              <a:t>Fikasasi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stabilitinya</a:t>
            </a:r>
            <a:r>
              <a:rPr lang="en-US" dirty="0" smtClean="0"/>
              <a:t> </a:t>
            </a:r>
            <a:r>
              <a:rPr lang="en-US" dirty="0" err="1" smtClean="0"/>
              <a:t>berserta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penggeraknya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err="1" smtClean="0"/>
              <a:t>Deskripsikan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MMT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gerak</a:t>
            </a:r>
            <a:r>
              <a:rPr lang="en-US" dirty="0" smtClean="0"/>
              <a:t> shoulder </a:t>
            </a:r>
            <a:r>
              <a:rPr lang="en-US" dirty="0" err="1" smtClean="0"/>
              <a:t>abduksi</a:t>
            </a:r>
            <a:r>
              <a:rPr lang="en-US" dirty="0" smtClean="0"/>
              <a:t> </a:t>
            </a:r>
            <a:r>
              <a:rPr lang="en-US" dirty="0" err="1" smtClean="0"/>
              <a:t>beserta</a:t>
            </a:r>
            <a:r>
              <a:rPr lang="en-US" dirty="0" smtClean="0"/>
              <a:t> </a:t>
            </a:r>
            <a:r>
              <a:rPr lang="en-US" dirty="0" err="1" smtClean="0"/>
              <a:t>Fikasasi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stabilitinya</a:t>
            </a:r>
            <a:r>
              <a:rPr lang="en-US" dirty="0" smtClean="0"/>
              <a:t> </a:t>
            </a:r>
            <a:r>
              <a:rPr lang="en-US" dirty="0" err="1" smtClean="0"/>
              <a:t>berserta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penggeraknya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err="1" smtClean="0"/>
              <a:t>Deskripsikan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MMT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gerak</a:t>
            </a:r>
            <a:r>
              <a:rPr lang="en-US" dirty="0" smtClean="0"/>
              <a:t> </a:t>
            </a:r>
            <a:r>
              <a:rPr lang="en-US" dirty="0" err="1" smtClean="0"/>
              <a:t>shouder</a:t>
            </a:r>
            <a:r>
              <a:rPr lang="en-US" dirty="0" smtClean="0"/>
              <a:t> </a:t>
            </a:r>
            <a:r>
              <a:rPr lang="en-US" dirty="0" err="1" smtClean="0"/>
              <a:t>elevasi</a:t>
            </a:r>
            <a:r>
              <a:rPr lang="en-US" dirty="0" smtClean="0"/>
              <a:t> </a:t>
            </a:r>
            <a:r>
              <a:rPr lang="en-US" dirty="0" err="1" smtClean="0"/>
              <a:t>beserta</a:t>
            </a:r>
            <a:r>
              <a:rPr lang="en-US" dirty="0" smtClean="0"/>
              <a:t> </a:t>
            </a:r>
            <a:r>
              <a:rPr lang="en-US" dirty="0" err="1" smtClean="0"/>
              <a:t>Fikasasi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stabilitinya</a:t>
            </a:r>
            <a:r>
              <a:rPr lang="en-US" dirty="0" smtClean="0"/>
              <a:t> </a:t>
            </a:r>
            <a:r>
              <a:rPr lang="en-US" dirty="0" err="1" smtClean="0"/>
              <a:t>berserta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penggeraknya</a:t>
            </a:r>
            <a:endParaRPr lang="en-US" dirty="0" smtClean="0"/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dirty="0" err="1" smtClean="0"/>
              <a:t>Deskripsikan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MMT </a:t>
            </a:r>
            <a:r>
              <a:rPr lang="en-US" dirty="0" err="1" smtClean="0"/>
              <a:t>pada</a:t>
            </a:r>
            <a:r>
              <a:rPr lang="en-US" dirty="0" smtClean="0"/>
              <a:t>  </a:t>
            </a:r>
            <a:r>
              <a:rPr lang="en-US" dirty="0" err="1" smtClean="0"/>
              <a:t>wajah</a:t>
            </a:r>
            <a:r>
              <a:rPr lang="en-US" dirty="0" smtClean="0"/>
              <a:t> </a:t>
            </a:r>
            <a:r>
              <a:rPr lang="en-US" dirty="0" err="1" smtClean="0"/>
              <a:t>berserta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penggeraknya</a:t>
            </a: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3006437" y="1138670"/>
            <a:ext cx="5714424" cy="431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dirty="0" smtClean="0">
                <a:latin typeface="Berlin Sans FB Demi" pitchFamily="34" charset="0"/>
                <a:ea typeface="SimSun" pitchFamily="2" charset="-122"/>
                <a:cs typeface="Tahoma" pitchFamily="34" charset="0"/>
              </a:rPr>
              <a:t>PENUTUP BELAJAR</a:t>
            </a:r>
            <a:r>
              <a:rPr lang="en-US" sz="4000" b="1" dirty="0" smtClean="0">
                <a:latin typeface="Berlin Sans FB Demi" pitchFamily="34" charset="0"/>
                <a:ea typeface="Arial Unicode MS" pitchFamily="34" charset="-128"/>
                <a:cs typeface="Tahoma" pitchFamily="34" charset="0"/>
              </a:rPr>
              <a:t/>
            </a:r>
            <a:br>
              <a:rPr lang="en-US" sz="4000" b="1" dirty="0" smtClean="0">
                <a:latin typeface="Berlin Sans FB Demi" pitchFamily="34" charset="0"/>
                <a:ea typeface="Arial Unicode MS" pitchFamily="34" charset="-128"/>
                <a:cs typeface="Tahoma" pitchFamily="34" charset="0"/>
              </a:rPr>
            </a:br>
            <a:endParaRPr lang="en-US" sz="4000" b="1" dirty="0" smtClean="0">
              <a:latin typeface="Berlin Sans FB Dem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4294967295"/>
          </p:nvPr>
        </p:nvSpPr>
        <p:spPr>
          <a:xfrm>
            <a:off x="1219201" y="2143125"/>
            <a:ext cx="9975273" cy="35718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ar-AE" sz="2400" b="1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بِسْمِ اللَّهِ الرَّحْمَنِ الرَّحِيمِ</a:t>
            </a:r>
            <a:endParaRPr lang="en-US" sz="2400" b="1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/>
            <a:endParaRPr lang="ar-AE" sz="2400" b="1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buFontTx/>
              <a:buNone/>
            </a:pPr>
            <a:r>
              <a:rPr lang="ar-AE" sz="2400" b="1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اَللَّهُمَّ أَرِنَا الْحَقَّ حَقًّا وَارْزُقْنَا اتِّـبَاعَه ُ وَأَرِنَا الْبَاطِلَ بَاطِلاً وَارْزُقْنَا اجْتِنَابَهُ</a:t>
            </a:r>
            <a:endParaRPr lang="en-US" sz="2400" b="1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/>
            <a:endParaRPr lang="en-US" sz="2400" b="1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/>
            <a:endParaRPr lang="ar-AE" sz="2400" b="1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Ya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Allah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Tunjukkanlah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kepada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kami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kebenaran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sehinggga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kami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dapat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mengikutinya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, </a:t>
            </a:r>
          </a:p>
          <a:p>
            <a:pPr algn="ctr" eaLnBrk="1" hangingPunct="1">
              <a:buFontTx/>
              <a:buNone/>
            </a:pP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Dan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tunjukkanlah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kepada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kami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keburukan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sehingga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kami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dapat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sz="3600" dirty="0" err="1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menjauhinya</a:t>
            </a:r>
            <a:r>
              <a:rPr lang="en-US" sz="3600" dirty="0" smtClean="0">
                <a:latin typeface="Gill Sans MT Condensed" pitchFamily="34" charset="0"/>
                <a:ea typeface="Arial Unicode MS" pitchFamily="34" charset="-128"/>
                <a:cs typeface="Tahoma" pitchFamily="34" charset="0"/>
              </a:rPr>
              <a:t>.</a:t>
            </a:r>
          </a:p>
          <a:p>
            <a:pPr eaLnBrk="1" hangingPunct="1"/>
            <a:endParaRPr lang="en-US" sz="2400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CONTOH BLANGKO PEMERIKSAAN MMT</a:t>
            </a:r>
            <a:endParaRPr lang="en-US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037806"/>
            <a:ext cx="10136777" cy="441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1783" y="1567543"/>
            <a:ext cx="10045337" cy="488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3589" y="1240971"/>
            <a:ext cx="10463348" cy="50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280" y="1293224"/>
            <a:ext cx="10241280" cy="486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80161"/>
            <a:ext cx="9901645" cy="494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2594" y="1332412"/>
            <a:ext cx="9562012" cy="495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2331" y="1110344"/>
            <a:ext cx="10306595" cy="53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1661" y="1983517"/>
            <a:ext cx="10515600" cy="1736428"/>
          </a:xfrm>
        </p:spPr>
        <p:txBody>
          <a:bodyPr/>
          <a:lstStyle/>
          <a:p>
            <a:r>
              <a:rPr lang="en-US" sz="5400" dirty="0" smtClean="0">
                <a:solidFill>
                  <a:schemeClr val="bg1"/>
                </a:solidFill>
                <a:latin typeface="Corbel" pitchFamily="34" charset="0"/>
                <a:cs typeface="Arial" charset="0"/>
              </a:rPr>
              <a:t/>
            </a:r>
            <a:br>
              <a:rPr lang="en-US" sz="5400" dirty="0" smtClean="0">
                <a:solidFill>
                  <a:schemeClr val="bg1"/>
                </a:solidFill>
                <a:latin typeface="Corbel" pitchFamily="34" charset="0"/>
                <a:cs typeface="Arial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Corbel" pitchFamily="34" charset="0"/>
                <a:cs typeface="Arial" charset="0"/>
              </a:rPr>
              <a:t>PRAKTIKUM </a:t>
            </a:r>
            <a:r>
              <a:rPr lang="en-US" sz="5400" dirty="0" smtClean="0">
                <a:solidFill>
                  <a:schemeClr val="tx1"/>
                </a:solidFill>
                <a:latin typeface="Corbel" pitchFamily="34" charset="0"/>
                <a:cs typeface="Arial" charset="0"/>
              </a:rPr>
              <a:t>MMT </a:t>
            </a:r>
            <a:r>
              <a:rPr lang="en-US" sz="5400" dirty="0" smtClean="0">
                <a:solidFill>
                  <a:schemeClr val="tx1"/>
                </a:solidFill>
                <a:latin typeface="Corbel" pitchFamily="34" charset="0"/>
                <a:cs typeface="Arial" charset="0"/>
              </a:rPr>
              <a:t>EKTREMITAS ATAS DAN 1 RM</a:t>
            </a:r>
            <a:endParaRPr lang="en-US" sz="5400" dirty="0" smtClean="0">
              <a:latin typeface="Gill Sans MT Condensed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4973782"/>
            <a:ext cx="10515600" cy="1219200"/>
          </a:xfrm>
        </p:spPr>
        <p:txBody>
          <a:bodyPr/>
          <a:lstStyle/>
          <a:p>
            <a:r>
              <a:rPr lang="en-US" sz="1600" dirty="0" smtClean="0">
                <a:latin typeface="Berlin Sans FB Demi" pitchFamily="34" charset="0"/>
              </a:rPr>
              <a:t>Tim </a:t>
            </a:r>
            <a:r>
              <a:rPr lang="en-US" sz="1600" dirty="0" err="1" smtClean="0">
                <a:latin typeface="Berlin Sans FB Demi" pitchFamily="34" charset="0"/>
              </a:rPr>
              <a:t>dosen</a:t>
            </a:r>
            <a:endParaRPr lang="en-US" sz="1600" dirty="0" smtClean="0">
              <a:latin typeface="Berlin Sans FB Demi" pitchFamily="34" charset="0"/>
            </a:endParaRPr>
          </a:p>
          <a:p>
            <a:r>
              <a:rPr lang="en-US" sz="1600" dirty="0" err="1" smtClean="0">
                <a:latin typeface="Berlin Sans FB Demi" pitchFamily="34" charset="0"/>
              </a:rPr>
              <a:t>Disampaikan</a:t>
            </a:r>
            <a:r>
              <a:rPr lang="en-US" sz="1600" dirty="0" smtClean="0">
                <a:latin typeface="Berlin Sans FB Demi" pitchFamily="34" charset="0"/>
              </a:rPr>
              <a:t> </a:t>
            </a:r>
            <a:r>
              <a:rPr lang="en-US" sz="1600" dirty="0" err="1" smtClean="0">
                <a:latin typeface="Berlin Sans FB Demi" pitchFamily="34" charset="0"/>
              </a:rPr>
              <a:t>pada</a:t>
            </a:r>
            <a:r>
              <a:rPr lang="en-US" sz="1600" dirty="0" smtClean="0">
                <a:latin typeface="Berlin Sans FB Demi" pitchFamily="34" charset="0"/>
              </a:rPr>
              <a:t> </a:t>
            </a:r>
            <a:r>
              <a:rPr lang="en-US" sz="1600" dirty="0" err="1" smtClean="0">
                <a:latin typeface="Berlin Sans FB Demi" pitchFamily="34" charset="0"/>
              </a:rPr>
              <a:t>Kuliah</a:t>
            </a:r>
            <a:r>
              <a:rPr lang="en-US" sz="1600" dirty="0" smtClean="0">
                <a:latin typeface="Berlin Sans FB Demi" pitchFamily="34" charset="0"/>
              </a:rPr>
              <a:t> Mk </a:t>
            </a:r>
            <a:r>
              <a:rPr lang="en-US" sz="1600" dirty="0" err="1" smtClean="0">
                <a:latin typeface="Berlin Sans FB Demi" pitchFamily="34" charset="0"/>
              </a:rPr>
              <a:t>Dasar</a:t>
            </a:r>
            <a:r>
              <a:rPr lang="en-US" sz="1600" dirty="0" smtClean="0">
                <a:latin typeface="Berlin Sans FB Demi" pitchFamily="34" charset="0"/>
              </a:rPr>
              <a:t> </a:t>
            </a:r>
            <a:r>
              <a:rPr lang="en-US" sz="1600" dirty="0" err="1" smtClean="0">
                <a:latin typeface="Berlin Sans FB Demi" pitchFamily="34" charset="0"/>
              </a:rPr>
              <a:t>asesment</a:t>
            </a:r>
            <a:endParaRPr lang="en-US" sz="1600" dirty="0" smtClean="0">
              <a:latin typeface="Berlin Sans FB Demi" pitchFamily="34" charset="0"/>
            </a:endParaRPr>
          </a:p>
          <a:p>
            <a:r>
              <a:rPr lang="en-US" sz="1600" dirty="0" err="1" smtClean="0">
                <a:latin typeface="Berlin Sans FB Demi" pitchFamily="34" charset="0"/>
              </a:rPr>
              <a:t>Juni</a:t>
            </a:r>
            <a:r>
              <a:rPr lang="en-US" sz="1600" dirty="0" smtClean="0">
                <a:latin typeface="Berlin Sans FB Demi" pitchFamily="34" charset="0"/>
              </a:rPr>
              <a:t>  , 2020</a:t>
            </a:r>
          </a:p>
        </p:txBody>
      </p:sp>
    </p:spTree>
    <p:extLst>
      <p:ext uri="{BB962C8B-B14F-4D97-AF65-F5344CB8AC3E}">
        <p14:creationId xmlns="" xmlns:p14="http://schemas.microsoft.com/office/powerpoint/2010/main" val="17077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0343" y="1267097"/>
            <a:ext cx="9888583" cy="519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4217" y="1306287"/>
            <a:ext cx="10110651" cy="525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4216" y="1476103"/>
            <a:ext cx="10254343" cy="476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281" y="1319349"/>
            <a:ext cx="10280468" cy="507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2331" y="1332411"/>
            <a:ext cx="10776858" cy="500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709" y="1227909"/>
            <a:ext cx="10528661" cy="531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5029" y="1280160"/>
            <a:ext cx="10136777" cy="505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3852" y="1397726"/>
            <a:ext cx="9823268" cy="501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1885" y="1201783"/>
            <a:ext cx="11142617" cy="516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8720" y="1240972"/>
            <a:ext cx="10215154" cy="514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145" y="304801"/>
            <a:ext cx="7827819" cy="581891"/>
          </a:xfrm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Capaian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Pembelajaran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1891" y="1427019"/>
            <a:ext cx="10972800" cy="4103400"/>
          </a:xfrm>
          <a:prstGeom prst="rect">
            <a:avLst/>
          </a:prstGeom>
        </p:spPr>
        <p:txBody>
          <a:bodyPr/>
          <a:lstStyle/>
          <a:p>
            <a:pPr marL="514350" indent="-514350">
              <a:buNone/>
            </a:pP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	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Mahasiswa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mampu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memahami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,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mengerti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,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tentang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teori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dan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mempraktektan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MMT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ektremitas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atas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</a:t>
            </a:r>
            <a:r>
              <a:rPr lang="en-US" b="1" dirty="0" err="1" smtClean="0">
                <a:latin typeface="Arial Narrow" pitchFamily="34" charset="0"/>
                <a:ea typeface="SimHei" pitchFamily="49" charset="-122"/>
              </a:rPr>
              <a:t>dan</a:t>
            </a:r>
            <a:r>
              <a:rPr lang="en-US" b="1" dirty="0" smtClean="0">
                <a:latin typeface="Arial Narrow" pitchFamily="34" charset="0"/>
                <a:ea typeface="SimHei" pitchFamily="49" charset="-122"/>
              </a:rPr>
              <a:t> 1 RM.</a:t>
            </a:r>
            <a:endParaRPr lang="en-US" dirty="0" smtClean="0">
              <a:latin typeface="Arial Narrow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06286" y="1332411"/>
            <a:ext cx="9914708" cy="507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9086" y="1201783"/>
            <a:ext cx="10607040" cy="521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4767" y="1306286"/>
            <a:ext cx="1109036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8011" y="1110344"/>
            <a:ext cx="11207932" cy="51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9897" y="1214846"/>
            <a:ext cx="10607040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8904" y="1175657"/>
            <a:ext cx="10502536" cy="53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1" y="1371600"/>
            <a:ext cx="10816046" cy="50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0526" y="1201783"/>
            <a:ext cx="10424159" cy="5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154" y="1267097"/>
            <a:ext cx="10463349" cy="511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9349" y="1371600"/>
            <a:ext cx="9718765" cy="48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813" y="335282"/>
            <a:ext cx="4255588" cy="604518"/>
          </a:xfrm>
        </p:spPr>
        <p:txBody>
          <a:bodyPr/>
          <a:lstStyle/>
          <a:p>
            <a:r>
              <a:rPr lang="en-US" sz="4000" b="1" dirty="0" err="1" smtClean="0"/>
              <a:t>Bahan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Kajian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95403" y="1371600"/>
            <a:ext cx="10081684" cy="5081588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1.MMT </a:t>
            </a:r>
          </a:p>
          <a:p>
            <a:pPr>
              <a:buNone/>
            </a:pPr>
            <a:r>
              <a:rPr lang="en-US" sz="2800" dirty="0" smtClean="0"/>
              <a:t>2. 1 RM</a:t>
            </a:r>
          </a:p>
          <a:p>
            <a:pPr>
              <a:buNone/>
            </a:pPr>
            <a:r>
              <a:rPr lang="en-US" sz="2800" dirty="0" smtClean="0"/>
              <a:t>3. SCALA UGO FISCH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269" y="1449977"/>
            <a:ext cx="10463347" cy="47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8903" y="1123406"/>
            <a:ext cx="10267405" cy="532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1702" y="1306286"/>
            <a:ext cx="11299371" cy="525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8275" y="1227909"/>
            <a:ext cx="10502536" cy="53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8457" y="1267097"/>
            <a:ext cx="10724605" cy="531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847" y="1201783"/>
            <a:ext cx="10162902" cy="524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2331" y="1293223"/>
            <a:ext cx="10842171" cy="500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4583" y="1188720"/>
            <a:ext cx="10842171" cy="521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640" y="1201783"/>
            <a:ext cx="10724605" cy="499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640" y="1162594"/>
            <a:ext cx="10763794" cy="510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0891" y="1136469"/>
            <a:ext cx="10933611" cy="532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5841" y="1306286"/>
            <a:ext cx="10345782" cy="513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4035" y="1319350"/>
            <a:ext cx="9784080" cy="481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3143" y="1162594"/>
            <a:ext cx="10515600" cy="529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577" y="1306287"/>
            <a:ext cx="10802983" cy="497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1520" y="1423851"/>
            <a:ext cx="10215154" cy="484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0343" y="1332411"/>
            <a:ext cx="9914708" cy="494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0891" y="1528354"/>
            <a:ext cx="10567852" cy="500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446" y="1110343"/>
            <a:ext cx="11325497" cy="52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3955" y="1606731"/>
            <a:ext cx="10920548" cy="474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5029" y="1214846"/>
            <a:ext cx="10437221" cy="515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6206" y="1358537"/>
            <a:ext cx="1078992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2960" y="1084217"/>
            <a:ext cx="10593977" cy="535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3954" y="1084217"/>
            <a:ext cx="10881359" cy="533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4137" y="1227910"/>
            <a:ext cx="11051177" cy="51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577" y="1306286"/>
            <a:ext cx="11194869" cy="51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1337" y="1332411"/>
            <a:ext cx="10175965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9349" y="1358537"/>
            <a:ext cx="9039497" cy="486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4582" y="1423851"/>
            <a:ext cx="10802983" cy="50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3327" y="1267097"/>
            <a:ext cx="10829108" cy="505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657" y="1410789"/>
            <a:ext cx="10149840" cy="512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281" y="1632858"/>
            <a:ext cx="10006148" cy="463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7463" y="1293223"/>
            <a:ext cx="10202091" cy="497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280" y="1410789"/>
            <a:ext cx="10189029" cy="504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7280" y="1175658"/>
            <a:ext cx="10306594" cy="515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3954" y="1110343"/>
            <a:ext cx="10946675" cy="524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0527" y="1397726"/>
            <a:ext cx="10293530" cy="497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7018" y="1175657"/>
            <a:ext cx="10593976" cy="527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3143" y="1293223"/>
            <a:ext cx="10763794" cy="513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3590" y="1554480"/>
            <a:ext cx="10149840" cy="465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5395" y="1097280"/>
            <a:ext cx="10802982" cy="525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1703" y="1319349"/>
            <a:ext cx="11220994" cy="493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2960" y="1358537"/>
            <a:ext cx="10489474" cy="503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5840" y="1515291"/>
            <a:ext cx="10450286" cy="448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966960" y="1515291"/>
            <a:ext cx="1502229" cy="3657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4766" y="1214847"/>
            <a:ext cx="10816045" cy="504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01783"/>
            <a:ext cx="10711543" cy="499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269" y="1280160"/>
            <a:ext cx="10750731" cy="517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6023" y="1306286"/>
            <a:ext cx="10659291" cy="499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8274" y="1162594"/>
            <a:ext cx="10541726" cy="516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8274" y="1293223"/>
            <a:ext cx="10567851" cy="49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657" y="1345474"/>
            <a:ext cx="10149839" cy="505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4035" y="1293223"/>
            <a:ext cx="10136776" cy="496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3143" y="1110343"/>
            <a:ext cx="11181805" cy="534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5210" y="1201784"/>
            <a:ext cx="10528663" cy="510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8720" y="1502229"/>
            <a:ext cx="10241280" cy="467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5394" y="1058091"/>
            <a:ext cx="10567852" cy="544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9086" y="1214846"/>
            <a:ext cx="10711543" cy="498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3771" y="1371600"/>
            <a:ext cx="10554789" cy="493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1337" y="1397727"/>
            <a:ext cx="10607039" cy="480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829" y="1031966"/>
            <a:ext cx="11064239" cy="542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8720" y="1410790"/>
            <a:ext cx="10398034" cy="491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577" y="1267097"/>
            <a:ext cx="10907485" cy="515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829" y="1162595"/>
            <a:ext cx="10855233" cy="511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7464" y="1240971"/>
            <a:ext cx="10319656" cy="51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4767" y="1358537"/>
            <a:ext cx="10698480" cy="473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 UNISA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 UNISA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 VER. 1_template</Template>
  <TotalTime>3179</TotalTime>
  <Words>568</Words>
  <Application>Microsoft Office PowerPoint</Application>
  <PresentationFormat>Custom</PresentationFormat>
  <Paragraphs>134</Paragraphs>
  <Slides>130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Presentation UNISA_01</vt:lpstr>
      <vt:lpstr>1_Presentation UNISA_01</vt:lpstr>
      <vt:lpstr>1_Office Theme</vt:lpstr>
      <vt:lpstr>2_Office Theme</vt:lpstr>
      <vt:lpstr>PEMBUKA BELAJAR</vt:lpstr>
      <vt:lpstr> PRAKTIKUM MMT EKTREMITAS ATAS DAN 1 RM</vt:lpstr>
      <vt:lpstr>Capaian Pembelajaran</vt:lpstr>
      <vt:lpstr>Bahan Kajian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CONTOH BLANGKO PEMERIKSAAN MMT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DIAGRAM HOLTEN</vt:lpstr>
      <vt:lpstr>Slide 118</vt:lpstr>
      <vt:lpstr>Slide 119</vt:lpstr>
      <vt:lpstr>Slide 120</vt:lpstr>
      <vt:lpstr>GENERAL ENDURANCE TEST</vt:lpstr>
      <vt:lpstr>Slide 122</vt:lpstr>
      <vt:lpstr>Slide 123</vt:lpstr>
      <vt:lpstr>Skala Ugo Fisch</vt:lpstr>
      <vt:lpstr>Slide 125</vt:lpstr>
      <vt:lpstr>Slide 126</vt:lpstr>
      <vt:lpstr>MMT Otot wajah</vt:lpstr>
      <vt:lpstr>Silahkan jawab pertanyaan di bawah ini.</vt:lpstr>
      <vt:lpstr>PENUTUP BELAJAR </vt:lpstr>
      <vt:lpstr>Slide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BUZZ GROUP (Kelompok Studi Kecil)</dc:title>
  <dc:creator>Windows User</dc:creator>
  <cp:lastModifiedBy>andri</cp:lastModifiedBy>
  <cp:revision>165</cp:revision>
  <dcterms:created xsi:type="dcterms:W3CDTF">2017-11-21T07:01:38Z</dcterms:created>
  <dcterms:modified xsi:type="dcterms:W3CDTF">2020-06-16T01:41:27Z</dcterms:modified>
</cp:coreProperties>
</file>